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6" r:id="rId5"/>
    <p:sldId id="258" r:id="rId6"/>
    <p:sldId id="267" r:id="rId7"/>
    <p:sldId id="273" r:id="rId8"/>
    <p:sldId id="274" r:id="rId9"/>
    <p:sldId id="260" r:id="rId10"/>
    <p:sldId id="268" r:id="rId11"/>
    <p:sldId id="261" r:id="rId12"/>
    <p:sldId id="269" r:id="rId13"/>
    <p:sldId id="259" r:id="rId14"/>
    <p:sldId id="262" r:id="rId15"/>
    <p:sldId id="271" r:id="rId16"/>
    <p:sldId id="275" r:id="rId17"/>
    <p:sldId id="26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89F0-8F7F-4560-9521-8FD79B72AAB5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F4D8-D1EC-440E-90AD-EAA628F478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1" y="260648"/>
            <a:ext cx="590465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err="1" smtClean="0"/>
              <a:t>Planificación</a:t>
            </a:r>
            <a:r>
              <a:rPr lang="pt-BR" b="1" i="1" dirty="0" smtClean="0"/>
              <a:t> de </a:t>
            </a:r>
            <a:r>
              <a:rPr lang="pt-BR" b="1" i="1" dirty="0" err="1" smtClean="0"/>
              <a:t>la</a:t>
            </a:r>
            <a:r>
              <a:rPr lang="pt-BR" b="1" i="1" dirty="0" smtClean="0"/>
              <a:t> </a:t>
            </a:r>
            <a:r>
              <a:rPr lang="pt-BR" b="1" i="1" dirty="0" err="1" smtClean="0"/>
              <a:t>ceremonia</a:t>
            </a:r>
            <a:r>
              <a:rPr lang="pt-BR" b="1" i="1" dirty="0" smtClean="0"/>
              <a:t>. </a:t>
            </a:r>
            <a:r>
              <a:rPr lang="pt-BR" dirty="0" err="1" smtClean="0"/>
              <a:t>Lo</a:t>
            </a:r>
            <a:r>
              <a:rPr lang="pt-BR" dirty="0" smtClean="0"/>
              <a:t> normal </a:t>
            </a:r>
            <a:r>
              <a:rPr lang="pt-BR" dirty="0" err="1" smtClean="0"/>
              <a:t>es</a:t>
            </a:r>
            <a:r>
              <a:rPr lang="pt-BR" dirty="0" smtClean="0"/>
              <a:t> que </a:t>
            </a:r>
            <a:r>
              <a:rPr lang="es-ES" dirty="0" smtClean="0"/>
              <a:t>ocurra en la iglesia, como parte del culto divino, durante el sábado.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Marcar la fecha. </a:t>
            </a:r>
            <a:r>
              <a:rPr lang="es-ES" dirty="0" smtClean="0"/>
              <a:t>La solicitud de la ceremonia de dedicación de los niños, comúnmente, es iniciada por la familia.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Edad. </a:t>
            </a:r>
            <a:r>
              <a:rPr lang="es-ES" i="1" dirty="0" smtClean="0"/>
              <a:t>N</a:t>
            </a:r>
            <a:r>
              <a:rPr lang="es-ES" dirty="0" smtClean="0"/>
              <a:t>o hay una edad específica para que ellos sean</a:t>
            </a:r>
          </a:p>
          <a:p>
            <a:pPr algn="just"/>
            <a:r>
              <a:rPr lang="es-ES" dirty="0" smtClean="0"/>
              <a:t>dedicados. La decisión es enteramente de los padres.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Conducción de la ceremonia. </a:t>
            </a:r>
            <a:r>
              <a:rPr lang="es-ES" dirty="0" smtClean="0"/>
              <a:t>Los padres son invitados a que vengan al frente con el niño que será dedicado.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Discurso. </a:t>
            </a:r>
            <a:r>
              <a:rPr lang="es-ES" dirty="0" smtClean="0"/>
              <a:t>Un breve comentario debe enfatizar el compromiso de los padres y de la congregación para educar al niño en la “disciplina y [en la] instrucción del Señor”.</a:t>
            </a:r>
          </a:p>
          <a:p>
            <a:pPr algn="just"/>
            <a:endParaRPr lang="es-ES" sz="1400" dirty="0" smtClean="0"/>
          </a:p>
          <a:p>
            <a:pPr algn="just"/>
            <a:r>
              <a:rPr lang="pt-BR" b="1" i="1" dirty="0" err="1" smtClean="0"/>
              <a:t>Oración</a:t>
            </a:r>
            <a:r>
              <a:rPr lang="pt-BR" b="1" i="1" dirty="0" smtClean="0"/>
              <a:t>.</a:t>
            </a:r>
            <a:r>
              <a:rPr lang="es-ES" dirty="0" smtClean="0"/>
              <a:t> Es importante que la dedicación sea personalizada para cada niño y cada familia. Mencionar el nombre del niño en la oración le agrega un toque personal.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i="1" dirty="0" smtClean="0"/>
              <a:t>Certificado de dedicación. E</a:t>
            </a:r>
            <a:r>
              <a:rPr lang="es-ES" dirty="0" smtClean="0"/>
              <a:t>ntréguele el certificado de la dedicación a los padres, junto con las expresiones de amor y de apoyo a la familia.</a:t>
            </a:r>
          </a:p>
          <a:p>
            <a:pPr algn="just"/>
            <a:endParaRPr lang="es-ES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805924"/>
            <a:ext cx="597666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 smtClean="0"/>
          </a:p>
          <a:p>
            <a:pPr algn="just"/>
            <a:endParaRPr lang="pt-BR" sz="1400" b="1" dirty="0" smtClean="0"/>
          </a:p>
          <a:p>
            <a:pPr algn="just"/>
            <a:r>
              <a:rPr lang="es-ES" sz="2400" dirty="0" smtClean="0"/>
              <a:t>El líder de la iglesia debe orar por la cura física, emocional y </a:t>
            </a:r>
            <a:r>
              <a:rPr lang="pt-BR" sz="2400" dirty="0" smtClean="0"/>
              <a:t>espiritual.</a:t>
            </a:r>
          </a:p>
          <a:p>
            <a:pPr algn="just"/>
            <a:endParaRPr lang="pt-BR" sz="1600" dirty="0" smtClean="0"/>
          </a:p>
          <a:p>
            <a:pPr algn="just"/>
            <a:r>
              <a:rPr lang="es-ES" sz="2400" b="1" i="1" dirty="0" smtClean="0"/>
              <a:t>Pedido de unción. </a:t>
            </a:r>
            <a:r>
              <a:rPr lang="es-ES" sz="2400" dirty="0" smtClean="0"/>
              <a:t>El pedido para la unción, comúnmente, es realizado por el enfermo o por la familia.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2400" b="1" i="1" dirty="0" smtClean="0"/>
              <a:t>Oficiantes.</a:t>
            </a:r>
            <a:r>
              <a:rPr lang="es-ES" sz="2400" dirty="0" smtClean="0"/>
              <a:t> Lo ideal es que él conduzca la ceremonia, siendo auxiliado por los ancianos.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2400" b="1" i="1" dirty="0" smtClean="0"/>
              <a:t>Lugar</a:t>
            </a:r>
            <a:r>
              <a:rPr lang="es-ES" sz="2400" dirty="0" smtClean="0"/>
              <a:t>. Puede ser realizada en la iglesia, en el hogar, en el hospital, en una casa de reposo o donde surja la </a:t>
            </a:r>
            <a:r>
              <a:rPr lang="pt-BR" sz="2400" dirty="0" err="1" smtClean="0"/>
              <a:t>necesidad</a:t>
            </a:r>
            <a:r>
              <a:rPr lang="pt-BR" sz="24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r>
              <a:rPr lang="es-ES" sz="2400" b="1" i="1" dirty="0" smtClean="0"/>
              <a:t>Participantes. </a:t>
            </a:r>
            <a:r>
              <a:rPr lang="es-ES" sz="2400" dirty="0" smtClean="0"/>
              <a:t> familiares y amigos.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1400" dirty="0" smtClean="0"/>
          </a:p>
          <a:p>
            <a:pPr algn="just"/>
            <a:endParaRPr lang="es-ES" sz="2200" dirty="0" smtClean="0"/>
          </a:p>
          <a:p>
            <a:pPr algn="just"/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4780557" y="620688"/>
            <a:ext cx="128112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UNCIÓN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88640"/>
            <a:ext cx="5832648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 smtClean="0"/>
          </a:p>
          <a:p>
            <a:pPr algn="just"/>
            <a:r>
              <a:rPr lang="es-ES" sz="2300" b="1" i="1" dirty="0" smtClean="0"/>
              <a:t>Paciente. </a:t>
            </a:r>
            <a:r>
              <a:rPr lang="es-ES" sz="2300" dirty="0" smtClean="0"/>
              <a:t>El enfermo </a:t>
            </a:r>
            <a:r>
              <a:rPr lang="pt-BR" sz="2300" dirty="0" err="1" smtClean="0"/>
              <a:t>debe</a:t>
            </a:r>
            <a:r>
              <a:rPr lang="pt-BR" sz="2300" dirty="0" smtClean="0"/>
              <a:t> ser incentivado a examinar </a:t>
            </a:r>
            <a:r>
              <a:rPr lang="es-ES" sz="2300" dirty="0" smtClean="0"/>
              <a:t>su vida antes de la unción y tener certeza del amor, de la gracia y del perdón de Dios.</a:t>
            </a:r>
          </a:p>
          <a:p>
            <a:pPr algn="just"/>
            <a:endParaRPr lang="es-ES" sz="1600" dirty="0" smtClean="0"/>
          </a:p>
          <a:p>
            <a:r>
              <a:rPr lang="es-ES" sz="2300" b="1" i="1" dirty="0" smtClean="0"/>
              <a:t>Orden de la ceremonia</a:t>
            </a:r>
            <a:r>
              <a:rPr lang="es-ES" sz="2300" dirty="0" smtClean="0"/>
              <a:t>. El líder inicia con una explicación de la unción y de cómo ocurre.</a:t>
            </a:r>
          </a:p>
          <a:p>
            <a:endParaRPr lang="es-ES" sz="1600" dirty="0" smtClean="0"/>
          </a:p>
          <a:p>
            <a:r>
              <a:rPr lang="es-ES" sz="2300" b="1" i="1" dirty="0" smtClean="0"/>
              <a:t>Lectura bíblica. </a:t>
            </a:r>
            <a:r>
              <a:rPr lang="es-ES" sz="2300" dirty="0" smtClean="0"/>
              <a:t>Antes de la unción, podrán ser leídos textos bíblicos.</a:t>
            </a:r>
          </a:p>
          <a:p>
            <a:endParaRPr lang="es-ES" sz="1600" dirty="0" smtClean="0"/>
          </a:p>
          <a:p>
            <a:r>
              <a:rPr lang="es-ES" sz="2300" b="1" i="1" dirty="0" smtClean="0"/>
              <a:t>La oración de la unción. </a:t>
            </a:r>
            <a:r>
              <a:rPr lang="es-ES" sz="2300" dirty="0" smtClean="0"/>
              <a:t>Si la persona que está siendo ungida desea orar, permítale hacerlo primero, seguido por aquellos del grupo que hayan solicitado hacerlo. El pastor o el anciano que está oficiando deben orar en último lugar.</a:t>
            </a:r>
          </a:p>
          <a:p>
            <a:pPr algn="just"/>
            <a:endParaRPr lang="es-ES" sz="2300" dirty="0" smtClean="0"/>
          </a:p>
          <a:p>
            <a:pPr algn="just"/>
            <a:endParaRPr lang="es-ES" sz="23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1434256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“Porque nuestra lucha no es contra seres humanos, sino contra </a:t>
            </a:r>
            <a:r>
              <a:rPr lang="pt-BR" sz="2400" dirty="0" smtClean="0"/>
              <a:t>poderes, contra autoridades, contra potestades que </a:t>
            </a:r>
            <a:r>
              <a:rPr lang="pt-BR" sz="2400" dirty="0" err="1" smtClean="0"/>
              <a:t>dominan</a:t>
            </a:r>
            <a:r>
              <a:rPr lang="pt-BR" sz="2400" dirty="0" smtClean="0"/>
              <a:t> este </a:t>
            </a:r>
            <a:r>
              <a:rPr lang="es-ES" sz="2400" dirty="0" smtClean="0"/>
              <a:t>mundo de tinieblas, contra fuerzas espirituales malignas en las regiones </a:t>
            </a:r>
            <a:r>
              <a:rPr lang="pt-BR" sz="2400" dirty="0" err="1" smtClean="0"/>
              <a:t>celestiales</a:t>
            </a:r>
            <a:r>
              <a:rPr lang="pt-BR" sz="2400" dirty="0" smtClean="0"/>
              <a:t>” (</a:t>
            </a:r>
            <a:r>
              <a:rPr lang="pt-BR" sz="2400" dirty="0" err="1" smtClean="0"/>
              <a:t>Efe</a:t>
            </a:r>
            <a:r>
              <a:rPr lang="pt-BR" sz="2400" dirty="0" smtClean="0"/>
              <a:t>. 6:12).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i="1" dirty="0" err="1" smtClean="0"/>
              <a:t>Preparación</a:t>
            </a:r>
            <a:r>
              <a:rPr lang="pt-BR" sz="2400" b="1" i="1" dirty="0" smtClean="0"/>
              <a:t> espiritual.</a:t>
            </a:r>
          </a:p>
          <a:p>
            <a:pPr algn="just"/>
            <a:endParaRPr lang="pt-BR" sz="2400" b="1" i="1" dirty="0" smtClean="0"/>
          </a:p>
          <a:p>
            <a:pPr algn="just"/>
            <a:r>
              <a:rPr lang="pt-BR" sz="2400" b="1" i="1" dirty="0" smtClean="0"/>
              <a:t>Momento de </a:t>
            </a:r>
            <a:r>
              <a:rPr lang="pt-BR" sz="2400" b="1" i="1" dirty="0" err="1" smtClean="0"/>
              <a:t>la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intervención</a:t>
            </a:r>
            <a:r>
              <a:rPr lang="pt-BR" sz="2400" b="1" i="1" dirty="0" smtClean="0"/>
              <a:t>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853531" y="980728"/>
            <a:ext cx="377462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ORACIÓN POR LIBERACIÓN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1127641"/>
            <a:ext cx="597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b="1" i="1" dirty="0" err="1" smtClean="0"/>
              <a:t>Tradición</a:t>
            </a:r>
            <a:r>
              <a:rPr lang="pt-BR" sz="2400" b="1" i="1" dirty="0" smtClean="0"/>
              <a:t> y cultura.</a:t>
            </a:r>
            <a:r>
              <a:rPr lang="es-ES" sz="2400" dirty="0" smtClean="0"/>
              <a:t> Es importante conocer las tradiciones de la congregación antes </a:t>
            </a:r>
            <a:r>
              <a:rPr lang="pt-BR" sz="2400" dirty="0" smtClean="0"/>
              <a:t>de planificar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ceremonia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es-ES" sz="2400" b="1" i="1" dirty="0" smtClean="0"/>
              <a:t>Visita a la familia</a:t>
            </a:r>
            <a:r>
              <a:rPr lang="es-ES" sz="2400" dirty="0" smtClean="0"/>
              <a:t>. Al tomar conocimiento del fallecimiento, entre en contacto o visite a la familia lo más rápido posible.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Ofrezca la ayuda de la iglesia.</a:t>
            </a:r>
            <a:r>
              <a:rPr lang="es-ES" sz="2400" dirty="0" smtClean="0"/>
              <a:t> para notificar a los parientes y a los amigos, atendiendo</a:t>
            </a:r>
          </a:p>
          <a:p>
            <a:pPr algn="just"/>
            <a:r>
              <a:rPr lang="es-ES" sz="2400" dirty="0" smtClean="0"/>
              <a:t>las llamadas telefónicas, providenciando cuidado para los niños, </a:t>
            </a:r>
            <a:r>
              <a:rPr lang="pt-BR" sz="2400" dirty="0" err="1" smtClean="0"/>
              <a:t>proveyendo</a:t>
            </a:r>
            <a:r>
              <a:rPr lang="pt-BR" sz="2400" dirty="0" smtClean="0"/>
              <a:t> alimento.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73918" y="836712"/>
            <a:ext cx="344055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CEREMONIAS FÚNEBRES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86050" y="500042"/>
            <a:ext cx="58579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 smtClean="0"/>
              <a:t>Oficiar </a:t>
            </a:r>
            <a:r>
              <a:rPr lang="pt-BR" sz="2400" b="1" i="1" dirty="0" err="1" smtClean="0"/>
              <a:t>en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los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funerales</a:t>
            </a:r>
            <a:r>
              <a:rPr lang="pt-BR" sz="2400" b="1" i="1" dirty="0" smtClean="0"/>
              <a:t>. </a:t>
            </a:r>
            <a:r>
              <a:rPr lang="pt-BR" sz="2400" dirty="0" smtClean="0"/>
              <a:t>La </a:t>
            </a:r>
            <a:r>
              <a:rPr lang="pt-BR" sz="2400" dirty="0" err="1" smtClean="0"/>
              <a:t>elección</a:t>
            </a:r>
            <a:r>
              <a:rPr lang="pt-BR" sz="2400" dirty="0" smtClean="0"/>
              <a:t> </a:t>
            </a:r>
            <a:r>
              <a:rPr lang="es-ES" sz="2400" dirty="0" smtClean="0"/>
              <a:t>de quién irá a realizar la ceremonia fúnebre puede ser influenciada </a:t>
            </a:r>
            <a:r>
              <a:rPr lang="pt-BR" sz="2400" dirty="0" smtClean="0"/>
              <a:t>por </a:t>
            </a:r>
            <a:r>
              <a:rPr lang="pt-BR" sz="2400" dirty="0" err="1" smtClean="0"/>
              <a:t>las</a:t>
            </a:r>
            <a:r>
              <a:rPr lang="pt-BR" sz="2400" dirty="0" smtClean="0"/>
              <a:t> relaciones familiares.</a:t>
            </a:r>
          </a:p>
          <a:p>
            <a:pPr algn="just"/>
            <a:endParaRPr lang="pt-BR" sz="2400" dirty="0" smtClean="0"/>
          </a:p>
          <a:p>
            <a:pPr algn="just"/>
            <a:r>
              <a:rPr lang="es-ES" sz="2400" b="1" i="1" dirty="0" smtClean="0"/>
              <a:t>Oficiar en los funerales. </a:t>
            </a:r>
            <a:r>
              <a:rPr lang="es-ES" sz="2400" dirty="0" smtClean="0"/>
              <a:t>No es requerido que un ministro ordenado realice la ceremonia fúnebre.</a:t>
            </a:r>
          </a:p>
          <a:p>
            <a:pPr algn="just"/>
            <a:endParaRPr lang="es-ES" sz="2400" dirty="0" smtClean="0"/>
          </a:p>
          <a:p>
            <a:pPr algn="just"/>
            <a:r>
              <a:rPr lang="pt-BR" sz="2400" b="1" i="1" dirty="0" err="1" smtClean="0"/>
              <a:t>Conducción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del</a:t>
            </a:r>
            <a:r>
              <a:rPr lang="pt-BR" sz="2400" b="1" i="1" dirty="0" smtClean="0"/>
              <a:t> funeral. E</a:t>
            </a:r>
            <a:r>
              <a:rPr lang="es-ES" sz="2400" dirty="0" smtClean="0"/>
              <a:t>l pastor o el anciano son los responsables por la parte religiosa de la ceremonia.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Ministrar al enlutado.  E</a:t>
            </a:r>
            <a:r>
              <a:rPr lang="es-ES" sz="2400" dirty="0" smtClean="0"/>
              <a:t>sta no es una ocasión para hablar mucho, sino solamente para decir algunas palabras de ánimo, hacer una oración y recibir apoyo del grupo.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786050" y="1167830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Orden de la ceremonia</a:t>
            </a:r>
            <a:r>
              <a:rPr lang="es-ES" sz="2400" dirty="0" smtClean="0"/>
              <a:t>. La ceremonia debe ser directa y simple.</a:t>
            </a:r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i="1" dirty="0" smtClean="0"/>
              <a:t>Himno de ánimo.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i="1" dirty="0" smtClean="0"/>
              <a:t>Tributo y </a:t>
            </a:r>
            <a:r>
              <a:rPr lang="pt-BR" sz="2400" i="1" dirty="0" err="1" smtClean="0"/>
              <a:t>biografía</a:t>
            </a:r>
            <a:r>
              <a:rPr lang="pt-BR" sz="2400" i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i="1" dirty="0" smtClean="0"/>
              <a:t>Testimonios.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i="1" dirty="0" err="1" smtClean="0"/>
              <a:t>Sermón</a:t>
            </a:r>
            <a:r>
              <a:rPr lang="pt-BR" sz="2400" i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i="1" dirty="0" err="1" smtClean="0"/>
              <a:t>Oración</a:t>
            </a:r>
            <a:r>
              <a:rPr lang="pt-BR" sz="2400" i="1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43174" y="1011500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pPr lvl="1">
              <a:buFont typeface="Arial" pitchFamily="34" charset="0"/>
              <a:buChar char="•"/>
            </a:pPr>
            <a:r>
              <a:rPr lang="pt-BR" sz="2400" b="1" i="1" dirty="0" err="1" smtClean="0"/>
              <a:t>Ceremonia</a:t>
            </a:r>
            <a:r>
              <a:rPr lang="pt-BR" sz="2400" b="1" i="1" dirty="0" smtClean="0"/>
              <a:t> de </a:t>
            </a:r>
            <a:r>
              <a:rPr lang="pt-BR" sz="2400" b="1" i="1" dirty="0" err="1" smtClean="0"/>
              <a:t>recepción</a:t>
            </a:r>
            <a:r>
              <a:rPr lang="pt-BR" sz="2400" b="1" i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/>
              <a:t>Presentación de los representantes de la Asociación /Misión. 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/>
              <a:t>Palabras de representantes de la Asociación/ Misión.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b="1" i="1" dirty="0" smtClean="0"/>
              <a:t>Bienvenida ofrecida por el anciano.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b="1" i="1" dirty="0" err="1" smtClean="0"/>
              <a:t>Lectura</a:t>
            </a:r>
            <a:r>
              <a:rPr lang="pt-BR" sz="2400" b="1" i="1" dirty="0" smtClean="0"/>
              <a:t> responsiva</a:t>
            </a:r>
          </a:p>
          <a:p>
            <a:pPr lvl="1">
              <a:buFont typeface="Arial" pitchFamily="34" charset="0"/>
              <a:buChar char="•"/>
            </a:pPr>
            <a:endParaRPr lang="pt-BR" sz="2400" b="1" i="1" dirty="0" smtClean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237816" y="692696"/>
            <a:ext cx="31343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RECEPCIÓN PASTORAL</a:t>
            </a:r>
            <a:endParaRPr lang="pt-B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9792" y="4180344"/>
            <a:ext cx="619268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1"/>
            <a:r>
              <a:rPr lang="pt-B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 </a:t>
            </a:r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OÍR LA PALABRA</a:t>
            </a:r>
            <a:r>
              <a:rPr lang="pt-B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0" lvl="1"/>
            <a:r>
              <a:rPr lang="pt-B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 </a:t>
            </a:r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RECONOCIMIENTO DEL LLAMADO.</a:t>
            </a:r>
            <a:endParaRPr lang="pt-BR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lvl="1"/>
            <a:r>
              <a:rPr lang="pt-B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 </a:t>
            </a:r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UNIDOS EN EL SERVICIO</a:t>
            </a:r>
            <a:r>
              <a:rPr lang="pt-B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0" lvl="1"/>
            <a:r>
              <a:rPr lang="pt-BR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  </a:t>
            </a:r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CAPTANDO LA VISIÓN</a:t>
            </a:r>
          </a:p>
          <a:p>
            <a:pPr marL="0" lvl="1"/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  </a:t>
            </a:r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SUGERENCIA DE ORACIÓN DE RECEPCIÓN</a:t>
            </a:r>
            <a:endParaRPr lang="pt-B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43808" y="692696"/>
            <a:ext cx="44755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099765"/>
            <a:ext cx="59766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es-ES" sz="2400" dirty="0" smtClean="0"/>
              <a:t>En caso de que usted, como anciano, reciba autorización especial del presidente de la Asociación para realizar el bautismo, siga </a:t>
            </a:r>
            <a:r>
              <a:rPr lang="pt-BR" sz="2400" dirty="0" err="1" smtClean="0"/>
              <a:t>las</a:t>
            </a:r>
            <a:r>
              <a:rPr lang="pt-BR" sz="2400" dirty="0" smtClean="0"/>
              <a:t> </a:t>
            </a:r>
            <a:r>
              <a:rPr lang="pt-BR" sz="2400" dirty="0" err="1" smtClean="0"/>
              <a:t>siguientes</a:t>
            </a:r>
            <a:r>
              <a:rPr lang="pt-BR" sz="2400" dirty="0" smtClean="0"/>
              <a:t> </a:t>
            </a:r>
            <a:r>
              <a:rPr lang="pt-BR" sz="2400" dirty="0" err="1" smtClean="0"/>
              <a:t>directrices</a:t>
            </a:r>
            <a:r>
              <a:rPr lang="pt-BR" sz="2400" dirty="0" smtClean="0"/>
              <a:t>: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Lugar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Preparación para el bautismo.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Vestimenta para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Aceptación</a:t>
            </a:r>
            <a:r>
              <a:rPr lang="pt-BR" sz="2400" dirty="0" smtClean="0"/>
              <a:t>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Realización</a:t>
            </a:r>
            <a:r>
              <a:rPr lang="pt-BR" sz="2400" dirty="0" smtClean="0"/>
              <a:t>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Preocupaciones logísticas en el bautismo.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Bienvenida</a:t>
            </a:r>
            <a:r>
              <a:rPr lang="pt-BR" sz="2400" dirty="0" smtClean="0"/>
              <a:t> </a:t>
            </a:r>
            <a:r>
              <a:rPr lang="pt-BR" sz="2400" dirty="0" err="1" smtClean="0"/>
              <a:t>después</a:t>
            </a:r>
            <a:r>
              <a:rPr lang="pt-BR" sz="2400" dirty="0" smtClean="0"/>
              <a:t> del </a:t>
            </a:r>
            <a:r>
              <a:rPr lang="pt-BR" sz="2400" dirty="0" err="1" smtClean="0"/>
              <a:t>bautismo</a:t>
            </a:r>
            <a:r>
              <a:rPr lang="pt-BR" sz="2400" dirty="0" smtClean="0"/>
              <a:t>.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788024" y="764704"/>
            <a:ext cx="164474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BAUTISMO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4572000" y="260648"/>
            <a:ext cx="18639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SANTA CENA</a:t>
            </a:r>
            <a:endParaRPr lang="pt-B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7784" y="1124744"/>
            <a:ext cx="62646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Frecuencia. </a:t>
            </a:r>
          </a:p>
          <a:p>
            <a:pPr algn="just"/>
            <a:r>
              <a:rPr lang="es-ES" sz="2200" dirty="0" smtClean="0"/>
              <a:t>Una vez por trimestre; comúnmente en el último sábado o en el primer sábado del nuevo </a:t>
            </a:r>
            <a:r>
              <a:rPr lang="pt-BR" sz="2200" dirty="0" smtClean="0"/>
              <a:t>trimestre.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Oficiantes.</a:t>
            </a:r>
          </a:p>
          <a:p>
            <a:pPr algn="just"/>
            <a:r>
              <a:rPr lang="es-ES" sz="2200" dirty="0" smtClean="0"/>
              <a:t>Pastores ordenados y ancianos.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Participantes. </a:t>
            </a:r>
          </a:p>
          <a:p>
            <a:pPr algn="just"/>
            <a:r>
              <a:rPr lang="es-ES" sz="2200" dirty="0" smtClean="0"/>
              <a:t>Todos los que entregaron la vida a Cristo </a:t>
            </a:r>
            <a:r>
              <a:rPr lang="pt-BR" sz="2200" dirty="0" err="1" smtClean="0"/>
              <a:t>pueden</a:t>
            </a:r>
            <a:r>
              <a:rPr lang="pt-BR" sz="2200" dirty="0" smtClean="0"/>
              <a:t> participar.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El sermón. </a:t>
            </a:r>
          </a:p>
          <a:p>
            <a:pPr algn="just"/>
            <a:r>
              <a:rPr lang="es-ES" sz="2200" dirty="0" smtClean="0"/>
              <a:t>Puede ser acortado para encajarse en los elementos adicionales de la Santa Cena en el culto divino.</a:t>
            </a:r>
          </a:p>
          <a:p>
            <a:pPr algn="just"/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endParaRPr lang="pt-B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052731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La ordenanza del rito de la humildad</a:t>
            </a:r>
            <a:r>
              <a:rPr lang="es-ES" sz="2200" b="1" i="1" dirty="0" smtClean="0"/>
              <a:t>. </a:t>
            </a:r>
            <a:r>
              <a:rPr lang="es-ES" sz="2200" dirty="0" smtClean="0"/>
              <a:t>Conducir esta actividad en el medio del culto sigue el ambiente original de la Cena del Señor.</a:t>
            </a:r>
          </a:p>
          <a:p>
            <a:pPr algn="just">
              <a:buFont typeface="Arial" pitchFamily="34" charset="0"/>
              <a:buChar char="•"/>
            </a:pPr>
            <a:endParaRPr lang="es-ES" sz="2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b="1" dirty="0" smtClean="0"/>
              <a:t>La Cena del </a:t>
            </a:r>
            <a:r>
              <a:rPr lang="pt-BR" sz="2200" b="1" dirty="0" err="1" smtClean="0"/>
              <a:t>Señor</a:t>
            </a:r>
            <a:r>
              <a:rPr lang="pt-BR" sz="22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200" b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dirty="0" smtClean="0"/>
              <a:t>Actividad después de la comunión.</a:t>
            </a:r>
          </a:p>
          <a:p>
            <a:pPr algn="just"/>
            <a:r>
              <a:rPr lang="es-ES" sz="2200" dirty="0" smtClean="0"/>
              <a:t>Los emblemas que sobraron deben ser descartados de forma respetuosa. La División Sudamericana recomienda que sean enterrados o quemados de acuerdo con el contexto de cada congregación.</a:t>
            </a:r>
            <a:endParaRPr lang="pt-BR" sz="2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1138674"/>
            <a:ext cx="57606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es-ES" sz="2200" dirty="0" smtClean="0"/>
              <a:t>“El vínculo de la familia es el más estrecho, el más tierno y sagrado de la tierra. </a:t>
            </a:r>
          </a:p>
          <a:p>
            <a:pPr algn="just"/>
            <a:endParaRPr lang="es-ES" sz="2200" dirty="0" smtClean="0"/>
          </a:p>
          <a:p>
            <a:pPr algn="just"/>
            <a:r>
              <a:rPr lang="pt-BR" sz="2400" b="1" i="1" dirty="0" err="1" smtClean="0"/>
              <a:t>Consejería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prenupcial</a:t>
            </a:r>
            <a:r>
              <a:rPr lang="pt-BR" sz="2400" b="1" i="1" dirty="0" smtClean="0"/>
              <a:t>.</a:t>
            </a:r>
          </a:p>
          <a:p>
            <a:r>
              <a:rPr lang="es-ES" sz="2400" dirty="0" smtClean="0"/>
              <a:t>Es vital en la preparación para el casamiento y no debe ser desconsiderado.</a:t>
            </a:r>
          </a:p>
          <a:p>
            <a:endParaRPr lang="pt-BR" sz="2400" b="1" i="1" dirty="0" smtClean="0"/>
          </a:p>
          <a:p>
            <a:r>
              <a:rPr lang="es-ES" sz="2400" b="1" i="1" dirty="0" smtClean="0"/>
              <a:t>Requerimientos legales.</a:t>
            </a:r>
          </a:p>
          <a:p>
            <a:r>
              <a:rPr lang="es-ES" sz="2400" dirty="0" smtClean="0"/>
              <a:t>En los lugares en los que los pastores no son autorizados a realizar ceremonias con valor legal, el matrimonio puede realizar la ceremonia de acuerdo con la ley y el pastor realiza la ceremonia religiosa después.</a:t>
            </a:r>
            <a:r>
              <a:rPr lang="es-ES" sz="2400" b="1" i="1" dirty="0" smtClean="0"/>
              <a:t> </a:t>
            </a:r>
            <a:r>
              <a:rPr lang="pt-BR" sz="2400" b="1" i="1" dirty="0" smtClean="0"/>
              <a:t>.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4392718" y="692696"/>
            <a:ext cx="213468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CASAMIENTOS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879678"/>
            <a:ext cx="61926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i="1" dirty="0" err="1" smtClean="0"/>
              <a:t>Requerimientos</a:t>
            </a:r>
            <a:r>
              <a:rPr lang="pt-BR" sz="2300" b="1" i="1" dirty="0" smtClean="0"/>
              <a:t> </a:t>
            </a:r>
            <a:r>
              <a:rPr lang="pt-BR" sz="2300" b="1" i="1" dirty="0" err="1" smtClean="0"/>
              <a:t>confesionales</a:t>
            </a:r>
            <a:r>
              <a:rPr lang="pt-BR" sz="2300" b="1" i="1" dirty="0" smtClean="0"/>
              <a:t>.</a:t>
            </a:r>
          </a:p>
          <a:p>
            <a:pPr algn="just"/>
            <a:r>
              <a:rPr lang="es-ES" sz="2300" dirty="0" smtClean="0"/>
              <a:t>en la ceremonia de casamiento, la  exhortación,</a:t>
            </a:r>
          </a:p>
          <a:p>
            <a:pPr algn="just"/>
            <a:r>
              <a:rPr lang="pt-BR" sz="2300" dirty="0" err="1" smtClean="0"/>
              <a:t>Los</a:t>
            </a:r>
            <a:r>
              <a:rPr lang="pt-BR" sz="2300" dirty="0" smtClean="0"/>
              <a:t> </a:t>
            </a:r>
            <a:r>
              <a:rPr lang="es-ES" sz="2300" dirty="0" smtClean="0"/>
              <a:t>votos, la oración y la declaración de casamiento son realizados únicamente por un pastor ordenado.</a:t>
            </a:r>
          </a:p>
          <a:p>
            <a:pPr algn="just"/>
            <a:endParaRPr lang="es-ES" sz="2300" dirty="0" smtClean="0"/>
          </a:p>
          <a:p>
            <a:pPr algn="just"/>
            <a:r>
              <a:rPr lang="es-ES" sz="2300" b="1" i="1" dirty="0" smtClean="0"/>
              <a:t>Casamiento desaconsejable.</a:t>
            </a:r>
          </a:p>
          <a:p>
            <a:pPr algn="just"/>
            <a:r>
              <a:rPr lang="es-ES" sz="2300" dirty="0" smtClean="0"/>
              <a:t>La iglesia desaconseja enérgicamente el casamiento entre un adventista y un no adventista, </a:t>
            </a:r>
            <a:r>
              <a:rPr lang="pt-BR" sz="2300" dirty="0" smtClean="0"/>
              <a:t>y </a:t>
            </a:r>
            <a:r>
              <a:rPr lang="pt-BR" sz="2300" dirty="0" err="1" smtClean="0"/>
              <a:t>exhorta</a:t>
            </a:r>
            <a:r>
              <a:rPr lang="pt-BR" sz="2300" dirty="0" smtClean="0"/>
              <a:t> firmemente a </a:t>
            </a:r>
            <a:r>
              <a:rPr lang="pt-BR" sz="2300" dirty="0" err="1" smtClean="0"/>
              <a:t>los</a:t>
            </a:r>
            <a:r>
              <a:rPr lang="pt-BR" sz="2300" dirty="0" smtClean="0"/>
              <a:t> ministros adventistas a no oficiar </a:t>
            </a:r>
            <a:r>
              <a:rPr lang="es-ES" sz="2300" dirty="0" smtClean="0"/>
              <a:t>en estas ceremonias matrimoniales” (</a:t>
            </a:r>
            <a:r>
              <a:rPr lang="es-ES" sz="2300" i="1" dirty="0" smtClean="0"/>
              <a:t>Manual de la iglesia, p. 148).</a:t>
            </a:r>
            <a:endParaRPr lang="pt-BR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27784" y="908720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Nuevo casamiento inapropiado.</a:t>
            </a:r>
          </a:p>
          <a:p>
            <a:pPr algn="just"/>
            <a:r>
              <a:rPr lang="es-ES" sz="2400" b="1" i="1" dirty="0" smtClean="0"/>
              <a:t> </a:t>
            </a:r>
            <a:r>
              <a:rPr lang="es-ES" sz="2400" dirty="0" smtClean="0"/>
              <a:t>“Ningún pastor adventistas del séptimo día tiene derecho a oficiar en el nuevo casamiento de una persona que no tiene del derecho bíblico de volver a casarse” (</a:t>
            </a:r>
            <a:r>
              <a:rPr lang="es-ES" sz="2400" i="1" dirty="0" smtClean="0"/>
              <a:t>Manual de la </a:t>
            </a:r>
            <a:r>
              <a:rPr lang="pt-BR" sz="2400" i="1" dirty="0" err="1" smtClean="0"/>
              <a:t>iglesia</a:t>
            </a:r>
            <a:r>
              <a:rPr lang="pt-BR" sz="2400" i="1" dirty="0" smtClean="0"/>
              <a:t>, p. 154).</a:t>
            </a:r>
          </a:p>
          <a:p>
            <a:pPr algn="just"/>
            <a:endParaRPr lang="pt-BR" sz="2400" i="1" dirty="0" smtClean="0"/>
          </a:p>
          <a:p>
            <a:pPr algn="just"/>
            <a:endParaRPr lang="pt-BR" sz="2400" i="1" dirty="0" smtClean="0"/>
          </a:p>
          <a:p>
            <a:pPr algn="just"/>
            <a:r>
              <a:rPr lang="es-ES" sz="2400" b="1" i="1" dirty="0" smtClean="0"/>
              <a:t>Ceremonia inapropiada. </a:t>
            </a:r>
          </a:p>
          <a:p>
            <a:pPr algn="just"/>
            <a:r>
              <a:rPr lang="es-ES" sz="2400" dirty="0" smtClean="0"/>
              <a:t>La ceremonia donde lo secular ofusca lo espiritual es inapropiada para la iglesia.</a:t>
            </a:r>
          </a:p>
          <a:p>
            <a:pPr algn="just"/>
            <a:endParaRPr lang="es-E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27784" y="381426"/>
            <a:ext cx="64087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/>
              <a:t>Directrices para la ceremonia de casamiento.</a:t>
            </a:r>
          </a:p>
          <a:p>
            <a:pPr algn="just"/>
            <a:r>
              <a:rPr lang="pt-BR" b="1" i="1" smtClean="0"/>
              <a:t> </a:t>
            </a:r>
            <a:endParaRPr lang="pt-BR" smtClean="0"/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Quién puede usar las instalaciones de la iglesia para la ceremonia de </a:t>
            </a:r>
            <a:r>
              <a:rPr lang="pt-BR" smtClean="0"/>
              <a:t>casamiento</a:t>
            </a:r>
            <a:r>
              <a:rPr lang="pt-BR" smtClean="0"/>
              <a:t>.</a:t>
            </a:r>
            <a:endParaRPr lang="pt-BR" smtClean="0"/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Quién puede oficiar la ceremonia nupcial.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</a:t>
            </a:r>
            <a:r>
              <a:rPr lang="pt-BR" smtClean="0"/>
              <a:t>Qué decoración es apropiada.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</a:t>
            </a:r>
            <a:r>
              <a:rPr lang="pt-BR" smtClean="0"/>
              <a:t>Qué música es apropiada.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Qué constituye los patrones apropiados de vestuario.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</a:t>
            </a:r>
            <a:r>
              <a:rPr lang="pt-BR" smtClean="0"/>
              <a:t>Directrices para la fotografía.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Gastos de la iglesia local.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 </a:t>
            </a:r>
            <a:r>
              <a:rPr lang="pt-BR" smtClean="0"/>
              <a:t>Equipamiento y servicios disponibles</a:t>
            </a:r>
            <a:r>
              <a:rPr lang="pt-BR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mtClean="0"/>
              <a:t> Debe ser votado tres meses antes por la comisión de la iglesia. </a:t>
            </a:r>
            <a:endParaRPr lang="pt-BR" smtClean="0"/>
          </a:p>
          <a:p>
            <a:pPr lvl="0" algn="just">
              <a:buFont typeface="Arial" pitchFamily="34" charset="0"/>
              <a:buChar char="•"/>
            </a:pPr>
            <a:r>
              <a:rPr lang="pt-BR" smtClean="0"/>
              <a:t> La iglesia adventistas no realiza ceremonias  los sábado de noche.  </a:t>
            </a:r>
            <a:endParaRPr lang="pt-BR" smtClean="0"/>
          </a:p>
          <a:p>
            <a:pPr lvl="0" algn="just">
              <a:buFont typeface="Arial" pitchFamily="34" charset="0"/>
              <a:buChar char="•"/>
            </a:pPr>
            <a:r>
              <a:rPr lang="pt-BR" smtClean="0"/>
              <a:t> El curso de novios es un requisito para el matrimonio.  </a:t>
            </a:r>
            <a:endParaRPr lang="pt-BR" smtClean="0"/>
          </a:p>
          <a:p>
            <a:pPr algn="just"/>
            <a:endParaRPr lang="pt-BR" sz="1400" smtClean="0"/>
          </a:p>
          <a:p>
            <a:pPr algn="just"/>
            <a:r>
              <a:rPr lang="pt-BR" b="1" smtClean="0"/>
              <a:t>Planificación del casamiento</a:t>
            </a:r>
          </a:p>
          <a:p>
            <a:pPr algn="just"/>
            <a:endParaRPr lang="pt-BR" sz="1400" b="1" smtClean="0"/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Simplicidad. 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Planificación </a:t>
            </a:r>
            <a:r>
              <a:rPr lang="pt-BR" smtClean="0"/>
              <a:t>anticipada.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Ensayo. </a:t>
            </a:r>
          </a:p>
          <a:p>
            <a:pPr algn="just">
              <a:buFont typeface="Arial" pitchFamily="34" charset="0"/>
              <a:buChar char="•"/>
            </a:pPr>
            <a:r>
              <a:rPr lang="pt-BR" smtClean="0"/>
              <a:t>Orden </a:t>
            </a:r>
            <a:r>
              <a:rPr lang="pt-BR" smtClean="0"/>
              <a:t>de la ceremonia.</a:t>
            </a:r>
          </a:p>
          <a:p>
            <a:pPr algn="just"/>
            <a:endParaRPr lang="pt-BR" smtClean="0"/>
          </a:p>
          <a:p>
            <a:pPr algn="just"/>
            <a:endParaRPr lang="pt-BR" smtClean="0"/>
          </a:p>
          <a:p>
            <a:pPr algn="just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1169451"/>
            <a:ext cx="59046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i="1" dirty="0" smtClean="0"/>
              <a:t>“</a:t>
            </a:r>
            <a:r>
              <a:rPr lang="pt-BR" sz="2400" i="1" dirty="0" err="1" smtClean="0"/>
              <a:t>Jesús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tomó</a:t>
            </a:r>
            <a:r>
              <a:rPr lang="pt-BR" sz="2400" i="1" dirty="0" smtClean="0"/>
              <a:t> a </a:t>
            </a:r>
            <a:r>
              <a:rPr lang="pt-BR" sz="2400" i="1" dirty="0" err="1" smtClean="0"/>
              <a:t>los</a:t>
            </a:r>
            <a:r>
              <a:rPr lang="pt-BR" sz="2400" i="1" dirty="0" smtClean="0"/>
              <a:t> </a:t>
            </a:r>
            <a:r>
              <a:rPr lang="es-ES" sz="2400" i="1" dirty="0" smtClean="0"/>
              <a:t>corderitos del rebaño en sus brazos, y los bendijo” </a:t>
            </a:r>
            <a:r>
              <a:rPr lang="es-ES" sz="2000" dirty="0" smtClean="0"/>
              <a:t>(Elena de White, </a:t>
            </a:r>
            <a:r>
              <a:rPr lang="pt-BR" sz="2000" i="1" dirty="0" smtClean="0"/>
              <a:t>El evangelismo, p. 257).</a:t>
            </a:r>
          </a:p>
          <a:p>
            <a:pPr algn="just"/>
            <a:endParaRPr lang="pt-BR" sz="2000" i="1" dirty="0" smtClean="0"/>
          </a:p>
          <a:p>
            <a:pPr algn="just"/>
            <a:r>
              <a:rPr lang="es-ES" sz="2400" dirty="0" smtClean="0"/>
              <a:t>Esa ceremonia agradece a Dios por el milagro del nacimiento, compromete a los padres para que eduquen a los niños en el amor de Cristo, compromete a la congregación para proveer apoyo a los padres en su responsabilidad y dedica al niño al servicio de Dios.</a:t>
            </a:r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98828" y="764704"/>
            <a:ext cx="325082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DEDICACIÓN DE NIÑOS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1295</Words>
  <Application>Microsoft Office PowerPoint</Application>
  <PresentationFormat>Apresentação na tela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Hanny</dc:creator>
  <cp:lastModifiedBy>selma.luz</cp:lastModifiedBy>
  <cp:revision>41</cp:revision>
  <dcterms:created xsi:type="dcterms:W3CDTF">2013-10-27T16:21:54Z</dcterms:created>
  <dcterms:modified xsi:type="dcterms:W3CDTF">2013-12-05T18:11:08Z</dcterms:modified>
</cp:coreProperties>
</file>