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5478-5542-4B11-B4F5-22B55A040827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apela.capela.DSA\Desktop\ppt esp\Sec¦ºa¦âo 02 - O cargo e as pessoas que ocupam\Cap. 5 Promovendo a unidade da igreja\Tema Geral\PPT_Guia dos diaconos _Cap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capela.capela.DSA\Desktop\ppt esp\Sec¦ºa¦âo 02 - O cargo e as pessoas que ocupam\Cap. 5 Promovendo a unidade da igreja\Tema Geral\PPT_Guia dos diaconos _Cap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901744"/>
            <a:ext cx="57606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dirty="0" smtClean="0"/>
              <a:t>La institución del diaconado, como figura en el libro de Hechos 6, </a:t>
            </a:r>
            <a:r>
              <a:rPr lang="es-ES" sz="2300" dirty="0" smtClean="0"/>
              <a:t>se suscita </a:t>
            </a:r>
            <a:r>
              <a:rPr lang="es-ES" sz="2300" dirty="0" smtClean="0"/>
              <a:t>dentro de un contexto de discordia entre los dos grupos de la </a:t>
            </a:r>
            <a:r>
              <a:rPr lang="es-ES" sz="2300" dirty="0" smtClean="0"/>
              <a:t>iglesia en </a:t>
            </a:r>
            <a:r>
              <a:rPr lang="es-ES" sz="2300" dirty="0" smtClean="0"/>
              <a:t>Jerusalén: (1) los cristianos de origen judío, que componían la mayoría</a:t>
            </a:r>
            <a:r>
              <a:rPr lang="es-ES" sz="2300" dirty="0" smtClean="0"/>
              <a:t>, y </a:t>
            </a:r>
            <a:r>
              <a:rPr lang="es-ES" sz="2300" dirty="0" smtClean="0"/>
              <a:t>(2) los helenistas, la minoría de origen griego, los cuales se sentían </a:t>
            </a:r>
            <a:r>
              <a:rPr lang="es-ES" sz="2300" dirty="0" smtClean="0"/>
              <a:t>discriminados y</a:t>
            </a:r>
            <a:r>
              <a:rPr lang="es-ES" sz="2300" dirty="0" smtClean="0"/>
              <a:t>, de cierta manera, dejados negligentemente de lado con </a:t>
            </a:r>
            <a:r>
              <a:rPr lang="es-ES" sz="2300" dirty="0" smtClean="0"/>
              <a:t>respecto a </a:t>
            </a:r>
            <a:r>
              <a:rPr lang="es-ES" sz="2300" dirty="0" smtClean="0"/>
              <a:t>la atención de sus viudas.</a:t>
            </a:r>
          </a:p>
          <a:p>
            <a:pPr algn="just"/>
            <a:r>
              <a:rPr lang="es-ES" sz="2300" dirty="0" smtClean="0"/>
              <a:t>“En aquellos días, como creciera el número de los discípulos, hubo </a:t>
            </a:r>
            <a:r>
              <a:rPr lang="es-ES" sz="2300" dirty="0" smtClean="0"/>
              <a:t>murmuración de </a:t>
            </a:r>
            <a:r>
              <a:rPr lang="es-ES" sz="2300" dirty="0" smtClean="0"/>
              <a:t>los griegos contra los hebreos, de que las viudas de </a:t>
            </a:r>
            <a:r>
              <a:rPr lang="es-ES" sz="2300" dirty="0" smtClean="0"/>
              <a:t>aquéllos eran </a:t>
            </a:r>
            <a:r>
              <a:rPr lang="es-ES" sz="2300" dirty="0" smtClean="0"/>
              <a:t>desatendidas en la distribución diaria” (</a:t>
            </a:r>
            <a:r>
              <a:rPr lang="es-ES" sz="2300" dirty="0" err="1" smtClean="0"/>
              <a:t>Hech</a:t>
            </a:r>
            <a:r>
              <a:rPr lang="es-ES" sz="2300" dirty="0" smtClean="0"/>
              <a:t>. 6:1</a:t>
            </a:r>
            <a:r>
              <a:rPr lang="es-ES" sz="2300" dirty="0" smtClean="0"/>
              <a:t>).</a:t>
            </a:r>
            <a:endParaRPr lang="es-ES" sz="23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capela.capela.DSA\Desktop\ppt esp\Sec¦ºa¦âo 02 - O cargo e as pessoas que ocupam\Cap. 5 Promovendo a unidade da igreja\Tema Geral\PPT_Guia dos diaconos _Cap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268760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 esta manera, los diáconos habían sido escogidos para solucionar este problema y restablecer la paz y la armonía entre todos los cristianos. Es por eso que, la primera exigencia de los apóstoles para realizar la elección de </a:t>
            </a:r>
            <a:r>
              <a:rPr lang="es-ES" sz="2400" dirty="0" smtClean="0"/>
              <a:t>los siete </a:t>
            </a:r>
            <a:r>
              <a:rPr lang="es-ES" sz="2400" dirty="0" smtClean="0"/>
              <a:t>diáconos fue que debían ser hombres de “buen testimonio” (</a:t>
            </a:r>
            <a:r>
              <a:rPr lang="es-ES" sz="2400" dirty="0" err="1" smtClean="0"/>
              <a:t>Hech</a:t>
            </a:r>
            <a:r>
              <a:rPr lang="es-ES" sz="2400" dirty="0" smtClean="0"/>
              <a:t>. 6:3); solamente así tendrían las condiciones de trabajar para restablecer la unidad y la armonía entre los primeros cristianos.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capela.capela.DSA\Desktop\ppt esp\Sec¦ºa¦âo 02 - O cargo e as pessoas que ocupam\Cap. 5 Promovendo a unidade da igreja\Tema Geral\PPT_Guia dos diaconos _Cap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836712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“La organización de la iglesia de Jerusalén debía servir de modelo </a:t>
            </a:r>
            <a:r>
              <a:rPr lang="es-ES" sz="2000" dirty="0" smtClean="0"/>
              <a:t>para organizar </a:t>
            </a:r>
            <a:r>
              <a:rPr lang="es-ES" sz="2000" dirty="0" smtClean="0"/>
              <a:t>las iglesias que se establecieran en muchos otros puntos donde </a:t>
            </a:r>
            <a:r>
              <a:rPr lang="es-ES" sz="2000" dirty="0" smtClean="0"/>
              <a:t>los mensajeros </a:t>
            </a:r>
            <a:r>
              <a:rPr lang="es-ES" sz="2000" dirty="0" smtClean="0"/>
              <a:t>de la verdad trabajasen para ganar conversos al evangelio. </a:t>
            </a:r>
            <a:r>
              <a:rPr lang="es-ES" sz="2000" dirty="0" smtClean="0"/>
              <a:t>Los que </a:t>
            </a:r>
            <a:r>
              <a:rPr lang="es-ES" sz="2000" dirty="0" smtClean="0"/>
              <a:t>tenían la responsabilidad del gobierno general de la iglesia, no </a:t>
            </a:r>
            <a:r>
              <a:rPr lang="es-ES" sz="2000" dirty="0" smtClean="0"/>
              <a:t>habían de </a:t>
            </a:r>
            <a:r>
              <a:rPr lang="es-ES" sz="2000" dirty="0" smtClean="0"/>
              <a:t>enseñorearse de la heredad de Dios, sino que, como prudentes pastores</a:t>
            </a:r>
            <a:r>
              <a:rPr lang="es-ES" sz="2000" dirty="0" smtClean="0"/>
              <a:t>, habían </a:t>
            </a:r>
            <a:r>
              <a:rPr lang="es-ES" sz="2000" dirty="0" smtClean="0"/>
              <a:t>de ‘apacentar la grey de Dios... siendo dechados de la grey’ (1 </a:t>
            </a:r>
            <a:r>
              <a:rPr lang="es-ES" sz="2000" dirty="0" err="1" smtClean="0"/>
              <a:t>Ped</a:t>
            </a:r>
            <a:r>
              <a:rPr lang="es-ES" sz="2000" dirty="0" smtClean="0"/>
              <a:t>. 5:2</a:t>
            </a:r>
            <a:r>
              <a:rPr lang="es-ES" sz="2000" dirty="0" smtClean="0"/>
              <a:t>, 3), y los diáconos debían ser ‘varones de buen testimonio llenos de </a:t>
            </a:r>
            <a:r>
              <a:rPr lang="es-ES" sz="2000" dirty="0" smtClean="0"/>
              <a:t>Espíritu Santo </a:t>
            </a:r>
            <a:r>
              <a:rPr lang="es-ES" sz="2000" dirty="0" smtClean="0"/>
              <a:t>y de sabiduría’. Estos hombres debían colocarse </a:t>
            </a:r>
            <a:r>
              <a:rPr lang="es-ES" sz="2000" dirty="0" smtClean="0"/>
              <a:t>unidamente de </a:t>
            </a:r>
            <a:r>
              <a:rPr lang="es-ES" sz="2000" dirty="0" smtClean="0"/>
              <a:t>parte de la justicia y mantenerse firmes y decididos. Así tendrían </a:t>
            </a:r>
            <a:r>
              <a:rPr lang="es-ES" sz="2000" dirty="0" smtClean="0"/>
              <a:t>una unificadora </a:t>
            </a:r>
            <a:r>
              <a:rPr lang="es-ES" sz="2000" dirty="0" smtClean="0"/>
              <a:t>influencia en la grey entera” (</a:t>
            </a:r>
            <a:r>
              <a:rPr lang="es-ES" sz="2000" i="1" dirty="0" smtClean="0"/>
              <a:t>Los hechos de los apóstoles, p. 76).</a:t>
            </a:r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capela.capela.DSA\Desktop\ppt esp\Sec¦ºa¦âo 02 - O cargo e as pessoas que ocupam\Cap. 5 Promovendo a unidade da igreja\Subtitulo 01\PPT_Guia dos diaconos _Cap5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capela.capela.DSA\Desktop\ppt esp\Sec¦ºa¦âo 02 - O cargo e as pessoas que ocupam\Cap. 5 Promovendo a unidade da igreja\Subtitulo 01\PPT_Guia dos diaconos _Cap5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620688"/>
            <a:ext cx="5688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Visite a las personas que están en discordia o que manifiesten resentimientos</a:t>
            </a:r>
            <a:r>
              <a:rPr lang="es-ES" sz="2200" dirty="0" smtClean="0"/>
              <a:t>. Hábleles </a:t>
            </a:r>
            <a:r>
              <a:rPr lang="es-ES" sz="2200" dirty="0" smtClean="0"/>
              <a:t>del amor perdonador de Dios y de la importancia </a:t>
            </a:r>
            <a:r>
              <a:rPr lang="es-ES" sz="2200" dirty="0" smtClean="0"/>
              <a:t>del perdón</a:t>
            </a:r>
            <a:r>
              <a:rPr lang="es-ES" sz="2200" dirty="0" smtClean="0"/>
              <a:t>, de la armonía y de la unión para con el pueblo de Dios</a:t>
            </a:r>
            <a:r>
              <a:rPr lang="es-ES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Al oír quejas o desahogos de una persona con relación a otra, nunca </a:t>
            </a:r>
            <a:r>
              <a:rPr lang="es-ES" sz="2200" dirty="0" smtClean="0"/>
              <a:t>estimule tales </a:t>
            </a:r>
            <a:r>
              <a:rPr lang="es-ES" sz="2200" dirty="0" smtClean="0"/>
              <a:t>actitudes, ni demuestre una actitud de juicio a favor o en </a:t>
            </a:r>
            <a:r>
              <a:rPr lang="es-ES" sz="2200" dirty="0" smtClean="0"/>
              <a:t>contra de </a:t>
            </a:r>
            <a:r>
              <a:rPr lang="es-ES" sz="2200" dirty="0" smtClean="0"/>
              <a:t>alguna de las dos partes</a:t>
            </a:r>
            <a:r>
              <a:rPr lang="es-ES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Cuando hubiere una buena oportunidad, ofrézcase para intermediar </a:t>
            </a:r>
            <a:r>
              <a:rPr lang="es-ES" sz="2200" dirty="0" smtClean="0"/>
              <a:t>en la </a:t>
            </a:r>
            <a:r>
              <a:rPr lang="es-ES" sz="2200" dirty="0" smtClean="0"/>
              <a:t>conciliación. Si el caso lo demandare, solicite la ayuda de un anciano o </a:t>
            </a:r>
            <a:r>
              <a:rPr lang="es-ES" sz="2200" dirty="0" smtClean="0"/>
              <a:t>de </a:t>
            </a:r>
            <a:r>
              <a:rPr lang="pt-BR" sz="2200" dirty="0" err="1" smtClean="0"/>
              <a:t>un</a:t>
            </a:r>
            <a:r>
              <a:rPr lang="pt-BR" sz="2200" dirty="0" smtClean="0"/>
              <a:t> </a:t>
            </a:r>
            <a:r>
              <a:rPr lang="pt-BR" sz="2200" dirty="0" smtClean="0"/>
              <a:t>pastor.</a:t>
            </a:r>
            <a:endParaRPr lang="pt-BR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capela.capela.DSA\Desktop\ppt esp\Sec¦ºa¦âo 02 - O cargo e as pessoas que ocupam\Cap. 5 Promovendo a unidade da igreja\Subtitulo 01\PPT_Guia dos diaconos _Cap5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764704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Al lidiar con asuntos de esa naturaleza, sea discreto. Nunca haga </a:t>
            </a:r>
            <a:r>
              <a:rPr lang="es-ES" sz="2200" dirty="0" smtClean="0"/>
              <a:t>comentarios impropios </a:t>
            </a:r>
            <a:r>
              <a:rPr lang="es-ES" sz="2200" dirty="0" smtClean="0"/>
              <a:t>con las personas que estén involucradas en el problema</a:t>
            </a:r>
            <a:r>
              <a:rPr lang="es-ES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Desarrolle el hábito de orar en favor de la unidad de la iglesia. Ser un </a:t>
            </a:r>
            <a:r>
              <a:rPr lang="es-ES" sz="2200" dirty="0" smtClean="0"/>
              <a:t>instrumento de </a:t>
            </a:r>
            <a:r>
              <a:rPr lang="es-ES" sz="2200" dirty="0" smtClean="0"/>
              <a:t>la pacificación y de la reconciliación proporciona </a:t>
            </a:r>
            <a:r>
              <a:rPr lang="es-ES" sz="2200" dirty="0" smtClean="0"/>
              <a:t>bendiciones extraordinarias </a:t>
            </a:r>
            <a:r>
              <a:rPr lang="es-ES" sz="2200" dirty="0" smtClean="0"/>
              <a:t>a la propia experiencia cristiana</a:t>
            </a:r>
            <a:r>
              <a:rPr lang="es-ES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Procure una tercera opción de solución que sea común a ambas partes</a:t>
            </a:r>
            <a:r>
              <a:rPr lang="es-ES" sz="2200" dirty="0" smtClean="0"/>
              <a:t>. Ejemplo</a:t>
            </a:r>
            <a:r>
              <a:rPr lang="es-ES" sz="2200" dirty="0" smtClean="0"/>
              <a:t>: “No se haga mi voluntad ni la tuya”, sino una tercera opción </a:t>
            </a:r>
            <a:r>
              <a:rPr lang="es-ES" sz="2200" dirty="0" smtClean="0"/>
              <a:t>como </a:t>
            </a:r>
            <a:r>
              <a:rPr lang="pt-BR" sz="2200" dirty="0" err="1" smtClean="0"/>
              <a:t>solución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540</Words>
  <Application>Microsoft Office PowerPoint</Application>
  <PresentationFormat>Apresentação na tela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9</cp:revision>
  <dcterms:created xsi:type="dcterms:W3CDTF">2014-05-01T22:48:50Z</dcterms:created>
  <dcterms:modified xsi:type="dcterms:W3CDTF">2014-05-13T19:48:43Z</dcterms:modified>
</cp:coreProperties>
</file>