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60" r:id="rId6"/>
    <p:sldId id="266" r:id="rId7"/>
    <p:sldId id="261" r:id="rId8"/>
    <p:sldId id="267" r:id="rId9"/>
    <p:sldId id="268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170-5568-4E15-B1CC-B7CE08AB7225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656-FB2B-45CE-A2D5-5DEB04AF38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170-5568-4E15-B1CC-B7CE08AB7225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656-FB2B-45CE-A2D5-5DEB04AF38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170-5568-4E15-B1CC-B7CE08AB7225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656-FB2B-45CE-A2D5-5DEB04AF38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170-5568-4E15-B1CC-B7CE08AB7225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656-FB2B-45CE-A2D5-5DEB04AF38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170-5568-4E15-B1CC-B7CE08AB7225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656-FB2B-45CE-A2D5-5DEB04AF38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170-5568-4E15-B1CC-B7CE08AB7225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656-FB2B-45CE-A2D5-5DEB04AF38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170-5568-4E15-B1CC-B7CE08AB7225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656-FB2B-45CE-A2D5-5DEB04AF38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170-5568-4E15-B1CC-B7CE08AB7225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656-FB2B-45CE-A2D5-5DEB04AF38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170-5568-4E15-B1CC-B7CE08AB7225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656-FB2B-45CE-A2D5-5DEB04AF38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170-5568-4E15-B1CC-B7CE08AB7225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656-FB2B-45CE-A2D5-5DEB04AF38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170-5568-4E15-B1CC-B7CE08AB7225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656-FB2B-45CE-A2D5-5DEB04AF38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6D170-5568-4E15-B1CC-B7CE08AB7225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EB656-FB2B-45CE-A2D5-5DEB04AF38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pela.capela.DSA\Desktop\Cap. 12 Outras Responsabilidades\Tema Geral\PPT_Guia dos diaconos _Cap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3059832" y="2204864"/>
            <a:ext cx="5096267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_____________</a:t>
            </a:r>
          </a:p>
          <a:p>
            <a:pPr algn="ctr">
              <a:spcAft>
                <a:spcPts val="600"/>
              </a:spcAft>
            </a:pPr>
            <a:r>
              <a:rPr lang="pt-BR" sz="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_________________</a:t>
            </a:r>
          </a:p>
          <a:p>
            <a:pPr algn="ctr"/>
            <a:r>
              <a:rPr lang="pt-BR" sz="3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OTRAS</a:t>
            </a:r>
          </a:p>
          <a:p>
            <a:pPr algn="ctr"/>
            <a:r>
              <a:rPr lang="pt-BR" sz="3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RESPONSABILIDADES</a:t>
            </a:r>
          </a:p>
          <a:p>
            <a:pPr algn="ctr"/>
            <a:r>
              <a:rPr lang="pt-BR" sz="3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______________</a:t>
            </a:r>
          </a:p>
          <a:p>
            <a:pPr algn="ctr"/>
            <a:r>
              <a:rPr lang="pt-BR" sz="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_____________________</a:t>
            </a:r>
            <a:endParaRPr lang="pt-BR" sz="8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pela.capela.DSA\Desktop\Cap. 12 Outras Responsabilidades\Subtitulo 01\PPT_Guia dos diaconos _Cap12_0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pela.capela.DSA\Desktop\Cap. 12 Outras Responsabilidades\Subtitulo 01\PPT_Guia dos diaconos _Cap12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908720"/>
            <a:ext cx="54726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“El nombramiento de los siete para tomar a su cargo determinada </a:t>
            </a:r>
            <a:r>
              <a:rPr lang="es-ES" sz="2000" dirty="0" smtClean="0"/>
              <a:t>modalidad de </a:t>
            </a:r>
            <a:r>
              <a:rPr lang="es-ES" sz="2000" dirty="0" smtClean="0"/>
              <a:t>trabajo fue muy beneficioso para la iglesia. Estos oficiales </a:t>
            </a:r>
            <a:r>
              <a:rPr lang="es-ES" sz="2000" dirty="0" smtClean="0"/>
              <a:t>cuidaban especialmente </a:t>
            </a:r>
            <a:r>
              <a:rPr lang="es-ES" sz="2000" dirty="0" smtClean="0"/>
              <a:t>de las necesidades de los miembros así como de los </a:t>
            </a:r>
            <a:r>
              <a:rPr lang="es-ES" sz="2000" dirty="0" smtClean="0"/>
              <a:t>intereses económicos </a:t>
            </a:r>
            <a:r>
              <a:rPr lang="es-ES" sz="2000" dirty="0" smtClean="0"/>
              <a:t>de la iglesia; y con su prudente administración y piadoso ejemplo</a:t>
            </a:r>
            <a:r>
              <a:rPr lang="es-ES" sz="2000" dirty="0" smtClean="0"/>
              <a:t>, prestaban </a:t>
            </a:r>
            <a:r>
              <a:rPr lang="es-ES" sz="2000" dirty="0" smtClean="0"/>
              <a:t>importante ayuda a sus colegas para armonizar en unidad de</a:t>
            </a:r>
          </a:p>
          <a:p>
            <a:pPr algn="just"/>
            <a:r>
              <a:rPr lang="es-ES" sz="2000" dirty="0" smtClean="0"/>
              <a:t>conjunto los diversos intereses de la iglesia” (</a:t>
            </a:r>
            <a:r>
              <a:rPr lang="es-ES" sz="2000" i="1" dirty="0" smtClean="0"/>
              <a:t>Los hechos de los apóstoles, pp</a:t>
            </a:r>
            <a:r>
              <a:rPr lang="es-ES" sz="2000" i="1" dirty="0" smtClean="0"/>
              <a:t>. </a:t>
            </a:r>
            <a:r>
              <a:rPr lang="pt-BR" sz="2000" dirty="0" smtClean="0"/>
              <a:t>74</a:t>
            </a:r>
            <a:r>
              <a:rPr lang="pt-BR" sz="2000" dirty="0" smtClean="0"/>
              <a:t>, 75</a:t>
            </a:r>
            <a:r>
              <a:rPr lang="pt-BR" sz="2000" dirty="0" smtClean="0"/>
              <a:t>).</a:t>
            </a:r>
          </a:p>
          <a:p>
            <a:pPr algn="just"/>
            <a:endParaRPr lang="pt-BR" sz="2000" dirty="0" smtClean="0"/>
          </a:p>
          <a:p>
            <a:pPr algn="just"/>
            <a:r>
              <a:rPr lang="es-ES" sz="2000" dirty="0" smtClean="0"/>
              <a:t>En la actualidad, la designación de diáconos por medio de la elección propicia bendiciones semejantes a la administración de la iglesia, aliviando a los pastores, ancianos y otros oficiales de las obligaciones que los diáconos </a:t>
            </a:r>
            <a:r>
              <a:rPr lang="pt-BR" sz="2000" dirty="0" err="1" smtClean="0"/>
              <a:t>pueden</a:t>
            </a:r>
            <a:r>
              <a:rPr lang="pt-BR" sz="2000" dirty="0" smtClean="0"/>
              <a:t> </a:t>
            </a:r>
            <a:r>
              <a:rPr lang="pt-BR" sz="2000" dirty="0" err="1" smtClean="0"/>
              <a:t>desempeñar</a:t>
            </a:r>
            <a:r>
              <a:rPr lang="pt-BR" sz="2000" dirty="0" smtClean="0"/>
              <a:t> </a:t>
            </a:r>
            <a:r>
              <a:rPr lang="pt-BR" sz="2000" dirty="0" err="1" smtClean="0"/>
              <a:t>bien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pela.capela.DSA\Desktop\Cap. 12 Outras Responsabilidades\Subtitulo 01\PPT_Guia dos diaconos _Cap12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915816" y="980728"/>
            <a:ext cx="59046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 smtClean="0"/>
          </a:p>
          <a:p>
            <a:pPr algn="just"/>
            <a:r>
              <a:rPr lang="es-ES" sz="2000" dirty="0" smtClean="0"/>
              <a:t>“El tiempo y la fuerza de aquellos que en la providencia de Dios han </a:t>
            </a:r>
            <a:r>
              <a:rPr lang="es-ES" sz="2000" dirty="0" smtClean="0"/>
              <a:t>sido colocados </a:t>
            </a:r>
            <a:r>
              <a:rPr lang="es-ES" sz="2000" dirty="0" smtClean="0"/>
              <a:t>en los principales cargos de responsabilidad en la iglesia </a:t>
            </a:r>
            <a:r>
              <a:rPr lang="es-ES" sz="2000" dirty="0" smtClean="0"/>
              <a:t>deben dedicarse </a:t>
            </a:r>
            <a:r>
              <a:rPr lang="es-ES" sz="2000" dirty="0" smtClean="0"/>
              <a:t>a tratar los asuntos más importantes, que demandan especial </a:t>
            </a:r>
            <a:r>
              <a:rPr lang="es-ES" sz="2000" dirty="0" smtClean="0"/>
              <a:t>sabiduría y </a:t>
            </a:r>
            <a:r>
              <a:rPr lang="es-ES" sz="2000" dirty="0" smtClean="0"/>
              <a:t>amplitud de ánimo. No es el plan de Dios que a tales hombres </a:t>
            </a:r>
            <a:r>
              <a:rPr lang="es-ES" sz="2000" dirty="0" smtClean="0"/>
              <a:t>se los </a:t>
            </a:r>
            <a:r>
              <a:rPr lang="es-ES" sz="2000" dirty="0" smtClean="0"/>
              <a:t>pida que resuelvan los asuntos menores que otros están bien </a:t>
            </a:r>
            <a:r>
              <a:rPr lang="es-ES" sz="2000" dirty="0" smtClean="0"/>
              <a:t>capacitados para </a:t>
            </a:r>
            <a:r>
              <a:rPr lang="es-ES" sz="2000" dirty="0" smtClean="0"/>
              <a:t>tratar” (</a:t>
            </a:r>
            <a:r>
              <a:rPr lang="es-ES" sz="2000" i="1" dirty="0" smtClean="0"/>
              <a:t>ibíd., p. 78; citado en Manual de la iglesia, p. 76</a:t>
            </a:r>
            <a:r>
              <a:rPr lang="es-ES" sz="2000" i="1" dirty="0" smtClean="0"/>
              <a:t>).</a:t>
            </a:r>
          </a:p>
          <a:p>
            <a:pPr algn="just"/>
            <a:endParaRPr lang="es-ES" sz="2000" i="1" dirty="0" smtClean="0"/>
          </a:p>
          <a:p>
            <a:pPr algn="just"/>
            <a:r>
              <a:rPr lang="es-ES" sz="2000" dirty="0" smtClean="0"/>
              <a:t>Aunque la función de los diáconos </a:t>
            </a:r>
            <a:r>
              <a:rPr lang="es-ES" sz="2000" dirty="0" smtClean="0"/>
              <a:t>es primordialmente </a:t>
            </a:r>
            <a:r>
              <a:rPr lang="es-ES" sz="2000" dirty="0" smtClean="0"/>
              <a:t>de atención a </a:t>
            </a:r>
            <a:r>
              <a:rPr lang="es-ES" sz="2000" dirty="0" smtClean="0"/>
              <a:t>los pobres </a:t>
            </a:r>
            <a:r>
              <a:rPr lang="es-ES" sz="2000" dirty="0" smtClean="0"/>
              <a:t>y necesitados, ellos pueden ser de gran auxilio en asuntos administrativos</a:t>
            </a:r>
          </a:p>
          <a:p>
            <a:pPr algn="just"/>
            <a:r>
              <a:rPr lang="es-ES" sz="2000" dirty="0" smtClean="0"/>
              <a:t>y financieros de la iglesia, en caso que se les solicite involucrarse en esa área.</a:t>
            </a:r>
            <a:endParaRPr lang="pt-B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pela.capela.DSA\Desktop\Cap. 12 Outras Responsabilidades\Subtitulo 02\PPT_Guia dos diaconos _Cap12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apela.capela.DSA\Desktop\Cap. 12 Outras Responsabilidades\Subtitulo 02\PPT_Guia dos diaconos _Cap12_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915816" y="1772816"/>
            <a:ext cx="59046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“En algunas iglesias, donde la responsabilidad por el cuidado y el </a:t>
            </a:r>
            <a:r>
              <a:rPr lang="es-ES" sz="2000" dirty="0" smtClean="0"/>
              <a:t>mantenimiento del </a:t>
            </a:r>
            <a:r>
              <a:rPr lang="es-ES" sz="2000" dirty="0" smtClean="0"/>
              <a:t>edificio de iglesia no ha sido asignada a una comisión </a:t>
            </a:r>
            <a:r>
              <a:rPr lang="es-ES" sz="2000" dirty="0" smtClean="0"/>
              <a:t>de construcción</a:t>
            </a:r>
            <a:r>
              <a:rPr lang="es-ES" sz="2000" dirty="0" smtClean="0"/>
              <a:t>, los diáconos y las diaconisas asumen dicha responsabilidad</a:t>
            </a:r>
            <a:r>
              <a:rPr lang="es-ES" sz="2000" dirty="0" smtClean="0"/>
              <a:t>” (</a:t>
            </a:r>
            <a:r>
              <a:rPr lang="es-ES" sz="2000" i="1" dirty="0" smtClean="0"/>
              <a:t>Manual de la iglesia, p. 78).</a:t>
            </a:r>
          </a:p>
          <a:p>
            <a:pPr algn="just"/>
            <a:r>
              <a:rPr lang="es-ES" sz="2000" dirty="0" smtClean="0"/>
              <a:t>“El templo o la capilla, sus dependencias y sus muebles y equipos </a:t>
            </a:r>
            <a:r>
              <a:rPr lang="es-ES" sz="2000" dirty="0" smtClean="0"/>
              <a:t>deben mantenerse </a:t>
            </a:r>
            <a:r>
              <a:rPr lang="es-ES" sz="2000" dirty="0" smtClean="0"/>
              <a:t>siempre en buen estado de conservación, en condiciones representativas.</a:t>
            </a:r>
          </a:p>
          <a:p>
            <a:pPr algn="just"/>
            <a:r>
              <a:rPr lang="es-ES" sz="2000" dirty="0" smtClean="0"/>
              <a:t>Los fondos para este propósito deben provenir del </a:t>
            </a:r>
            <a:r>
              <a:rPr lang="es-ES" sz="2000" dirty="0" smtClean="0"/>
              <a:t>presupuesto de </a:t>
            </a:r>
            <a:r>
              <a:rPr lang="es-ES" sz="2000" dirty="0" smtClean="0"/>
              <a:t>gastos de la iglesia o de </a:t>
            </a:r>
            <a:r>
              <a:rPr lang="es-ES" sz="2000" dirty="0" smtClean="0"/>
              <a:t>contribuciones </a:t>
            </a:r>
            <a:r>
              <a:rPr lang="es-ES" sz="2000" dirty="0" smtClean="0"/>
              <a:t>especiales. Esta tarea es </a:t>
            </a:r>
            <a:r>
              <a:rPr lang="es-ES" sz="2000" dirty="0" smtClean="0"/>
              <a:t>generalmente supervisada </a:t>
            </a:r>
            <a:r>
              <a:rPr lang="es-ES" sz="2000" dirty="0" smtClean="0"/>
              <a:t>por los diáconos, bajo la dirección general de la Junta</a:t>
            </a:r>
          </a:p>
          <a:p>
            <a:pPr algn="just"/>
            <a:r>
              <a:rPr lang="es-ES" sz="2000" dirty="0" smtClean="0"/>
              <a:t>Directiva de la iglesia.” (</a:t>
            </a:r>
            <a:r>
              <a:rPr lang="es-ES" sz="2000" i="1" dirty="0" smtClean="0"/>
              <a:t>ibíd., p. 188).</a:t>
            </a:r>
            <a:endParaRPr lang="pt-B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apela.capela.DSA\Desktop\Cap. 12 Outras Responsabilidades\Subtitulo 03\PPT_Guia dos diaconos _Cap12_0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apela.capela.DSA\Desktop\Cap. 12 Outras Responsabilidades\Subtitulo 04\PPT_Guia dos diaconos _Cap12_0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apela.capela.DSA\Desktop\Cap. 12 Outras Responsabilidades\Subtitulo 04\PPT_Guia dos diaconos _Cap12_0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1484784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“</a:t>
            </a:r>
            <a:r>
              <a:rPr lang="es-ES" sz="2400" dirty="0" smtClean="0"/>
              <a:t>El diácono no está autorizado para presidir ninguno de los ritos ni </a:t>
            </a:r>
            <a:r>
              <a:rPr lang="es-ES" sz="2400" dirty="0" smtClean="0"/>
              <a:t>las reuniones </a:t>
            </a:r>
            <a:r>
              <a:rPr lang="es-ES" sz="2400" dirty="0" smtClean="0"/>
              <a:t>administrativas de la iglesia, ni puede realizar la ceremonia </a:t>
            </a:r>
            <a:r>
              <a:rPr lang="es-ES" sz="2400" dirty="0" smtClean="0"/>
              <a:t>de matrimonio</a:t>
            </a:r>
            <a:r>
              <a:rPr lang="es-ES" sz="2400" dirty="0" smtClean="0"/>
              <a:t>, ni oficiar en la recepción o en la transferencia de miembros.</a:t>
            </a:r>
          </a:p>
          <a:p>
            <a:pPr algn="just"/>
            <a:r>
              <a:rPr lang="es-ES" sz="2400" dirty="0" smtClean="0"/>
              <a:t>“Si la iglesia no tiene a alguien autorizado para realizar tales deberes</a:t>
            </a:r>
            <a:r>
              <a:rPr lang="es-ES" sz="2400" dirty="0" smtClean="0"/>
              <a:t>, debe </a:t>
            </a:r>
            <a:r>
              <a:rPr lang="es-ES" sz="2400" dirty="0" smtClean="0"/>
              <a:t>buscar el consejo y la asistencia de la Asociación” (</a:t>
            </a:r>
            <a:r>
              <a:rPr lang="es-ES" sz="2400" i="1" dirty="0" smtClean="0"/>
              <a:t>ibíd., p. 77).</a:t>
            </a:r>
            <a:endParaRPr lang="pt-B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455</Words>
  <Application>Microsoft Office PowerPoint</Application>
  <PresentationFormat>Apresentação na tela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capela.capela</dc:creator>
  <cp:lastModifiedBy>selma.luz</cp:lastModifiedBy>
  <cp:revision>4</cp:revision>
  <dcterms:created xsi:type="dcterms:W3CDTF">2014-05-02T14:23:04Z</dcterms:created>
  <dcterms:modified xsi:type="dcterms:W3CDTF">2014-05-20T17:22:11Z</dcterms:modified>
</cp:coreProperties>
</file>