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6" r:id="rId6"/>
    <p:sldId id="261" r:id="rId7"/>
    <p:sldId id="262" r:id="rId8"/>
    <p:sldId id="269" r:id="rId9"/>
    <p:sldId id="270" r:id="rId10"/>
    <p:sldId id="271" r:id="rId11"/>
    <p:sldId id="275" r:id="rId12"/>
    <p:sldId id="276" r:id="rId13"/>
    <p:sldId id="278" r:id="rId14"/>
    <p:sldId id="279" r:id="rId15"/>
    <p:sldId id="281" r:id="rId16"/>
    <p:sldId id="283" r:id="rId17"/>
    <p:sldId id="285" r:id="rId18"/>
    <p:sldId id="273" r:id="rId19"/>
    <p:sldId id="274" r:id="rId20"/>
    <p:sldId id="267" r:id="rId21"/>
    <p:sldId id="268" r:id="rId22"/>
    <p:sldId id="317" r:id="rId23"/>
    <p:sldId id="318" r:id="rId24"/>
    <p:sldId id="288" r:id="rId25"/>
    <p:sldId id="289" r:id="rId26"/>
    <p:sldId id="290" r:id="rId27"/>
    <p:sldId id="291" r:id="rId28"/>
    <p:sldId id="293" r:id="rId29"/>
    <p:sldId id="296" r:id="rId30"/>
    <p:sldId id="297" r:id="rId31"/>
    <p:sldId id="298" r:id="rId32"/>
    <p:sldId id="299" r:id="rId33"/>
    <p:sldId id="294" r:id="rId34"/>
    <p:sldId id="295" r:id="rId35"/>
    <p:sldId id="300" r:id="rId36"/>
    <p:sldId id="301" r:id="rId37"/>
    <p:sldId id="302" r:id="rId38"/>
    <p:sldId id="303" r:id="rId39"/>
    <p:sldId id="305" r:id="rId40"/>
    <p:sldId id="307" r:id="rId41"/>
    <p:sldId id="309" r:id="rId42"/>
    <p:sldId id="311" r:id="rId43"/>
    <p:sldId id="313" r:id="rId44"/>
    <p:sldId id="315" r:id="rId45"/>
    <p:sldId id="316" r:id="rId4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6D170-5568-4E15-B1CC-B7CE08AB7225}" type="datetimeFigureOut">
              <a:rPr lang="pt-BR" smtClean="0"/>
              <a:pPr/>
              <a:t>20/05/2014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EB656-FB2B-45CE-A2D5-5DEB04AF38A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6D170-5568-4E15-B1CC-B7CE08AB7225}" type="datetimeFigureOut">
              <a:rPr lang="pt-BR" smtClean="0"/>
              <a:pPr/>
              <a:t>20/05/2014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EB656-FB2B-45CE-A2D5-5DEB04AF38A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6D170-5568-4E15-B1CC-B7CE08AB7225}" type="datetimeFigureOut">
              <a:rPr lang="pt-BR" smtClean="0"/>
              <a:pPr/>
              <a:t>20/05/2014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EB656-FB2B-45CE-A2D5-5DEB04AF38A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6D170-5568-4E15-B1CC-B7CE08AB7225}" type="datetimeFigureOut">
              <a:rPr lang="pt-BR" smtClean="0"/>
              <a:pPr/>
              <a:t>20/05/2014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EB656-FB2B-45CE-A2D5-5DEB04AF38A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6D170-5568-4E15-B1CC-B7CE08AB7225}" type="datetimeFigureOut">
              <a:rPr lang="pt-BR" smtClean="0"/>
              <a:pPr/>
              <a:t>20/05/2014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EB656-FB2B-45CE-A2D5-5DEB04AF38A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6D170-5568-4E15-B1CC-B7CE08AB7225}" type="datetimeFigureOut">
              <a:rPr lang="pt-BR" smtClean="0"/>
              <a:pPr/>
              <a:t>20/05/2014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EB656-FB2B-45CE-A2D5-5DEB04AF38A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6D170-5568-4E15-B1CC-B7CE08AB7225}" type="datetimeFigureOut">
              <a:rPr lang="pt-BR" smtClean="0"/>
              <a:pPr/>
              <a:t>20/05/2014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EB656-FB2B-45CE-A2D5-5DEB04AF38A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6D170-5568-4E15-B1CC-B7CE08AB7225}" type="datetimeFigureOut">
              <a:rPr lang="pt-BR" smtClean="0"/>
              <a:pPr/>
              <a:t>20/05/2014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EB656-FB2B-45CE-A2D5-5DEB04AF38A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6D170-5568-4E15-B1CC-B7CE08AB7225}" type="datetimeFigureOut">
              <a:rPr lang="pt-BR" smtClean="0"/>
              <a:pPr/>
              <a:t>20/05/2014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EB656-FB2B-45CE-A2D5-5DEB04AF38A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6D170-5568-4E15-B1CC-B7CE08AB7225}" type="datetimeFigureOut">
              <a:rPr lang="pt-BR" smtClean="0"/>
              <a:pPr/>
              <a:t>20/05/2014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EB656-FB2B-45CE-A2D5-5DEB04AF38A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6D170-5568-4E15-B1CC-B7CE08AB7225}" type="datetimeFigureOut">
              <a:rPr lang="pt-BR" smtClean="0"/>
              <a:pPr/>
              <a:t>20/05/2014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EB656-FB2B-45CE-A2D5-5DEB04AF38A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6D170-5568-4E15-B1CC-B7CE08AB7225}" type="datetimeFigureOut">
              <a:rPr lang="pt-BR" smtClean="0"/>
              <a:pPr/>
              <a:t>20/05/2014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EB656-FB2B-45CE-A2D5-5DEB04AF38A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capela.capela.DSA\Desktop\Cap. 11 A Cerimonia da Comunha\Tema Geral\PPT_Guia dos diaconos _Cap11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capela.capela.DSA\Desktop\Cap. 11 A Cerimonia da Comunha\Subtitulo 5\PPT_Guia dos diaconos _Cap11_01_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80512" cy="6885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capela.capela.DSA\Desktop\Cap. 11 A Cerimonia da Comunha\Subtitulo 6\PPT_Guia dos diaconos _Cap11_01_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capela.capela.DSA\Desktop\Cap. 11 A Cerimonia da Comunha\Subtitulo 6\PPT_Guia dos diaconos _Cap11_02_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3059832" y="1556792"/>
            <a:ext cx="568863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 smtClean="0"/>
              <a:t>“Este rito es la preparación indicada por Cristo para el servicio sacramental.</a:t>
            </a:r>
          </a:p>
          <a:p>
            <a:pPr algn="just"/>
            <a:r>
              <a:rPr lang="es-ES" sz="2400" dirty="0" smtClean="0"/>
              <a:t>Mientras se alberga orgullo y divergencia y se contiende por la supremacía</a:t>
            </a:r>
            <a:r>
              <a:rPr lang="es-ES" sz="2400" dirty="0" smtClean="0"/>
              <a:t>, el </a:t>
            </a:r>
            <a:r>
              <a:rPr lang="es-ES" sz="2400" dirty="0" smtClean="0"/>
              <a:t>corazón no puede entrar en compañerismo con Cristo. No </a:t>
            </a:r>
            <a:r>
              <a:rPr lang="es-ES" sz="2400" dirty="0" smtClean="0"/>
              <a:t>estamos preparados </a:t>
            </a:r>
            <a:r>
              <a:rPr lang="es-ES" sz="2400" dirty="0" smtClean="0"/>
              <a:t>para recibir la comunión de su cuerpo y su sangre. Por </a:t>
            </a:r>
            <a:r>
              <a:rPr lang="es-ES" sz="2400" dirty="0" smtClean="0"/>
              <a:t>eso </a:t>
            </a:r>
            <a:r>
              <a:rPr lang="pt-BR" sz="2400" dirty="0" err="1" smtClean="0"/>
              <a:t>Jesús</a:t>
            </a:r>
            <a:r>
              <a:rPr lang="pt-BR" sz="2400" dirty="0" smtClean="0"/>
              <a:t> </a:t>
            </a:r>
            <a:r>
              <a:rPr lang="pt-BR" sz="2400" dirty="0" err="1" smtClean="0"/>
              <a:t>indicó</a:t>
            </a:r>
            <a:r>
              <a:rPr lang="pt-BR" sz="2400" dirty="0" smtClean="0"/>
              <a:t> que se </a:t>
            </a:r>
            <a:r>
              <a:rPr lang="pt-BR" sz="2400" dirty="0" err="1" smtClean="0"/>
              <a:t>observase</a:t>
            </a:r>
            <a:r>
              <a:rPr lang="pt-BR" sz="2400" dirty="0" smtClean="0"/>
              <a:t> </a:t>
            </a:r>
            <a:r>
              <a:rPr lang="pt-BR" sz="2400" dirty="0" err="1" smtClean="0"/>
              <a:t>primeramente</a:t>
            </a:r>
            <a:r>
              <a:rPr lang="pt-BR" sz="2400" dirty="0" smtClean="0"/>
              <a:t> </a:t>
            </a:r>
            <a:r>
              <a:rPr lang="pt-BR" sz="2400" dirty="0" err="1" smtClean="0"/>
              <a:t>la</a:t>
            </a:r>
            <a:r>
              <a:rPr lang="pt-BR" sz="2400" dirty="0" smtClean="0"/>
              <a:t> </a:t>
            </a:r>
            <a:r>
              <a:rPr lang="pt-BR" sz="2400" dirty="0" err="1" smtClean="0"/>
              <a:t>ceremonia</a:t>
            </a:r>
            <a:r>
              <a:rPr lang="pt-BR" sz="2400" dirty="0" smtClean="0"/>
              <a:t> </a:t>
            </a:r>
            <a:r>
              <a:rPr lang="pt-BR" sz="2400" dirty="0" err="1" smtClean="0"/>
              <a:t>conmemorativa</a:t>
            </a:r>
            <a:endParaRPr lang="pt-BR" sz="2400" dirty="0" smtClean="0"/>
          </a:p>
          <a:p>
            <a:pPr algn="just"/>
            <a:r>
              <a:rPr lang="es-ES" sz="2400" dirty="0" smtClean="0"/>
              <a:t>de su humillación” (</a:t>
            </a:r>
            <a:r>
              <a:rPr lang="es-ES" sz="2400" i="1" dirty="0" smtClean="0"/>
              <a:t>El Deseado de todas las gentes, p. 605).</a:t>
            </a:r>
            <a:endParaRPr lang="pt-BR" sz="2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capela.capela.DSA\Desktop\Cap. 11 A Cerimonia da Comunha\Subtitulo 7\PPT_Guia dos diaconos _Cap11_01_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capela.capela.DSA\Desktop\Cap. 11 A Cerimonia da Comunha\Subtitulo 8\PPT_Guia dos diaconos _Cap11_01_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capela.capela.DSA\Desktop\Cap. 11 A Cerimonia da Comunha\Subtitulo 9\PPT_Guia dos diaconos _Cap11_01_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capela.capela.DSA\Desktop\Cap. 11 A Cerimonia da Comunha\Subtitulo 10\PPT_Guia dos diaconos _Cap11_01_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capela.capela.DSA\Desktop\Cap. 11 A Cerimonia da Comunha\Subtitulo 11\PPT_Guia dos diaconos _Cap11_01_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capela.capela.DSA\Desktop\Cap. 11 A Cerimonia da Comunha\Subtitulo 12\PPT_Guia dos diaconos _Cap11_01_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capela.capela.DSA\Desktop\Cap. 11 A Cerimonia da Comunha\Subtitulo 12\PPT_Guia dos diaconos _Cap11_02_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3131840" y="1340768"/>
            <a:ext cx="532859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 smtClean="0"/>
              <a:t>Es responsabilidad de las diaconisas proveer el vino y el pan con la </a:t>
            </a:r>
            <a:r>
              <a:rPr lang="es-ES" sz="2400" dirty="0" smtClean="0"/>
              <a:t>antelación suficiente </a:t>
            </a:r>
            <a:r>
              <a:rPr lang="es-ES" sz="2400" dirty="0" smtClean="0"/>
              <a:t>y en cantidades necesarias, a fin de evitar sorpresas </a:t>
            </a:r>
            <a:r>
              <a:rPr lang="es-ES" sz="2400" dirty="0" smtClean="0"/>
              <a:t>de </a:t>
            </a:r>
            <a:r>
              <a:rPr lang="pt-BR" sz="2400" dirty="0" smtClean="0"/>
              <a:t>última </a:t>
            </a:r>
            <a:r>
              <a:rPr lang="pt-BR" sz="2400" dirty="0" smtClean="0"/>
              <a:t>hora</a:t>
            </a:r>
            <a:r>
              <a:rPr lang="pt-BR" sz="2400" dirty="0" smtClean="0"/>
              <a:t>.</a:t>
            </a:r>
          </a:p>
          <a:p>
            <a:pPr algn="just"/>
            <a:endParaRPr lang="pt-BR" sz="2400" dirty="0" smtClean="0"/>
          </a:p>
          <a:p>
            <a:pPr algn="just"/>
            <a:endParaRPr lang="pt-BR" sz="2400" dirty="0" smtClean="0"/>
          </a:p>
          <a:p>
            <a:pPr algn="just"/>
            <a:r>
              <a:rPr lang="es-ES" sz="2400" dirty="0" smtClean="0"/>
              <a:t>Al preparar la mesa, las diaconisas deberán partir la mayor parte del pan</a:t>
            </a:r>
            <a:r>
              <a:rPr lang="es-ES" sz="2400" dirty="0" smtClean="0"/>
              <a:t>, dejando </a:t>
            </a:r>
            <a:r>
              <a:rPr lang="es-ES" sz="2400" dirty="0" smtClean="0"/>
              <a:t>apenas una pequeña cantidad para que los oficiantes lo partan simbólicamente.</a:t>
            </a:r>
            <a:endParaRPr lang="pt-BR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apela.capela.DSA\Desktop\Cap. 11 A Cerimonia da Comunha\Subtitulo 1\PPT_Guia dos diaconos _Cap11_01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capela.capela.DSA\Desktop\Cap. 11 A Cerimonia da Comunha\Subtitulo 13\PPT_Guia dos diaconos _Cap11_01_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capela.capela.DSA\Desktop\Cap. 11 A Cerimonia da Comunha\Subtitulo 13\PPT_Guia dos diaconos _Cap11_02_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3347864" y="476672"/>
            <a:ext cx="532859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/>
              <a:t>Debe </a:t>
            </a:r>
            <a:r>
              <a:rPr lang="es-ES" sz="2000" dirty="0" smtClean="0"/>
              <a:t>ser dirigido por un pastor </a:t>
            </a:r>
            <a:r>
              <a:rPr lang="es-ES" sz="2000" dirty="0" smtClean="0"/>
              <a:t>ordenado</a:t>
            </a:r>
          </a:p>
          <a:p>
            <a:endParaRPr lang="es-ES" sz="2000" dirty="0" smtClean="0"/>
          </a:p>
          <a:p>
            <a:r>
              <a:rPr lang="es-ES" sz="2000" dirty="0" smtClean="0"/>
              <a:t>Los diáconos, aunque sean ordenados, no pueden</a:t>
            </a:r>
          </a:p>
          <a:p>
            <a:r>
              <a:rPr lang="pt-BR" sz="2000" dirty="0" smtClean="0"/>
              <a:t>dirigir </a:t>
            </a:r>
            <a:r>
              <a:rPr lang="pt-BR" sz="2000" dirty="0" err="1" smtClean="0"/>
              <a:t>el</a:t>
            </a:r>
            <a:r>
              <a:rPr lang="pt-BR" sz="2000" dirty="0" smtClean="0"/>
              <a:t> </a:t>
            </a:r>
            <a:r>
              <a:rPr lang="pt-BR" sz="2000" dirty="0" err="1" smtClean="0"/>
              <a:t>servicio</a:t>
            </a:r>
            <a:r>
              <a:rPr lang="pt-BR" sz="2000" dirty="0" smtClean="0"/>
              <a:t>”.</a:t>
            </a:r>
          </a:p>
          <a:p>
            <a:endParaRPr lang="pt-BR" sz="2000" dirty="0" smtClean="0"/>
          </a:p>
          <a:p>
            <a:r>
              <a:rPr lang="es-ES" sz="2000" dirty="0" smtClean="0"/>
              <a:t>Se recomienda que sus vestimentas sean sobrias</a:t>
            </a:r>
            <a:r>
              <a:rPr lang="es-ES" sz="2000" dirty="0" smtClean="0"/>
              <a:t>.</a:t>
            </a:r>
          </a:p>
          <a:p>
            <a:endParaRPr lang="es-ES" sz="2000" dirty="0" smtClean="0"/>
          </a:p>
          <a:p>
            <a:r>
              <a:rPr lang="es-ES" sz="2000" dirty="0" smtClean="0"/>
              <a:t>“Los ministros o los ancianos oficiantes ocupan sus lugares junto a </a:t>
            </a:r>
            <a:r>
              <a:rPr lang="es-ES" sz="2000" dirty="0" smtClean="0"/>
              <a:t>la mesa </a:t>
            </a:r>
            <a:r>
              <a:rPr lang="es-ES" sz="2000" dirty="0" smtClean="0"/>
              <a:t>donde se ha colocado el pan y el vino (jugo de uva sin fermentar), y </a:t>
            </a:r>
            <a:r>
              <a:rPr lang="es-ES" sz="2000" dirty="0" smtClean="0"/>
              <a:t>los diáconos </a:t>
            </a:r>
            <a:r>
              <a:rPr lang="es-ES" sz="2000" dirty="0" smtClean="0"/>
              <a:t>y las diaconisas toman sus lugares</a:t>
            </a:r>
            <a:r>
              <a:rPr lang="es-ES" sz="2000" dirty="0" smtClean="0"/>
              <a:t>.</a:t>
            </a:r>
          </a:p>
          <a:p>
            <a:endParaRPr lang="es-ES" sz="2000" dirty="0" smtClean="0"/>
          </a:p>
          <a:p>
            <a:r>
              <a:rPr lang="es-ES" sz="2000" dirty="0" smtClean="0"/>
              <a:t>“Se retira el mantel que cubre el pan</a:t>
            </a:r>
            <a:r>
              <a:rPr lang="es-ES" sz="2000" dirty="0" smtClean="0"/>
              <a:t>.</a:t>
            </a:r>
          </a:p>
          <a:p>
            <a:endParaRPr lang="es-ES" sz="2000" dirty="0" smtClean="0"/>
          </a:p>
          <a:p>
            <a:r>
              <a:rPr lang="es-ES" sz="2000" dirty="0" smtClean="0"/>
              <a:t>“A continuación se puede leer un pasaje apropiado de las Escrituras </a:t>
            </a:r>
            <a:r>
              <a:rPr lang="es-ES" sz="2000" dirty="0" smtClean="0"/>
              <a:t>[...].</a:t>
            </a:r>
          </a:p>
          <a:p>
            <a:endParaRPr lang="es-ES" sz="2000" dirty="0" smtClean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capela.capela.DSA\Desktop\Cap. 11 A Cerimonia da Comunha\Subtitulo 13\PPT_Guia dos diaconos _Cap11_02_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tângulo 3"/>
          <p:cNvSpPr/>
          <p:nvPr/>
        </p:nvSpPr>
        <p:spPr>
          <a:xfrm>
            <a:off x="3203848" y="476672"/>
            <a:ext cx="561662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dirty="0" smtClean="0"/>
              <a:t>“Los oficiantes se arrodillan mientras se pide la bendición sobre el pan</a:t>
            </a:r>
            <a:r>
              <a:rPr lang="es-ES" sz="2000" dirty="0" smtClean="0"/>
              <a:t>.</a:t>
            </a:r>
          </a:p>
          <a:p>
            <a:pPr algn="just"/>
            <a:endParaRPr lang="es-ES" sz="2000" dirty="0" smtClean="0"/>
          </a:p>
          <a:p>
            <a:pPr algn="just"/>
            <a:r>
              <a:rPr lang="es-ES" sz="2000" dirty="0" smtClean="0"/>
              <a:t>La congregación puede arrodillarse o permanecer sentada</a:t>
            </a:r>
            <a:r>
              <a:rPr lang="es-ES" sz="2000" dirty="0" smtClean="0"/>
              <a:t>.</a:t>
            </a:r>
          </a:p>
          <a:p>
            <a:pPr algn="just"/>
            <a:endParaRPr lang="es-ES" sz="2000" dirty="0" smtClean="0"/>
          </a:p>
          <a:p>
            <a:pPr algn="just"/>
            <a:r>
              <a:rPr lang="pt-BR" sz="2000" dirty="0" smtClean="0"/>
              <a:t>El </a:t>
            </a:r>
            <a:r>
              <a:rPr lang="pt-BR" sz="2000" dirty="0" smtClean="0"/>
              <a:t>ministro </a:t>
            </a:r>
            <a:r>
              <a:rPr lang="es-ES" sz="2000" dirty="0" smtClean="0"/>
              <a:t>y </a:t>
            </a:r>
            <a:r>
              <a:rPr lang="es-ES" sz="2000" dirty="0" smtClean="0"/>
              <a:t>los ancianos pasan los platos con el pan a los diáconos, para que lo </a:t>
            </a:r>
            <a:r>
              <a:rPr lang="es-ES" sz="2000" dirty="0" smtClean="0"/>
              <a:t>sirvan </a:t>
            </a:r>
            <a:r>
              <a:rPr lang="pt-BR" sz="2000" dirty="0" smtClean="0"/>
              <a:t>a </a:t>
            </a:r>
            <a:r>
              <a:rPr lang="pt-BR" sz="2000" dirty="0" err="1" smtClean="0"/>
              <a:t>la</a:t>
            </a:r>
            <a:r>
              <a:rPr lang="pt-BR" sz="2000" dirty="0" smtClean="0"/>
              <a:t> </a:t>
            </a:r>
            <a:r>
              <a:rPr lang="pt-BR" sz="2000" dirty="0" err="1" smtClean="0"/>
              <a:t>congregación</a:t>
            </a:r>
            <a:r>
              <a:rPr lang="pt-BR" sz="2000" dirty="0" smtClean="0"/>
              <a:t>.</a:t>
            </a:r>
          </a:p>
          <a:p>
            <a:pPr algn="just"/>
            <a:endParaRPr lang="pt-BR" sz="2000" dirty="0" smtClean="0"/>
          </a:p>
          <a:p>
            <a:pPr algn="just"/>
            <a:r>
              <a:rPr lang="es-ES" sz="2000" dirty="0" smtClean="0"/>
              <a:t>“Durante este tiempo, puede haber música especial, testimonios, </a:t>
            </a:r>
            <a:r>
              <a:rPr lang="es-ES" sz="2000" dirty="0" smtClean="0"/>
              <a:t>un </a:t>
            </a:r>
            <a:r>
              <a:rPr lang="pt-BR" sz="2000" dirty="0" err="1" smtClean="0"/>
              <a:t>resumen</a:t>
            </a:r>
            <a:r>
              <a:rPr lang="pt-BR" sz="2000" dirty="0" smtClean="0"/>
              <a:t> </a:t>
            </a:r>
            <a:r>
              <a:rPr lang="pt-BR" sz="2000" dirty="0" smtClean="0"/>
              <a:t>del </a:t>
            </a:r>
            <a:r>
              <a:rPr lang="pt-BR" sz="2000" dirty="0" err="1" smtClean="0"/>
              <a:t>sermón</a:t>
            </a:r>
            <a:r>
              <a:rPr lang="pt-BR" sz="2000" dirty="0" smtClean="0"/>
              <a:t>, </a:t>
            </a:r>
            <a:r>
              <a:rPr lang="pt-BR" sz="2000" dirty="0" err="1" smtClean="0"/>
              <a:t>lectura</a:t>
            </a:r>
            <a:r>
              <a:rPr lang="pt-BR" sz="2000" dirty="0" smtClean="0"/>
              <a:t> </a:t>
            </a:r>
            <a:r>
              <a:rPr lang="pt-BR" sz="2000" dirty="0" err="1" smtClean="0"/>
              <a:t>selecta</a:t>
            </a:r>
            <a:r>
              <a:rPr lang="pt-BR" sz="2000" dirty="0" smtClean="0"/>
              <a:t>, canto congregacional o música para</a:t>
            </a:r>
          </a:p>
          <a:p>
            <a:pPr algn="just"/>
            <a:r>
              <a:rPr lang="pt-BR" sz="2000" dirty="0" err="1" smtClean="0"/>
              <a:t>meditación</a:t>
            </a:r>
            <a:r>
              <a:rPr lang="pt-BR" sz="2000" dirty="0" smtClean="0"/>
              <a:t>.</a:t>
            </a:r>
          </a:p>
          <a:p>
            <a:pPr algn="just"/>
            <a:endParaRPr lang="pt-BR" sz="2000" dirty="0" smtClean="0"/>
          </a:p>
          <a:p>
            <a:r>
              <a:rPr lang="es-ES" sz="2000" dirty="0" smtClean="0"/>
              <a:t>“Cada persona debe retener su porción de pan hasta que los oficiantes </a:t>
            </a:r>
            <a:r>
              <a:rPr lang="es-ES" sz="2000" dirty="0" smtClean="0"/>
              <a:t>se hayan </a:t>
            </a:r>
            <a:r>
              <a:rPr lang="es-ES" sz="2000" dirty="0" smtClean="0"/>
              <a:t>terminado de servir. Cuando todos se han sentado, el que dirige invita</a:t>
            </a:r>
          </a:p>
          <a:p>
            <a:r>
              <a:rPr lang="pt-BR" sz="2000" dirty="0" smtClean="0"/>
              <a:t>a todos a participar del pan juntos. Todos </a:t>
            </a:r>
            <a:r>
              <a:rPr lang="pt-BR" sz="2000" dirty="0" err="1" smtClean="0"/>
              <a:t>oran</a:t>
            </a:r>
            <a:r>
              <a:rPr lang="pt-BR" sz="2000" dirty="0" smtClean="0"/>
              <a:t> silenciosamente </a:t>
            </a:r>
            <a:r>
              <a:rPr lang="pt-BR" sz="2000" dirty="0" err="1" smtClean="0"/>
              <a:t>mientras</a:t>
            </a:r>
            <a:r>
              <a:rPr lang="pt-BR" sz="2000" dirty="0" smtClean="0"/>
              <a:t> </a:t>
            </a:r>
            <a:r>
              <a:rPr lang="pt-BR" sz="2000" dirty="0" err="1" smtClean="0"/>
              <a:t>comen</a:t>
            </a:r>
            <a:r>
              <a:rPr lang="pt-BR" sz="2000" dirty="0" smtClean="0"/>
              <a:t> </a:t>
            </a:r>
            <a:r>
              <a:rPr lang="pt-BR" sz="2000" dirty="0" err="1" smtClean="0"/>
              <a:t>el</a:t>
            </a:r>
            <a:r>
              <a:rPr lang="pt-BR" sz="2000" dirty="0" smtClean="0"/>
              <a:t> pan.</a:t>
            </a:r>
            <a:endParaRPr lang="pt-BR" sz="20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capela.capela.DSA\Desktop\Cap. 11 A Cerimonia da Comunha\Subtitulo 13\PPT_Guia dos diaconos _Cap11_02_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3203848" y="1628800"/>
            <a:ext cx="5544616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dirty="0" smtClean="0"/>
              <a:t>“El ministro oficiante lee entonces pasajes apropiados de la </a:t>
            </a:r>
            <a:r>
              <a:rPr lang="es-ES" sz="2000" dirty="0" smtClean="0"/>
              <a:t>Escritura [...]. </a:t>
            </a:r>
            <a:r>
              <a:rPr lang="es-ES" sz="2000" dirty="0" smtClean="0"/>
              <a:t>Los oficiantes se arrodillan para ofrecer la oración de consagración </a:t>
            </a:r>
            <a:r>
              <a:rPr lang="es-ES" sz="2000" dirty="0" smtClean="0"/>
              <a:t>sobre el </a:t>
            </a:r>
            <a:r>
              <a:rPr lang="es-ES" sz="2000" dirty="0" smtClean="0"/>
              <a:t>vino. De nuevo, los diáconos sirven a la congregación. Mientras </a:t>
            </a:r>
            <a:r>
              <a:rPr lang="es-ES" sz="2000" dirty="0" smtClean="0"/>
              <a:t>se sirve </a:t>
            </a:r>
            <a:r>
              <a:rPr lang="es-ES" sz="2000" dirty="0" smtClean="0"/>
              <a:t>el vino, se pueden continuar las actividades sugeridas al repartir el pan</a:t>
            </a:r>
            <a:r>
              <a:rPr lang="es-ES" sz="2000" dirty="0" smtClean="0"/>
              <a:t>.</a:t>
            </a:r>
          </a:p>
          <a:p>
            <a:pPr algn="just"/>
            <a:endParaRPr lang="es-ES" sz="2000" dirty="0" smtClean="0"/>
          </a:p>
          <a:p>
            <a:r>
              <a:rPr lang="es-ES" sz="2000" dirty="0" smtClean="0"/>
              <a:t>Después de que los ministros o los ancianos oficiantes se sirvieron, todos </a:t>
            </a:r>
            <a:r>
              <a:rPr lang="es-ES" sz="2000" dirty="0" smtClean="0"/>
              <a:t>los participantes </a:t>
            </a:r>
            <a:r>
              <a:rPr lang="es-ES" sz="2000" dirty="0" smtClean="0"/>
              <a:t>beben el vino juntos.</a:t>
            </a:r>
            <a:endParaRPr lang="pt-BR" sz="20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capela.capela.DSA\Desktop\Cap. 11 A Cerimonia da Comunha\Subtitulo 14\PPT_Guia dos diaconos _Cap11_01_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capela.capela.DSA\Desktop\Cap. 11 A Cerimonia da Comunha\Subtitulo 15\PPT_Guia dos diaconos _Cap11_01_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capela.capela.DSA\Desktop\Cap. 11 A Cerimonia da Comunha\Subtitulo 15\PPT_Guia dos diaconos _Cap11_02_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3131840" y="1916832"/>
            <a:ext cx="54726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 smtClean="0"/>
              <a:t>Observación: No se debe agregar al pan de la Santa Cena ningún </a:t>
            </a:r>
            <a:r>
              <a:rPr lang="es-ES" sz="2400" dirty="0" smtClean="0"/>
              <a:t>ingrediente para </a:t>
            </a:r>
            <a:r>
              <a:rPr lang="es-ES" sz="2400" dirty="0" smtClean="0"/>
              <a:t>introducir una novedad, como nata, esencia con algún aroma</a:t>
            </a:r>
            <a:r>
              <a:rPr lang="es-ES" sz="2400" dirty="0" smtClean="0"/>
              <a:t>, </a:t>
            </a:r>
            <a:r>
              <a:rPr lang="pt-BR" sz="2400" dirty="0" smtClean="0"/>
              <a:t>chocolate</a:t>
            </a:r>
            <a:r>
              <a:rPr lang="pt-BR" sz="2400" dirty="0" smtClean="0"/>
              <a:t>, etc.</a:t>
            </a:r>
            <a:endParaRPr lang="pt-BR" sz="24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capela.capela.DSA\Desktop\Cap. 11 A Cerimonia da Comunha\Subtitulo 16\PPT_Guia dos diaconos _Cap11_01_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capela.capela.DSA\Desktop\Cap. 11 A Cerimonia da Comunha\Subtitulo 17\PPT_Guia dos diaconos _Cap11_01_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capela.capela.DSA\Desktop\Cap. 11 A Cerimonia da Comunha\Subtitulo 17\PPT_Guia dos diaconos _Cap11_02_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3131840" y="1628800"/>
            <a:ext cx="55446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/>
              <a:t>“Después del servicio, los diáconos y las diaconisas desocupan la mesa</a:t>
            </a:r>
            <a:r>
              <a:rPr lang="es-ES" sz="2400" dirty="0" smtClean="0"/>
              <a:t>, recogen </a:t>
            </a:r>
            <a:r>
              <a:rPr lang="es-ES" sz="2400" dirty="0" smtClean="0"/>
              <a:t>las copas y disponen respetuosamente de cualquier pan o vino sobrantes</a:t>
            </a:r>
            <a:r>
              <a:rPr lang="es-ES" sz="2400" dirty="0" smtClean="0"/>
              <a:t>, derramando </a:t>
            </a:r>
            <a:r>
              <a:rPr lang="es-ES" sz="2400" dirty="0" smtClean="0"/>
              <a:t>el vino en la pileta o en tierra y quemando el pan </a:t>
            </a:r>
            <a:r>
              <a:rPr lang="es-ES" sz="2400" dirty="0" smtClean="0"/>
              <a:t>o disponiendo </a:t>
            </a:r>
            <a:r>
              <a:rPr lang="es-ES" sz="2400" dirty="0" smtClean="0"/>
              <a:t>de él de otra manera apropiada, cuidando de que en </a:t>
            </a:r>
            <a:r>
              <a:rPr lang="es-ES" sz="2400" dirty="0" smtClean="0"/>
              <a:t>ningún caso </a:t>
            </a:r>
            <a:r>
              <a:rPr lang="es-ES" sz="2400" dirty="0" smtClean="0"/>
              <a:t>vuelva al uso común” (</a:t>
            </a:r>
            <a:r>
              <a:rPr lang="es-ES" sz="2400" i="1" dirty="0" smtClean="0"/>
              <a:t>ibíd., p. 121).</a:t>
            </a:r>
            <a:endParaRPr lang="pt-BR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capela.capela.DSA\Desktop\Cap. 11 A Cerimonia da Comunha\Subtitulo 1\PPT_Guia dos diaconos _Cap11_02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3131840" y="1844824"/>
            <a:ext cx="55446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 smtClean="0"/>
              <a:t>“La Cena del Señor es una participación en los emblemas del cuerpo y </a:t>
            </a:r>
            <a:r>
              <a:rPr lang="es-ES" sz="2400" dirty="0" smtClean="0"/>
              <a:t>la sangre </a:t>
            </a:r>
            <a:r>
              <a:rPr lang="es-ES" sz="2400" dirty="0" smtClean="0"/>
              <a:t>de Jesús como expresión de fe en él, nuestro Señor y Salvador. </a:t>
            </a:r>
            <a:r>
              <a:rPr lang="es-ES" sz="2400" dirty="0" smtClean="0"/>
              <a:t>Cristo está </a:t>
            </a:r>
            <a:r>
              <a:rPr lang="es-ES" sz="2400" dirty="0" smtClean="0"/>
              <a:t>presente en esta experiencia de </a:t>
            </a:r>
            <a:r>
              <a:rPr lang="es-ES" sz="2400" dirty="0" smtClean="0"/>
              <a:t> comunión</a:t>
            </a:r>
            <a:r>
              <a:rPr lang="es-ES" sz="2400" dirty="0" smtClean="0"/>
              <a:t>, para encontrarse con su </a:t>
            </a:r>
            <a:r>
              <a:rPr lang="es-ES" sz="2400" dirty="0" smtClean="0"/>
              <a:t>pueblo </a:t>
            </a:r>
            <a:r>
              <a:rPr lang="pt-BR" sz="2400" dirty="0" smtClean="0"/>
              <a:t>y </a:t>
            </a:r>
            <a:r>
              <a:rPr lang="pt-BR" sz="2400" dirty="0" err="1" smtClean="0"/>
              <a:t>fortalecerlo</a:t>
            </a:r>
            <a:r>
              <a:rPr lang="pt-BR" sz="2400" dirty="0" smtClean="0"/>
              <a:t>.</a:t>
            </a:r>
            <a:endParaRPr lang="pt-BR" sz="2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capela.capela.DSA\Desktop\Cap. 11 A Cerimonia da Comunha\Subtitulo 18\PPT_Guia dos diaconos _Cap11_01_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capela.capela.DSA\Desktop\Cap. 11 A Cerimonia da Comunha\Subtitulo 18\PPT_Guia dos diaconos _Cap11_02_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3059832" y="1340768"/>
            <a:ext cx="55446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 smtClean="0"/>
              <a:t>“El pan y el vino que sobró no deben ser consumidos, sino dispuestos </a:t>
            </a:r>
            <a:r>
              <a:rPr lang="es-ES" sz="2400" dirty="0" smtClean="0"/>
              <a:t>de una </a:t>
            </a:r>
            <a:r>
              <a:rPr lang="es-ES" sz="2400" dirty="0" smtClean="0"/>
              <a:t>manera respetuosa por los diáconos y las diaconisas luego de la </a:t>
            </a:r>
            <a:r>
              <a:rPr lang="es-ES" sz="2400" dirty="0" smtClean="0"/>
              <a:t>Cena del </a:t>
            </a:r>
            <a:r>
              <a:rPr lang="es-ES" sz="2400" dirty="0" smtClean="0"/>
              <a:t>Señor” (</a:t>
            </a:r>
            <a:r>
              <a:rPr lang="es-ES" sz="2400" i="1" dirty="0" smtClean="0"/>
              <a:t>ibíd., p. 78).</a:t>
            </a:r>
          </a:p>
          <a:p>
            <a:pPr algn="just"/>
            <a:r>
              <a:rPr lang="es-ES" sz="2400" dirty="0" smtClean="0"/>
              <a:t>Siendo que el </a:t>
            </a:r>
            <a:r>
              <a:rPr lang="es-ES" sz="2400" i="1" dirty="0" smtClean="0"/>
              <a:t>Manual de la iglesia solamente dice: “eliminado de manera</a:t>
            </a:r>
          </a:p>
          <a:p>
            <a:pPr algn="just"/>
            <a:r>
              <a:rPr lang="es-ES" sz="2400" dirty="0" smtClean="0"/>
              <a:t>reverente”, el consejo que la Secretaría Ministerial de la DSA votó es: “sugerir</a:t>
            </a:r>
          </a:p>
          <a:p>
            <a:pPr algn="just"/>
            <a:r>
              <a:rPr lang="es-ES" sz="2400" dirty="0" smtClean="0"/>
              <a:t>que el pan y el jugo de uva que sobran de la Santa Cena, sean </a:t>
            </a:r>
            <a:r>
              <a:rPr lang="es-ES" sz="2400" dirty="0" smtClean="0"/>
              <a:t>enterrados </a:t>
            </a:r>
            <a:r>
              <a:rPr lang="pt-BR" sz="2400" dirty="0" smtClean="0"/>
              <a:t>o </a:t>
            </a:r>
            <a:r>
              <a:rPr lang="pt-BR" sz="2400" dirty="0" err="1" smtClean="0"/>
              <a:t>quemados</a:t>
            </a:r>
            <a:r>
              <a:rPr lang="pt-BR" sz="2400" dirty="0" smtClean="0"/>
              <a:t>”.</a:t>
            </a:r>
            <a:endParaRPr lang="pt-BR" sz="24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capela.capela.DSA\Desktop\Cap. 11 A Cerimonia da Comunha\Subtitulo 19\PPT_Guia dos diaconos _Cap11_01_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capela.capela.DSA\Desktop\Cap. 11 A Cerimonia da Comunha\Subtitulo 19\PPT_Guia dos diaconos _Cap11_02_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2843808" y="1916832"/>
            <a:ext cx="59046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 smtClean="0"/>
              <a:t>El significado de la ceremonia de la comunión se aplica a las personas </a:t>
            </a:r>
            <a:r>
              <a:rPr lang="es-ES" sz="2400" dirty="0" smtClean="0"/>
              <a:t>que ya </a:t>
            </a:r>
            <a:r>
              <a:rPr lang="es-ES" sz="2400" dirty="0" smtClean="0"/>
              <a:t>realizaron su entrega al Salvador y fueron bautizadas; es una </a:t>
            </a:r>
            <a:r>
              <a:rPr lang="es-ES" sz="2400" dirty="0" smtClean="0"/>
              <a:t>renovación del </a:t>
            </a:r>
            <a:r>
              <a:rPr lang="es-ES" sz="2400" dirty="0" smtClean="0"/>
              <a:t>compromiso asumido por medio del bautismo. Sin embargo, no se le</a:t>
            </a:r>
          </a:p>
          <a:p>
            <a:pPr algn="just"/>
            <a:r>
              <a:rPr lang="es-ES" sz="2400" dirty="0" smtClean="0"/>
              <a:t>impide la participación de alguien que todavía no haya tenido esa </a:t>
            </a:r>
            <a:r>
              <a:rPr lang="es-ES" sz="2400" dirty="0" smtClean="0"/>
              <a:t>expe</a:t>
            </a:r>
            <a:r>
              <a:rPr lang="es-ES" sz="2400" dirty="0" smtClean="0"/>
              <a:t>riencia, pero que aún desea tomar parte. “La Iglesia practica la </a:t>
            </a:r>
            <a:r>
              <a:rPr lang="es-ES" sz="2400" dirty="0" smtClean="0"/>
              <a:t>Comunión abierta</a:t>
            </a:r>
            <a:r>
              <a:rPr lang="es-ES" sz="2400" dirty="0" smtClean="0"/>
              <a:t>” (</a:t>
            </a:r>
            <a:r>
              <a:rPr lang="es-ES" sz="2400" i="1" dirty="0" smtClean="0"/>
              <a:t>Manual de la iglesia, p. 122).</a:t>
            </a:r>
            <a:endParaRPr lang="pt-BR" sz="24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capela.capela.DSA\Desktop\Cap. 11 A Cerimonia da Comunha\Subtitulo 20\PPT_Guia dos diaconos _Cap11_01_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capela.capela.DSA\Desktop\Cap. 11 A Cerimonia da Comunha\Subtitulo 20\PPT_Guia dos diaconos _Cap11_02_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3059832" y="1484784"/>
            <a:ext cx="576064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 smtClean="0"/>
              <a:t>Con respecto a los niños, la orientación del </a:t>
            </a:r>
            <a:r>
              <a:rPr lang="es-ES" sz="2400" i="1" dirty="0" smtClean="0"/>
              <a:t>Manual de la iglesia es clara:</a:t>
            </a:r>
          </a:p>
          <a:p>
            <a:pPr algn="just"/>
            <a:r>
              <a:rPr lang="es-ES" sz="2400" dirty="0" smtClean="0"/>
              <a:t>“La Iglesia practica la Comunión abierta. Todos los que entregaron </a:t>
            </a:r>
            <a:r>
              <a:rPr lang="es-ES" sz="2400" dirty="0" smtClean="0"/>
              <a:t>su vida </a:t>
            </a:r>
            <a:r>
              <a:rPr lang="es-ES" sz="2400" dirty="0" smtClean="0"/>
              <a:t>al Salvador pueden participar. Los niños aprenden el significado </a:t>
            </a:r>
            <a:r>
              <a:rPr lang="es-ES" sz="2400" dirty="0" smtClean="0"/>
              <a:t>del rito </a:t>
            </a:r>
            <a:r>
              <a:rPr lang="es-ES" sz="2400" dirty="0" smtClean="0"/>
              <a:t>al observar a los que participan. Después de recibir instrucción </a:t>
            </a:r>
            <a:r>
              <a:rPr lang="es-ES" sz="2400" dirty="0" smtClean="0"/>
              <a:t>formal en </a:t>
            </a:r>
            <a:r>
              <a:rPr lang="es-ES" sz="2400" dirty="0" smtClean="0"/>
              <a:t>las clases bautismales y de hacer su compromiso con Jesús en el bautismo,</a:t>
            </a:r>
          </a:p>
          <a:p>
            <a:pPr algn="just"/>
            <a:r>
              <a:rPr lang="es-ES" sz="2400" dirty="0" smtClean="0"/>
              <a:t>están preparados para participar de la ceremonia.</a:t>
            </a:r>
            <a:endParaRPr lang="pt-BR" sz="24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C:\Users\capela.capela.DSA\Desktop\Cap. 11 A Cerimonia da Comunha\Subtitulo 21\PPT_Guia dos diaconos _Cap11_01_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capela.capela.DSA\Desktop\Cap. 11 A Cerimonia da Comunha\Subtitulo 21\PPT_Guia dos diaconos _Cap11_02_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3059832" y="1383734"/>
            <a:ext cx="5688632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200" dirty="0" smtClean="0"/>
              <a:t>El pastor oficiante, o los ancianos de la iglesia, deberán informarse </a:t>
            </a:r>
            <a:r>
              <a:rPr lang="es-ES" sz="2200" dirty="0" smtClean="0"/>
              <a:t>con anticipación </a:t>
            </a:r>
            <a:r>
              <a:rPr lang="es-ES" sz="2200" dirty="0" smtClean="0"/>
              <a:t>si existen miembros de la iglesia enfermos o imposibilitados </a:t>
            </a:r>
            <a:r>
              <a:rPr lang="es-ES" sz="2200" dirty="0" smtClean="0"/>
              <a:t>de concurrir </a:t>
            </a:r>
            <a:r>
              <a:rPr lang="es-ES" sz="2200" dirty="0" smtClean="0"/>
              <a:t>a la ceremonia de la comunión en el templo. A esas personas </a:t>
            </a:r>
            <a:r>
              <a:rPr lang="es-ES" sz="2200" dirty="0" smtClean="0"/>
              <a:t>se les </a:t>
            </a:r>
            <a:r>
              <a:rPr lang="es-ES" sz="2200" dirty="0" smtClean="0"/>
              <a:t>debe ofrecer la oportunidad de recibir los emblemas y de participar </a:t>
            </a:r>
            <a:r>
              <a:rPr lang="es-ES" sz="2200" dirty="0" smtClean="0"/>
              <a:t>del lavamiento </a:t>
            </a:r>
            <a:r>
              <a:rPr lang="es-ES" sz="2200" dirty="0" smtClean="0"/>
              <a:t>de pies en el lugar donde están, si así lo desearen. El </a:t>
            </a:r>
            <a:r>
              <a:rPr lang="es-ES" sz="2200" dirty="0" smtClean="0"/>
              <a:t>lavamiento de </a:t>
            </a:r>
            <a:r>
              <a:rPr lang="es-ES" sz="2200" dirty="0" smtClean="0"/>
              <a:t>los pies puede ser excluido en algunos de estos casos. Los diáconos y </a:t>
            </a:r>
            <a:r>
              <a:rPr lang="es-ES" sz="2200" dirty="0" smtClean="0"/>
              <a:t>las diaconisas </a:t>
            </a:r>
            <a:r>
              <a:rPr lang="es-ES" sz="2200" dirty="0" smtClean="0"/>
              <a:t>deberán estar dispuestos a acompañar al pastor o al anciano </a:t>
            </a:r>
            <a:r>
              <a:rPr lang="es-ES" sz="2200" dirty="0" smtClean="0"/>
              <a:t>que </a:t>
            </a:r>
            <a:r>
              <a:rPr lang="pt-BR" sz="2200" dirty="0" err="1" smtClean="0"/>
              <a:t>va</a:t>
            </a:r>
            <a:r>
              <a:rPr lang="pt-BR" sz="2200" dirty="0" smtClean="0"/>
              <a:t> </a:t>
            </a:r>
            <a:r>
              <a:rPr lang="pt-BR" sz="2200" dirty="0" smtClean="0"/>
              <a:t>a ministrar </a:t>
            </a:r>
            <a:r>
              <a:rPr lang="pt-BR" sz="2200" dirty="0" err="1" smtClean="0"/>
              <a:t>la</a:t>
            </a:r>
            <a:r>
              <a:rPr lang="pt-BR" sz="2200" dirty="0" smtClean="0"/>
              <a:t> </a:t>
            </a:r>
            <a:r>
              <a:rPr lang="pt-BR" sz="2200" dirty="0" err="1" smtClean="0"/>
              <a:t>ceremonia</a:t>
            </a:r>
            <a:r>
              <a:rPr lang="pt-BR" sz="2200" dirty="0" smtClean="0"/>
              <a:t> a </a:t>
            </a:r>
            <a:r>
              <a:rPr lang="pt-BR" sz="2200" dirty="0" err="1" smtClean="0"/>
              <a:t>esas</a:t>
            </a:r>
            <a:r>
              <a:rPr lang="pt-BR" sz="2200" dirty="0" smtClean="0"/>
              <a:t> </a:t>
            </a:r>
            <a:r>
              <a:rPr lang="pt-BR" sz="2200" dirty="0" err="1" smtClean="0"/>
              <a:t>personas</a:t>
            </a:r>
            <a:r>
              <a:rPr lang="pt-BR" sz="2200" dirty="0" smtClean="0"/>
              <a:t>.</a:t>
            </a:r>
            <a:endParaRPr lang="pt-BR" sz="22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capela.capela.DSA\Desktop\Cap. 11 A Cerimonia da Comunha\Subtitulo 22\PPT_Guia dos diaconos _Cap11_01_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capela.capela.DSA\Desktop\Cap. 11 A Cerimonia da Comunha\Subtitulo 23\PPT_Guia dos diaconos _Cap11_01_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capela.capela.DSA\Desktop\Cap. 11 A Cerimonia da Comunha\Subtitulo 2\PPT_Guia dos diaconos _Cap11_01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capela.capela.DSA\Desktop\Cap. 11 A Cerimonia da Comunha\Subtitulo 24\PPT_Guia dos diaconos _Cap11_01_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capela.capela.DSA\Desktop\Cap. 11 A Cerimonia da Comunha\Subtitulo 25\PPT_Guia dos diaconos _Cap11_01_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capela.capela.DSA\Desktop\Cap. 11 A Cerimonia da Comunha\Subtitulo 26\PPT_Guia dos diaconos _Cap11_01_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capela.capela.DSA\Desktop\Cap. 11 A Cerimonia da Comunha\Subtitulo 27\PPT_Guia dos diaconos _Cap11_01_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capela.capela.DSA\Desktop\Cap. 11 A Cerimonia da Comunha\Subtitulo 28\PPT_Guia dos diaconos _Cap11_01_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capela.capela.DSA\Desktop\Cap. 11 A Cerimonia da Comunha\Subtitulo 28\PPT_Guia dos diaconos _Cap11_02_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3275856" y="764704"/>
            <a:ext cx="51125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i="1" dirty="0" err="1" smtClean="0"/>
              <a:t>Recetas</a:t>
            </a:r>
            <a:r>
              <a:rPr lang="pt-BR" sz="2000" i="1" dirty="0" smtClean="0"/>
              <a:t> de </a:t>
            </a:r>
            <a:r>
              <a:rPr lang="pt-BR" sz="2000" i="1" dirty="0" smtClean="0"/>
              <a:t>pan</a:t>
            </a:r>
          </a:p>
          <a:p>
            <a:endParaRPr lang="pt-BR" sz="2000" i="1" dirty="0" smtClean="0"/>
          </a:p>
          <a:p>
            <a:r>
              <a:rPr lang="pt-BR" sz="2000" dirty="0" err="1" smtClean="0"/>
              <a:t>Receta</a:t>
            </a:r>
            <a:r>
              <a:rPr lang="pt-BR" sz="2000" dirty="0" smtClean="0"/>
              <a:t> 1 (para 50 </a:t>
            </a:r>
            <a:r>
              <a:rPr lang="pt-BR" sz="2000" dirty="0" err="1" smtClean="0"/>
              <a:t>personas</a:t>
            </a:r>
            <a:r>
              <a:rPr lang="pt-BR" sz="2000" dirty="0" smtClean="0"/>
              <a:t>)</a:t>
            </a:r>
          </a:p>
          <a:p>
            <a:endParaRPr lang="pt-BR" sz="2000" dirty="0" smtClean="0"/>
          </a:p>
          <a:p>
            <a:r>
              <a:rPr lang="pt-BR" sz="2000" dirty="0" smtClean="0"/>
              <a:t>1 </a:t>
            </a:r>
            <a:r>
              <a:rPr lang="pt-BR" sz="2000" dirty="0" err="1" smtClean="0"/>
              <a:t>taza</a:t>
            </a:r>
            <a:r>
              <a:rPr lang="pt-BR" sz="2000" dirty="0" smtClean="0"/>
              <a:t> de </a:t>
            </a:r>
            <a:r>
              <a:rPr lang="pt-BR" sz="2000" dirty="0" err="1" smtClean="0"/>
              <a:t>harina</a:t>
            </a:r>
            <a:r>
              <a:rPr lang="pt-BR" sz="2000" dirty="0" smtClean="0"/>
              <a:t> de trigo especial (preferentemente integral)</a:t>
            </a:r>
          </a:p>
          <a:p>
            <a:r>
              <a:rPr lang="pt-BR" sz="2000" dirty="0" smtClean="0"/>
              <a:t>¼ de </a:t>
            </a:r>
            <a:r>
              <a:rPr lang="pt-BR" sz="2000" dirty="0" err="1" smtClean="0"/>
              <a:t>cucharada</a:t>
            </a:r>
            <a:r>
              <a:rPr lang="pt-BR" sz="2000" dirty="0" smtClean="0"/>
              <a:t> (de </a:t>
            </a:r>
            <a:r>
              <a:rPr lang="pt-BR" sz="2000" dirty="0" err="1" smtClean="0"/>
              <a:t>té</a:t>
            </a:r>
            <a:r>
              <a:rPr lang="pt-BR" sz="2000" dirty="0" smtClean="0"/>
              <a:t>) de sal</a:t>
            </a:r>
          </a:p>
          <a:p>
            <a:r>
              <a:rPr lang="es-ES" sz="2000" dirty="0" smtClean="0"/>
              <a:t>2 cucharadas (de té) de agua fría</a:t>
            </a:r>
          </a:p>
          <a:p>
            <a:r>
              <a:rPr lang="pt-BR" sz="2000" dirty="0" smtClean="0"/>
              <a:t>¼ de </a:t>
            </a:r>
            <a:r>
              <a:rPr lang="pt-BR" sz="2000" dirty="0" err="1" smtClean="0"/>
              <a:t>taza</a:t>
            </a:r>
            <a:r>
              <a:rPr lang="pt-BR" sz="2000" dirty="0" smtClean="0"/>
              <a:t> de aceite de oliva o aceite </a:t>
            </a:r>
            <a:r>
              <a:rPr lang="pt-BR" sz="2000" dirty="0" smtClean="0"/>
              <a:t>vegetal</a:t>
            </a:r>
          </a:p>
          <a:p>
            <a:endParaRPr lang="pt-BR" sz="2000" dirty="0" smtClean="0"/>
          </a:p>
          <a:p>
            <a:endParaRPr lang="pt-BR" sz="2000" dirty="0" smtClean="0"/>
          </a:p>
          <a:p>
            <a:endParaRPr lang="pt-BR" sz="2000" dirty="0" smtClean="0"/>
          </a:p>
          <a:p>
            <a:r>
              <a:rPr lang="pt-BR" sz="2000" dirty="0" err="1" smtClean="0"/>
              <a:t>Receta</a:t>
            </a:r>
            <a:r>
              <a:rPr lang="pt-BR" sz="2000" dirty="0" smtClean="0"/>
              <a:t> 2 (para 300 </a:t>
            </a:r>
            <a:r>
              <a:rPr lang="pt-BR" sz="2000" dirty="0" err="1" smtClean="0"/>
              <a:t>personas</a:t>
            </a:r>
            <a:r>
              <a:rPr lang="pt-BR" sz="2000" dirty="0" smtClean="0"/>
              <a:t>)</a:t>
            </a:r>
          </a:p>
          <a:p>
            <a:endParaRPr lang="pt-BR" sz="2000" dirty="0" smtClean="0"/>
          </a:p>
          <a:p>
            <a:r>
              <a:rPr lang="pt-BR" sz="2000" dirty="0" smtClean="0"/>
              <a:t>3 </a:t>
            </a:r>
            <a:r>
              <a:rPr lang="pt-BR" sz="2000" dirty="0" err="1" smtClean="0"/>
              <a:t>tazas</a:t>
            </a:r>
            <a:r>
              <a:rPr lang="pt-BR" sz="2000" dirty="0" smtClean="0"/>
              <a:t> de </a:t>
            </a:r>
            <a:r>
              <a:rPr lang="pt-BR" sz="2000" dirty="0" err="1" smtClean="0"/>
              <a:t>harina</a:t>
            </a:r>
            <a:r>
              <a:rPr lang="pt-BR" sz="2000" dirty="0" smtClean="0"/>
              <a:t> de trigo</a:t>
            </a:r>
          </a:p>
          <a:p>
            <a:r>
              <a:rPr lang="pt-BR" sz="2000" dirty="0" smtClean="0"/>
              <a:t>½ </a:t>
            </a:r>
            <a:r>
              <a:rPr lang="pt-BR" sz="2000" dirty="0" err="1" smtClean="0"/>
              <a:t>taza</a:t>
            </a:r>
            <a:r>
              <a:rPr lang="pt-BR" sz="2000" dirty="0" smtClean="0"/>
              <a:t> de aceite de oliva</a:t>
            </a:r>
          </a:p>
          <a:p>
            <a:r>
              <a:rPr lang="pt-BR" sz="2000" dirty="0" err="1" smtClean="0"/>
              <a:t>Agua</a:t>
            </a:r>
            <a:endParaRPr lang="pt-BR" sz="2000" dirty="0" smtClean="0"/>
          </a:p>
          <a:p>
            <a:r>
              <a:rPr lang="pt-BR" sz="2000" dirty="0" smtClean="0"/>
              <a:t>Sal a </a:t>
            </a:r>
            <a:r>
              <a:rPr lang="pt-BR" sz="2000" dirty="0" err="1" smtClean="0"/>
              <a:t>gusto</a:t>
            </a:r>
            <a:endParaRPr lang="pt-BR"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tângulo 3"/>
          <p:cNvSpPr/>
          <p:nvPr/>
        </p:nvSpPr>
        <p:spPr>
          <a:xfrm>
            <a:off x="3275856" y="206084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S" sz="2400" dirty="0" smtClean="0"/>
              <a:t>“Los ángeles declaran que Jesús, el Redentor de este mundo, es santo. </a:t>
            </a:r>
            <a:r>
              <a:rPr lang="es-ES" sz="2400" dirty="0" smtClean="0"/>
              <a:t>Por lo </a:t>
            </a:r>
            <a:r>
              <a:rPr lang="es-ES" sz="2400" dirty="0" smtClean="0"/>
              <a:t>tanto, los símbolos que representan su cuerpo y su sangre también </a:t>
            </a:r>
            <a:r>
              <a:rPr lang="es-ES" sz="2400" dirty="0" smtClean="0"/>
              <a:t>son </a:t>
            </a:r>
            <a:r>
              <a:rPr lang="pt-BR" sz="2400" dirty="0" smtClean="0"/>
              <a:t>santos</a:t>
            </a:r>
            <a:r>
              <a:rPr lang="pt-BR" sz="2400" dirty="0" smtClean="0"/>
              <a:t>” (</a:t>
            </a:r>
            <a:r>
              <a:rPr lang="pt-BR" sz="2400" i="1" dirty="0" err="1" smtClean="0"/>
              <a:t>ibíd</a:t>
            </a:r>
            <a:r>
              <a:rPr lang="pt-BR" sz="2400" i="1" dirty="0" smtClean="0"/>
              <a:t>., p. 119).</a:t>
            </a:r>
            <a:endParaRPr lang="pt-BR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capela.capela.DSA\Desktop\Cap. 11 A Cerimonia da Comunha\Subtitulo 3\PPT_Guia dos diaconos _Cap11_01_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capela.capela.DSA\Desktop\Cap. 11 A Cerimonia da Comunha\Subtitulo 3\PPT_Guia dos diaconos _Cap11_02_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2987824" y="1916832"/>
            <a:ext cx="5400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 smtClean="0"/>
              <a:t>‘Es en estas ocasiones designadas por él mismo </a:t>
            </a:r>
            <a:r>
              <a:rPr lang="es-ES" sz="2400" dirty="0" smtClean="0"/>
              <a:t>cuando Cristo </a:t>
            </a:r>
            <a:r>
              <a:rPr lang="es-ES" sz="2400" dirty="0" smtClean="0"/>
              <a:t>se encuentra con los suyos y los fortalece por su </a:t>
            </a:r>
            <a:r>
              <a:rPr lang="es-ES" sz="2400" dirty="0" smtClean="0"/>
              <a:t>presencia</a:t>
            </a:r>
            <a:r>
              <a:rPr lang="es-ES" sz="2400" dirty="0" smtClean="0"/>
              <a:t>’ ” (</a:t>
            </a:r>
            <a:r>
              <a:rPr lang="es-ES" sz="2400" i="1" dirty="0" smtClean="0"/>
              <a:t>El Deseado </a:t>
            </a:r>
            <a:r>
              <a:rPr lang="es-ES" sz="2400" i="1" dirty="0" smtClean="0"/>
              <a:t>de todas las gentes, p. 613; citado en el Manual de la iglesia, p. 120).</a:t>
            </a:r>
            <a:endParaRPr lang="pt-BR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capela.capela.DSA\Desktop\Cap. 11 A Cerimonia da Comunha\Subtitulo 4\PPT_Guia dos diaconos _Cap11_01_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capela.capela.DSA\Desktop\Cap. 11 A Cerimonia da Comunha\Subtitulo 4\PPT_Guia dos diaconos _Cap11_02_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3059832" y="1556792"/>
            <a:ext cx="576064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i="1" dirty="0" smtClean="0"/>
              <a:t>El anuncio de la </a:t>
            </a:r>
            <a:r>
              <a:rPr lang="es-ES" sz="2000" i="1" dirty="0" smtClean="0"/>
              <a:t>ceremonia</a:t>
            </a:r>
          </a:p>
          <a:p>
            <a:pPr algn="just"/>
            <a:endParaRPr lang="es-ES" sz="2000" i="1" dirty="0" smtClean="0"/>
          </a:p>
          <a:p>
            <a:pPr algn="just"/>
            <a:r>
              <a:rPr lang="es-ES" sz="2000" dirty="0" smtClean="0"/>
              <a:t>“El servicio de Comunión puede, con toda propiedad, formar parte </a:t>
            </a:r>
            <a:r>
              <a:rPr lang="es-ES" sz="2000" dirty="0" smtClean="0"/>
              <a:t>de cualquier </a:t>
            </a:r>
            <a:r>
              <a:rPr lang="es-ES" sz="2000" dirty="0" smtClean="0"/>
              <a:t>culto cristiano de adoración. Sin embargo, para darle el </a:t>
            </a:r>
            <a:r>
              <a:rPr lang="es-ES" sz="2000" dirty="0" smtClean="0"/>
              <a:t>debido énfasis </a:t>
            </a:r>
            <a:r>
              <a:rPr lang="es-ES" sz="2000" dirty="0" smtClean="0"/>
              <a:t>y hacerlo extensible al mayor número posible de miembros, </a:t>
            </a:r>
            <a:r>
              <a:rPr lang="es-ES" sz="2000" dirty="0" smtClean="0"/>
              <a:t>generalmente se </a:t>
            </a:r>
            <a:r>
              <a:rPr lang="es-ES" sz="2000" dirty="0" smtClean="0"/>
              <a:t>lo realiza durante el culto de adoración del sábado, </a:t>
            </a:r>
            <a:r>
              <a:rPr lang="es-ES" sz="2000" dirty="0" smtClean="0"/>
              <a:t>preferentemente en </a:t>
            </a:r>
            <a:r>
              <a:rPr lang="es-ES" sz="2000" dirty="0" smtClean="0"/>
              <a:t>el penúltimo sábado de cada trimestre.</a:t>
            </a:r>
          </a:p>
          <a:p>
            <a:pPr algn="just"/>
            <a:r>
              <a:rPr lang="es-ES" sz="2000" dirty="0" smtClean="0"/>
              <a:t>Este servicio debe anunciarse el sábado anterior, destacando la </a:t>
            </a:r>
            <a:r>
              <a:rPr lang="es-ES" sz="2000" dirty="0" smtClean="0"/>
              <a:t>importancia de </a:t>
            </a:r>
            <a:r>
              <a:rPr lang="es-ES" sz="2000" dirty="0" smtClean="0"/>
              <a:t>la ceremonia, para que todos los miembros puedan preparar </a:t>
            </a:r>
            <a:r>
              <a:rPr lang="es-ES" sz="2000" dirty="0" smtClean="0"/>
              <a:t>sus corazones </a:t>
            </a:r>
            <a:r>
              <a:rPr lang="es-ES" sz="2000" dirty="0" smtClean="0"/>
              <a:t>y estar seguros de que fueron arregladas las desavenencias no </a:t>
            </a:r>
            <a:r>
              <a:rPr lang="es-ES" sz="2000" dirty="0" smtClean="0"/>
              <a:t>resueltas de </a:t>
            </a:r>
            <a:r>
              <a:rPr lang="es-ES" sz="2000" dirty="0" smtClean="0"/>
              <a:t>los unos con los otros.</a:t>
            </a:r>
            <a:endParaRPr lang="pt-BR" sz="2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1178</Words>
  <Application>Microsoft Office PowerPoint</Application>
  <PresentationFormat>Apresentação na tela (4:3)</PresentationFormat>
  <Paragraphs>69</Paragraphs>
  <Slides>45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45</vt:i4>
      </vt:variant>
    </vt:vector>
  </HeadingPairs>
  <TitlesOfParts>
    <vt:vector size="46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capela.capela</dc:creator>
  <cp:lastModifiedBy>selma.luz</cp:lastModifiedBy>
  <cp:revision>15</cp:revision>
  <dcterms:created xsi:type="dcterms:W3CDTF">2014-05-02T14:23:04Z</dcterms:created>
  <dcterms:modified xsi:type="dcterms:W3CDTF">2014-05-20T13:26:48Z</dcterms:modified>
</cp:coreProperties>
</file>