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8" r:id="rId3"/>
    <p:sldId id="259" r:id="rId4"/>
    <p:sldId id="270" r:id="rId5"/>
    <p:sldId id="271" r:id="rId6"/>
    <p:sldId id="272" r:id="rId7"/>
    <p:sldId id="273" r:id="rId8"/>
    <p:sldId id="260" r:id="rId9"/>
    <p:sldId id="265" r:id="rId10"/>
    <p:sldId id="266" r:id="rId11"/>
    <p:sldId id="267" r:id="rId12"/>
    <p:sldId id="268" r:id="rId13"/>
    <p:sldId id="269" r:id="rId14"/>
    <p:sldId id="264" r:id="rId15"/>
    <p:sldId id="261" r:id="rId16"/>
    <p:sldId id="262" r:id="rId17"/>
    <p:sldId id="276" r:id="rId18"/>
    <p:sldId id="274" r:id="rId19"/>
    <p:sldId id="277" r:id="rId20"/>
    <p:sldId id="275" r:id="rId21"/>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17A620-20AA-4FA4-954D-D080DC089BC4}" type="datetimeFigureOut">
              <a:rPr lang="pt-BR" smtClean="0"/>
              <a:pPr/>
              <a:t>05/05/2014</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C9F9F6-70E9-468E-8D16-4E4C34CCF42D}" type="slidenum">
              <a:rPr lang="pt-BR" smtClean="0"/>
              <a:pPr/>
              <a:t>‹nº›</a:t>
            </a:fld>
            <a:endParaRPr lang="pt-B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70C9F9F6-70E9-468E-8D16-4E4C34CCF42D}" type="slidenum">
              <a:rPr lang="pt-BR" smtClean="0"/>
              <a:pPr/>
              <a:t>20</a:t>
            </a:fld>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3CCE25F0-20E7-4C2A-9F49-1B2AEBAB9CB8}" type="datetimeFigureOut">
              <a:rPr lang="pt-BR" smtClean="0"/>
              <a:pPr/>
              <a:t>05/05/2014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EBA3A9E-D465-4C5A-9DFB-9ED2773893ED}"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3CCE25F0-20E7-4C2A-9F49-1B2AEBAB9CB8}" type="datetimeFigureOut">
              <a:rPr lang="pt-BR" smtClean="0"/>
              <a:pPr/>
              <a:t>05/05/2014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EBA3A9E-D465-4C5A-9DFB-9ED2773893ED}"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3CCE25F0-20E7-4C2A-9F49-1B2AEBAB9CB8}" type="datetimeFigureOut">
              <a:rPr lang="pt-BR" smtClean="0"/>
              <a:pPr/>
              <a:t>05/05/2014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EBA3A9E-D465-4C5A-9DFB-9ED2773893ED}"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3CCE25F0-20E7-4C2A-9F49-1B2AEBAB9CB8}" type="datetimeFigureOut">
              <a:rPr lang="pt-BR" smtClean="0"/>
              <a:pPr/>
              <a:t>05/05/2014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EBA3A9E-D465-4C5A-9DFB-9ED2773893ED}"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3CCE25F0-20E7-4C2A-9F49-1B2AEBAB9CB8}" type="datetimeFigureOut">
              <a:rPr lang="pt-BR" smtClean="0"/>
              <a:pPr/>
              <a:t>05/05/2014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EBA3A9E-D465-4C5A-9DFB-9ED2773893ED}"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3CCE25F0-20E7-4C2A-9F49-1B2AEBAB9CB8}" type="datetimeFigureOut">
              <a:rPr lang="pt-BR" smtClean="0"/>
              <a:pPr/>
              <a:t>05/05/2014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6EBA3A9E-D465-4C5A-9DFB-9ED2773893ED}"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3CCE25F0-20E7-4C2A-9F49-1B2AEBAB9CB8}" type="datetimeFigureOut">
              <a:rPr lang="pt-BR" smtClean="0"/>
              <a:pPr/>
              <a:t>05/05/2014</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6EBA3A9E-D465-4C5A-9DFB-9ED2773893ED}"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3CCE25F0-20E7-4C2A-9F49-1B2AEBAB9CB8}" type="datetimeFigureOut">
              <a:rPr lang="pt-BR" smtClean="0"/>
              <a:pPr/>
              <a:t>05/05/2014</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6EBA3A9E-D465-4C5A-9DFB-9ED2773893ED}"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3CCE25F0-20E7-4C2A-9F49-1B2AEBAB9CB8}" type="datetimeFigureOut">
              <a:rPr lang="pt-BR" smtClean="0"/>
              <a:pPr/>
              <a:t>05/05/2014</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6EBA3A9E-D465-4C5A-9DFB-9ED2773893ED}"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3CCE25F0-20E7-4C2A-9F49-1B2AEBAB9CB8}" type="datetimeFigureOut">
              <a:rPr lang="pt-BR" smtClean="0"/>
              <a:pPr/>
              <a:t>05/05/2014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6EBA3A9E-D465-4C5A-9DFB-9ED2773893ED}"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3CCE25F0-20E7-4C2A-9F49-1B2AEBAB9CB8}" type="datetimeFigureOut">
              <a:rPr lang="pt-BR" smtClean="0"/>
              <a:pPr/>
              <a:t>05/05/2014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6EBA3A9E-D465-4C5A-9DFB-9ED2773893ED}"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CE25F0-20E7-4C2A-9F49-1B2AEBAB9CB8}" type="datetimeFigureOut">
              <a:rPr lang="pt-BR" smtClean="0"/>
              <a:pPr/>
              <a:t>05/05/2014</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BA3A9E-D465-4C5A-9DFB-9ED2773893ED}"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apela.capela.DSA\Desktop\ppt esp\Sec¦ºa¦âo 01 - A igreja e o Diaconato\Cap. 1 - A igreja a qual servimos\Tema Geral\PPT_Guia dos diaconos _Cap1_01.jpg"/>
          <p:cNvPicPr>
            <a:picLocks noChangeAspect="1" noChangeArrowheads="1"/>
          </p:cNvPicPr>
          <p:nvPr/>
        </p:nvPicPr>
        <p:blipFill>
          <a:blip r:embed="rId2" cstate="print"/>
          <a:srcRect/>
          <a:stretch>
            <a:fillRect/>
          </a:stretch>
        </p:blipFill>
        <p:spPr bwMode="auto">
          <a:xfrm>
            <a:off x="-1" y="0"/>
            <a:ext cx="9144000" cy="68580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capela.capela.DSA\Desktop\ppt esp\Sec¦ºa¦âo 01 - A igreja e o Diaconato\Cap. 1 - A igreja a qual servimos\Subtitulo 05\PPT_Guia dos diaconos _Cap1_01_0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capela.capela.DSA\Desktop\ppt esp\Sec¦ºa¦âo 01 - A igreja e o Diaconato\Cap. 1 - A igreja a qual servimos\Subtitulo 05\PPT_Guia dos diaconos _Cap1_02_05.jpg"/>
          <p:cNvPicPr>
            <a:picLocks noChangeAspect="1" noChangeArrowheads="1"/>
          </p:cNvPicPr>
          <p:nvPr/>
        </p:nvPicPr>
        <p:blipFill>
          <a:blip r:embed="rId2" cstate="print"/>
          <a:srcRect/>
          <a:stretch>
            <a:fillRect/>
          </a:stretch>
        </p:blipFill>
        <p:spPr bwMode="auto">
          <a:xfrm>
            <a:off x="-1" y="0"/>
            <a:ext cx="9144000" cy="6858000"/>
          </a:xfrm>
          <a:prstGeom prst="rect">
            <a:avLst/>
          </a:prstGeom>
          <a:noFill/>
        </p:spPr>
      </p:pic>
      <p:sp>
        <p:nvSpPr>
          <p:cNvPr id="3" name="Retângulo 2"/>
          <p:cNvSpPr/>
          <p:nvPr/>
        </p:nvSpPr>
        <p:spPr>
          <a:xfrm>
            <a:off x="3059832" y="1772816"/>
            <a:ext cx="5472608" cy="3416320"/>
          </a:xfrm>
          <a:prstGeom prst="rect">
            <a:avLst/>
          </a:prstGeom>
        </p:spPr>
        <p:txBody>
          <a:bodyPr wrap="square">
            <a:spAutoFit/>
          </a:bodyPr>
          <a:lstStyle/>
          <a:p>
            <a:pPr algn="just"/>
            <a:r>
              <a:rPr lang="es-ES" sz="2400" dirty="0" smtClean="0"/>
              <a:t>“El Nuevo Testamento mostró la misma perfección en su organización.</a:t>
            </a:r>
          </a:p>
          <a:p>
            <a:pPr algn="just"/>
            <a:r>
              <a:rPr lang="es-ES" sz="2400" dirty="0" smtClean="0"/>
              <a:t>El mismo Cristo, que formó a la iglesia, colocó ‘los miembros cada uno de ellos en el cuerpo, como él quiso’ (1 </a:t>
            </a:r>
            <a:r>
              <a:rPr lang="es-ES" sz="2400" dirty="0" err="1" smtClean="0"/>
              <a:t>Cor.</a:t>
            </a:r>
            <a:r>
              <a:rPr lang="es-ES" sz="2400" dirty="0" smtClean="0"/>
              <a:t> 12:18). </a:t>
            </a:r>
          </a:p>
          <a:p>
            <a:pPr algn="just"/>
            <a:r>
              <a:rPr lang="es-ES" sz="2400" dirty="0" smtClean="0"/>
              <a:t>Él los dotó con dones y talentos adecuados a las funciones que les confió, y los organizó en un cuerpo vivo y activo, del cual él es la cabeza.</a:t>
            </a:r>
            <a:endParaRPr lang="pt-BR"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capela.capela.DSA\Desktop\ppt esp\Sec¦ºa¦âo 01 - A igreja e o Diaconato\Cap. 1 - A igreja a qual servimos\Subtitulo 06\PPT_Guia dos diaconos _Cap1_01_06.jpg"/>
          <p:cNvPicPr>
            <a:picLocks noChangeAspect="1" noChangeArrowheads="1"/>
          </p:cNvPicPr>
          <p:nvPr/>
        </p:nvPicPr>
        <p:blipFill>
          <a:blip r:embed="rId2" cstate="print"/>
          <a:srcRect/>
          <a:stretch>
            <a:fillRect/>
          </a:stretch>
        </p:blipFill>
        <p:spPr bwMode="auto">
          <a:xfrm>
            <a:off x="-1" y="0"/>
            <a:ext cx="9144000" cy="68580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capela.capela.DSA\Desktop\ppt esp\Sec¦ºa¦âo 01 - A igreja e o Diaconato\Cap. 1 - A igreja a qual servimos\Subtitulo 06\PPT_Guia dos diaconos _Cap1_02_06.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Retângulo 2"/>
          <p:cNvSpPr/>
          <p:nvPr/>
        </p:nvSpPr>
        <p:spPr>
          <a:xfrm>
            <a:off x="3131840" y="836712"/>
            <a:ext cx="5400600" cy="4893647"/>
          </a:xfrm>
          <a:prstGeom prst="rect">
            <a:avLst/>
          </a:prstGeom>
        </p:spPr>
        <p:txBody>
          <a:bodyPr wrap="square">
            <a:spAutoFit/>
          </a:bodyPr>
          <a:lstStyle/>
          <a:p>
            <a:pPr algn="just"/>
            <a:r>
              <a:rPr lang="es-ES" sz="2400" dirty="0" smtClean="0"/>
              <a:t>“Así como no puede haber un cuerpo humano vivo y activo a menos que sus miembros estén orgánicamente unidos, y funcionen juntos bajo un control central, tampoco puede haber una iglesia viva que crezca y prospere a menos que sus miembros estén organizados en un grupo unido, y todos desempeñen los deberes y las funciones que les sean confiados por Dios, bajo la dirección de una autoridad divinamente constituida. Sin organización, ninguna institución o movimiento puede prosperar.</a:t>
            </a:r>
            <a:endParaRPr lang="pt-BR"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capela.capela.DSA\Desktop\ppt esp\Sec¦ºa¦âo 01 - A igreja e o Diaconato\Cap. 1 - A igreja a qual servimos\Subtitulo 07\PPT_Guia dos diaconos _Cap1_01_07.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capela.capela.DSA\Desktop\ppt esp\Sec¦ºa¦âo 01 - A igreja e o Diaconato\Cap. 1 - A igreja a qual servimos\Subtitulo 07\PPT_Guia dos diaconos _Cap1_02_07.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Retângulo 2"/>
          <p:cNvSpPr/>
          <p:nvPr/>
        </p:nvSpPr>
        <p:spPr>
          <a:xfrm>
            <a:off x="3059832" y="1196752"/>
            <a:ext cx="5688632" cy="4893647"/>
          </a:xfrm>
          <a:prstGeom prst="rect">
            <a:avLst/>
          </a:prstGeom>
        </p:spPr>
        <p:txBody>
          <a:bodyPr wrap="square">
            <a:spAutoFit/>
          </a:bodyPr>
          <a:lstStyle/>
          <a:p>
            <a:pPr algn="just"/>
            <a:r>
              <a:rPr lang="es-ES" sz="2400" dirty="0" smtClean="0"/>
              <a:t>“Y a medida que aumentaba el número de miembros, era evidente que, sin una u otra forma de organización, hubiera sobrevenido una gran confusión y no hubiera sido posible llevar adelante la obra con éxito. La organización era indispensable para proveer al sostén del ministerio, extender la obra a nuevos campos, proteger a la iglesia y a los predicadores contra los miembros indignos, conservar los bienes de la iglesia, difundir la verdad por medio de la prensa y para muchos otros fines” (</a:t>
            </a:r>
            <a:r>
              <a:rPr lang="es-ES" sz="2400" i="1" dirty="0" smtClean="0"/>
              <a:t>Testimonios selectos, t. 1, p. 193).</a:t>
            </a:r>
            <a:endParaRPr lang="pt-BR"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capela.capela.DSA\Desktop\ppt esp\Sec¦ºa¦âo 01 - A igreja e o Diaconato\Cap. 1 - A igreja a qual servimos\Subtitulo 08\PPT_Guia dos diaconos _Cap1_01_08.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capela.capela.DSA\Desktop\ppt esp\Sec¦ºa¦âo 01 - A igreja e o Diaconato\Cap. 1 - A igreja a qual servimos\Subtitulo 08\PPT_Guia dos diaconos _Cap1_02_08.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Retângulo 2"/>
          <p:cNvSpPr/>
          <p:nvPr/>
        </p:nvSpPr>
        <p:spPr>
          <a:xfrm>
            <a:off x="3131840" y="624745"/>
            <a:ext cx="5616624" cy="5324535"/>
          </a:xfrm>
          <a:prstGeom prst="rect">
            <a:avLst/>
          </a:prstGeom>
        </p:spPr>
        <p:txBody>
          <a:bodyPr wrap="square">
            <a:spAutoFit/>
          </a:bodyPr>
          <a:lstStyle/>
          <a:p>
            <a:pPr algn="just"/>
            <a:r>
              <a:rPr lang="es-ES" sz="2000" dirty="0" smtClean="0"/>
              <a:t>“La comisión que el Salvador dio a la iglesia, de llevar el evangelio a todo el mundo (</a:t>
            </a:r>
            <a:r>
              <a:rPr lang="es-ES" sz="2000" dirty="0" err="1" smtClean="0"/>
              <a:t>Mat.</a:t>
            </a:r>
            <a:r>
              <a:rPr lang="es-ES" sz="2000" dirty="0" smtClean="0"/>
              <a:t> 28:19, 20; Mar. 16:15), comprendía no solo la predicación del mensaje sino también asegurar el bienestar de quienes lo aceptaban.</a:t>
            </a:r>
          </a:p>
          <a:p>
            <a:pPr algn="just"/>
            <a:r>
              <a:rPr lang="es-ES" sz="2000" dirty="0" smtClean="0"/>
              <a:t>Esto implicaba dar atención pastoral, proveer un lugar de acomodación para el rebaño y también resolver los problemas de relaciones humanas. Una situación tal exigía organización.</a:t>
            </a:r>
          </a:p>
          <a:p>
            <a:pPr algn="just"/>
            <a:r>
              <a:rPr lang="es-ES" sz="2000" dirty="0" smtClean="0"/>
              <a:t>“Al principio, los apóstoles constituyeron un concilio que dirigió las actividades de la iglesia desde Jerusalén (</a:t>
            </a:r>
            <a:r>
              <a:rPr lang="es-ES" sz="2000" dirty="0" err="1" smtClean="0"/>
              <a:t>Hech</a:t>
            </a:r>
            <a:r>
              <a:rPr lang="es-ES" sz="2000" dirty="0" smtClean="0"/>
              <a:t>. 15:1-35). Cuando el grupo de aquella ciudad llegó a ser tan numeroso que la administración de sus asuntos prácticos se convirtió en un problema, eligieron diáconos para que se encargaran de los asuntos administrativos de la iglesia (</a:t>
            </a:r>
            <a:r>
              <a:rPr lang="es-ES" sz="2000" dirty="0" err="1" smtClean="0"/>
              <a:t>Hech</a:t>
            </a:r>
            <a:r>
              <a:rPr lang="es-ES" sz="2000" dirty="0" smtClean="0"/>
              <a:t>. 6:2-4)”.</a:t>
            </a:r>
            <a:endParaRPr lang="pt-BR" sz="2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40" name="Picture 8" descr="C:\Users\capela.capela.DSA\Desktop\ppt esp\Sec¦ºa¦âo 01 - A igreja e o Diaconato\Cap. 1 - A igreja a qual servimos\Subtitulo 09\PPT_Guia dos diaconos _Cap1_01_09.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8" name="Picture 6" descr="C:\Users\capela.capela.DSA\Desktop\ppt esp\Sec¦ºa¦âo 01 - A igreja e o Diaconato\Cap. 1 - A igreja a qual servimos\Subtitulo 10\PPT_Guia dos diaconos _Cap1_01_1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capela.capela.DSA\Desktop\ppt esp\Sec¦ºa¦âo 01 - A igreja e o Diaconato\Cap. 1 - A igreja a qual servimos\Subtitulo 01\PPT_Guia dos diaconos _Cap1_01_01.jpg"/>
          <p:cNvPicPr>
            <a:picLocks noChangeAspect="1" noChangeArrowheads="1"/>
          </p:cNvPicPr>
          <p:nvPr/>
        </p:nvPicPr>
        <p:blipFill>
          <a:blip r:embed="rId2" cstate="print"/>
          <a:srcRect/>
          <a:stretch>
            <a:fillRect/>
          </a:stretch>
        </p:blipFill>
        <p:spPr bwMode="auto">
          <a:xfrm>
            <a:off x="-1" y="0"/>
            <a:ext cx="9144000" cy="6858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9" name="Picture 7" descr="C:\Users\capela.capela.DSA\Desktop\ppt esp\Sec¦ºa¦âo 01 - A igreja e o Diaconato\Cap. 1 - A igreja a qual servimos\Subtitulo 10\PPT_Guia dos diaconos _Cap1_02_10.jpg"/>
          <p:cNvPicPr>
            <a:picLocks noChangeAspect="1" noChangeArrowheads="1"/>
          </p:cNvPicPr>
          <p:nvPr/>
        </p:nvPicPr>
        <p:blipFill>
          <a:blip r:embed="rId3" cstate="print"/>
          <a:srcRect/>
          <a:stretch>
            <a:fillRect/>
          </a:stretch>
        </p:blipFill>
        <p:spPr bwMode="auto">
          <a:xfrm>
            <a:off x="0" y="-27384"/>
            <a:ext cx="9144000" cy="6858000"/>
          </a:xfrm>
          <a:prstGeom prst="rect">
            <a:avLst/>
          </a:prstGeom>
          <a:noFill/>
        </p:spPr>
      </p:pic>
      <p:sp>
        <p:nvSpPr>
          <p:cNvPr id="4" name="Retângulo 3"/>
          <p:cNvSpPr/>
          <p:nvPr/>
        </p:nvSpPr>
        <p:spPr>
          <a:xfrm>
            <a:off x="3059832" y="1052736"/>
            <a:ext cx="5904656" cy="5078313"/>
          </a:xfrm>
          <a:prstGeom prst="rect">
            <a:avLst/>
          </a:prstGeom>
        </p:spPr>
        <p:txBody>
          <a:bodyPr wrap="square">
            <a:spAutoFit/>
          </a:bodyPr>
          <a:lstStyle/>
          <a:p>
            <a:pPr algn="just">
              <a:lnSpc>
                <a:spcPct val="150000"/>
              </a:lnSpc>
              <a:buFont typeface="Arial" pitchFamily="34" charset="0"/>
              <a:buChar char="•"/>
            </a:pPr>
            <a:r>
              <a:rPr lang="pt-BR" sz="2400" dirty="0" err="1" smtClean="0"/>
              <a:t>Iglesia</a:t>
            </a:r>
            <a:r>
              <a:rPr lang="pt-BR" sz="2400" dirty="0" smtClean="0"/>
              <a:t> local.</a:t>
            </a:r>
          </a:p>
          <a:p>
            <a:pPr algn="just">
              <a:lnSpc>
                <a:spcPct val="150000"/>
              </a:lnSpc>
              <a:buFont typeface="Arial" pitchFamily="34" charset="0"/>
              <a:buChar char="•"/>
            </a:pPr>
            <a:r>
              <a:rPr lang="pt-BR" sz="2400" dirty="0" smtClean="0"/>
              <a:t>Asociación o </a:t>
            </a:r>
            <a:r>
              <a:rPr lang="pt-BR" sz="2400" dirty="0" err="1" smtClean="0"/>
              <a:t>Misión</a:t>
            </a:r>
            <a:r>
              <a:rPr lang="pt-BR" sz="2400" dirty="0" smtClean="0"/>
              <a:t>/Campo local.</a:t>
            </a:r>
          </a:p>
          <a:p>
            <a:pPr algn="just">
              <a:lnSpc>
                <a:spcPct val="150000"/>
              </a:lnSpc>
              <a:buFont typeface="Arial" pitchFamily="34" charset="0"/>
              <a:buChar char="•"/>
            </a:pPr>
            <a:r>
              <a:rPr lang="pt-BR" sz="2400" dirty="0" err="1" smtClean="0"/>
              <a:t>Unión</a:t>
            </a:r>
            <a:r>
              <a:rPr lang="pt-BR" sz="2400" dirty="0" smtClean="0"/>
              <a:t> de </a:t>
            </a:r>
            <a:r>
              <a:rPr lang="pt-BR" sz="2400" dirty="0" err="1" smtClean="0"/>
              <a:t>iglesias</a:t>
            </a:r>
            <a:r>
              <a:rPr lang="pt-BR" sz="2400" dirty="0" smtClean="0"/>
              <a:t>.</a:t>
            </a:r>
          </a:p>
          <a:p>
            <a:pPr algn="just">
              <a:lnSpc>
                <a:spcPct val="150000"/>
              </a:lnSpc>
              <a:buFont typeface="Arial" pitchFamily="34" charset="0"/>
              <a:buChar char="•"/>
            </a:pPr>
            <a:r>
              <a:rPr lang="pt-BR" sz="2400" dirty="0" err="1" smtClean="0"/>
              <a:t>Unión-Asociación</a:t>
            </a:r>
            <a:r>
              <a:rPr lang="pt-BR" sz="2400" dirty="0" smtClean="0"/>
              <a:t> o </a:t>
            </a:r>
            <a:r>
              <a:rPr lang="pt-BR" sz="2400" dirty="0" err="1" smtClean="0"/>
              <a:t>Unión-Misión</a:t>
            </a:r>
            <a:r>
              <a:rPr lang="pt-BR" sz="2400" dirty="0" smtClean="0"/>
              <a:t>.</a:t>
            </a:r>
          </a:p>
          <a:p>
            <a:pPr algn="just">
              <a:lnSpc>
                <a:spcPct val="150000"/>
              </a:lnSpc>
              <a:buFont typeface="Arial" pitchFamily="34" charset="0"/>
              <a:buChar char="•"/>
            </a:pPr>
            <a:r>
              <a:rPr lang="es-ES" sz="2400" dirty="0" smtClean="0"/>
              <a:t>Asociación General y sus divisiones.</a:t>
            </a:r>
          </a:p>
          <a:p>
            <a:pPr algn="just"/>
            <a:endParaRPr lang="es-ES" sz="2400" dirty="0" smtClean="0"/>
          </a:p>
          <a:p>
            <a:pPr algn="just"/>
            <a:r>
              <a:rPr lang="es-ES" sz="2400" dirty="0" smtClean="0"/>
              <a:t>“La Biblia es el fundamento, y la fuente de creencia y práctica; sobre esta base, el Congreso de la Asociación General determina la declaración de creencias fundamentales de la Iglesia”.</a:t>
            </a:r>
            <a:endParaRPr lang="pt-BR"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capela.capela.DSA\Desktop\ppt esp\Sec¦ºa¦âo 01 - A igreja e o Diaconato\Cap. 1 - A igreja a qual servimos\Subtitulo 01\PPT_Guia dos diaconos _Cap1_02_0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Retângulo 2"/>
          <p:cNvSpPr/>
          <p:nvPr/>
        </p:nvSpPr>
        <p:spPr>
          <a:xfrm>
            <a:off x="2915816" y="1305342"/>
            <a:ext cx="5976664" cy="4493538"/>
          </a:xfrm>
          <a:prstGeom prst="rect">
            <a:avLst/>
          </a:prstGeom>
        </p:spPr>
        <p:txBody>
          <a:bodyPr wrap="square">
            <a:spAutoFit/>
          </a:bodyPr>
          <a:lstStyle/>
          <a:p>
            <a:pPr algn="just"/>
            <a:r>
              <a:rPr lang="es-ES" sz="2200" dirty="0" smtClean="0"/>
              <a:t>“Pertenecer a la iglesia de Dios es un privilegio único, que produce en el alma grandes satisfacciones. Dios tiene el propósito de reunir a un pueblo desde los distantes confines de la Tierra, con el fin de constituirlo en un solo cuerpo, el cuerpo de Cristo, la iglesia, de la cual él es la cabeza viviente.</a:t>
            </a:r>
          </a:p>
          <a:p>
            <a:pPr algn="just"/>
            <a:r>
              <a:rPr lang="es-ES" sz="2200" dirty="0" smtClean="0"/>
              <a:t>Todos los que son hijos de Dios en Cristo Jesús son miembros de su cuerpo y, dentro de esta relación, pueden disfrutar del compañerismo del uno con</a:t>
            </a:r>
          </a:p>
          <a:p>
            <a:pPr algn="just"/>
            <a:r>
              <a:rPr lang="es-ES" sz="2200" dirty="0" smtClean="0"/>
              <a:t>el otro, y del compañerismo con su Señor” (ver los cap. 2, 3).</a:t>
            </a:r>
          </a:p>
          <a:p>
            <a:pPr algn="just"/>
            <a:endParaRPr lang="pt-BR" sz="2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capela.capela.DSA\Desktop\ppt esp\Sec¦ºa¦âo 01 - A igreja e o Diaconato\Cap. 1 - A igreja a qual servimos\Subtitulo 02\PPT_Guia dos diaconos _Cap1_01_0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capela.capela.DSA\Desktop\ppt esp\Sec¦ºa¦âo 01 - A igreja e o Diaconato\Cap. 1 - A igreja a qual servimos\Subtitulo 02\PPT_Guia dos diaconos _Cap1_02_0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Retângulo 2"/>
          <p:cNvSpPr/>
          <p:nvPr/>
        </p:nvSpPr>
        <p:spPr>
          <a:xfrm>
            <a:off x="2915816" y="908720"/>
            <a:ext cx="5832648" cy="5262979"/>
          </a:xfrm>
          <a:prstGeom prst="rect">
            <a:avLst/>
          </a:prstGeom>
        </p:spPr>
        <p:txBody>
          <a:bodyPr wrap="square">
            <a:spAutoFit/>
          </a:bodyPr>
          <a:lstStyle/>
          <a:p>
            <a:pPr algn="just"/>
            <a:endParaRPr lang="pt-BR" sz="2400" b="1" dirty="0" smtClean="0"/>
          </a:p>
          <a:p>
            <a:pPr algn="just"/>
            <a:r>
              <a:rPr lang="es-ES" sz="2400" dirty="0" smtClean="0"/>
              <a:t>“Cristo procuró, mediante el precepto y el ejemplo, enseñar la verdad de que con Dios no debía haber muro de separación entre Israel y las otras naciones ( Juan 4:4-42; </a:t>
            </a:r>
            <a:r>
              <a:rPr lang="es-ES" sz="2400" dirty="0" err="1" smtClean="0"/>
              <a:t>Luc</a:t>
            </a:r>
            <a:r>
              <a:rPr lang="es-ES" sz="2400" dirty="0" smtClean="0"/>
              <a:t>. 9:51-56; </a:t>
            </a:r>
            <a:r>
              <a:rPr lang="es-ES" sz="2400" dirty="0" err="1" smtClean="0"/>
              <a:t>Mat.</a:t>
            </a:r>
            <a:r>
              <a:rPr lang="es-ES" sz="2400" dirty="0" smtClean="0"/>
              <a:t> 15:21-28).</a:t>
            </a:r>
          </a:p>
          <a:p>
            <a:pPr algn="just"/>
            <a:endParaRPr lang="es-ES" sz="2400" dirty="0" smtClean="0"/>
          </a:p>
          <a:p>
            <a:pPr algn="just"/>
            <a:r>
              <a:rPr lang="es-ES" sz="2400" dirty="0" smtClean="0"/>
              <a:t>“Tampoco debe haber, entre los seguidores de Cristo, preferencia alguna de casta, nacionalidad, raza o color, porque todos los hombres son de una sangre. Los elegidos de Dios forman una hermandad universal, una nueva humanidad; ‘todos vosotros sois uno en Cristo Jesús’ (</a:t>
            </a:r>
            <a:r>
              <a:rPr lang="es-ES" sz="2400" dirty="0" err="1" smtClean="0"/>
              <a:t>Gál.</a:t>
            </a:r>
            <a:r>
              <a:rPr lang="es-ES" sz="2400" dirty="0" smtClean="0"/>
              <a:t> 3:28; Juan 3:16).</a:t>
            </a:r>
            <a:endParaRPr lang="pt-BR"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capela.capela.DSA\Desktop\ppt esp\Sec¦ºa¦âo 01 - A igreja e o Diaconato\Cap. 1 - A igreja a qual servimos\Subtitulo 03\PPT_Guia dos diaconos _Cap1_01_03.jpg"/>
          <p:cNvPicPr>
            <a:picLocks noChangeAspect="1" noChangeArrowheads="1"/>
          </p:cNvPicPr>
          <p:nvPr/>
        </p:nvPicPr>
        <p:blipFill>
          <a:blip r:embed="rId2" cstate="print"/>
          <a:srcRect/>
          <a:stretch>
            <a:fillRect/>
          </a:stretch>
        </p:blipFill>
        <p:spPr bwMode="auto">
          <a:xfrm rot="5400000">
            <a:off x="1143000" y="-1143001"/>
            <a:ext cx="6858002" cy="9144003"/>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capela.capela.DSA\Desktop\ppt esp\Sec¦ºa¦âo 01 - A igreja e o Diaconato\Cap. 1 - A igreja a qual servimos\Subtitulo 03\PPT_Guia dos diaconos _Cap1_02_03.jpg"/>
          <p:cNvPicPr>
            <a:picLocks noChangeAspect="1" noChangeArrowheads="1"/>
          </p:cNvPicPr>
          <p:nvPr/>
        </p:nvPicPr>
        <p:blipFill>
          <a:blip r:embed="rId2" cstate="print"/>
          <a:srcRect/>
          <a:stretch>
            <a:fillRect/>
          </a:stretch>
        </p:blipFill>
        <p:spPr bwMode="auto">
          <a:xfrm>
            <a:off x="0" y="0"/>
            <a:ext cx="9180512" cy="6885384"/>
          </a:xfrm>
          <a:prstGeom prst="rect">
            <a:avLst/>
          </a:prstGeom>
          <a:noFill/>
        </p:spPr>
      </p:pic>
      <p:sp>
        <p:nvSpPr>
          <p:cNvPr id="3" name="Retângulo 2"/>
          <p:cNvSpPr/>
          <p:nvPr/>
        </p:nvSpPr>
        <p:spPr>
          <a:xfrm>
            <a:off x="3059832" y="2204864"/>
            <a:ext cx="5832648" cy="1569660"/>
          </a:xfrm>
          <a:prstGeom prst="rect">
            <a:avLst/>
          </a:prstGeom>
        </p:spPr>
        <p:txBody>
          <a:bodyPr wrap="square">
            <a:spAutoFit/>
          </a:bodyPr>
          <a:lstStyle/>
          <a:p>
            <a:pPr algn="just"/>
            <a:r>
              <a:rPr lang="es-ES" sz="2400" dirty="0" smtClean="0"/>
              <a:t>“Como novia de Cristo y el supremo objeto de su consideración, se espera que represente el orden y el carácter de lo divino en todas sus funciones”.</a:t>
            </a:r>
            <a:endParaRPr lang="pt-BR"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capela.capela.DSA\Desktop\ppt esp\Sec¦ºa¦âo 01 - A igreja e o Diaconato\Cap. 1 - A igreja a qual servimos\Subtitulo 04\PPT_Guia dos diaconos _Cap1_01_04.jpg"/>
          <p:cNvPicPr>
            <a:picLocks noChangeAspect="1" noChangeArrowheads="1"/>
          </p:cNvPicPr>
          <p:nvPr/>
        </p:nvPicPr>
        <p:blipFill>
          <a:blip r:embed="rId2" cstate="print"/>
          <a:srcRect/>
          <a:stretch>
            <a:fillRect/>
          </a:stretch>
        </p:blipFill>
        <p:spPr bwMode="auto">
          <a:xfrm>
            <a:off x="-1" y="0"/>
            <a:ext cx="9144000" cy="68580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capela.capela.DSA\Desktop\ppt esp\Sec¦ºa¦âo 01 - A igreja e o Diaconato\Cap. 1 - A igreja a qual servimos\Subtitulo 04\PPT_Guia dos diaconos _Cap1_02_04.jpg"/>
          <p:cNvPicPr>
            <a:picLocks noChangeAspect="1" noChangeArrowheads="1"/>
          </p:cNvPicPr>
          <p:nvPr/>
        </p:nvPicPr>
        <p:blipFill>
          <a:blip r:embed="rId2" cstate="print"/>
          <a:srcRect/>
          <a:stretch>
            <a:fillRect/>
          </a:stretch>
        </p:blipFill>
        <p:spPr bwMode="auto">
          <a:xfrm>
            <a:off x="-1" y="0"/>
            <a:ext cx="9144000" cy="6858000"/>
          </a:xfrm>
          <a:prstGeom prst="rect">
            <a:avLst/>
          </a:prstGeom>
          <a:noFill/>
        </p:spPr>
      </p:pic>
      <p:sp>
        <p:nvSpPr>
          <p:cNvPr id="3" name="Retângulo 2"/>
          <p:cNvSpPr/>
          <p:nvPr/>
        </p:nvSpPr>
        <p:spPr>
          <a:xfrm>
            <a:off x="3059832" y="1412776"/>
            <a:ext cx="5472608" cy="4154984"/>
          </a:xfrm>
          <a:prstGeom prst="rect">
            <a:avLst/>
          </a:prstGeom>
        </p:spPr>
        <p:txBody>
          <a:bodyPr wrap="square">
            <a:spAutoFit/>
          </a:bodyPr>
          <a:lstStyle/>
          <a:p>
            <a:pPr algn="just"/>
            <a:r>
              <a:rPr lang="es-ES" sz="2400" dirty="0" smtClean="0"/>
              <a:t>“La organización de la iglesia está basada en los principios de Dios. ‘Hermanos, nunca permitáis que las ideas de alguna persona perturben vuestra fe con respecto al orden y la armonía que deberían existir en la iglesia. [...]</a:t>
            </a:r>
          </a:p>
          <a:p>
            <a:pPr algn="just"/>
            <a:r>
              <a:rPr lang="es-ES" sz="2400" dirty="0" smtClean="0"/>
              <a:t>El Dios del cielo es un Dios de orden, y requiere que sus seguidores tengan reglas y normas que mantengan el orden’ (</a:t>
            </a:r>
            <a:r>
              <a:rPr lang="es-ES" sz="2400" i="1" dirty="0" smtClean="0"/>
              <a:t>Testimonios para la iglesia, t. 5, </a:t>
            </a:r>
            <a:r>
              <a:rPr lang="pt-BR" sz="2400" dirty="0" smtClean="0"/>
              <a:t>pp. 254, 255)”.</a:t>
            </a:r>
            <a:endParaRPr lang="pt-BR" sz="2400" dirty="0"/>
          </a:p>
        </p:txBody>
      </p:sp>
    </p:spTree>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299</TotalTime>
  <Words>792</Words>
  <Application>Microsoft Office PowerPoint</Application>
  <PresentationFormat>Apresentação na tela (4:3)</PresentationFormat>
  <Paragraphs>26</Paragraphs>
  <Slides>20</Slides>
  <Notes>1</Notes>
  <HiddenSlides>0</HiddenSlides>
  <MMClips>0</MMClips>
  <ScaleCrop>false</ScaleCrop>
  <HeadingPairs>
    <vt:vector size="4" baseType="variant">
      <vt:variant>
        <vt:lpstr>Tema</vt:lpstr>
      </vt:variant>
      <vt:variant>
        <vt:i4>1</vt:i4>
      </vt:variant>
      <vt:variant>
        <vt:lpstr>Títulos de slides</vt:lpstr>
      </vt:variant>
      <vt:variant>
        <vt:i4>20</vt:i4>
      </vt:variant>
    </vt:vector>
  </HeadingPairs>
  <TitlesOfParts>
    <vt:vector size="21" baseType="lpstr">
      <vt:lpstr>Tema do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capela.capela</dc:creator>
  <cp:lastModifiedBy>capela.capela</cp:lastModifiedBy>
  <cp:revision>29</cp:revision>
  <dcterms:created xsi:type="dcterms:W3CDTF">2014-05-01T21:34:42Z</dcterms:created>
  <dcterms:modified xsi:type="dcterms:W3CDTF">2014-05-05T21:47:42Z</dcterms:modified>
</cp:coreProperties>
</file>