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sldIdLst>
    <p:sldId id="267" r:id="rId9"/>
    <p:sldId id="268" r:id="rId10"/>
    <p:sldId id="269" r:id="rId11"/>
    <p:sldId id="270" r:id="rId12"/>
    <p:sldId id="259" r:id="rId13"/>
    <p:sldId id="271" r:id="rId14"/>
    <p:sldId id="272" r:id="rId15"/>
    <p:sldId id="273" r:id="rId16"/>
    <p:sldId id="274" r:id="rId17"/>
    <p:sldId id="275" r:id="rId18"/>
    <p:sldId id="265" r:id="rId19"/>
    <p:sldId id="258" r:id="rId20"/>
    <p:sldId id="276" r:id="rId21"/>
    <p:sldId id="277"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3B3BF7"/>
    <a:srgbClr val="3366FF"/>
    <a:srgbClr val="6600FF"/>
    <a:srgbClr val="000099"/>
    <a:srgbClr val="00CC00"/>
    <a:srgbClr val="0080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94660"/>
  </p:normalViewPr>
  <p:slideViewPr>
    <p:cSldViewPr snapToGrid="0">
      <p:cViewPr varScale="1">
        <p:scale>
          <a:sx n="74" d="100"/>
          <a:sy n="74" d="100"/>
        </p:scale>
        <p:origin x="10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1874E80-E096-4F24-9DF7-8F294622398F}" type="datetimeFigureOut">
              <a:rPr lang="es-ES" smtClean="0"/>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77895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874E80-E096-4F24-9DF7-8F294622398F}" type="datetimeFigureOut">
              <a:rPr lang="es-ES" smtClean="0"/>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92749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874E80-E096-4F24-9DF7-8F294622398F}" type="datetimeFigureOut">
              <a:rPr lang="es-ES" smtClean="0"/>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336876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998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3596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83079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9806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4510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30104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957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14395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874E80-E096-4F24-9DF7-8F294622398F}" type="datetimeFigureOut">
              <a:rPr lang="es-ES" smtClean="0"/>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4285554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22810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85677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65123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9641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968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772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52335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816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4571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27133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1874E80-E096-4F24-9DF7-8F294622398F}" type="datetimeFigureOut">
              <a:rPr lang="es-ES" smtClean="0"/>
              <a:t>13/09/2022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1255322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9241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58486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7502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59295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1769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9734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5672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7610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26907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3703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874E80-E096-4F24-9DF7-8F294622398F}" type="datetimeFigureOut">
              <a:rPr lang="es-ES" smtClean="0"/>
              <a:t>13/09/2022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1705112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3684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8440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855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90012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25321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5060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29503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3497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8782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37715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874E80-E096-4F24-9DF7-8F294622398F}" type="datetimeFigureOut">
              <a:rPr lang="es-ES" smtClean="0"/>
              <a:t>13/09/2022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1486499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867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278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0999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9197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33852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41591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28384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97484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4084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3836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874E80-E096-4F24-9DF7-8F294622398F}" type="datetimeFigureOut">
              <a:rPr lang="es-ES" smtClean="0"/>
              <a:t>13/09/2022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3081683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19026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595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68633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77887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87318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8827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70263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1393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7986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49469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74E80-E096-4F24-9DF7-8F294622398F}" type="datetimeFigureOut">
              <a:rPr lang="es-ES" smtClean="0"/>
              <a:t>13/09/2022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899371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98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34548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716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0714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16465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36665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2702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9514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5260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7676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1874E80-E096-4F24-9DF7-8F294622398F}" type="datetimeFigureOut">
              <a:rPr lang="es-ES" smtClean="0"/>
              <a:t>13/09/2022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2281688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7507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6254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14593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4084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0711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6199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4335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5084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66291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1874E80-E096-4F24-9DF7-8F294622398F}" type="datetimeFigureOut">
              <a:rPr lang="es-ES" smtClean="0"/>
              <a:t>13/09/2022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823073-8422-47A4-8656-3F2370B81A21}" type="slidenum">
              <a:rPr lang="es-ES" smtClean="0"/>
              <a:t>‹Nº›</a:t>
            </a:fld>
            <a:endParaRPr lang="es-ES"/>
          </a:p>
        </p:txBody>
      </p:sp>
    </p:spTree>
    <p:extLst>
      <p:ext uri="{BB962C8B-B14F-4D97-AF65-F5344CB8AC3E}">
        <p14:creationId xmlns:p14="http://schemas.microsoft.com/office/powerpoint/2010/main" val="293412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74E80-E096-4F24-9DF7-8F294622398F}" type="datetimeFigureOut">
              <a:rPr lang="es-ES" smtClean="0"/>
              <a:t>13/09/2022</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23073-8422-47A4-8656-3F2370B81A21}" type="slidenum">
              <a:rPr lang="es-ES" smtClean="0"/>
              <a:t>‹Nº›</a:t>
            </a:fld>
            <a:endParaRPr lang="es-ES"/>
          </a:p>
        </p:txBody>
      </p:sp>
    </p:spTree>
    <p:extLst>
      <p:ext uri="{BB962C8B-B14F-4D97-AF65-F5344CB8AC3E}">
        <p14:creationId xmlns:p14="http://schemas.microsoft.com/office/powerpoint/2010/main" val="9851416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97CADE81-379A-4D4B-BB23-0F04ADB79608}"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F00B673-A38A-40E5-B6A8-94B96A0B18F3}"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715247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2032020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108254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247669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1281166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6034466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879B68F-2A8E-48FA-B9A5-F7D730627AB2}" type="datetimeFigureOut">
              <a:rPr lang="es-ES" smtClean="0">
                <a:solidFill>
                  <a:prstClr val="black">
                    <a:tint val="75000"/>
                  </a:prstClr>
                </a:solidFill>
              </a:rPr>
              <a:pPr defTabSz="457200"/>
              <a:t>13/09/2022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ADA73B4E-7BDD-4A9F-BA14-2A72536E5DB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5704478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CCA295-AD54-D804-7957-4401FC946CA2}"/>
              </a:ext>
            </a:extLst>
          </p:cNvPr>
          <p:cNvSpPr txBox="1"/>
          <p:nvPr/>
        </p:nvSpPr>
        <p:spPr>
          <a:xfrm>
            <a:off x="1545321" y="524315"/>
            <a:ext cx="6053357" cy="1569660"/>
          </a:xfrm>
          <a:prstGeom prst="rect">
            <a:avLst/>
          </a:prstGeom>
          <a:noFill/>
        </p:spPr>
        <p:txBody>
          <a:bodyPr wrap="square">
            <a:spAutoFit/>
          </a:bodyPr>
          <a:lstStyle/>
          <a:p>
            <a:pPr algn="ctr" defTabSz="457200"/>
            <a:r>
              <a:rPr lang="es-ES" sz="4800" b="1" dirty="0" smtClean="0">
                <a:ln w="9525">
                  <a:solidFill>
                    <a:schemeClr val="tx1"/>
                  </a:solidFill>
                  <a:prstDash val="solid"/>
                </a:ln>
                <a:solidFill>
                  <a:srgbClr val="FF0000"/>
                </a:solidFill>
                <a:effectLst>
                  <a:outerShdw blurRad="12700" dist="38100" dir="2700000" algn="tl" rotWithShape="0">
                    <a:schemeClr val="accent5">
                      <a:lumMod val="60000"/>
                      <a:lumOff val="40000"/>
                    </a:schemeClr>
                  </a:outerShdw>
                </a:effectLst>
                <a:latin typeface="Calibri" panose="020F0502020204030204"/>
              </a:rPr>
              <a:t>EL TERCER CIELO Y EL JARDÍN DEL EDÉN</a:t>
            </a:r>
            <a:r>
              <a:rPr lang="es-E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a:rPr>
              <a:t>.</a:t>
            </a:r>
            <a:endParaRPr lang="es-E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a:endParaRPr>
          </a:p>
        </p:txBody>
      </p:sp>
      <p:sp>
        <p:nvSpPr>
          <p:cNvPr id="11" name="Rectángulo 10"/>
          <p:cNvSpPr/>
          <p:nvPr/>
        </p:nvSpPr>
        <p:spPr>
          <a:xfrm>
            <a:off x="1039969" y="2285428"/>
            <a:ext cx="7064062" cy="3416320"/>
          </a:xfrm>
          <a:prstGeom prst="rect">
            <a:avLst/>
          </a:prstGeom>
          <a:solidFill>
            <a:srgbClr val="EC7016">
              <a:lumMod val="20000"/>
              <a:lumOff val="80000"/>
            </a:srgbClr>
          </a:solidFill>
          <a:ln>
            <a:noFill/>
          </a:ln>
          <a:effectLst/>
        </p:spPr>
        <p:txBody>
          <a:bodyPr wrap="square">
            <a:spAutoFit/>
          </a:bodyPr>
          <a:lstStyle/>
          <a:p>
            <a:pPr lvl="0" algn="ctr">
              <a:defRPr/>
            </a:pPr>
            <a:r>
              <a:rPr kumimoji="0" lang="es-ES" sz="3600" b="1" i="0" u="none" strike="noStrike" kern="0" normalizeH="0" baseline="0" noProof="0" dirty="0" smtClean="0">
                <a:ln w="12700">
                  <a:solidFill>
                    <a:srgbClr val="000099"/>
                  </a:solidFill>
                  <a:prstDash val="solid"/>
                </a:ln>
                <a:solidFill>
                  <a:srgbClr val="33CC33"/>
                </a:solidFill>
                <a:effectLst>
                  <a:outerShdw dist="38100" dir="2640000" algn="bl" rotWithShape="0">
                    <a:schemeClr val="tx2">
                      <a:lumMod val="75000"/>
                    </a:schemeClr>
                  </a:outerShdw>
                </a:effectLst>
                <a:uLnTx/>
                <a:uFillTx/>
                <a:latin typeface="Arial Narrow" panose="020B0606020202030204" pitchFamily="34" charset="0"/>
              </a:rPr>
              <a:t>En la Biblia se encuentra la expresión </a:t>
            </a:r>
            <a:r>
              <a:rPr kumimoji="0" lang="es-ES" sz="3600" b="1" i="0" u="none" strike="noStrike" kern="0" normalizeH="0" baseline="0" noProof="0" dirty="0" smtClean="0">
                <a:ln w="12700">
                  <a:solidFill>
                    <a:srgbClr val="000099"/>
                  </a:solidFill>
                  <a:prstDash val="solid"/>
                </a:ln>
                <a:solidFill>
                  <a:schemeClr val="accent5">
                    <a:lumMod val="75000"/>
                  </a:schemeClr>
                </a:solidFill>
                <a:effectLst>
                  <a:outerShdw dist="38100" dir="2640000" algn="bl" rotWithShape="0">
                    <a:schemeClr val="tx2">
                      <a:lumMod val="75000"/>
                    </a:schemeClr>
                  </a:outerShdw>
                </a:effectLst>
                <a:uLnTx/>
                <a:uFillTx/>
                <a:latin typeface="Arial Narrow" panose="020B0606020202030204" pitchFamily="34" charset="0"/>
              </a:rPr>
              <a:t>“</a:t>
            </a:r>
            <a:r>
              <a:rPr kumimoji="0" lang="es-ES" sz="3600" b="1" i="0" u="none" strike="noStrike" kern="0" normalizeH="0" baseline="0" noProof="0" dirty="0" smtClean="0">
                <a:ln w="12700">
                  <a:solidFill>
                    <a:srgbClr val="000099"/>
                  </a:solidFill>
                  <a:prstDash val="solid"/>
                </a:ln>
                <a:solidFill>
                  <a:srgbClr val="FF0000"/>
                </a:solidFill>
                <a:effectLst>
                  <a:outerShdw dist="38100" dir="2640000" algn="bl" rotWithShape="0">
                    <a:schemeClr val="tx2">
                      <a:lumMod val="75000"/>
                    </a:schemeClr>
                  </a:outerShdw>
                </a:effectLst>
                <a:uLnTx/>
                <a:uFillTx/>
                <a:latin typeface="Arial Narrow" panose="020B0606020202030204" pitchFamily="34" charset="0"/>
              </a:rPr>
              <a:t>tercer cielo</a:t>
            </a:r>
            <a:r>
              <a:rPr kumimoji="0" lang="es-ES" sz="3600" b="1" i="0" u="none" strike="noStrike" kern="0" normalizeH="0" baseline="0" noProof="0" dirty="0" smtClean="0">
                <a:ln w="12700">
                  <a:solidFill>
                    <a:srgbClr val="000099"/>
                  </a:solidFill>
                  <a:prstDash val="solid"/>
                </a:ln>
                <a:solidFill>
                  <a:schemeClr val="accent5">
                    <a:lumMod val="75000"/>
                  </a:schemeClr>
                </a:solidFill>
                <a:effectLst>
                  <a:outerShdw dist="38100" dir="2640000" algn="bl" rotWithShape="0">
                    <a:schemeClr val="tx2">
                      <a:lumMod val="75000"/>
                    </a:schemeClr>
                  </a:outerShdw>
                </a:effectLst>
                <a:uLnTx/>
                <a:uFillTx/>
                <a:latin typeface="Arial Narrow" panose="020B0606020202030204" pitchFamily="34" charset="0"/>
              </a:rPr>
              <a:t>”</a:t>
            </a:r>
            <a:r>
              <a:rPr lang="es-ES" sz="3600" b="1" kern="0" dirty="0">
                <a:ln w="12700">
                  <a:solidFill>
                    <a:srgbClr val="000099"/>
                  </a:solidFill>
                  <a:prstDash val="solid"/>
                </a:ln>
                <a:solidFill>
                  <a:schemeClr val="accent5">
                    <a:lumMod val="75000"/>
                  </a:schemeClr>
                </a:solidFill>
                <a:effectLst>
                  <a:outerShdw dist="38100" dir="2640000" algn="bl" rotWithShape="0">
                    <a:schemeClr val="tx2">
                      <a:lumMod val="75000"/>
                    </a:schemeClr>
                  </a:outerShdw>
                </a:effectLst>
                <a:latin typeface="Arial Narrow" panose="020B0606020202030204" pitchFamily="34" charset="0"/>
              </a:rPr>
              <a:t> </a:t>
            </a:r>
            <a:r>
              <a:rPr lang="es-ES" sz="3600" b="1" kern="0" dirty="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en</a:t>
            </a:r>
            <a:r>
              <a:rPr lang="es-ES" sz="3600" b="1" kern="0" dirty="0">
                <a:ln w="12700">
                  <a:solidFill>
                    <a:srgbClr val="000099"/>
                  </a:solidFill>
                  <a:prstDash val="solid"/>
                </a:ln>
                <a:solidFill>
                  <a:schemeClr val="accent5">
                    <a:lumMod val="75000"/>
                  </a:schemeClr>
                </a:solidFill>
                <a:effectLst>
                  <a:outerShdw dist="38100" dir="2640000" algn="bl" rotWithShape="0">
                    <a:schemeClr val="tx2">
                      <a:lumMod val="75000"/>
                    </a:schemeClr>
                  </a:outerShdw>
                </a:effectLst>
                <a:latin typeface="Arial Narrow" panose="020B0606020202030204" pitchFamily="34" charset="0"/>
              </a:rPr>
              <a:t> </a:t>
            </a:r>
            <a:r>
              <a:rPr lang="es-ES" sz="3600" b="1" kern="0" dirty="0">
                <a:ln w="12700">
                  <a:solidFill>
                    <a:srgbClr val="000099"/>
                  </a:solidFill>
                  <a:prstDash val="solid"/>
                </a:ln>
                <a:solidFill>
                  <a:srgbClr val="FF0000"/>
                </a:solidFill>
                <a:effectLst>
                  <a:outerShdw dist="38100" dir="2640000" algn="bl" rotWithShape="0">
                    <a:schemeClr val="tx2">
                      <a:lumMod val="75000"/>
                    </a:schemeClr>
                  </a:outerShdw>
                </a:effectLst>
                <a:latin typeface="Arial Narrow" panose="020B0606020202030204" pitchFamily="34" charset="0"/>
              </a:rPr>
              <a:t>2 Corintios‬ ‭</a:t>
            </a:r>
            <a:r>
              <a:rPr lang="es-ES" sz="3600" b="1" kern="0" dirty="0" smtClean="0">
                <a:ln w="12700">
                  <a:solidFill>
                    <a:srgbClr val="000099"/>
                  </a:solidFill>
                  <a:prstDash val="solid"/>
                </a:ln>
                <a:solidFill>
                  <a:srgbClr val="FF0000"/>
                </a:solidFill>
                <a:effectLst>
                  <a:outerShdw dist="38100" dir="2640000" algn="bl" rotWithShape="0">
                    <a:schemeClr val="tx2">
                      <a:lumMod val="75000"/>
                    </a:schemeClr>
                  </a:outerShdw>
                </a:effectLst>
                <a:latin typeface="Arial Narrow" panose="020B0606020202030204" pitchFamily="34" charset="0"/>
              </a:rPr>
              <a:t>12:2</a:t>
            </a:r>
            <a:r>
              <a:rPr lang="es-ES" sz="3600" b="1" kern="0" dirty="0" smtClean="0">
                <a:ln w="12700">
                  <a:solidFill>
                    <a:srgbClr val="000099"/>
                  </a:solidFill>
                  <a:prstDash val="solid"/>
                </a:ln>
                <a:solidFill>
                  <a:schemeClr val="accent5">
                    <a:lumMod val="75000"/>
                  </a:schemeClr>
                </a:solidFill>
                <a:effectLst>
                  <a:outerShdw dist="38100" dir="2640000" algn="bl" rotWithShape="0">
                    <a:schemeClr val="tx2">
                      <a:lumMod val="75000"/>
                    </a:schemeClr>
                  </a:outerShdw>
                </a:effectLst>
                <a:latin typeface="Arial Narrow" panose="020B0606020202030204" pitchFamily="34" charset="0"/>
              </a:rPr>
              <a:t>.</a:t>
            </a:r>
          </a:p>
          <a:p>
            <a:pPr lvl="0" algn="ctr">
              <a:defRPr/>
            </a:pPr>
            <a:r>
              <a:rPr lang="es-ES" sz="3600" b="1" kern="0" dirty="0" smtClean="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Entendemos entonces que el </a:t>
            </a:r>
            <a:r>
              <a:rPr lang="es-ES" sz="3600" b="1" kern="0" dirty="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primer </a:t>
            </a:r>
            <a:r>
              <a:rPr lang="es-ES" sz="3600" b="1" kern="0" dirty="0" smtClean="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cielo en la Biblia </a:t>
            </a:r>
            <a:r>
              <a:rPr lang="es-ES" sz="3600" b="1" kern="0" dirty="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es la atmósfera, el segundo es el de los astros, y el tercero es </a:t>
            </a:r>
            <a:r>
              <a:rPr lang="es-ES" sz="3600" b="1" kern="0" dirty="0" smtClean="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donde habita Dios</a:t>
            </a:r>
            <a:r>
              <a:rPr lang="es-ES" sz="3600" b="1" kern="0" dirty="0">
                <a:ln w="12700">
                  <a:solidFill>
                    <a:srgbClr val="000099"/>
                  </a:solidFill>
                  <a:prstDash val="solid"/>
                </a:ln>
                <a:solidFill>
                  <a:srgbClr val="33CC33"/>
                </a:solidFill>
                <a:effectLst>
                  <a:outerShdw dist="38100" dir="2640000" algn="bl" rotWithShape="0">
                    <a:schemeClr val="tx2">
                      <a:lumMod val="75000"/>
                    </a:schemeClr>
                  </a:outerShdw>
                </a:effectLst>
                <a:latin typeface="Arial Narrow" panose="020B0606020202030204" pitchFamily="34" charset="0"/>
              </a:rPr>
              <a:t>.</a:t>
            </a:r>
            <a:endParaRPr kumimoji="0" lang="es-ES" sz="1800" b="1" i="0" u="none" strike="noStrike" kern="0" normalizeH="0" baseline="0" noProof="0" dirty="0" smtClean="0">
              <a:ln w="12700">
                <a:solidFill>
                  <a:srgbClr val="000099"/>
                </a:solidFill>
                <a:prstDash val="solid"/>
              </a:ln>
              <a:solidFill>
                <a:srgbClr val="33CC33"/>
              </a:solidFill>
              <a:effectLst>
                <a:outerShdw dist="38100" dir="2640000" algn="bl" rotWithShape="0">
                  <a:schemeClr val="tx2">
                    <a:lumMod val="75000"/>
                  </a:schemeClr>
                </a:outerShdw>
              </a:effectLst>
              <a:uLnTx/>
              <a:uFillTx/>
              <a:latin typeface="Calibri" panose="020F0502020204030204"/>
            </a:endParaRPr>
          </a:p>
        </p:txBody>
      </p:sp>
      <p:pic>
        <p:nvPicPr>
          <p:cNvPr id="4" name="Imagen 3">
            <a:extLst>
              <a:ext uri="{FF2B5EF4-FFF2-40B4-BE49-F238E27FC236}">
                <a16:creationId xmlns:a16="http://schemas.microsoft.com/office/drawing/2014/main" id="{6A252E53-7E3F-4627-89BC-A08601A453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611687" y="895027"/>
            <a:ext cx="142501" cy="232071"/>
          </a:xfrm>
          <a:prstGeom prst="rect">
            <a:avLst/>
          </a:prstGeom>
        </p:spPr>
      </p:pic>
    </p:spTree>
    <p:extLst>
      <p:ext uri="{BB962C8B-B14F-4D97-AF65-F5344CB8AC3E}">
        <p14:creationId xmlns:p14="http://schemas.microsoft.com/office/powerpoint/2010/main" val="206755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ubtítulo 2"/>
          <p:cNvSpPr txBox="1">
            <a:spLocks/>
          </p:cNvSpPr>
          <p:nvPr/>
        </p:nvSpPr>
        <p:spPr>
          <a:xfrm>
            <a:off x="507097" y="2372333"/>
            <a:ext cx="8129789" cy="3281491"/>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es-ES" sz="3600" b="1" i="1" dirty="0" smtClean="0">
                <a:ln>
                  <a:solidFill>
                    <a:schemeClr val="tx1"/>
                  </a:solidFill>
                </a:ln>
                <a:solidFill>
                  <a:schemeClr val="tx1"/>
                </a:solidFill>
                <a:latin typeface="Arial Narrow" panose="020B0606020202030204" pitchFamily="34" charset="0"/>
              </a:rPr>
              <a:t>“En la puerta del paraíso, custodiada por querubines, se revelaba la gloria divina. Allí iban Adán y sus hijos a adorar a Dios. Allí renovaban sus votos de obediencia a aquella ley cuya transgresión los había arrojado del Edén. … </a:t>
            </a:r>
            <a:endParaRPr lang="es-ES" sz="3600" b="1" i="1" dirty="0">
              <a:ln>
                <a:solidFill>
                  <a:schemeClr val="tx1"/>
                </a:solidFill>
              </a:ln>
              <a:solidFill>
                <a:schemeClr val="tx1"/>
              </a:solidFill>
              <a:latin typeface="Arial Narrow" panose="020B0606020202030204" pitchFamily="34" charset="0"/>
            </a:endParaRPr>
          </a:p>
        </p:txBody>
      </p:sp>
      <p:sp>
        <p:nvSpPr>
          <p:cNvPr id="11" name="Rectángulo 10"/>
          <p:cNvSpPr/>
          <p:nvPr/>
        </p:nvSpPr>
        <p:spPr>
          <a:xfrm>
            <a:off x="1493942" y="1016507"/>
            <a:ext cx="6156101" cy="646331"/>
          </a:xfrm>
          <a:prstGeom prst="rect">
            <a:avLst/>
          </a:prstGeom>
          <a:solidFill>
            <a:schemeClr val="accent4">
              <a:lumMod val="20000"/>
              <a:lumOff val="80000"/>
            </a:schemeClr>
          </a:solidFill>
        </p:spPr>
        <p:txBody>
          <a:bodyPr wrap="square">
            <a:spAutoFit/>
          </a:bodyPr>
          <a:lstStyle/>
          <a:p>
            <a:pPr algn="ctr"/>
            <a:r>
              <a:rPr lang="es-ES" sz="3600" b="1" dirty="0" smtClean="0">
                <a:ln>
                  <a:solidFill>
                    <a:srgbClr val="FF0000"/>
                  </a:solidFill>
                </a:ln>
                <a:solidFill>
                  <a:srgbClr val="FF0000"/>
                </a:solidFill>
                <a:latin typeface="Arial Narrow" panose="020B0606020202030204" pitchFamily="34" charset="0"/>
              </a:rPr>
              <a:t>El Testimonio White</a:t>
            </a:r>
            <a:endParaRPr lang="es-ES" b="1" dirty="0">
              <a:ln>
                <a:solidFill>
                  <a:srgbClr val="FF0000"/>
                </a:solidFill>
              </a:ln>
              <a:solidFill>
                <a:srgbClr val="FF0000"/>
              </a:solidFill>
            </a:endParaRPr>
          </a:p>
        </p:txBody>
      </p:sp>
      <p:pic>
        <p:nvPicPr>
          <p:cNvPr id="2" name="Imagen 1"/>
          <p:cNvPicPr>
            <a:picLocks noChangeAspect="1"/>
          </p:cNvPicPr>
          <p:nvPr/>
        </p:nvPicPr>
        <p:blipFill>
          <a:blip r:embed="rId3"/>
          <a:stretch>
            <a:fillRect/>
          </a:stretch>
        </p:blipFill>
        <p:spPr>
          <a:xfrm>
            <a:off x="2066533" y="1263465"/>
            <a:ext cx="256054" cy="152413"/>
          </a:xfrm>
          <a:prstGeom prst="rect">
            <a:avLst/>
          </a:prstGeom>
        </p:spPr>
      </p:pic>
    </p:spTree>
    <p:extLst>
      <p:ext uri="{BB962C8B-B14F-4D97-AF65-F5344CB8AC3E}">
        <p14:creationId xmlns:p14="http://schemas.microsoft.com/office/powerpoint/2010/main" val="380318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7099" y="1445056"/>
            <a:ext cx="8129789" cy="4762562"/>
          </a:xfrm>
        </p:spPr>
        <p:style>
          <a:lnRef idx="2">
            <a:schemeClr val="dk1"/>
          </a:lnRef>
          <a:fillRef idx="1">
            <a:schemeClr val="lt1"/>
          </a:fillRef>
          <a:effectRef idx="0">
            <a:schemeClr val="dk1"/>
          </a:effectRef>
          <a:fontRef idx="minor">
            <a:schemeClr val="dk1"/>
          </a:fontRef>
        </p:style>
        <p:txBody>
          <a:bodyPr>
            <a:noAutofit/>
          </a:bodyPr>
          <a:lstStyle/>
          <a:p>
            <a:r>
              <a:rPr lang="es-ES" sz="3600" b="1" dirty="0" smtClean="0">
                <a:ln>
                  <a:solidFill>
                    <a:srgbClr val="0000FF"/>
                  </a:solidFill>
                </a:ln>
                <a:solidFill>
                  <a:srgbClr val="0000FF"/>
                </a:solidFill>
                <a:latin typeface="Arial Narrow" panose="020B0606020202030204" pitchFamily="34" charset="0"/>
              </a:rPr>
              <a:t>“Cuando </a:t>
            </a:r>
            <a:r>
              <a:rPr lang="es-ES" sz="3600" b="1" dirty="0">
                <a:ln>
                  <a:solidFill>
                    <a:srgbClr val="0000FF"/>
                  </a:solidFill>
                </a:ln>
                <a:solidFill>
                  <a:srgbClr val="0000FF"/>
                </a:solidFill>
                <a:latin typeface="Arial Narrow" panose="020B0606020202030204" pitchFamily="34" charset="0"/>
              </a:rPr>
              <a:t>la ola de iniquidad cubrió al mundo, y la maldad de los hombres trajo su destrucción por medio del diluvio, la mano que había plantado el Edén lo quitó de la tierra. Pero en la restitución final, cuando haya “un cielo nuevo, y una tierra nueva” ( Apocalipsis 21:1), será restaurado y más gloriosamente embellecido que al </a:t>
            </a:r>
            <a:r>
              <a:rPr lang="es-ES" sz="3600" b="1" dirty="0" smtClean="0">
                <a:ln>
                  <a:solidFill>
                    <a:srgbClr val="0000FF"/>
                  </a:solidFill>
                </a:ln>
                <a:solidFill>
                  <a:srgbClr val="0000FF"/>
                </a:solidFill>
                <a:latin typeface="Arial Narrow" panose="020B0606020202030204" pitchFamily="34" charset="0"/>
              </a:rPr>
              <a:t>principio.</a:t>
            </a:r>
          </a:p>
          <a:p>
            <a:r>
              <a:rPr lang="es-ES" sz="3600" b="1" dirty="0" smtClean="0">
                <a:ln>
                  <a:solidFill>
                    <a:srgbClr val="FF0000"/>
                  </a:solidFill>
                </a:ln>
                <a:solidFill>
                  <a:srgbClr val="FF0000"/>
                </a:solidFill>
                <a:latin typeface="Arial Narrow" panose="020B0606020202030204" pitchFamily="34" charset="0"/>
              </a:rPr>
              <a:t>Patriarcas y Profetas, pág. 41.</a:t>
            </a:r>
            <a:endParaRPr lang="es-ES" sz="3600" b="1" dirty="0">
              <a:ln>
                <a:solidFill>
                  <a:srgbClr val="FF0000"/>
                </a:solidFill>
              </a:ln>
              <a:solidFill>
                <a:srgbClr val="FF0000"/>
              </a:solidFill>
              <a:latin typeface="Arial Narrow" panose="020B0606020202030204" pitchFamily="34" charset="0"/>
            </a:endParaRPr>
          </a:p>
        </p:txBody>
      </p:sp>
      <p:sp>
        <p:nvSpPr>
          <p:cNvPr id="4" name="Rectángulo 3"/>
          <p:cNvSpPr/>
          <p:nvPr/>
        </p:nvSpPr>
        <p:spPr>
          <a:xfrm>
            <a:off x="507100" y="346806"/>
            <a:ext cx="8129788" cy="646331"/>
          </a:xfrm>
          <a:prstGeom prst="rect">
            <a:avLst/>
          </a:prstGeom>
          <a:solidFill>
            <a:schemeClr val="accent4">
              <a:lumMod val="20000"/>
              <a:lumOff val="80000"/>
            </a:schemeClr>
          </a:solidFill>
        </p:spPr>
        <p:txBody>
          <a:bodyPr wrap="square">
            <a:spAutoFit/>
          </a:bodyPr>
          <a:lstStyle/>
          <a:p>
            <a:pPr algn="ctr"/>
            <a:r>
              <a:rPr lang="es-ES" sz="3600" b="1" dirty="0" smtClean="0">
                <a:ln>
                  <a:solidFill>
                    <a:srgbClr val="FF0000"/>
                  </a:solidFill>
                </a:ln>
                <a:solidFill>
                  <a:srgbClr val="FF0000"/>
                </a:solidFill>
                <a:latin typeface="Arial Narrow" panose="020B0606020202030204" pitchFamily="34" charset="0"/>
              </a:rPr>
              <a:t>Dios retira el Edén en ocasión del diluvio</a:t>
            </a:r>
            <a:endParaRPr lang="es-ES" b="1" dirty="0">
              <a:ln>
                <a:solidFill>
                  <a:srgbClr val="FF0000"/>
                </a:solidFill>
              </a:ln>
              <a:solidFill>
                <a:srgbClr val="FF0000"/>
              </a:solidFill>
            </a:endParaRPr>
          </a:p>
        </p:txBody>
      </p:sp>
      <p:pic>
        <p:nvPicPr>
          <p:cNvPr id="5" name="Imagen 4">
            <a:extLst>
              <a:ext uri="{FF2B5EF4-FFF2-40B4-BE49-F238E27FC236}">
                <a16:creationId xmlns:a16="http://schemas.microsoft.com/office/drawing/2014/main" id="{A70CD97D-CD1A-4F2F-8978-E829666169D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667652" y="542432"/>
            <a:ext cx="156494" cy="255077"/>
          </a:xfrm>
          <a:prstGeom prst="rect">
            <a:avLst/>
          </a:prstGeom>
        </p:spPr>
      </p:pic>
    </p:spTree>
    <p:extLst>
      <p:ext uri="{BB962C8B-B14F-4D97-AF65-F5344CB8AC3E}">
        <p14:creationId xmlns:p14="http://schemas.microsoft.com/office/powerpoint/2010/main" val="15088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735183" y="846211"/>
            <a:ext cx="5673634" cy="6463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s-ES" sz="3600" b="1" dirty="0" smtClean="0">
                <a:ln w="28575">
                  <a:solidFill>
                    <a:srgbClr val="006666"/>
                  </a:solidFill>
                </a:ln>
                <a:solidFill>
                  <a:srgbClr val="008080"/>
                </a:solidFill>
                <a:latin typeface="Arial Narrow" panose="020B0606020202030204" pitchFamily="34" charset="0"/>
              </a:rPr>
              <a:t>Adán vuelve al paraíso.</a:t>
            </a:r>
            <a:endParaRPr lang="en-US" sz="2000" b="1" dirty="0">
              <a:ln w="28575">
                <a:solidFill>
                  <a:srgbClr val="006666"/>
                </a:solidFill>
              </a:ln>
              <a:solidFill>
                <a:srgbClr val="008080"/>
              </a:solidFill>
              <a:latin typeface="Arial Narrow" panose="020B0606020202030204" pitchFamily="34" charset="0"/>
            </a:endParaRPr>
          </a:p>
        </p:txBody>
      </p:sp>
      <p:sp>
        <p:nvSpPr>
          <p:cNvPr id="13" name="Rectángulo 12"/>
          <p:cNvSpPr/>
          <p:nvPr/>
        </p:nvSpPr>
        <p:spPr>
          <a:xfrm>
            <a:off x="833847" y="2167509"/>
            <a:ext cx="7476307" cy="397031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s-ES" sz="3600" b="1" dirty="0" smtClean="0">
                <a:ln w="28575">
                  <a:solidFill>
                    <a:schemeClr val="accent5">
                      <a:lumMod val="50000"/>
                    </a:schemeClr>
                  </a:solidFill>
                  <a:prstDash val="solid"/>
                </a:ln>
                <a:solidFill>
                  <a:schemeClr val="accent5">
                    <a:lumMod val="75000"/>
                  </a:schemeClr>
                </a:solidFill>
                <a:latin typeface="Arial Narrow" panose="020B0606020202030204" pitchFamily="34" charset="0"/>
              </a:rPr>
              <a:t>“Transportado </a:t>
            </a:r>
            <a:r>
              <a:rPr lang="es-ES" sz="3600" b="1" dirty="0">
                <a:ln w="28575">
                  <a:solidFill>
                    <a:schemeClr val="accent5">
                      <a:lumMod val="50000"/>
                    </a:schemeClr>
                  </a:solidFill>
                  <a:prstDash val="solid"/>
                </a:ln>
                <a:solidFill>
                  <a:schemeClr val="accent5">
                    <a:lumMod val="75000"/>
                  </a:schemeClr>
                </a:solidFill>
                <a:latin typeface="Arial Narrow" panose="020B0606020202030204" pitchFamily="34" charset="0"/>
              </a:rPr>
              <a:t>de dicha, contempla los árboles que hicieron una vez su delicia, los mismos árboles cuyos frutos recogiera en los días de su inocencia y dicha. Ve las vides que sus propias manos cultivaron, las mismas flores que se gozaba en cuidar en otros tiempos</a:t>
            </a:r>
            <a:r>
              <a:rPr lang="es-ES" sz="3600" b="1" dirty="0" smtClean="0">
                <a:ln w="28575">
                  <a:solidFill>
                    <a:schemeClr val="accent5">
                      <a:lumMod val="50000"/>
                    </a:schemeClr>
                  </a:solidFill>
                  <a:prstDash val="solid"/>
                </a:ln>
                <a:solidFill>
                  <a:schemeClr val="accent5">
                    <a:lumMod val="75000"/>
                  </a:schemeClr>
                </a:solidFill>
                <a:latin typeface="Arial Narrow" panose="020B0606020202030204" pitchFamily="34" charset="0"/>
              </a:rPr>
              <a:t>. … </a:t>
            </a:r>
            <a:endParaRPr lang="en-US" sz="2000" b="1" dirty="0">
              <a:ln w="28575">
                <a:solidFill>
                  <a:schemeClr val="accent5">
                    <a:lumMod val="50000"/>
                  </a:schemeClr>
                </a:solidFill>
                <a:prstDash val="solid"/>
              </a:ln>
              <a:solidFill>
                <a:schemeClr val="accent5">
                  <a:lumMod val="75000"/>
                </a:schemeClr>
              </a:solidFill>
              <a:latin typeface="Arial Narrow" panose="020B0606020202030204" pitchFamily="34" charset="0"/>
            </a:endParaRPr>
          </a:p>
        </p:txBody>
      </p:sp>
      <p:pic>
        <p:nvPicPr>
          <p:cNvPr id="14" name="Imagen 13">
            <a:extLst>
              <a:ext uri="{FF2B5EF4-FFF2-40B4-BE49-F238E27FC236}">
                <a16:creationId xmlns:a16="http://schemas.microsoft.com/office/drawing/2014/main" id="{925A3946-A5D0-46F6-B950-DFB69D7DB6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1959099" y="1041837"/>
            <a:ext cx="156767" cy="255077"/>
          </a:xfrm>
          <a:prstGeom prst="rect">
            <a:avLst/>
          </a:prstGeom>
        </p:spPr>
      </p:pic>
    </p:spTree>
    <p:extLst>
      <p:ext uri="{BB962C8B-B14F-4D97-AF65-F5344CB8AC3E}">
        <p14:creationId xmlns:p14="http://schemas.microsoft.com/office/powerpoint/2010/main" val="25810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800" decel="100000"/>
                                        <p:tgtEl>
                                          <p:spTgt spid="13"/>
                                        </p:tgtEl>
                                      </p:cBhvr>
                                    </p:animEffect>
                                    <p:anim calcmode="lin" valueType="num">
                                      <p:cBhvr>
                                        <p:cTn id="18" dur="800" decel="100000" fill="hold"/>
                                        <p:tgtEl>
                                          <p:spTgt spid="13"/>
                                        </p:tgtEl>
                                        <p:attrNameLst>
                                          <p:attrName>style.rotation</p:attrName>
                                        </p:attrNameLst>
                                      </p:cBhvr>
                                      <p:tavLst>
                                        <p:tav tm="0">
                                          <p:val>
                                            <p:fltVal val="-90"/>
                                          </p:val>
                                        </p:tav>
                                        <p:tav tm="100000">
                                          <p:val>
                                            <p:fltVal val="0"/>
                                          </p:val>
                                        </p:tav>
                                      </p:tavLst>
                                    </p:anim>
                                    <p:anim calcmode="lin" valueType="num">
                                      <p:cBhvr>
                                        <p:cTn id="19" dur="800" decel="100000" fill="hold"/>
                                        <p:tgtEl>
                                          <p:spTgt spid="13"/>
                                        </p:tgtEl>
                                        <p:attrNameLst>
                                          <p:attrName>ppt_x</p:attrName>
                                        </p:attrNameLst>
                                      </p:cBhvr>
                                      <p:tavLst>
                                        <p:tav tm="0">
                                          <p:val>
                                            <p:strVal val="#ppt_x+0.4"/>
                                          </p:val>
                                        </p:tav>
                                        <p:tav tm="100000">
                                          <p:val>
                                            <p:strVal val="#ppt_x-0.05"/>
                                          </p:val>
                                        </p:tav>
                                      </p:tavLst>
                                    </p:anim>
                                    <p:anim calcmode="lin" valueType="num">
                                      <p:cBhvr>
                                        <p:cTn id="20" dur="800" decel="100000" fill="hold"/>
                                        <p:tgtEl>
                                          <p:spTgt spid="1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526702" y="1015261"/>
            <a:ext cx="8129789" cy="563231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s-ES" sz="3600" b="1" dirty="0" smtClean="0">
                <a:ln w="28575">
                  <a:solidFill>
                    <a:schemeClr val="accent5">
                      <a:lumMod val="50000"/>
                    </a:schemeClr>
                  </a:solidFill>
                </a:ln>
                <a:solidFill>
                  <a:schemeClr val="accent5">
                    <a:lumMod val="75000"/>
                  </a:schemeClr>
                </a:solidFill>
                <a:latin typeface="Arial Narrow" panose="020B0606020202030204" pitchFamily="34" charset="0"/>
              </a:rPr>
              <a:t>“Su </a:t>
            </a:r>
            <a:r>
              <a:rPr lang="es-ES" sz="3600" b="1" dirty="0">
                <a:ln w="28575">
                  <a:solidFill>
                    <a:schemeClr val="accent5">
                      <a:lumMod val="50000"/>
                    </a:schemeClr>
                  </a:solidFill>
                </a:ln>
                <a:solidFill>
                  <a:schemeClr val="accent5">
                    <a:lumMod val="75000"/>
                  </a:schemeClr>
                </a:solidFill>
                <a:latin typeface="Arial Narrow" panose="020B0606020202030204" pitchFamily="34" charset="0"/>
              </a:rPr>
              <a:t>espíritu abarca toda la escena; comprende que este es en verdad el Edén restaurado y que es mucho más hermoso ahora que cuando él fue expulsado. </a:t>
            </a:r>
            <a:endParaRPr lang="es-ES" sz="3600" b="1" dirty="0" smtClean="0">
              <a:ln w="28575">
                <a:solidFill>
                  <a:schemeClr val="accent5">
                    <a:lumMod val="50000"/>
                  </a:schemeClr>
                </a:solidFill>
              </a:ln>
              <a:solidFill>
                <a:schemeClr val="accent5">
                  <a:lumMod val="75000"/>
                </a:schemeClr>
              </a:solidFill>
              <a:latin typeface="Arial Narrow" panose="020B0606020202030204" pitchFamily="34" charset="0"/>
            </a:endParaRPr>
          </a:p>
          <a:p>
            <a:pPr lvl="0" algn="ctr"/>
            <a:r>
              <a:rPr lang="es-ES" sz="3600" b="1" dirty="0" smtClean="0">
                <a:ln w="28575">
                  <a:solidFill>
                    <a:srgbClr val="000099"/>
                  </a:solidFill>
                </a:ln>
                <a:solidFill>
                  <a:srgbClr val="3B3BF7"/>
                </a:solidFill>
                <a:latin typeface="Arial Narrow" panose="020B0606020202030204" pitchFamily="34" charset="0"/>
              </a:rPr>
              <a:t>El </a:t>
            </a:r>
            <a:r>
              <a:rPr lang="es-ES" sz="3600" b="1" dirty="0">
                <a:ln w="28575">
                  <a:solidFill>
                    <a:srgbClr val="000099"/>
                  </a:solidFill>
                </a:ln>
                <a:solidFill>
                  <a:srgbClr val="3B3BF7"/>
                </a:solidFill>
                <a:latin typeface="Arial Narrow" panose="020B0606020202030204" pitchFamily="34" charset="0"/>
              </a:rPr>
              <a:t>Salvador le lleva al árbol de la vida, toma su fruto glorioso y se lo ofrece para comer. </a:t>
            </a:r>
            <a:r>
              <a:rPr lang="es-ES" sz="3600" b="1" dirty="0">
                <a:ln w="28575">
                  <a:solidFill>
                    <a:schemeClr val="accent5">
                      <a:lumMod val="50000"/>
                    </a:schemeClr>
                  </a:solidFill>
                </a:ln>
                <a:solidFill>
                  <a:schemeClr val="accent5">
                    <a:lumMod val="75000"/>
                  </a:schemeClr>
                </a:solidFill>
                <a:latin typeface="Arial Narrow" panose="020B0606020202030204" pitchFamily="34" charset="0"/>
              </a:rPr>
              <a:t>Adán mira en torno suyo y nota a una multitud de los redimidos de su familia que se encuentra en el paraíso de </a:t>
            </a:r>
            <a:r>
              <a:rPr lang="es-ES" sz="3600" b="1" dirty="0" smtClean="0">
                <a:ln w="28575">
                  <a:solidFill>
                    <a:schemeClr val="accent5">
                      <a:lumMod val="50000"/>
                    </a:schemeClr>
                  </a:solidFill>
                </a:ln>
                <a:solidFill>
                  <a:schemeClr val="accent5">
                    <a:lumMod val="75000"/>
                  </a:schemeClr>
                </a:solidFill>
                <a:latin typeface="Arial Narrow" panose="020B0606020202030204" pitchFamily="34" charset="0"/>
              </a:rPr>
              <a:t>Dios”. El </a:t>
            </a:r>
            <a:r>
              <a:rPr lang="es-ES" sz="3600" b="1" dirty="0" smtClean="0">
                <a:ln w="28575">
                  <a:solidFill>
                    <a:schemeClr val="bg1"/>
                  </a:solidFill>
                </a:ln>
                <a:solidFill>
                  <a:schemeClr val="bg1"/>
                </a:solidFill>
                <a:latin typeface="Arial Narrow" panose="020B0606020202030204" pitchFamily="34" charset="0"/>
              </a:rPr>
              <a:t>Conflicto de los Siglos, 630.</a:t>
            </a:r>
            <a:endParaRPr lang="en-US" sz="2000" b="1" dirty="0">
              <a:ln w="28575">
                <a:solidFill>
                  <a:schemeClr val="bg1"/>
                </a:solidFill>
              </a:ln>
              <a:solidFill>
                <a:schemeClr val="bg1"/>
              </a:solidFill>
              <a:latin typeface="Arial Narrow" panose="020B0606020202030204" pitchFamily="34" charset="0"/>
            </a:endParaRPr>
          </a:p>
        </p:txBody>
      </p:sp>
      <p:sp>
        <p:nvSpPr>
          <p:cNvPr id="3" name="Rectángulo 2"/>
          <p:cNvSpPr/>
          <p:nvPr/>
        </p:nvSpPr>
        <p:spPr>
          <a:xfrm>
            <a:off x="526702" y="240140"/>
            <a:ext cx="8129789" cy="64633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s-ES" sz="3600" b="1" dirty="0" smtClean="0">
                <a:ln w="28575">
                  <a:solidFill>
                    <a:srgbClr val="006666"/>
                  </a:solidFill>
                </a:ln>
                <a:solidFill>
                  <a:srgbClr val="008080"/>
                </a:solidFill>
                <a:latin typeface="Arial Narrow" panose="020B0606020202030204" pitchFamily="34" charset="0"/>
              </a:rPr>
              <a:t>Adán come otra vez del árbol de la vida.</a:t>
            </a:r>
            <a:endParaRPr lang="en-US" sz="2000" b="1" dirty="0">
              <a:ln w="28575">
                <a:solidFill>
                  <a:srgbClr val="006666"/>
                </a:solidFill>
              </a:ln>
              <a:solidFill>
                <a:srgbClr val="008080"/>
              </a:solidFill>
              <a:latin typeface="Arial Narrow" panose="020B0606020202030204" pitchFamily="34" charset="0"/>
            </a:endParaRPr>
          </a:p>
        </p:txBody>
      </p:sp>
    </p:spTree>
    <p:extLst>
      <p:ext uri="{BB962C8B-B14F-4D97-AF65-F5344CB8AC3E}">
        <p14:creationId xmlns:p14="http://schemas.microsoft.com/office/powerpoint/2010/main" val="17061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D7585E-D835-47C2-84C9-0442AF9EFF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08190" y="1485173"/>
            <a:ext cx="156767" cy="255077"/>
          </a:xfrm>
          <a:prstGeom prst="rect">
            <a:avLst/>
          </a:prstGeom>
        </p:spPr>
      </p:pic>
      <p:sp>
        <p:nvSpPr>
          <p:cNvPr id="6" name="Subtítulo 2"/>
          <p:cNvSpPr txBox="1">
            <a:spLocks/>
          </p:cNvSpPr>
          <p:nvPr/>
        </p:nvSpPr>
        <p:spPr>
          <a:xfrm>
            <a:off x="1145415" y="2905711"/>
            <a:ext cx="6853169" cy="26982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s-ES" sz="3600" b="1" dirty="0">
                <a:ln>
                  <a:solidFill>
                    <a:srgbClr val="0000FF"/>
                  </a:solidFill>
                </a:ln>
                <a:solidFill>
                  <a:srgbClr val="0000FF"/>
                </a:solidFill>
                <a:latin typeface="Arial Narrow" panose="020B0606020202030204" pitchFamily="34" charset="0"/>
              </a:rPr>
              <a:t>"¡Dichosos los que guardan sus Mandamientos, para que tengan derecho al árbol de la vida, y entren por las puertas en la ciudad! </a:t>
            </a:r>
          </a:p>
          <a:p>
            <a:r>
              <a:rPr lang="es-ES" sz="3600" b="1" dirty="0" smtClean="0">
                <a:ln>
                  <a:solidFill>
                    <a:srgbClr val="0000FF"/>
                  </a:solidFill>
                </a:ln>
                <a:solidFill>
                  <a:srgbClr val="0000FF"/>
                </a:solidFill>
                <a:latin typeface="Arial Narrow" panose="020B0606020202030204" pitchFamily="34" charset="0"/>
              </a:rPr>
              <a:t> </a:t>
            </a:r>
            <a:r>
              <a:rPr lang="es-ES" sz="3600" b="1" dirty="0" smtClean="0">
                <a:ln>
                  <a:solidFill>
                    <a:srgbClr val="FF0000"/>
                  </a:solidFill>
                </a:ln>
                <a:solidFill>
                  <a:srgbClr val="FF0000"/>
                </a:solidFill>
                <a:latin typeface="Arial Narrow" panose="020B0606020202030204" pitchFamily="34" charset="0"/>
              </a:rPr>
              <a:t>Apocalipsis 22:14.</a:t>
            </a:r>
            <a:endParaRPr lang="es-ES" sz="3600" b="1" dirty="0">
              <a:ln>
                <a:solidFill>
                  <a:srgbClr val="FF0000"/>
                </a:solidFill>
              </a:ln>
              <a:solidFill>
                <a:srgbClr val="FF0000"/>
              </a:solidFill>
              <a:latin typeface="Arial Narrow" panose="020B0606020202030204" pitchFamily="34" charset="0"/>
            </a:endParaRPr>
          </a:p>
        </p:txBody>
      </p:sp>
      <p:sp>
        <p:nvSpPr>
          <p:cNvPr id="7" name="Rectángulo 6"/>
          <p:cNvSpPr/>
          <p:nvPr/>
        </p:nvSpPr>
        <p:spPr>
          <a:xfrm>
            <a:off x="1249897" y="1261208"/>
            <a:ext cx="6644207" cy="646331"/>
          </a:xfrm>
          <a:prstGeom prst="rect">
            <a:avLst/>
          </a:prstGeom>
          <a:solidFill>
            <a:schemeClr val="accent4">
              <a:lumMod val="20000"/>
              <a:lumOff val="80000"/>
            </a:schemeClr>
          </a:solidFill>
        </p:spPr>
        <p:txBody>
          <a:bodyPr wrap="square">
            <a:spAutoFit/>
          </a:bodyPr>
          <a:lstStyle/>
          <a:p>
            <a:pPr algn="ctr"/>
            <a:r>
              <a:rPr lang="es-ES" sz="3600" b="1" dirty="0" smtClean="0">
                <a:ln w="28575">
                  <a:solidFill>
                    <a:srgbClr val="C00000"/>
                  </a:solidFill>
                </a:ln>
                <a:solidFill>
                  <a:srgbClr val="FF0000"/>
                </a:solidFill>
                <a:latin typeface="Arial Narrow" panose="020B0606020202030204" pitchFamily="34" charset="0"/>
              </a:rPr>
              <a:t>Dichosos, bienaventurados, felices.</a:t>
            </a:r>
            <a:endParaRPr lang="es-ES" b="1" dirty="0">
              <a:ln w="28575">
                <a:solidFill>
                  <a:srgbClr val="C00000"/>
                </a:solidFill>
              </a:ln>
              <a:solidFill>
                <a:srgbClr val="FF0000"/>
              </a:solidFill>
            </a:endParaRPr>
          </a:p>
        </p:txBody>
      </p:sp>
      <p:sp>
        <p:nvSpPr>
          <p:cNvPr id="8" name="Rectángulo 7">
            <a:extLst>
              <a:ext uri="{FF2B5EF4-FFF2-40B4-BE49-F238E27FC236}">
                <a16:creationId xmlns:a16="http://schemas.microsoft.com/office/drawing/2014/main" id="{280C1DA6-2855-4153-8A3C-33E1CFDC9699}"/>
              </a:ext>
            </a:extLst>
          </p:cNvPr>
          <p:cNvSpPr/>
          <p:nvPr/>
        </p:nvSpPr>
        <p:spPr>
          <a:xfrm rot="19950817">
            <a:off x="6657888" y="5094937"/>
            <a:ext cx="2068106"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0" cap="none" spc="0" normalizeH="0" baseline="0" noProof="0" dirty="0" smtClean="0">
                <a:ln w="3175">
                  <a:solidFill>
                    <a:srgbClr val="FF0000"/>
                  </a:solidFill>
                </a:ln>
                <a:solidFill>
                  <a:srgbClr val="FF0000"/>
                </a:solidFill>
                <a:effectLst/>
                <a:uLnTx/>
                <a:uFillTx/>
                <a:latin typeface="Arial Narrow" panose="020B0606020202030204" pitchFamily="34" charset="0"/>
                <a:ea typeface="Calibri" panose="020F0502020204030204" pitchFamily="34" charset="0"/>
                <a:cs typeface="Times New Roman" panose="02020603050405020304" pitchFamily="18" charset="0"/>
              </a:rPr>
              <a:t>AMÉN</a:t>
            </a:r>
            <a:endParaRPr kumimoji="0" lang="es-CO" sz="5400" b="1" i="0" u="none" strike="noStrike" kern="0" cap="none" spc="0" normalizeH="0" baseline="0" noProof="0" dirty="0">
              <a:ln w="3175">
                <a:solidFill>
                  <a:srgbClr val="FF0000"/>
                </a:solidFill>
              </a:ln>
              <a:solidFill>
                <a:srgbClr val="FF0000"/>
              </a:solidFill>
              <a:effectLst>
                <a:glow>
                  <a:prstClr val="black"/>
                </a:glow>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8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23"/>
            <a:ext cx="9143999" cy="6862046"/>
          </a:xfrm>
          <a:prstGeom prst="rect">
            <a:avLst/>
          </a:prstGeom>
        </p:spPr>
      </p:pic>
      <p:sp>
        <p:nvSpPr>
          <p:cNvPr id="4" name="Rectángulo 3"/>
          <p:cNvSpPr/>
          <p:nvPr/>
        </p:nvSpPr>
        <p:spPr>
          <a:xfrm>
            <a:off x="1632398" y="836206"/>
            <a:ext cx="5879205" cy="1200329"/>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r>
              <a:rPr lang="es-ES" sz="3600" b="1" dirty="0">
                <a:ln w="28575">
                  <a:solidFill>
                    <a:srgbClr val="0000FF"/>
                  </a:solidFill>
                  <a:prstDash val="solid"/>
                </a:ln>
                <a:solidFill>
                  <a:srgbClr val="00B0F0"/>
                </a:solidFill>
                <a:effectLst>
                  <a:outerShdw blurRad="12700" dist="38100" dir="2700000" algn="tl" rotWithShape="0">
                    <a:srgbClr val="E64823">
                      <a:lumMod val="60000"/>
                      <a:lumOff val="40000"/>
                    </a:srgbClr>
                  </a:outerShdw>
                </a:effectLst>
              </a:rPr>
              <a:t>En el primer cielo están las nubes y vuelan las aves.</a:t>
            </a:r>
          </a:p>
        </p:txBody>
      </p:sp>
      <p:sp>
        <p:nvSpPr>
          <p:cNvPr id="7" name="Rectángulo 6"/>
          <p:cNvSpPr/>
          <p:nvPr/>
        </p:nvSpPr>
        <p:spPr>
          <a:xfrm>
            <a:off x="1221883" y="2664004"/>
            <a:ext cx="6700234" cy="3582519"/>
          </a:xfrm>
          <a:prstGeom prst="rect">
            <a:avLst/>
          </a:prstGeom>
          <a:solidFill>
            <a:srgbClr val="CCFFFF"/>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lnSpc>
                <a:spcPct val="90000"/>
              </a:lnSpc>
              <a:spcBef>
                <a:spcPts val="1000"/>
              </a:spcBef>
            </a:pPr>
            <a:r>
              <a:rPr lang="es-ES" sz="3600" b="1" dirty="0">
                <a:ln w="28575">
                  <a:solidFill>
                    <a:srgbClr val="0000FF"/>
                  </a:solidFill>
                  <a:prstDash val="solid"/>
                </a:ln>
                <a:solidFill>
                  <a:srgbClr val="00B0F0"/>
                </a:solidFill>
                <a:effectLst>
                  <a:innerShdw blurRad="177800">
                    <a:srgbClr val="CE8D3E">
                      <a:lumMod val="50000"/>
                    </a:srgbClr>
                  </a:innerShdw>
                </a:effectLst>
                <a:latin typeface="Arial Narrow" panose="020B0606020202030204" pitchFamily="34" charset="0"/>
              </a:rPr>
              <a:t>“Y llamó Dios a la expansión Cielos. Y fue la tarde y la mañana el día segundo. Dijo Dios: Produzcan las aguas seres vivientes, y aves que vuelen sobre la tierra, en la abierta expansión de los cielos.” </a:t>
            </a:r>
            <a:r>
              <a:rPr lang="es-ES" sz="3600" b="1" dirty="0">
                <a:ln w="28575">
                  <a:solidFill>
                    <a:srgbClr val="7030A0"/>
                  </a:solidFill>
                  <a:prstDash val="solid"/>
                </a:ln>
                <a:solidFill>
                  <a:srgbClr val="FF0000"/>
                </a:solidFill>
                <a:effectLst>
                  <a:innerShdw blurRad="177800">
                    <a:srgbClr val="CE8D3E">
                      <a:lumMod val="50000"/>
                    </a:srgbClr>
                  </a:innerShdw>
                </a:effectLst>
                <a:latin typeface="Arial Narrow" panose="020B0606020202030204" pitchFamily="34" charset="0"/>
              </a:rPr>
              <a:t>Génesis‬ ‭1:8, </a:t>
            </a:r>
            <a:r>
              <a:rPr lang="es-ES" sz="3600" b="1" dirty="0" smtClean="0">
                <a:ln w="28575">
                  <a:solidFill>
                    <a:srgbClr val="7030A0"/>
                  </a:solidFill>
                  <a:prstDash val="solid"/>
                </a:ln>
                <a:solidFill>
                  <a:srgbClr val="FF0000"/>
                </a:solidFill>
                <a:effectLst>
                  <a:innerShdw blurRad="177800">
                    <a:srgbClr val="CE8D3E">
                      <a:lumMod val="50000"/>
                    </a:srgbClr>
                  </a:innerShdw>
                </a:effectLst>
                <a:latin typeface="Arial Narrow" panose="020B0606020202030204" pitchFamily="34" charset="0"/>
              </a:rPr>
              <a:t>20.</a:t>
            </a:r>
            <a:endParaRPr lang="es-ES" sz="3600" b="1" dirty="0">
              <a:ln w="28575">
                <a:solidFill>
                  <a:srgbClr val="7030A0"/>
                </a:solidFill>
                <a:prstDash val="solid"/>
              </a:ln>
              <a:solidFill>
                <a:srgbClr val="FF0000"/>
              </a:solidFill>
              <a:effectLst>
                <a:innerShdw blurRad="177800">
                  <a:srgbClr val="CE8D3E">
                    <a:lumMod val="50000"/>
                  </a:srgbClr>
                </a:innerShdw>
              </a:effectLst>
              <a:latin typeface="Arial Narrow" panose="020B0606020202030204" pitchFamily="34" charset="0"/>
            </a:endParaRPr>
          </a:p>
        </p:txBody>
      </p:sp>
      <p:pic>
        <p:nvPicPr>
          <p:cNvPr id="5" name="Imagen 4">
            <a:extLst>
              <a:ext uri="{FF2B5EF4-FFF2-40B4-BE49-F238E27FC236}">
                <a16:creationId xmlns:a16="http://schemas.microsoft.com/office/drawing/2014/main" id="{78D50584-FE3D-4D7A-9A01-473CBC1226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016032" y="1361019"/>
            <a:ext cx="156627" cy="255076"/>
          </a:xfrm>
          <a:prstGeom prst="rect">
            <a:avLst/>
          </a:prstGeom>
        </p:spPr>
      </p:pic>
    </p:spTree>
    <p:extLst>
      <p:ext uri="{BB962C8B-B14F-4D97-AF65-F5344CB8AC3E}">
        <p14:creationId xmlns:p14="http://schemas.microsoft.com/office/powerpoint/2010/main" val="581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32398" y="990018"/>
            <a:ext cx="5879205" cy="1200329"/>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ES" sz="3600" b="1" dirty="0" smtClean="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 </a:t>
            </a:r>
            <a:r>
              <a:rPr lang="es-ES" sz="36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 </a:t>
            </a:r>
            <a:r>
              <a:rPr lang="es-ES" sz="3600" b="1" dirty="0" smtClean="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segundo cielo están los astros, luna, sol y estrellas.</a:t>
            </a:r>
            <a:endParaRPr lang="es-ES" sz="3600" b="1" dirty="0">
              <a:ln w="2857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ángulo 6"/>
          <p:cNvSpPr/>
          <p:nvPr/>
        </p:nvSpPr>
        <p:spPr>
          <a:xfrm>
            <a:off x="1221883" y="3089011"/>
            <a:ext cx="670023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0" noProof="0" dirty="0" smtClean="0">
                <a:ln w="28575">
                  <a:solidFill>
                    <a:srgbClr val="000099"/>
                  </a:solidFill>
                  <a:prstDash val="solid"/>
                </a:ln>
                <a:solidFill>
                  <a:srgbClr val="0070C0"/>
                </a:solidFill>
                <a:effectLst>
                  <a:innerShdw blurRad="177800">
                    <a:srgbClr val="CE8D3E">
                      <a:lumMod val="50000"/>
                    </a:srgbClr>
                  </a:innerShdw>
                </a:effectLst>
                <a:uLnTx/>
                <a:uFillTx/>
                <a:latin typeface="Arial Narrow" panose="020B0606020202030204" pitchFamily="34" charset="0"/>
                <a:ea typeface="+mj-ea"/>
                <a:cs typeface="+mj-cs"/>
              </a:rPr>
              <a:t>“Y lo llevó fuera, y le dijo: Mira ahora los cielos, y cuenta las estrellas, si las puedes contar. Y le dijo: Así será tu</a:t>
            </a:r>
            <a:r>
              <a:rPr kumimoji="0" lang="es-ES" sz="3600" b="1" i="0" u="none" strike="noStrike" kern="0" cap="none" spc="0" normalizeH="0" noProof="0" dirty="0" smtClean="0">
                <a:ln w="28575">
                  <a:solidFill>
                    <a:srgbClr val="000099"/>
                  </a:solidFill>
                  <a:prstDash val="solid"/>
                </a:ln>
                <a:solidFill>
                  <a:srgbClr val="0070C0"/>
                </a:solidFill>
                <a:effectLst>
                  <a:innerShdw blurRad="177800">
                    <a:srgbClr val="CE8D3E">
                      <a:lumMod val="50000"/>
                    </a:srgbClr>
                  </a:innerShdw>
                </a:effectLst>
                <a:uLnTx/>
                <a:uFillTx/>
                <a:latin typeface="Arial Narrow" panose="020B0606020202030204" pitchFamily="34" charset="0"/>
                <a:ea typeface="+mj-ea"/>
                <a:cs typeface="+mj-cs"/>
              </a:rPr>
              <a:t> </a:t>
            </a:r>
            <a:r>
              <a:rPr kumimoji="0" lang="es-ES" sz="3600" b="1" i="0" u="none" strike="noStrike" kern="0" cap="none" spc="0" normalizeH="0" baseline="0" noProof="0" dirty="0" smtClean="0">
                <a:ln w="28575">
                  <a:solidFill>
                    <a:srgbClr val="000099"/>
                  </a:solidFill>
                  <a:prstDash val="solid"/>
                </a:ln>
                <a:solidFill>
                  <a:srgbClr val="0070C0"/>
                </a:solidFill>
                <a:effectLst>
                  <a:innerShdw blurRad="177800">
                    <a:srgbClr val="CE8D3E">
                      <a:lumMod val="50000"/>
                    </a:srgbClr>
                  </a:innerShdw>
                </a:effectLst>
                <a:uLnTx/>
                <a:uFillTx/>
                <a:latin typeface="Arial Narrow" panose="020B0606020202030204" pitchFamily="34" charset="0"/>
                <a:ea typeface="+mj-ea"/>
                <a:cs typeface="+mj-cs"/>
              </a:rPr>
              <a:t>descendencia.”</a:t>
            </a:r>
            <a:r>
              <a:rPr kumimoji="0" lang="es-ES" sz="3600" b="1" i="0" u="none" strike="noStrike" kern="0" cap="none" spc="0" normalizeH="0" baseline="0" noProof="0" dirty="0" smtClean="0">
                <a:ln w="28575">
                  <a:solidFill>
                    <a:srgbClr val="000099"/>
                  </a:solidFill>
                  <a:prstDash val="solid"/>
                </a:ln>
                <a:pattFill prst="narHorz">
                  <a:fgClr>
                    <a:srgbClr val="CE8D3E"/>
                  </a:fgClr>
                  <a:bgClr>
                    <a:srgbClr val="CE8D3E">
                      <a:lumMod val="40000"/>
                      <a:lumOff val="60000"/>
                    </a:srgbClr>
                  </a:bgClr>
                </a:pattFill>
                <a:effectLst>
                  <a:innerShdw blurRad="177800">
                    <a:srgbClr val="CE8D3E">
                      <a:lumMod val="50000"/>
                    </a:srgbClr>
                  </a:innerShdw>
                </a:effectLst>
                <a:uLnTx/>
                <a:uFillTx/>
                <a:latin typeface="Arial Narrow" panose="020B0606020202030204" pitchFamily="34" charset="0"/>
                <a:ea typeface="+mj-ea"/>
                <a:cs typeface="+mj-cs"/>
              </a:rPr>
              <a:t> ‬</a:t>
            </a:r>
            <a:br>
              <a:rPr kumimoji="0" lang="es-ES" sz="3600" b="1" i="0" u="none" strike="noStrike" kern="0" cap="none" spc="0" normalizeH="0" baseline="0" noProof="0" dirty="0" smtClean="0">
                <a:ln w="28575">
                  <a:solidFill>
                    <a:srgbClr val="000099"/>
                  </a:solidFill>
                  <a:prstDash val="solid"/>
                </a:ln>
                <a:pattFill prst="narHorz">
                  <a:fgClr>
                    <a:srgbClr val="CE8D3E"/>
                  </a:fgClr>
                  <a:bgClr>
                    <a:srgbClr val="CE8D3E">
                      <a:lumMod val="40000"/>
                      <a:lumOff val="60000"/>
                    </a:srgbClr>
                  </a:bgClr>
                </a:pattFill>
                <a:effectLst>
                  <a:innerShdw blurRad="177800">
                    <a:srgbClr val="CE8D3E">
                      <a:lumMod val="50000"/>
                    </a:srgbClr>
                  </a:innerShdw>
                </a:effectLst>
                <a:uLnTx/>
                <a:uFillTx/>
                <a:latin typeface="Arial Narrow" panose="020B0606020202030204" pitchFamily="34" charset="0"/>
                <a:ea typeface="+mj-ea"/>
                <a:cs typeface="+mj-cs"/>
              </a:rPr>
            </a:br>
            <a:r>
              <a:rPr kumimoji="0" lang="es-ES" sz="3600" b="1" i="0" u="none" strike="noStrike" kern="0" cap="none" spc="0" normalizeH="0" baseline="0" noProof="0" dirty="0" smtClean="0">
                <a:ln w="28575">
                  <a:solidFill>
                    <a:srgbClr val="000099"/>
                  </a:solidFill>
                  <a:prstDash val="solid"/>
                </a:ln>
                <a:solidFill>
                  <a:srgbClr val="0000FF"/>
                </a:solidFill>
                <a:effectLst>
                  <a:innerShdw blurRad="177800">
                    <a:srgbClr val="CE8D3E">
                      <a:lumMod val="50000"/>
                    </a:srgbClr>
                  </a:innerShdw>
                </a:effectLst>
                <a:uLnTx/>
                <a:uFillTx/>
                <a:latin typeface="Arial Narrow" panose="020B0606020202030204" pitchFamily="34" charset="0"/>
                <a:ea typeface="+mj-ea"/>
                <a:cs typeface="+mj-cs"/>
              </a:rPr>
              <a:t>Génesis‬ ‭15:5.</a:t>
            </a:r>
            <a:endParaRPr kumimoji="0" lang="es-ES" sz="1800" b="0" i="0" u="none" strike="noStrike" kern="0" cap="none" spc="0" normalizeH="0" baseline="0" noProof="0" dirty="0" smtClean="0">
              <a:ln w="28575">
                <a:solidFill>
                  <a:srgbClr val="000099"/>
                </a:solidFill>
                <a:prstDash val="solid"/>
              </a:ln>
              <a:solidFill>
                <a:sysClr val="windowText" lastClr="000000"/>
              </a:solidFill>
              <a:effectLst/>
              <a:uLnTx/>
              <a:uFillTx/>
            </a:endParaRPr>
          </a:p>
        </p:txBody>
      </p:sp>
      <p:pic>
        <p:nvPicPr>
          <p:cNvPr id="5" name="Imagen 4">
            <a:extLst>
              <a:ext uri="{FF2B5EF4-FFF2-40B4-BE49-F238E27FC236}">
                <a16:creationId xmlns:a16="http://schemas.microsoft.com/office/drawing/2014/main" id="{925A3946-A5D0-46F6-B950-DFB69D7DB6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966321" y="1421520"/>
            <a:ext cx="156767" cy="255077"/>
          </a:xfrm>
          <a:prstGeom prst="rect">
            <a:avLst/>
          </a:prstGeom>
        </p:spPr>
      </p:pic>
    </p:spTree>
    <p:extLst>
      <p:ext uri="{BB962C8B-B14F-4D97-AF65-F5344CB8AC3E}">
        <p14:creationId xmlns:p14="http://schemas.microsoft.com/office/powerpoint/2010/main" val="207264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11" name="Rectángulo 10"/>
          <p:cNvSpPr/>
          <p:nvPr/>
        </p:nvSpPr>
        <p:spPr>
          <a:xfrm>
            <a:off x="1030310" y="823326"/>
            <a:ext cx="7083380" cy="1200329"/>
          </a:xfrm>
          <a:prstGeom prst="rect">
            <a:avLst/>
          </a:prstGeom>
          <a:solidFill>
            <a:schemeClr val="accent4">
              <a:lumMod val="20000"/>
              <a:lumOff val="80000"/>
            </a:schemeClr>
          </a:solidFill>
        </p:spPr>
        <p:txBody>
          <a:bodyPr wrap="square">
            <a:spAutoFit/>
          </a:bodyPr>
          <a:lstStyle/>
          <a:p>
            <a:pPr algn="ctr"/>
            <a:r>
              <a:rPr lang="es-ES" sz="3600" b="1" dirty="0">
                <a:ln w="22225">
                  <a:solidFill>
                    <a:schemeClr val="accent5">
                      <a:lumMod val="75000"/>
                    </a:schemeClr>
                  </a:solidFill>
                  <a:prstDash val="solid"/>
                </a:ln>
                <a:solidFill>
                  <a:srgbClr val="C00000"/>
                </a:solidFill>
              </a:rPr>
              <a:t>El tercer cielo es </a:t>
            </a:r>
            <a:r>
              <a:rPr lang="es-ES" sz="3600" b="1" dirty="0" smtClean="0">
                <a:ln w="22225">
                  <a:solidFill>
                    <a:schemeClr val="accent5">
                      <a:lumMod val="75000"/>
                    </a:schemeClr>
                  </a:solidFill>
                  <a:prstDash val="solid"/>
                </a:ln>
                <a:solidFill>
                  <a:srgbClr val="C00000"/>
                </a:solidFill>
              </a:rPr>
              <a:t>la morada de Dios</a:t>
            </a:r>
            <a:r>
              <a:rPr lang="es-ES" sz="3600" b="1" dirty="0">
                <a:ln w="22225">
                  <a:solidFill>
                    <a:schemeClr val="accent5">
                      <a:lumMod val="75000"/>
                    </a:schemeClr>
                  </a:solidFill>
                  <a:prstDash val="solid"/>
                </a:ln>
                <a:solidFill>
                  <a:srgbClr val="C00000"/>
                </a:solidFill>
              </a:rPr>
              <a:t>, </a:t>
            </a:r>
            <a:endParaRPr lang="es-ES" sz="3600" b="1" dirty="0" smtClean="0">
              <a:ln w="22225">
                <a:solidFill>
                  <a:schemeClr val="accent5">
                    <a:lumMod val="75000"/>
                  </a:schemeClr>
                </a:solidFill>
                <a:prstDash val="solid"/>
              </a:ln>
              <a:solidFill>
                <a:srgbClr val="C00000"/>
              </a:solidFill>
            </a:endParaRPr>
          </a:p>
          <a:p>
            <a:pPr algn="ctr"/>
            <a:r>
              <a:rPr lang="es-ES" sz="3600" b="1" dirty="0" smtClean="0">
                <a:ln w="22225">
                  <a:solidFill>
                    <a:schemeClr val="accent5">
                      <a:lumMod val="75000"/>
                    </a:schemeClr>
                  </a:solidFill>
                  <a:prstDash val="solid"/>
                </a:ln>
                <a:solidFill>
                  <a:srgbClr val="C00000"/>
                </a:solidFill>
              </a:rPr>
              <a:t>los </a:t>
            </a:r>
            <a:r>
              <a:rPr lang="es-ES" sz="3600" b="1" dirty="0">
                <a:ln w="22225">
                  <a:solidFill>
                    <a:schemeClr val="accent5">
                      <a:lumMod val="75000"/>
                    </a:schemeClr>
                  </a:solidFill>
                  <a:prstDash val="solid"/>
                </a:ln>
                <a:solidFill>
                  <a:srgbClr val="C00000"/>
                </a:solidFill>
              </a:rPr>
              <a:t>ángeles, Serafines y Querubines. </a:t>
            </a:r>
          </a:p>
        </p:txBody>
      </p:sp>
      <p:sp>
        <p:nvSpPr>
          <p:cNvPr id="12" name="Subtítulo 2"/>
          <p:cNvSpPr txBox="1">
            <a:spLocks/>
          </p:cNvSpPr>
          <p:nvPr/>
        </p:nvSpPr>
        <p:spPr>
          <a:xfrm>
            <a:off x="598868" y="2543820"/>
            <a:ext cx="7946265" cy="611506"/>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600" b="1" dirty="0" smtClean="0">
                <a:ln w="28575">
                  <a:solidFill>
                    <a:schemeClr val="accent2"/>
                  </a:solidFill>
                  <a:prstDash val="solid"/>
                </a:ln>
                <a:solidFill>
                  <a:schemeClr val="accent4">
                    <a:lumMod val="75000"/>
                  </a:schemeClr>
                </a:solidFill>
                <a:latin typeface="Arial Narrow" panose="020B0606020202030204" pitchFamily="34" charset="0"/>
              </a:rPr>
              <a:t>Pablo fue llevado en visión al tercer cielo.</a:t>
            </a:r>
            <a:endParaRPr lang="es-ES" sz="3600" b="1" dirty="0">
              <a:ln w="28575">
                <a:solidFill>
                  <a:schemeClr val="accent2"/>
                </a:solidFill>
                <a:prstDash val="solid"/>
              </a:ln>
              <a:solidFill>
                <a:schemeClr val="accent4">
                  <a:lumMod val="75000"/>
                </a:schemeClr>
              </a:solidFill>
              <a:latin typeface="Arial Narrow" panose="020B0606020202030204" pitchFamily="34" charset="0"/>
            </a:endParaRPr>
          </a:p>
        </p:txBody>
      </p:sp>
      <p:sp>
        <p:nvSpPr>
          <p:cNvPr id="13" name="Rectángulo 12"/>
          <p:cNvSpPr/>
          <p:nvPr/>
        </p:nvSpPr>
        <p:spPr>
          <a:xfrm>
            <a:off x="507105" y="3766590"/>
            <a:ext cx="8129789" cy="2713563"/>
          </a:xfrm>
          <a:prstGeom prst="rect">
            <a:avLst/>
          </a:prstGeom>
          <a:solidFill>
            <a:srgbClr val="CCFFFF"/>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a:lnSpc>
                <a:spcPct val="90000"/>
              </a:lnSpc>
              <a:spcBef>
                <a:spcPts val="1000"/>
              </a:spcBef>
            </a:pPr>
            <a:r>
              <a:rPr lang="es-ES" sz="3600" b="1" dirty="0">
                <a:ln w="28575">
                  <a:solidFill>
                    <a:srgbClr val="0000FF"/>
                  </a:solidFill>
                </a:ln>
                <a:solidFill>
                  <a:srgbClr val="00B0F0"/>
                </a:solidFill>
                <a:latin typeface="Arial Narrow" panose="020B0606020202030204" pitchFamily="34" charset="0"/>
              </a:rPr>
              <a:t>“Conozco a un hombre en Cristo, que hace catorce años (</a:t>
            </a:r>
            <a:r>
              <a:rPr lang="es-ES" sz="3600" b="1" i="1" dirty="0">
                <a:ln w="12700">
                  <a:solidFill>
                    <a:schemeClr val="accent6">
                      <a:lumMod val="75000"/>
                    </a:schemeClr>
                  </a:solidFill>
                </a:ln>
                <a:solidFill>
                  <a:srgbClr val="0066FF"/>
                </a:solidFill>
                <a:latin typeface="Arial Narrow" panose="020B0606020202030204" pitchFamily="34" charset="0"/>
              </a:rPr>
              <a:t>si en el cuerpo, no lo sé</a:t>
            </a:r>
            <a:r>
              <a:rPr lang="es-ES" sz="3600" b="1" dirty="0">
                <a:ln w="12700">
                  <a:solidFill>
                    <a:schemeClr val="accent6">
                      <a:lumMod val="75000"/>
                    </a:schemeClr>
                  </a:solidFill>
                </a:ln>
                <a:solidFill>
                  <a:srgbClr val="0066FF"/>
                </a:solidFill>
                <a:latin typeface="Arial Narrow" panose="020B0606020202030204" pitchFamily="34" charset="0"/>
              </a:rPr>
              <a:t>; si fuera del cuerpo, no lo sé; Dios lo sabe</a:t>
            </a:r>
            <a:r>
              <a:rPr lang="es-ES" sz="3600" b="1" dirty="0">
                <a:ln w="28575">
                  <a:solidFill>
                    <a:srgbClr val="0000FF"/>
                  </a:solidFill>
                </a:ln>
                <a:solidFill>
                  <a:srgbClr val="00B0F0"/>
                </a:solidFill>
                <a:latin typeface="Arial Narrow" panose="020B0606020202030204" pitchFamily="34" charset="0"/>
              </a:rPr>
              <a:t>) fue arrebatado hasta el tercer cielo. </a:t>
            </a:r>
          </a:p>
          <a:p>
            <a:pPr lvl="0" algn="ctr">
              <a:lnSpc>
                <a:spcPct val="90000"/>
              </a:lnSpc>
              <a:spcBef>
                <a:spcPts val="1000"/>
              </a:spcBef>
            </a:pPr>
            <a:r>
              <a:rPr lang="es-ES" sz="3600" b="1" dirty="0">
                <a:ln w="28575">
                  <a:solidFill>
                    <a:schemeClr val="accent5">
                      <a:lumMod val="50000"/>
                    </a:schemeClr>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rPr>
              <a:t>2 Corintios‬ ‭12:2.</a:t>
            </a:r>
          </a:p>
        </p:txBody>
      </p:sp>
      <p:pic>
        <p:nvPicPr>
          <p:cNvPr id="5" name="Imagen 4">
            <a:extLst>
              <a:ext uri="{FF2B5EF4-FFF2-40B4-BE49-F238E27FC236}">
                <a16:creationId xmlns:a16="http://schemas.microsoft.com/office/drawing/2014/main" id="{73D7585E-D835-47C2-84C9-0442AF9EFF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38371" y="1367606"/>
            <a:ext cx="156767" cy="255077"/>
          </a:xfrm>
          <a:prstGeom prst="rect">
            <a:avLst/>
          </a:prstGeom>
        </p:spPr>
      </p:pic>
    </p:spTree>
    <p:extLst>
      <p:ext uri="{BB962C8B-B14F-4D97-AF65-F5344CB8AC3E}">
        <p14:creationId xmlns:p14="http://schemas.microsoft.com/office/powerpoint/2010/main" val="7873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800" decel="100000"/>
                                        <p:tgtEl>
                                          <p:spTgt spid="13"/>
                                        </p:tgtEl>
                                      </p:cBhvr>
                                    </p:animEffect>
                                    <p:anim calcmode="lin" valueType="num">
                                      <p:cBhvr>
                                        <p:cTn id="18" dur="800" decel="100000" fill="hold"/>
                                        <p:tgtEl>
                                          <p:spTgt spid="13"/>
                                        </p:tgtEl>
                                        <p:attrNameLst>
                                          <p:attrName>style.rotation</p:attrName>
                                        </p:attrNameLst>
                                      </p:cBhvr>
                                      <p:tavLst>
                                        <p:tav tm="0">
                                          <p:val>
                                            <p:fltVal val="-90"/>
                                          </p:val>
                                        </p:tav>
                                        <p:tav tm="100000">
                                          <p:val>
                                            <p:fltVal val="0"/>
                                          </p:val>
                                        </p:tav>
                                      </p:tavLst>
                                    </p:anim>
                                    <p:anim calcmode="lin" valueType="num">
                                      <p:cBhvr>
                                        <p:cTn id="19" dur="800" decel="100000" fill="hold"/>
                                        <p:tgtEl>
                                          <p:spTgt spid="13"/>
                                        </p:tgtEl>
                                        <p:attrNameLst>
                                          <p:attrName>ppt_x</p:attrName>
                                        </p:attrNameLst>
                                      </p:cBhvr>
                                      <p:tavLst>
                                        <p:tav tm="0">
                                          <p:val>
                                            <p:strVal val="#ppt_x+0.4"/>
                                          </p:val>
                                        </p:tav>
                                        <p:tav tm="100000">
                                          <p:val>
                                            <p:strVal val="#ppt_x-0.05"/>
                                          </p:val>
                                        </p:tav>
                                      </p:tavLst>
                                    </p:anim>
                                    <p:anim calcmode="lin" valueType="num">
                                      <p:cBhvr>
                                        <p:cTn id="20" dur="800" decel="100000" fill="hold"/>
                                        <p:tgtEl>
                                          <p:spTgt spid="1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57025" y="320038"/>
            <a:ext cx="3889286" cy="4491025"/>
          </a:xfrm>
          <a:prstGeom prst="rect">
            <a:avLst/>
          </a:prstGeom>
        </p:spPr>
      </p:pic>
      <p:sp>
        <p:nvSpPr>
          <p:cNvPr id="4" name="Rectángulo 3"/>
          <p:cNvSpPr/>
          <p:nvPr/>
        </p:nvSpPr>
        <p:spPr>
          <a:xfrm>
            <a:off x="682580" y="821918"/>
            <a:ext cx="3309872" cy="1200329"/>
          </a:xfrm>
          <a:prstGeom prst="rect">
            <a:avLst/>
          </a:prstGeom>
          <a:solidFill>
            <a:schemeClr val="accent4">
              <a:lumMod val="20000"/>
              <a:lumOff val="80000"/>
            </a:schemeClr>
          </a:solidFill>
        </p:spPr>
        <p:txBody>
          <a:bodyPr wrap="square">
            <a:spAutoFit/>
          </a:bodyPr>
          <a:lstStyle/>
          <a:p>
            <a:pPr algn="ctr"/>
            <a:r>
              <a:rPr lang="es-ES" sz="3600" b="1" dirty="0" smtClean="0">
                <a:ln w="19050">
                  <a:solidFill>
                    <a:srgbClr val="C00000"/>
                  </a:solidFill>
                </a:ln>
                <a:solidFill>
                  <a:srgbClr val="FF0000"/>
                </a:solidFill>
                <a:latin typeface="Arial Narrow" panose="020B0606020202030204" pitchFamily="34" charset="0"/>
              </a:rPr>
              <a:t>El tercer cielo, </a:t>
            </a:r>
          </a:p>
          <a:p>
            <a:pPr algn="ctr"/>
            <a:r>
              <a:rPr lang="es-ES" sz="3600" b="1" dirty="0" smtClean="0">
                <a:ln w="19050">
                  <a:solidFill>
                    <a:srgbClr val="C00000"/>
                  </a:solidFill>
                </a:ln>
                <a:solidFill>
                  <a:srgbClr val="FF0000"/>
                </a:solidFill>
                <a:latin typeface="Arial Narrow" panose="020B0606020202030204" pitchFamily="34" charset="0"/>
              </a:rPr>
              <a:t>el paraíso.</a:t>
            </a:r>
            <a:endParaRPr lang="es-ES" b="1" dirty="0">
              <a:ln w="19050">
                <a:solidFill>
                  <a:srgbClr val="C00000"/>
                </a:solidFill>
              </a:ln>
              <a:solidFill>
                <a:srgbClr val="FF0000"/>
              </a:solidFill>
            </a:endParaRPr>
          </a:p>
        </p:txBody>
      </p:sp>
      <p:sp>
        <p:nvSpPr>
          <p:cNvPr id="5" name="Rectángulo 4"/>
          <p:cNvSpPr/>
          <p:nvPr/>
        </p:nvSpPr>
        <p:spPr>
          <a:xfrm>
            <a:off x="478749" y="2822522"/>
            <a:ext cx="6359931" cy="3710759"/>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lnSpc>
                <a:spcPct val="90000"/>
              </a:lnSpc>
              <a:spcBef>
                <a:spcPts val="1000"/>
              </a:spcBef>
            </a:pPr>
            <a:r>
              <a:rPr lang="es-ES" sz="3600" b="1" dirty="0">
                <a:ln w="28575">
                  <a:solidFill>
                    <a:srgbClr val="000099"/>
                  </a:solidFill>
                  <a:prstDash val="solid"/>
                </a:ln>
                <a:solidFill>
                  <a:srgbClr val="008080"/>
                </a:solidFill>
                <a:latin typeface="Arial Narrow" panose="020B0606020202030204" pitchFamily="34" charset="0"/>
              </a:rPr>
              <a:t>Y conozco al tal hombre (si en el cuerpo, o fuera del cuerpo, no lo sé; Dios lo sabe),</a:t>
            </a:r>
            <a:r>
              <a:rPr lang="es-ES" sz="3600" b="1" dirty="0">
                <a:ln w="28575">
                  <a:solidFill>
                    <a:schemeClr val="accent5"/>
                  </a:solidFill>
                  <a:prstDash val="solid"/>
                </a:ln>
                <a:solidFill>
                  <a:srgbClr val="008080"/>
                </a:solidFill>
                <a:latin typeface="Arial Narrow" panose="020B0606020202030204" pitchFamily="34" charset="0"/>
              </a:rPr>
              <a:t> </a:t>
            </a:r>
            <a:r>
              <a:rPr lang="es-ES" sz="3600" b="1" dirty="0">
                <a:ln w="28575">
                  <a:solidFill>
                    <a:srgbClr val="C00000"/>
                  </a:solidFill>
                  <a:prstDash val="solid"/>
                </a:ln>
                <a:pattFill prst="ltDnDiag">
                  <a:fgClr>
                    <a:schemeClr val="accent5">
                      <a:lumMod val="60000"/>
                      <a:lumOff val="40000"/>
                    </a:schemeClr>
                  </a:fgClr>
                  <a:bgClr>
                    <a:schemeClr val="bg1"/>
                  </a:bgClr>
                </a:pattFill>
                <a:latin typeface="Arial Narrow" panose="020B0606020202030204" pitchFamily="34" charset="0"/>
              </a:rPr>
              <a:t>2Corintios 12:3.  </a:t>
            </a:r>
          </a:p>
          <a:p>
            <a:pPr lvl="0" algn="ctr">
              <a:lnSpc>
                <a:spcPct val="90000"/>
              </a:lnSpc>
              <a:spcBef>
                <a:spcPts val="1000"/>
              </a:spcBef>
            </a:pPr>
            <a:r>
              <a:rPr lang="es-ES" sz="3600" b="1" dirty="0">
                <a:ln w="28575">
                  <a:solidFill>
                    <a:srgbClr val="000099"/>
                  </a:solidFill>
                  <a:prstDash val="solid"/>
                </a:ln>
                <a:solidFill>
                  <a:srgbClr val="008080"/>
                </a:solidFill>
                <a:latin typeface="Arial Narrow" panose="020B0606020202030204" pitchFamily="34" charset="0"/>
              </a:rPr>
              <a:t>que fue arrebatado al </a:t>
            </a:r>
            <a:r>
              <a:rPr lang="es-ES" sz="3600" b="1" dirty="0">
                <a:ln w="28575">
                  <a:solidFill>
                    <a:srgbClr val="0000FF"/>
                  </a:solidFill>
                  <a:prstDash val="solid"/>
                </a:ln>
                <a:solidFill>
                  <a:srgbClr val="0000FF"/>
                </a:solidFill>
                <a:latin typeface="Arial Narrow" panose="020B0606020202030204" pitchFamily="34" charset="0"/>
              </a:rPr>
              <a:t>paraíso</a:t>
            </a:r>
            <a:r>
              <a:rPr lang="es-ES" sz="3600" b="1" dirty="0">
                <a:ln w="28575">
                  <a:solidFill>
                    <a:srgbClr val="000099"/>
                  </a:solidFill>
                  <a:prstDash val="solid"/>
                </a:ln>
                <a:solidFill>
                  <a:srgbClr val="008080"/>
                </a:solidFill>
                <a:latin typeface="Arial Narrow" panose="020B0606020202030204" pitchFamily="34" charset="0"/>
              </a:rPr>
              <a:t>, donde oyó palabras inefables que no le es dado al hombre expresar. </a:t>
            </a:r>
            <a:r>
              <a:rPr lang="es-ES" sz="3600" b="1" dirty="0" smtClean="0">
                <a:ln w="28575">
                  <a:solidFill>
                    <a:srgbClr val="C00000"/>
                  </a:solidFill>
                  <a:prstDash val="solid"/>
                </a:ln>
                <a:pattFill prst="ltDnDiag">
                  <a:fgClr>
                    <a:schemeClr val="accent5">
                      <a:lumMod val="60000"/>
                      <a:lumOff val="40000"/>
                    </a:schemeClr>
                  </a:fgClr>
                  <a:bgClr>
                    <a:schemeClr val="bg1"/>
                  </a:bgClr>
                </a:pattFill>
                <a:latin typeface="Arial Narrow" panose="020B0606020202030204" pitchFamily="34" charset="0"/>
              </a:rPr>
              <a:t>2 </a:t>
            </a:r>
            <a:r>
              <a:rPr lang="es-ES" sz="3600" b="1" dirty="0">
                <a:ln w="28575">
                  <a:solidFill>
                    <a:srgbClr val="C00000"/>
                  </a:solidFill>
                  <a:prstDash val="solid"/>
                </a:ln>
                <a:pattFill prst="ltDnDiag">
                  <a:fgClr>
                    <a:schemeClr val="accent5">
                      <a:lumMod val="60000"/>
                      <a:lumOff val="40000"/>
                    </a:schemeClr>
                  </a:fgClr>
                  <a:bgClr>
                    <a:schemeClr val="bg1"/>
                  </a:bgClr>
                </a:pattFill>
                <a:latin typeface="Arial Narrow" panose="020B0606020202030204" pitchFamily="34" charset="0"/>
              </a:rPr>
              <a:t>Corintios‬ ‭12:4.</a:t>
            </a:r>
          </a:p>
        </p:txBody>
      </p:sp>
    </p:spTree>
    <p:extLst>
      <p:ext uri="{BB962C8B-B14F-4D97-AF65-F5344CB8AC3E}">
        <p14:creationId xmlns:p14="http://schemas.microsoft.com/office/powerpoint/2010/main" val="38222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p:cNvSpPr/>
          <p:nvPr/>
        </p:nvSpPr>
        <p:spPr>
          <a:xfrm>
            <a:off x="1493946" y="1261208"/>
            <a:ext cx="6156101" cy="646331"/>
          </a:xfrm>
          <a:prstGeom prst="rect">
            <a:avLst/>
          </a:prstGeom>
          <a:solidFill>
            <a:schemeClr val="accent4">
              <a:lumMod val="20000"/>
              <a:lumOff val="80000"/>
            </a:schemeClr>
          </a:solidFill>
        </p:spPr>
        <p:txBody>
          <a:bodyPr wrap="square">
            <a:spAutoFit/>
          </a:bodyPr>
          <a:lstStyle/>
          <a:p>
            <a:pPr algn="ctr"/>
            <a:r>
              <a:rPr lang="es-ES" sz="3600" b="1" dirty="0" smtClean="0">
                <a:ln w="28575">
                  <a:solidFill>
                    <a:srgbClr val="C00000"/>
                  </a:solidFill>
                </a:ln>
                <a:solidFill>
                  <a:srgbClr val="FF0000"/>
                </a:solidFill>
                <a:latin typeface="Arial Narrow" panose="020B0606020202030204" pitchFamily="34" charset="0"/>
              </a:rPr>
              <a:t>El paraíso es el jardín del Edén.</a:t>
            </a:r>
            <a:endParaRPr lang="es-ES" b="1" dirty="0">
              <a:ln w="28575">
                <a:solidFill>
                  <a:srgbClr val="C00000"/>
                </a:solidFill>
              </a:ln>
              <a:solidFill>
                <a:srgbClr val="FF0000"/>
              </a:solidFill>
            </a:endParaRPr>
          </a:p>
        </p:txBody>
      </p:sp>
      <p:sp>
        <p:nvSpPr>
          <p:cNvPr id="19" name="Rectángulo 18"/>
          <p:cNvSpPr/>
          <p:nvPr/>
        </p:nvSpPr>
        <p:spPr>
          <a:xfrm>
            <a:off x="507101" y="3075493"/>
            <a:ext cx="8129789" cy="258532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lvl="0" algn="ctr">
              <a:lnSpc>
                <a:spcPct val="90000"/>
              </a:lnSpc>
              <a:spcBef>
                <a:spcPts val="1000"/>
              </a:spcBef>
            </a:pPr>
            <a:r>
              <a:rPr lang="es-ES" sz="3600" b="1" dirty="0">
                <a:ln w="22225">
                  <a:solidFill>
                    <a:schemeClr val="accent6">
                      <a:lumMod val="75000"/>
                    </a:schemeClr>
                  </a:solidFill>
                  <a:prstDash val="solid"/>
                </a:ln>
                <a:solidFill>
                  <a:srgbClr val="008080"/>
                </a:solidFill>
                <a:latin typeface="Arial Narrow" panose="020B0606020202030204" pitchFamily="34" charset="0"/>
              </a:rPr>
              <a:t>Echó, pues, fuera al hombre, y puso al oriente del huerto de Edén querubines, y una espada encendida que se revolvía por todos lados, para guardar el camino del árbol de la vida.‬‬ </a:t>
            </a:r>
            <a:r>
              <a:rPr lang="es-ES" sz="3600" b="1" dirty="0">
                <a:ln w="28575">
                  <a:solidFill>
                    <a:srgbClr val="FF0000"/>
                  </a:solidFill>
                  <a:prstDash val="solid"/>
                </a:ln>
                <a:solidFill>
                  <a:srgbClr val="006666"/>
                </a:solidFill>
                <a:latin typeface="Arial Narrow" panose="020B0606020202030204" pitchFamily="34" charset="0"/>
              </a:rPr>
              <a:t>Génesis 3:24.</a:t>
            </a:r>
          </a:p>
        </p:txBody>
      </p:sp>
      <p:pic>
        <p:nvPicPr>
          <p:cNvPr id="4" name="Imagen 3">
            <a:extLst>
              <a:ext uri="{FF2B5EF4-FFF2-40B4-BE49-F238E27FC236}">
                <a16:creationId xmlns:a16="http://schemas.microsoft.com/office/drawing/2014/main" id="{A70CD97D-CD1A-4F2F-8978-E829666169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57452" y="1483369"/>
            <a:ext cx="156494" cy="255077"/>
          </a:xfrm>
          <a:prstGeom prst="rect">
            <a:avLst/>
          </a:prstGeom>
        </p:spPr>
      </p:pic>
    </p:spTree>
    <p:extLst>
      <p:ext uri="{BB962C8B-B14F-4D97-AF65-F5344CB8AC3E}">
        <p14:creationId xmlns:p14="http://schemas.microsoft.com/office/powerpoint/2010/main" val="19150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p:cNvSpPr/>
          <p:nvPr/>
        </p:nvSpPr>
        <p:spPr>
          <a:xfrm>
            <a:off x="1493944" y="1080899"/>
            <a:ext cx="6156101" cy="1754326"/>
          </a:xfrm>
          <a:prstGeom prst="rect">
            <a:avLst/>
          </a:prstGeom>
          <a:solidFill>
            <a:schemeClr val="accent4">
              <a:lumMod val="20000"/>
              <a:lumOff val="80000"/>
            </a:schemeClr>
          </a:solidFill>
        </p:spPr>
        <p:txBody>
          <a:bodyPr wrap="square">
            <a:spAutoFit/>
          </a:bodyPr>
          <a:lstStyle/>
          <a:p>
            <a:pPr algn="ctr"/>
            <a:r>
              <a:rPr lang="es-ES" sz="3600" b="1" dirty="0" smtClean="0">
                <a:ln w="19050">
                  <a:solidFill>
                    <a:schemeClr val="accent6">
                      <a:lumMod val="50000"/>
                    </a:schemeClr>
                  </a:solidFill>
                  <a:prstDash val="solid"/>
                </a:ln>
                <a:solidFill>
                  <a:srgbClr val="00B050"/>
                </a:solidFill>
                <a:effectLst>
                  <a:outerShdw dist="38100" dir="2700000" algn="bl" rotWithShape="0">
                    <a:schemeClr val="accent5"/>
                  </a:outerShdw>
                </a:effectLst>
                <a:latin typeface="Arial Narrow" panose="020B0606020202030204" pitchFamily="34" charset="0"/>
              </a:rPr>
              <a:t>El paraíso es el jardín del Edén, </a:t>
            </a:r>
          </a:p>
          <a:p>
            <a:pPr algn="ctr"/>
            <a:r>
              <a:rPr lang="es-ES" sz="3600" b="1" dirty="0" smtClean="0">
                <a:ln w="19050">
                  <a:solidFill>
                    <a:schemeClr val="accent6">
                      <a:lumMod val="50000"/>
                    </a:schemeClr>
                  </a:solidFill>
                  <a:prstDash val="solid"/>
                </a:ln>
                <a:solidFill>
                  <a:srgbClr val="00B050"/>
                </a:solidFill>
                <a:effectLst>
                  <a:outerShdw dist="38100" dir="2700000" algn="bl" rotWithShape="0">
                    <a:schemeClr val="accent5"/>
                  </a:outerShdw>
                </a:effectLst>
                <a:latin typeface="Arial Narrow" panose="020B0606020202030204" pitchFamily="34" charset="0"/>
              </a:rPr>
              <a:t>y está en cielo, y dentro del paraíso está el árbol de la vida.</a:t>
            </a:r>
            <a:endParaRPr lang="es-ES" b="1" dirty="0">
              <a:ln w="19050">
                <a:solidFill>
                  <a:schemeClr val="accent6">
                    <a:lumMod val="50000"/>
                  </a:schemeClr>
                </a:solidFill>
                <a:prstDash val="solid"/>
              </a:ln>
              <a:solidFill>
                <a:srgbClr val="00B050"/>
              </a:solidFill>
              <a:effectLst>
                <a:outerShdw dist="38100" dir="2700000" algn="bl" rotWithShape="0">
                  <a:schemeClr val="accent5"/>
                </a:outerShdw>
              </a:effectLst>
            </a:endParaRPr>
          </a:p>
        </p:txBody>
      </p:sp>
      <p:sp>
        <p:nvSpPr>
          <p:cNvPr id="13" name="Rectángulo 12"/>
          <p:cNvSpPr/>
          <p:nvPr/>
        </p:nvSpPr>
        <p:spPr>
          <a:xfrm>
            <a:off x="1000530" y="3599005"/>
            <a:ext cx="7142939"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90000"/>
              </a:lnSpc>
              <a:spcBef>
                <a:spcPts val="1000"/>
              </a:spcBef>
            </a:pPr>
            <a:r>
              <a:rPr lang="es-ES" sz="3600" b="1" dirty="0">
                <a:ln>
                  <a:solidFill>
                    <a:srgbClr val="0000FF"/>
                  </a:solidFill>
                </a:ln>
                <a:solidFill>
                  <a:srgbClr val="0000FF"/>
                </a:solidFill>
                <a:latin typeface="Arial Narrow" panose="020B0606020202030204" pitchFamily="34" charset="0"/>
              </a:rPr>
              <a:t>El que tenga oídos, oiga lo que el Espíritu dice a las iglesias: al vencedor le daré a comer del árbol de la vida, que está en el Paraíso de Dios. </a:t>
            </a:r>
            <a:r>
              <a:rPr lang="es-ES" sz="3600" b="1" dirty="0">
                <a:ln>
                  <a:solidFill>
                    <a:srgbClr val="FF0000"/>
                  </a:solidFill>
                </a:ln>
                <a:solidFill>
                  <a:srgbClr val="FF0000"/>
                </a:solidFill>
                <a:latin typeface="Arial Narrow" panose="020B0606020202030204" pitchFamily="34" charset="0"/>
              </a:rPr>
              <a:t>Apocalipsis 2:7</a:t>
            </a:r>
            <a:r>
              <a:rPr lang="es-ES" sz="3600" b="1" dirty="0" smtClean="0">
                <a:ln>
                  <a:solidFill>
                    <a:srgbClr val="FF0000"/>
                  </a:solidFill>
                </a:ln>
                <a:solidFill>
                  <a:srgbClr val="FF0000"/>
                </a:solidFill>
                <a:latin typeface="Arial Narrow" panose="020B0606020202030204" pitchFamily="34" charset="0"/>
              </a:rPr>
              <a:t>.</a:t>
            </a:r>
            <a:endParaRPr lang="es-ES" sz="3600" b="1" dirty="0">
              <a:ln>
                <a:solidFill>
                  <a:srgbClr val="FF0000"/>
                </a:solidFill>
              </a:ln>
              <a:solidFill>
                <a:srgbClr val="FF0000"/>
              </a:solidFill>
              <a:latin typeface="Arial Narrow" panose="020B0606020202030204" pitchFamily="34" charset="0"/>
            </a:endParaRPr>
          </a:p>
        </p:txBody>
      </p:sp>
      <p:pic>
        <p:nvPicPr>
          <p:cNvPr id="4" name="Imagen 3">
            <a:extLst>
              <a:ext uri="{FF2B5EF4-FFF2-40B4-BE49-F238E27FC236}">
                <a16:creationId xmlns:a16="http://schemas.microsoft.com/office/drawing/2014/main" id="{A70CD97D-CD1A-4F2F-8978-E829666169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922283" y="1830523"/>
            <a:ext cx="156494" cy="255077"/>
          </a:xfrm>
          <a:prstGeom prst="rect">
            <a:avLst/>
          </a:prstGeom>
        </p:spPr>
      </p:pic>
    </p:spTree>
    <p:extLst>
      <p:ext uri="{BB962C8B-B14F-4D97-AF65-F5344CB8AC3E}">
        <p14:creationId xmlns:p14="http://schemas.microsoft.com/office/powerpoint/2010/main" val="27486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p:cNvSpPr/>
          <p:nvPr/>
        </p:nvSpPr>
        <p:spPr>
          <a:xfrm>
            <a:off x="1644471" y="1016514"/>
            <a:ext cx="5855057"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3600" b="1" dirty="0" smtClean="0">
                <a:ln>
                  <a:solidFill>
                    <a:srgbClr val="FF0000"/>
                  </a:solidFill>
                </a:ln>
                <a:solidFill>
                  <a:srgbClr val="FF0000"/>
                </a:solidFill>
                <a:latin typeface="Arial Narrow" panose="020B0606020202030204" pitchFamily="34" charset="0"/>
              </a:rPr>
              <a:t>El paraíso es decir el jardín del Edén, y está en el cielo dentro de la santa ciudad.</a:t>
            </a:r>
            <a:endParaRPr lang="es-ES" b="1" dirty="0">
              <a:ln>
                <a:solidFill>
                  <a:srgbClr val="FF0000"/>
                </a:solidFill>
              </a:ln>
              <a:solidFill>
                <a:srgbClr val="FF0000"/>
              </a:solidFill>
            </a:endParaRPr>
          </a:p>
        </p:txBody>
      </p:sp>
      <p:sp>
        <p:nvSpPr>
          <p:cNvPr id="13" name="Subtítulo 2"/>
          <p:cNvSpPr txBox="1">
            <a:spLocks/>
          </p:cNvSpPr>
          <p:nvPr/>
        </p:nvSpPr>
        <p:spPr>
          <a:xfrm>
            <a:off x="1145416" y="3258407"/>
            <a:ext cx="6853169" cy="26982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s-ES" sz="3600" b="1" dirty="0">
                <a:ln>
                  <a:solidFill>
                    <a:srgbClr val="0000FF"/>
                  </a:solidFill>
                </a:ln>
                <a:solidFill>
                  <a:srgbClr val="0000FF"/>
                </a:solidFill>
                <a:latin typeface="Arial Narrow" panose="020B0606020202030204" pitchFamily="34" charset="0"/>
              </a:rPr>
              <a:t>"¡Dichosos los que guardan sus Mandamientos, para que tengan derecho al árbol de la vida, y entren por las puertas en la ciudad! </a:t>
            </a:r>
          </a:p>
          <a:p>
            <a:r>
              <a:rPr lang="es-ES" sz="3600" b="1" dirty="0" smtClean="0">
                <a:ln>
                  <a:solidFill>
                    <a:srgbClr val="0000FF"/>
                  </a:solidFill>
                </a:ln>
                <a:solidFill>
                  <a:srgbClr val="0000FF"/>
                </a:solidFill>
                <a:latin typeface="Arial Narrow" panose="020B0606020202030204" pitchFamily="34" charset="0"/>
              </a:rPr>
              <a:t> </a:t>
            </a:r>
            <a:r>
              <a:rPr lang="es-ES" sz="3600" b="1" dirty="0" smtClean="0">
                <a:ln>
                  <a:solidFill>
                    <a:srgbClr val="FF0000"/>
                  </a:solidFill>
                </a:ln>
                <a:solidFill>
                  <a:srgbClr val="FF0000"/>
                </a:solidFill>
                <a:latin typeface="Arial Narrow" panose="020B0606020202030204" pitchFamily="34" charset="0"/>
              </a:rPr>
              <a:t>Apocalipsis 22:14.</a:t>
            </a:r>
            <a:endParaRPr lang="es-ES" sz="3600" b="1" dirty="0">
              <a:ln>
                <a:solidFill>
                  <a:srgbClr val="FF0000"/>
                </a:solidFill>
              </a:ln>
              <a:solidFill>
                <a:srgbClr val="FF0000"/>
              </a:solidFill>
              <a:latin typeface="Arial Narrow" panose="020B0606020202030204" pitchFamily="34" charset="0"/>
            </a:endParaRPr>
          </a:p>
        </p:txBody>
      </p:sp>
      <p:pic>
        <p:nvPicPr>
          <p:cNvPr id="4" name="Imagen 3">
            <a:extLst>
              <a:ext uri="{FF2B5EF4-FFF2-40B4-BE49-F238E27FC236}">
                <a16:creationId xmlns:a16="http://schemas.microsoft.com/office/drawing/2014/main" id="{925A3946-A5D0-46F6-B950-DFB69D7DB6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966321" y="1774219"/>
            <a:ext cx="156767" cy="255077"/>
          </a:xfrm>
          <a:prstGeom prst="rect">
            <a:avLst/>
          </a:prstGeom>
        </p:spPr>
      </p:pic>
    </p:spTree>
    <p:extLst>
      <p:ext uri="{BB962C8B-B14F-4D97-AF65-F5344CB8AC3E}">
        <p14:creationId xmlns:p14="http://schemas.microsoft.com/office/powerpoint/2010/main" val="3221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p:cNvSpPr/>
          <p:nvPr/>
        </p:nvSpPr>
        <p:spPr>
          <a:xfrm>
            <a:off x="1493944" y="758931"/>
            <a:ext cx="6156101" cy="646331"/>
          </a:xfrm>
          <a:prstGeom prst="rect">
            <a:avLst/>
          </a:prstGeom>
          <a:noFill/>
        </p:spPr>
        <p:txBody>
          <a:bodyPr wrap="square">
            <a:spAutoFit/>
          </a:bodyPr>
          <a:lstStyle/>
          <a:p>
            <a:pPr algn="ctr"/>
            <a:r>
              <a:rPr lang="es-ES" sz="3600" b="1" dirty="0" smtClean="0">
                <a:ln>
                  <a:solidFill>
                    <a:srgbClr val="FF0000"/>
                  </a:solidFill>
                </a:ln>
                <a:solidFill>
                  <a:srgbClr val="FF0000"/>
                </a:solidFill>
                <a:latin typeface="Arial Narrow" panose="020B0606020202030204" pitchFamily="34" charset="0"/>
              </a:rPr>
              <a:t>El Testimonio White</a:t>
            </a:r>
            <a:endParaRPr lang="es-ES" b="1" dirty="0">
              <a:ln>
                <a:solidFill>
                  <a:srgbClr val="FF0000"/>
                </a:solidFill>
              </a:ln>
              <a:solidFill>
                <a:srgbClr val="FF0000"/>
              </a:solidFill>
            </a:endParaRPr>
          </a:p>
        </p:txBody>
      </p:sp>
      <p:sp>
        <p:nvSpPr>
          <p:cNvPr id="14" name="Rectángulo 13"/>
          <p:cNvSpPr/>
          <p:nvPr/>
        </p:nvSpPr>
        <p:spPr>
          <a:xfrm>
            <a:off x="507099" y="2204411"/>
            <a:ext cx="8250535" cy="408111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90000"/>
              </a:lnSpc>
              <a:spcBef>
                <a:spcPts val="1000"/>
              </a:spcBef>
            </a:pPr>
            <a:r>
              <a:rPr lang="es-ES" sz="3600" b="1" i="1" dirty="0" smtClean="0">
                <a:ln>
                  <a:solidFill>
                    <a:srgbClr val="0000FF"/>
                  </a:solidFill>
                </a:ln>
                <a:solidFill>
                  <a:schemeClr val="tx1"/>
                </a:solidFill>
                <a:latin typeface="Arial Narrow" panose="020B0606020202030204" pitchFamily="34" charset="0"/>
              </a:rPr>
              <a:t>“El </a:t>
            </a:r>
            <a:r>
              <a:rPr lang="es-ES" sz="3600" b="1" i="1" dirty="0">
                <a:ln>
                  <a:solidFill>
                    <a:srgbClr val="0000FF"/>
                  </a:solidFill>
                </a:ln>
                <a:solidFill>
                  <a:schemeClr val="tx1"/>
                </a:solidFill>
                <a:latin typeface="Arial Narrow" panose="020B0606020202030204" pitchFamily="34" charset="0"/>
              </a:rPr>
              <a:t>huerto del Edén permaneció en la tierra mucho tiempo después que el hombre fuera expulsado de sus agradables senderos. Véase Génesis 4:16. Durante mucho tiempo después, se le permitió a la raza caída contemplar de lejos el hogar de la inocencia, cuya entrada estaba vedada por los vigilantes ángeles. …</a:t>
            </a:r>
            <a:endParaRPr lang="es-ES" sz="3600" b="1" i="1" dirty="0">
              <a:ln>
                <a:solidFill>
                  <a:srgbClr val="FF0000"/>
                </a:solidFill>
              </a:ln>
              <a:solidFill>
                <a:schemeClr val="tx1"/>
              </a:solidFill>
              <a:latin typeface="Arial Narrow" panose="020B0606020202030204" pitchFamily="34" charset="0"/>
            </a:endParaRPr>
          </a:p>
        </p:txBody>
      </p:sp>
      <p:pic>
        <p:nvPicPr>
          <p:cNvPr id="5" name="Imagen 4">
            <a:extLst>
              <a:ext uri="{FF2B5EF4-FFF2-40B4-BE49-F238E27FC236}">
                <a16:creationId xmlns:a16="http://schemas.microsoft.com/office/drawing/2014/main" id="{A70CD97D-CD1A-4F2F-8978-E829666169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2006501" y="990580"/>
            <a:ext cx="156494" cy="255077"/>
          </a:xfrm>
          <a:prstGeom prst="rect">
            <a:avLst/>
          </a:prstGeom>
        </p:spPr>
      </p:pic>
    </p:spTree>
    <p:extLst>
      <p:ext uri="{BB962C8B-B14F-4D97-AF65-F5344CB8AC3E}">
        <p14:creationId xmlns:p14="http://schemas.microsoft.com/office/powerpoint/2010/main" val="61524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Tema de Office">
  <a:themeElements>
    <a:clrScheme name="Mas colores">
      <a:dk1>
        <a:sysClr val="windowText" lastClr="000000"/>
      </a:dk1>
      <a:lt1>
        <a:sysClr val="window" lastClr="FFFFFF"/>
      </a:lt1>
      <a:dk2>
        <a:srgbClr val="44546A"/>
      </a:dk2>
      <a:lt2>
        <a:srgbClr val="E7E6E6"/>
      </a:lt2>
      <a:accent1>
        <a:srgbClr val="0000FF"/>
      </a:accent1>
      <a:accent2>
        <a:srgbClr val="9900CC"/>
      </a:accent2>
      <a:accent3>
        <a:srgbClr val="FFCC00"/>
      </a:accent3>
      <a:accent4>
        <a:srgbClr val="FF33CC"/>
      </a:accent4>
      <a:accent5>
        <a:srgbClr val="C00000"/>
      </a:accent5>
      <a:accent6>
        <a:srgbClr val="0080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TotalTime>
  <Words>848</Words>
  <Application>Microsoft Office PowerPoint</Application>
  <PresentationFormat>Presentación en pantalla (4:3)</PresentationFormat>
  <Paragraphs>40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8</vt:i4>
      </vt:variant>
      <vt:variant>
        <vt:lpstr>Títulos de diapositiva</vt:lpstr>
      </vt:variant>
      <vt:variant>
        <vt:i4>14</vt:i4>
      </vt:variant>
    </vt:vector>
  </HeadingPairs>
  <TitlesOfParts>
    <vt:vector size="27" baseType="lpstr">
      <vt:lpstr>Arial</vt:lpstr>
      <vt:lpstr>Arial Narrow</vt:lpstr>
      <vt:lpstr>Calibri</vt:lpstr>
      <vt:lpstr>Calibri Light</vt:lpstr>
      <vt:lpstr>Times New Roman</vt:lpstr>
      <vt:lpstr>Office Theme</vt:lpstr>
      <vt:lpstr>Tema de Office</vt:lpstr>
      <vt:lpstr>1_Tema de Office</vt:lpstr>
      <vt:lpstr>2_Tema de Office</vt:lpstr>
      <vt:lpstr>3_Tema de Office</vt:lpstr>
      <vt:lpstr>4_Tema de Office</vt:lpstr>
      <vt:lpstr>5_Tema de Office</vt:lpstr>
      <vt:lpstr>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139</cp:revision>
  <dcterms:created xsi:type="dcterms:W3CDTF">2022-08-05T00:51:38Z</dcterms:created>
  <dcterms:modified xsi:type="dcterms:W3CDTF">2022-09-14T00:46:56Z</dcterms:modified>
</cp:coreProperties>
</file>