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92" r:id="rId2"/>
    <p:sldId id="275" r:id="rId3"/>
    <p:sldId id="276" r:id="rId4"/>
    <p:sldId id="295" r:id="rId5"/>
    <p:sldId id="277" r:id="rId6"/>
    <p:sldId id="281" r:id="rId7"/>
    <p:sldId id="299" r:id="rId8"/>
    <p:sldId id="300" r:id="rId9"/>
    <p:sldId id="296" r:id="rId10"/>
    <p:sldId id="304" r:id="rId11"/>
    <p:sldId id="303" r:id="rId12"/>
    <p:sldId id="305" r:id="rId13"/>
    <p:sldId id="294" r:id="rId14"/>
    <p:sldId id="301" r:id="rId15"/>
    <p:sldId id="302" r:id="rId16"/>
    <p:sldId id="284" r:id="rId17"/>
    <p:sldId id="293" r:id="rId18"/>
    <p:sldId id="319" r:id="rId19"/>
    <p:sldId id="306" r:id="rId20"/>
    <p:sldId id="309" r:id="rId21"/>
    <p:sldId id="310" r:id="rId22"/>
    <p:sldId id="311" r:id="rId23"/>
    <p:sldId id="312" r:id="rId24"/>
    <p:sldId id="320" r:id="rId25"/>
    <p:sldId id="313" r:id="rId26"/>
    <p:sldId id="314" r:id="rId27"/>
    <p:sldId id="316" r:id="rId28"/>
    <p:sldId id="315" r:id="rId29"/>
    <p:sldId id="318" r:id="rId30"/>
    <p:sldId id="307" r:id="rId31"/>
    <p:sldId id="322" r:id="rId32"/>
    <p:sldId id="321" r:id="rId33"/>
    <p:sldId id="323" r:id="rId34"/>
    <p:sldId id="279" r:id="rId35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FFB7"/>
    <a:srgbClr val="9144BC"/>
    <a:srgbClr val="500688"/>
    <a:srgbClr val="F24E04"/>
    <a:srgbClr val="FD6101"/>
    <a:srgbClr val="0000FF"/>
    <a:srgbClr val="FFFFD5"/>
    <a:srgbClr val="FFDD71"/>
    <a:srgbClr val="71F8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750" autoAdjust="0"/>
    <p:restoredTop sz="94660"/>
  </p:normalViewPr>
  <p:slideViewPr>
    <p:cSldViewPr snapToGrid="0">
      <p:cViewPr varScale="1">
        <p:scale>
          <a:sx n="92" d="100"/>
          <a:sy n="92" d="100"/>
        </p:scale>
        <p:origin x="81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803405"/>
            <a:ext cx="73152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32201"/>
            <a:ext cx="73152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32170" y="4323845"/>
            <a:ext cx="2297429" cy="365125"/>
          </a:xfrm>
        </p:spPr>
        <p:txBody>
          <a:bodyPr/>
          <a:lstStyle/>
          <a:p>
            <a:fld id="{7E7FCD79-54B1-4A83-A6C6-43C0E5E6A2AA}" type="datetimeFigureOut">
              <a:rPr lang="es-CO" smtClean="0"/>
              <a:t>08/02/2015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4323846"/>
            <a:ext cx="4880610" cy="365125"/>
          </a:xfr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7900" y="1430867"/>
            <a:ext cx="2171700" cy="365125"/>
          </a:xfrm>
        </p:spPr>
        <p:txBody>
          <a:bodyPr/>
          <a:lstStyle/>
          <a:p>
            <a:fld id="{6A50AD16-0295-4971-ADF1-E15449002B6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3801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55" y="4697361"/>
            <a:ext cx="7956482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94355" y="977035"/>
            <a:ext cx="7950260" cy="340697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5516716"/>
            <a:ext cx="7955280" cy="746924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FCD79-54B1-4A83-A6C6-43C0E5E6A2AA}" type="datetimeFigureOut">
              <a:rPr lang="es-CO" smtClean="0"/>
              <a:t>08/02/2015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0AD16-0295-4971-ADF1-E15449002B6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18614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3"/>
            <a:ext cx="795528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649134"/>
            <a:ext cx="7772400" cy="1330852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7E7FCD79-54B1-4A83-A6C6-43C0E5E6A2AA}" type="datetimeFigureOut">
              <a:rPr lang="es-CO" smtClean="0"/>
              <a:t>08/02/2015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6A50AD16-0295-4971-ADF1-E15449002B6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21891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351" y="753534"/>
            <a:ext cx="7613650" cy="2756234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77899" y="3509768"/>
            <a:ext cx="7194552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74597"/>
            <a:ext cx="7778752" cy="82126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7E7FCD79-54B1-4A83-A6C6-43C0E5E6A2AA}" type="datetimeFigureOut">
              <a:rPr lang="es-CO" smtClean="0"/>
              <a:t>08/02/2015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9438"/>
            <a:ext cx="4830656" cy="365125"/>
          </a:xfr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6A50AD16-0295-4971-ADF1-E15449002B6E}" type="slidenum">
              <a:rPr lang="es-CO" smtClean="0"/>
              <a:t>‹Nº›</a:t>
            </a:fld>
            <a:endParaRPr lang="es-CO"/>
          </a:p>
        </p:txBody>
      </p:sp>
      <p:sp>
        <p:nvSpPr>
          <p:cNvPr id="13" name="TextBox 12"/>
          <p:cNvSpPr txBox="1"/>
          <p:nvPr/>
        </p:nvSpPr>
        <p:spPr>
          <a:xfrm>
            <a:off x="231458" y="80772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146733" y="302133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037701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24702"/>
            <a:ext cx="7774782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792" y="3648316"/>
            <a:ext cx="7773608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78884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7E7FCD79-54B1-4A83-A6C6-43C0E5E6A2AA}" type="datetimeFigureOut">
              <a:rPr lang="es-CO" smtClean="0"/>
              <a:t>08/02/2015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8884"/>
            <a:ext cx="4830656" cy="365125"/>
          </a:xfr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6A50AD16-0295-4971-ADF1-E15449002B6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10909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171701" y="762000"/>
            <a:ext cx="6377939" cy="130386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94361" y="2202080"/>
            <a:ext cx="2560320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9436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02237" y="2201333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00781" y="2904068"/>
            <a:ext cx="2560320" cy="335957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9319" y="2192866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932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FCD79-54B1-4A83-A6C6-43C0E5E6A2AA}" type="datetimeFigureOut">
              <a:rPr lang="es-CO" smtClean="0"/>
              <a:t>08/02/2015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0AD16-0295-4971-ADF1-E15449002B6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045890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171702" y="762000"/>
            <a:ext cx="6381984" cy="12954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94360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94360" y="2331720"/>
            <a:ext cx="2560320" cy="15073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94360" y="4796103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91873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291872" y="2331720"/>
            <a:ext cx="2560320" cy="1509862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290858" y="4796102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93365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93364" y="2331721"/>
            <a:ext cx="2560320" cy="1508919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93272" y="4796100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FCD79-54B1-4A83-A6C6-43C0E5E6A2AA}" type="datetimeFigureOut">
              <a:rPr lang="es-CO" smtClean="0"/>
              <a:t>08/02/2015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0AD16-0295-4971-ADF1-E15449002B6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126971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2194560"/>
            <a:ext cx="7955280" cy="406908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FCD79-54B1-4A83-A6C6-43C0E5E6A2AA}" type="datetimeFigureOut">
              <a:rPr lang="es-CO" smtClean="0"/>
              <a:t>08/02/2015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0AD16-0295-4971-ADF1-E15449002B6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80969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6590" y="747183"/>
            <a:ext cx="1543050" cy="424867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746126"/>
            <a:ext cx="6278035" cy="424973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7E7FCD79-54B1-4A83-A6C6-43C0E5E6A2AA}" type="datetimeFigureOut">
              <a:rPr lang="es-CO" smtClean="0"/>
              <a:t>08/02/2015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6A50AD16-0295-4971-ADF1-E15449002B6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74485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FCD79-54B1-4A83-A6C6-43C0E5E6A2AA}" type="datetimeFigureOut">
              <a:rPr lang="es-CO" smtClean="0"/>
              <a:t>08/02/2015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0AD16-0295-4971-ADF1-E15449002B6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01737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4"/>
            <a:ext cx="7955280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3641726"/>
            <a:ext cx="7955281" cy="1354134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7E7FCD79-54B1-4A83-A6C6-43C0E5E6A2AA}" type="datetimeFigureOut">
              <a:rPr lang="es-CO" smtClean="0"/>
              <a:t>08/02/2015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3" cy="365125"/>
          </a:xfrm>
        </p:spPr>
        <p:txBody>
          <a:bodyPr/>
          <a:lstStyle/>
          <a:p>
            <a:fld id="{6A50AD16-0295-4971-ADF1-E15449002B6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09711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360" y="2194560"/>
            <a:ext cx="3910579" cy="406908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2099" y="2194560"/>
            <a:ext cx="3907540" cy="406908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FCD79-54B1-4A83-A6C6-43C0E5E6A2AA}" type="datetimeFigureOut">
              <a:rPr lang="es-CO" smtClean="0"/>
              <a:t>08/02/2015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0AD16-0295-4971-ADF1-E15449002B6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47984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700" y="762000"/>
            <a:ext cx="6377940" cy="12954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1279" y="2183802"/>
            <a:ext cx="3683659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59" y="3132667"/>
            <a:ext cx="3910579" cy="31309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9018" y="2183802"/>
            <a:ext cx="368062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2098" y="3132667"/>
            <a:ext cx="3907541" cy="31309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FCD79-54B1-4A83-A6C6-43C0E5E6A2AA}" type="datetimeFigureOut">
              <a:rPr lang="es-CO" smtClean="0"/>
              <a:t>08/02/2015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0AD16-0295-4971-ADF1-E15449002B6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42994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FCD79-54B1-4A83-A6C6-43C0E5E6A2AA}" type="datetimeFigureOut">
              <a:rPr lang="es-CO" smtClean="0"/>
              <a:t>08/02/2015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0AD16-0295-4971-ADF1-E15449002B6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83467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FCD79-54B1-4A83-A6C6-43C0E5E6A2AA}" type="datetimeFigureOut">
              <a:rPr lang="es-CO" smtClean="0"/>
              <a:t>08/02/2015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0AD16-0295-4971-ADF1-E15449002B6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44139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30861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746760"/>
            <a:ext cx="4663440" cy="5516880"/>
          </a:xfrm>
        </p:spPr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308610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FCD79-54B1-4A83-A6C6-43C0E5E6A2AA}" type="datetimeFigureOut">
              <a:rPr lang="es-CO" smtClean="0"/>
              <a:t>08/02/2015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0AD16-0295-4971-ADF1-E15449002B6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11236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407573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77524" y="751242"/>
            <a:ext cx="3674234" cy="5512398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407573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FCD79-54B1-4A83-A6C6-43C0E5E6A2AA}" type="datetimeFigureOut">
              <a:rPr lang="es-CO" smtClean="0"/>
              <a:t>08/02/2015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0AD16-0295-4971-ADF1-E15449002B6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96716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8108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71700" y="764373"/>
            <a:ext cx="637794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2194560"/>
            <a:ext cx="7955280" cy="4069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12230" y="6356351"/>
            <a:ext cx="21374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7FCD79-54B1-4A83-A6C6-43C0E5E6A2AA}" type="datetimeFigureOut">
              <a:rPr lang="es-CO" smtClean="0"/>
              <a:t>08/02/2015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4360" y="6355846"/>
            <a:ext cx="56807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72250" y="381001"/>
            <a:ext cx="19773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50AD16-0295-4971-ADF1-E15449002B6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426826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upo 9"/>
          <p:cNvGrpSpPr/>
          <p:nvPr/>
        </p:nvGrpSpPr>
        <p:grpSpPr>
          <a:xfrm>
            <a:off x="517192" y="558742"/>
            <a:ext cx="8109617" cy="5740515"/>
            <a:chOff x="517192" y="558742"/>
            <a:chExt cx="8109617" cy="5740515"/>
          </a:xfrm>
        </p:grpSpPr>
        <p:grpSp>
          <p:nvGrpSpPr>
            <p:cNvPr id="8" name="Grupo 7"/>
            <p:cNvGrpSpPr/>
            <p:nvPr/>
          </p:nvGrpSpPr>
          <p:grpSpPr>
            <a:xfrm>
              <a:off x="517192" y="558742"/>
              <a:ext cx="8109617" cy="5740515"/>
              <a:chOff x="517192" y="558742"/>
              <a:chExt cx="8109617" cy="5740515"/>
            </a:xfrm>
          </p:grpSpPr>
          <p:pic>
            <p:nvPicPr>
              <p:cNvPr id="7" name="Imagen 6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517192" y="558742"/>
                <a:ext cx="8109617" cy="5740515"/>
              </a:xfrm>
              <a:prstGeom prst="rect">
                <a:avLst/>
              </a:prstGeom>
              <a:ln>
                <a:noFill/>
              </a:ln>
              <a:effectLst>
                <a:softEdge rad="112500"/>
              </a:effectLst>
            </p:spPr>
          </p:pic>
          <p:pic>
            <p:nvPicPr>
              <p:cNvPr id="3" name="Imagen 2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539026" y="1282064"/>
                <a:ext cx="6065948" cy="4293873"/>
              </a:xfrm>
              <a:prstGeom prst="ellipse">
                <a:avLst/>
              </a:prstGeom>
              <a:ln>
                <a:noFill/>
              </a:ln>
              <a:effectLst>
                <a:softEdge rad="112500"/>
              </a:effectLst>
            </p:spPr>
          </p:pic>
          <p:pic>
            <p:nvPicPr>
              <p:cNvPr id="6" name="Imagen 5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57521" y="2069892"/>
                <a:ext cx="3628958" cy="2718216"/>
              </a:xfrm>
              <a:prstGeom prst="ellipse">
                <a:avLst/>
              </a:prstGeom>
              <a:ln>
                <a:noFill/>
              </a:ln>
              <a:effectLst>
                <a:softEdge rad="112500"/>
              </a:effectLst>
            </p:spPr>
          </p:pic>
        </p:grpSp>
        <p:sp>
          <p:nvSpPr>
            <p:cNvPr id="9" name="Rectángulo 8"/>
            <p:cNvSpPr/>
            <p:nvPr/>
          </p:nvSpPr>
          <p:spPr>
            <a:xfrm>
              <a:off x="1207136" y="2497976"/>
              <a:ext cx="6729727" cy="186204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CO" sz="11500" b="1" dirty="0" smtClean="0">
                  <a:ln>
                    <a:solidFill>
                      <a:schemeClr val="tx1"/>
                    </a:solidFill>
                  </a:ln>
                  <a:effectLst>
                    <a:glow rad="127000">
                      <a:srgbClr val="FD6101"/>
                    </a:glow>
                  </a:effectLst>
                  <a:latin typeface="Chiller" panose="04020404031007020602" pitchFamily="82" charset="0"/>
                  <a:cs typeface="Vijaya" panose="020B0604020202020204" pitchFamily="34" charset="0"/>
                </a:rPr>
                <a:t>EL INFIERNO</a:t>
              </a:r>
              <a:endParaRPr lang="es-CO" sz="6600" dirty="0">
                <a:ln>
                  <a:solidFill>
                    <a:schemeClr val="tx1"/>
                  </a:solidFill>
                </a:ln>
                <a:effectLst>
                  <a:glow rad="127000">
                    <a:srgbClr val="FD6101"/>
                  </a:glow>
                </a:effectLst>
                <a:latin typeface="Chiller" panose="04020404031007020602" pitchFamily="8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71553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916645" y="3457756"/>
            <a:ext cx="7362227" cy="2862322"/>
          </a:xfrm>
          <a:prstGeom prst="rect">
            <a:avLst/>
          </a:prstGeom>
          <a:solidFill>
            <a:srgbClr val="FFFFCC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O" sz="36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"</a:t>
            </a:r>
            <a:r>
              <a:rPr lang="es-CO" sz="36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Edificaron los altos de Tofet, en el </a:t>
            </a:r>
            <a:r>
              <a:rPr lang="es-CO" sz="3600" b="1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valle del hijo de Hinom</a:t>
            </a:r>
            <a:r>
              <a:rPr lang="es-CO" sz="36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, para quemar en el fuego a sus hijos e hijas, cosa que no les mandé, ni pasó por mi </a:t>
            </a:r>
            <a:r>
              <a:rPr lang="es-CO" sz="36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mente”. </a:t>
            </a:r>
            <a:r>
              <a:rPr lang="es-CO" sz="3600" b="1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Jeremías 7:31. </a:t>
            </a:r>
          </a:p>
        </p:txBody>
      </p:sp>
      <p:sp>
        <p:nvSpPr>
          <p:cNvPr id="6" name="Rectángulo 5"/>
          <p:cNvSpPr/>
          <p:nvPr/>
        </p:nvSpPr>
        <p:spPr>
          <a:xfrm>
            <a:off x="1759088" y="1008782"/>
            <a:ext cx="5497035" cy="175432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CO" sz="36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Los judíos usaron este lugar para practicar los más abominables ritos paganos.</a:t>
            </a:r>
            <a:endParaRPr lang="es-CO" sz="36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Calibri" panose="020F0502020204030204" pitchFamily="34" charset="0"/>
              <a:cs typeface="Vijay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4127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1139780" y="2869294"/>
            <a:ext cx="6864440" cy="3416320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es-CO" sz="3600" b="1" dirty="0" smtClean="0">
                <a:ln>
                  <a:solidFill>
                    <a:srgbClr val="1B02D4"/>
                  </a:solidFill>
                </a:ln>
                <a:solidFill>
                  <a:srgbClr val="1B02D4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“Quemó </a:t>
            </a:r>
            <a:r>
              <a:rPr lang="es-CO" sz="3600" b="1" dirty="0">
                <a:ln>
                  <a:solidFill>
                    <a:srgbClr val="1B02D4"/>
                  </a:solidFill>
                </a:ln>
                <a:solidFill>
                  <a:srgbClr val="1B02D4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también incienso en el </a:t>
            </a:r>
            <a:r>
              <a:rPr lang="es-CO" sz="3600" b="1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valle de Hinom</a:t>
            </a:r>
            <a:r>
              <a:rPr lang="es-CO" sz="3600" b="1" dirty="0">
                <a:ln>
                  <a:solidFill>
                    <a:srgbClr val="1B02D4"/>
                  </a:solidFill>
                </a:ln>
                <a:solidFill>
                  <a:srgbClr val="1B02D4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. Y quemó a sus hijos por fuego, conforme a la abominación de las naciones que el Eterno había echado ante </a:t>
            </a:r>
            <a:r>
              <a:rPr lang="es-CO" sz="3600" b="1" dirty="0" smtClean="0">
                <a:ln>
                  <a:solidFill>
                    <a:srgbClr val="1B02D4"/>
                  </a:solidFill>
                </a:ln>
                <a:solidFill>
                  <a:srgbClr val="1B02D4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Israel”. </a:t>
            </a:r>
            <a:r>
              <a:rPr lang="es-CO" sz="3600" b="1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2 Crónicas </a:t>
            </a:r>
            <a:r>
              <a:rPr lang="es-CO" sz="3600" b="1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28:3.</a:t>
            </a:r>
            <a:endParaRPr lang="es-CO" sz="3600" b="1" dirty="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Calibri" panose="020F0502020204030204" pitchFamily="34" charset="0"/>
              <a:cs typeface="Vijaya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761216" y="964585"/>
            <a:ext cx="7621568" cy="1200329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ES" sz="36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En este valle el rey </a:t>
            </a:r>
            <a:r>
              <a:rPr lang="es-ES" sz="3600" b="1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Acaz</a:t>
            </a:r>
            <a:r>
              <a:rPr lang="es-ES" sz="36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 pasó a sus hijos por fuego.</a:t>
            </a:r>
          </a:p>
        </p:txBody>
      </p:sp>
    </p:spTree>
    <p:extLst>
      <p:ext uri="{BB962C8B-B14F-4D97-AF65-F5344CB8AC3E}">
        <p14:creationId xmlns:p14="http://schemas.microsoft.com/office/powerpoint/2010/main" val="265213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211977" y="526705"/>
            <a:ext cx="6720046" cy="1200329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ES" sz="36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También el rey Manasés practicó idolatría en este lugar. </a:t>
            </a:r>
          </a:p>
        </p:txBody>
      </p:sp>
      <p:sp>
        <p:nvSpPr>
          <p:cNvPr id="7" name="Rectángulo 6"/>
          <p:cNvSpPr/>
          <p:nvPr/>
        </p:nvSpPr>
        <p:spPr>
          <a:xfrm>
            <a:off x="1190316" y="2003208"/>
            <a:ext cx="6763368" cy="4524315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lvl="0" algn="ctr"/>
            <a:r>
              <a:rPr lang="es-CO" sz="3600" b="1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“</a:t>
            </a:r>
            <a:r>
              <a:rPr lang="es-CO" sz="3600" b="1" dirty="0" smtClean="0">
                <a:ln>
                  <a:solidFill>
                    <a:srgbClr val="1B02D4"/>
                  </a:solidFill>
                </a:ln>
                <a:solidFill>
                  <a:srgbClr val="1B02D4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Pasó </a:t>
            </a:r>
            <a:r>
              <a:rPr lang="es-CO" sz="3600" b="1" dirty="0">
                <a:ln>
                  <a:solidFill>
                    <a:srgbClr val="1B02D4"/>
                  </a:solidFill>
                </a:ln>
                <a:solidFill>
                  <a:srgbClr val="1B02D4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a sus hijos por fuego en el </a:t>
            </a:r>
            <a:endParaRPr lang="es-CO" sz="3600" b="1" dirty="0" smtClean="0">
              <a:ln>
                <a:solidFill>
                  <a:srgbClr val="1B02D4"/>
                </a:solidFill>
              </a:ln>
              <a:solidFill>
                <a:srgbClr val="1B02D4"/>
              </a:solidFill>
              <a:latin typeface="Calibri" panose="020F0502020204030204" pitchFamily="34" charset="0"/>
              <a:cs typeface="Vijaya" panose="020B0604020202020204" pitchFamily="34" charset="0"/>
            </a:endParaRPr>
          </a:p>
          <a:p>
            <a:pPr lvl="0" algn="ctr"/>
            <a:r>
              <a:rPr lang="es-CO" sz="3600" b="1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valle del hijo de </a:t>
            </a:r>
            <a:r>
              <a:rPr lang="es-CO" sz="3600" b="1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Hinom</a:t>
            </a:r>
            <a:r>
              <a:rPr lang="es-CO" sz="3600" b="1" dirty="0">
                <a:ln>
                  <a:solidFill>
                    <a:srgbClr val="1B02D4"/>
                  </a:solidFill>
                </a:ln>
                <a:solidFill>
                  <a:srgbClr val="1B02D4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. Practicó la invocación de los espíritus, la adivinación y la magia, y consultó a los médium y espiritistas. </a:t>
            </a:r>
            <a:endParaRPr lang="es-CO" sz="3600" b="1" dirty="0" smtClean="0">
              <a:ln>
                <a:solidFill>
                  <a:srgbClr val="1B02D4"/>
                </a:solidFill>
              </a:ln>
              <a:solidFill>
                <a:srgbClr val="1B02D4"/>
              </a:solidFill>
              <a:latin typeface="Calibri" panose="020F0502020204030204" pitchFamily="34" charset="0"/>
              <a:cs typeface="Vijaya" panose="020B0604020202020204" pitchFamily="34" charset="0"/>
            </a:endParaRPr>
          </a:p>
          <a:p>
            <a:pPr lvl="0" algn="ctr"/>
            <a:r>
              <a:rPr lang="es-CO" sz="36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Y </a:t>
            </a:r>
            <a:r>
              <a:rPr lang="es-CO" sz="36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se excedió en hacer lo malo ante el Eterno, para provocar su </a:t>
            </a:r>
            <a:r>
              <a:rPr lang="es-CO" sz="36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enojo”.</a:t>
            </a:r>
            <a:endParaRPr lang="es-CO" sz="36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Calibri" panose="020F0502020204030204" pitchFamily="34" charset="0"/>
              <a:cs typeface="Vijaya" panose="020B0604020202020204" pitchFamily="34" charset="0"/>
            </a:endParaRPr>
          </a:p>
          <a:p>
            <a:pPr lvl="0" algn="ctr"/>
            <a:r>
              <a:rPr lang="es-ES" sz="3600" b="1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2 Crónicas 33:6.</a:t>
            </a:r>
          </a:p>
        </p:txBody>
      </p:sp>
    </p:spTree>
    <p:extLst>
      <p:ext uri="{BB962C8B-B14F-4D97-AF65-F5344CB8AC3E}">
        <p14:creationId xmlns:p14="http://schemas.microsoft.com/office/powerpoint/2010/main" val="2980347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1252837" y="3266482"/>
            <a:ext cx="6638327" cy="2862322"/>
          </a:xfrm>
          <a:prstGeom prst="rect">
            <a:avLst/>
          </a:prstGeom>
          <a:solidFill>
            <a:schemeClr val="tx1"/>
          </a:solidFill>
          <a:ln w="762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CO" sz="3600" b="1" dirty="0" smtClean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“Asimismo </a:t>
            </a:r>
            <a:r>
              <a:rPr lang="es-CO" sz="3600" b="1" dirty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profanó a </a:t>
            </a:r>
            <a:r>
              <a:rPr lang="es-CO" sz="36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Tofet</a:t>
            </a:r>
            <a:r>
              <a:rPr lang="es-CO" sz="3600" b="1" dirty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, que está en el </a:t>
            </a:r>
            <a:r>
              <a:rPr lang="es-CO" sz="3600" b="1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valle del hijo de Hinom</a:t>
            </a:r>
            <a:r>
              <a:rPr lang="es-CO" sz="3600" b="1" dirty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, para que ninguno pasase su hijo o su hija por fuego a </a:t>
            </a:r>
            <a:r>
              <a:rPr lang="es-CO" sz="3600" b="1" dirty="0" smtClean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Moloc”.</a:t>
            </a:r>
          </a:p>
          <a:p>
            <a:pPr algn="ctr"/>
            <a:r>
              <a:rPr lang="es-CO" sz="3600" b="1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 </a:t>
            </a:r>
            <a:r>
              <a:rPr lang="es-CO" sz="3600" b="1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2 Reyes 23:10. </a:t>
            </a:r>
          </a:p>
        </p:txBody>
      </p:sp>
      <p:sp>
        <p:nvSpPr>
          <p:cNvPr id="4" name="Rectángulo 3"/>
          <p:cNvSpPr/>
          <p:nvPr/>
        </p:nvSpPr>
        <p:spPr>
          <a:xfrm>
            <a:off x="967074" y="1170986"/>
            <a:ext cx="7209852" cy="1200329"/>
          </a:xfrm>
          <a:prstGeom prst="rect">
            <a:avLst/>
          </a:prstGeom>
          <a:solidFill>
            <a:srgbClr val="9BFFBC"/>
          </a:solidFill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CO" sz="3600" b="1" dirty="0" smtClean="0">
                <a:ln>
                  <a:solidFill>
                    <a:prstClr val="black"/>
                  </a:solidFill>
                </a:ln>
                <a:solidFill>
                  <a:prstClr val="black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El </a:t>
            </a:r>
            <a:r>
              <a:rPr lang="es-CO" sz="3600" b="1" dirty="0">
                <a:ln>
                  <a:solidFill>
                    <a:prstClr val="black"/>
                  </a:solidFill>
                </a:ln>
                <a:solidFill>
                  <a:prstClr val="black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rey Josías </a:t>
            </a:r>
            <a:r>
              <a:rPr lang="es-CO" sz="3600" b="1" dirty="0" smtClean="0">
                <a:ln>
                  <a:solidFill>
                    <a:prstClr val="black"/>
                  </a:solidFill>
                </a:ln>
                <a:solidFill>
                  <a:prstClr val="black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profanó este lugar y abolió esta mala práctica.</a:t>
            </a:r>
          </a:p>
        </p:txBody>
      </p:sp>
    </p:spTree>
    <p:extLst>
      <p:ext uri="{BB962C8B-B14F-4D97-AF65-F5344CB8AC3E}">
        <p14:creationId xmlns:p14="http://schemas.microsoft.com/office/powerpoint/2010/main" val="4220583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1153391" y="1025559"/>
            <a:ext cx="6638327" cy="1754326"/>
          </a:xfrm>
          <a:prstGeom prst="rect">
            <a:avLst/>
          </a:prstGeom>
          <a:solidFill>
            <a:schemeClr val="tx1"/>
          </a:solidFill>
          <a:ln w="762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CO" sz="36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Según el profeta Isaías, Dios destruiría con fuego al </a:t>
            </a:r>
            <a:r>
              <a:rPr lang="es-CO" sz="36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rey de Asiria </a:t>
            </a:r>
            <a:r>
              <a:rPr lang="es-CO" sz="36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y a su ejército en este lugar. </a:t>
            </a:r>
            <a:endParaRPr lang="es-CO" sz="36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Calibri" panose="020F0502020204030204" pitchFamily="34" charset="0"/>
              <a:cs typeface="Vijaya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967074" y="3076101"/>
            <a:ext cx="6936687" cy="3416320"/>
          </a:xfrm>
          <a:prstGeom prst="rect">
            <a:avLst/>
          </a:prstGeom>
          <a:solidFill>
            <a:schemeClr val="tx1"/>
          </a:solidFill>
          <a:ln w="762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CO" sz="3600" b="1" dirty="0" smtClean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“Porque </a:t>
            </a:r>
            <a:r>
              <a:rPr lang="es-CO" sz="3600" b="1" i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Tofet</a:t>
            </a:r>
            <a:r>
              <a:rPr lang="es-CO" sz="3600" b="1" dirty="0">
                <a:ln>
                  <a:solidFill>
                    <a:schemeClr val="bg1"/>
                  </a:solidFill>
                </a:ln>
                <a:solidFill>
                  <a:srgbClr val="0000FF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 </a:t>
            </a:r>
            <a:r>
              <a:rPr lang="es-CO" sz="3600" b="1" dirty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ya de tiempo está dispuesto y preparado para el rey, profundo y ancho, cuya pira es de fuego, y mucha leña; el soplo de Jehová, como torrente de azufre, lo </a:t>
            </a:r>
            <a:r>
              <a:rPr lang="es-CO" sz="3600" b="1" dirty="0" smtClean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enciende”. </a:t>
            </a:r>
            <a:r>
              <a:rPr lang="es-CO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Isaías 30:33. </a:t>
            </a:r>
          </a:p>
        </p:txBody>
      </p:sp>
    </p:spTree>
    <p:extLst>
      <p:ext uri="{BB962C8B-B14F-4D97-AF65-F5344CB8AC3E}">
        <p14:creationId xmlns:p14="http://schemas.microsoft.com/office/powerpoint/2010/main" val="3969882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1252836" y="3408150"/>
            <a:ext cx="6638327" cy="2862322"/>
          </a:xfrm>
          <a:prstGeom prst="rect">
            <a:avLst/>
          </a:prstGeom>
          <a:solidFill>
            <a:schemeClr val="tx1"/>
          </a:solidFill>
          <a:ln w="762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CO" sz="3600" b="1" dirty="0" smtClean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“Por </a:t>
            </a:r>
            <a:r>
              <a:rPr lang="es-CO" sz="3600" b="1" dirty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tanto, he aquí vienen días, dice Jehová, que este lugar no se llamará más </a:t>
            </a:r>
            <a:r>
              <a:rPr lang="es-CO" sz="36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Tofet</a:t>
            </a:r>
            <a:r>
              <a:rPr lang="es-CO" sz="3600" b="1" dirty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, ni </a:t>
            </a:r>
            <a:r>
              <a:rPr lang="es-CO" sz="3600" b="1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valle del hijo de Hinom</a:t>
            </a:r>
            <a:r>
              <a:rPr lang="es-CO" sz="3600" b="1" dirty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, sino </a:t>
            </a:r>
            <a:r>
              <a:rPr lang="es-CO" sz="3600" b="1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Valle de la </a:t>
            </a:r>
            <a:r>
              <a:rPr lang="es-CO" sz="3600" b="1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Matanza</a:t>
            </a:r>
            <a:r>
              <a:rPr lang="es-CO" sz="3600" b="1" dirty="0" smtClean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”. </a:t>
            </a:r>
            <a:r>
              <a:rPr lang="es-CO" sz="3600" b="1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Jeremías 19:6.</a:t>
            </a:r>
            <a:endParaRPr lang="es-CO" sz="3600" b="1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latin typeface="Calibri" panose="020F0502020204030204" pitchFamily="34" charset="0"/>
              <a:cs typeface="Vijaya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653508" y="1015482"/>
            <a:ext cx="5836983" cy="1754326"/>
          </a:xfrm>
          <a:prstGeom prst="rect">
            <a:avLst/>
          </a:prstGeom>
          <a:solidFill>
            <a:schemeClr val="tx1"/>
          </a:solidFill>
          <a:ln w="762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CO" sz="36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El profeta </a:t>
            </a:r>
            <a:r>
              <a:rPr lang="es-CO" sz="36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Jeremías </a:t>
            </a:r>
            <a:r>
              <a:rPr lang="es-CO" sz="36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escribió que este lugar sería llamado valle </a:t>
            </a:r>
            <a:r>
              <a:rPr lang="es-CO" sz="3600" b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de </a:t>
            </a:r>
            <a:r>
              <a:rPr lang="es-CO" sz="3600" b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la matanza</a:t>
            </a:r>
            <a:r>
              <a:rPr lang="es-CO" sz="36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. </a:t>
            </a:r>
            <a:endParaRPr lang="es-CO" sz="36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Calibri" panose="020F0502020204030204" pitchFamily="34" charset="0"/>
              <a:cs typeface="Vijay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4576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486740" y="1049741"/>
            <a:ext cx="8170521" cy="286232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CO" sz="3600" b="1" dirty="0" smtClean="0">
                <a:ln>
                  <a:solidFill>
                    <a:prstClr val="black"/>
                  </a:solidFill>
                </a:ln>
                <a:solidFill>
                  <a:prstClr val="black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“</a:t>
            </a:r>
            <a:r>
              <a:rPr lang="es-CO" sz="3600" b="1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Tofet</a:t>
            </a:r>
            <a:r>
              <a:rPr lang="es-CO" sz="3600" b="1" dirty="0" smtClean="0">
                <a:ln>
                  <a:solidFill>
                    <a:prstClr val="black"/>
                  </a:solidFill>
                </a:ln>
                <a:solidFill>
                  <a:prstClr val="black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 </a:t>
            </a:r>
            <a:r>
              <a:rPr lang="es-CO" sz="3600" b="1" dirty="0">
                <a:ln>
                  <a:solidFill>
                    <a:prstClr val="black"/>
                  </a:solidFill>
                </a:ln>
                <a:solidFill>
                  <a:prstClr val="black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era el nombre que se le daba al </a:t>
            </a:r>
            <a:r>
              <a:rPr lang="es-CO" sz="3600" b="1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valle de Hinom</a:t>
            </a:r>
            <a:r>
              <a:rPr lang="es-CO" sz="3600" b="1" dirty="0">
                <a:ln>
                  <a:solidFill>
                    <a:prstClr val="black"/>
                  </a:solidFill>
                </a:ln>
                <a:solidFill>
                  <a:prstClr val="black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, al sur de Jerusalén, donde centenares de seres humanos, sobre todo niños, habían sido sacrificados a </a:t>
            </a:r>
            <a:r>
              <a:rPr lang="es-CO" sz="3600" b="1" dirty="0" smtClean="0">
                <a:ln>
                  <a:solidFill>
                    <a:prstClr val="black"/>
                  </a:solidFill>
                </a:ln>
                <a:solidFill>
                  <a:prstClr val="black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moloc”.</a:t>
            </a:r>
            <a:r>
              <a:rPr lang="es-CO" sz="3600" b="1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 CBA Isaías 30:33. </a:t>
            </a:r>
            <a:endParaRPr lang="es-CO" sz="3600" b="1" dirty="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Calibri" panose="020F0502020204030204" pitchFamily="34" charset="0"/>
              <a:cs typeface="Vijaya" panose="020B060402020202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1157770" y="4426699"/>
            <a:ext cx="6828460" cy="1754326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s-CO" sz="3600" b="1" dirty="0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Por eso este </a:t>
            </a:r>
            <a:r>
              <a:rPr lang="es-CO" sz="3600" b="1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lugar </a:t>
            </a:r>
            <a:r>
              <a:rPr lang="es-CO" sz="3600" b="1" dirty="0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llegó a ser símbolo </a:t>
            </a:r>
            <a:r>
              <a:rPr lang="es-CO" sz="3600" b="1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del fuego </a:t>
            </a:r>
            <a:r>
              <a:rPr lang="es-CO" sz="3600" b="1" dirty="0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del día final </a:t>
            </a:r>
          </a:p>
          <a:p>
            <a:pPr algn="ctr"/>
            <a:r>
              <a:rPr lang="es-CO" sz="3600" b="1" dirty="0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y del castigo de los pecadores.</a:t>
            </a:r>
            <a:endParaRPr lang="es-CO" sz="1200" dirty="0">
              <a:ln>
                <a:solidFill>
                  <a:srgbClr val="FFFF00"/>
                </a:solidFill>
              </a:ln>
              <a:solidFill>
                <a:srgbClr val="FFFF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9164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529929" y="2350032"/>
            <a:ext cx="6084143" cy="1200329"/>
          </a:xfrm>
          <a:prstGeom prst="rect">
            <a:avLst/>
          </a:prstGeom>
          <a:solidFill>
            <a:srgbClr val="FFFF99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_tradnl" sz="3600" b="1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Jesús usó esta palabra como símbolo del castigo final.</a:t>
            </a:r>
            <a:endParaRPr lang="es-CO" sz="3600" b="1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latin typeface="Calibri" panose="020F0502020204030204" pitchFamily="34" charset="0"/>
              <a:cs typeface="Vijaya" panose="020B0604020202020204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957534" y="457600"/>
            <a:ext cx="7228933" cy="175432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ES_tradnl" sz="3600" b="1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El vocablo </a:t>
            </a:r>
            <a:r>
              <a:rPr lang="es-ES_tradnl" sz="3600" b="1" i="1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Gehena</a:t>
            </a:r>
            <a:r>
              <a:rPr lang="es-ES_tradnl" sz="3600" b="1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 </a:t>
            </a:r>
            <a:r>
              <a:rPr lang="es-ES_tradnl" sz="3600" b="1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(Valle de </a:t>
            </a:r>
            <a:r>
              <a:rPr lang="es-ES_tradnl" sz="3600" b="1" dirty="0" err="1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Hinom</a:t>
            </a:r>
            <a:r>
              <a:rPr lang="es-ES_tradnl" sz="3600" b="1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) </a:t>
            </a:r>
            <a:r>
              <a:rPr lang="es-ES_tradnl" sz="3600" b="1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aparece 11 veces en los Evangelios y una vez en el libro de Santiago. </a:t>
            </a:r>
            <a:endParaRPr lang="es-CO" sz="3600" b="1" dirty="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Calibri" panose="020F0502020204030204" pitchFamily="34" charset="0"/>
              <a:cs typeface="Vijaya" panose="020B060402020202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003785" y="3649180"/>
            <a:ext cx="5136426" cy="1200329"/>
          </a:xfrm>
          <a:prstGeom prst="rect">
            <a:avLst/>
          </a:prstGeom>
          <a:solidFill>
            <a:srgbClr val="FFDD71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_tradnl" sz="3600" b="1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Santiago la usó como símbolo de todo lo malo.</a:t>
            </a:r>
            <a:endParaRPr lang="es-CO" sz="3600" b="1" dirty="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Calibri" panose="020F0502020204030204" pitchFamily="34" charset="0"/>
              <a:cs typeface="Vijaya" panose="020B060402020202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399245" y="4946422"/>
            <a:ext cx="8345510" cy="1754326"/>
          </a:xfrm>
          <a:prstGeom prst="rect">
            <a:avLst/>
          </a:prstGeom>
          <a:solidFill>
            <a:srgbClr val="86FE94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O" sz="36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Según la </a:t>
            </a:r>
            <a:r>
              <a:rPr lang="es-CO" sz="36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tradición rabínica </a:t>
            </a:r>
            <a:r>
              <a:rPr lang="es-CO" sz="36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el valle </a:t>
            </a:r>
            <a:r>
              <a:rPr lang="es-CO" sz="36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de Hinom era un lugar ubicado fuera de </a:t>
            </a:r>
            <a:endParaRPr lang="es-CO" sz="3600" b="1" dirty="0" smtClean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Calibri" panose="020F0502020204030204" pitchFamily="34" charset="0"/>
              <a:cs typeface="Vijaya" panose="020B0604020202020204" pitchFamily="34" charset="0"/>
            </a:endParaRPr>
          </a:p>
          <a:p>
            <a:pPr algn="ctr"/>
            <a:r>
              <a:rPr lang="es-CO" sz="36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Jerusalén para </a:t>
            </a:r>
            <a:r>
              <a:rPr lang="es-CO" sz="36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quemar cadáveres </a:t>
            </a:r>
            <a:r>
              <a:rPr lang="es-CO" sz="36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y basura</a:t>
            </a:r>
            <a:r>
              <a:rPr lang="es-CO" sz="36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14950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2962140" y="5698334"/>
            <a:ext cx="3219720" cy="646331"/>
          </a:xfrm>
          <a:prstGeom prst="rect">
            <a:avLst/>
          </a:prstGeom>
          <a:solidFill>
            <a:srgbClr val="FFCCFF"/>
          </a:solidFill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ES" sz="3600" b="1" dirty="0" smtClean="0">
                <a:ln>
                  <a:solidFill>
                    <a:prstClr val="black"/>
                  </a:solidFill>
                </a:ln>
                <a:solidFill>
                  <a:prstClr val="black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Wikipedia.</a:t>
            </a:r>
            <a:endParaRPr lang="es-ES" sz="3600" b="1" dirty="0">
              <a:ln>
                <a:solidFill>
                  <a:prstClr val="black"/>
                </a:solidFill>
              </a:ln>
              <a:solidFill>
                <a:prstClr val="black"/>
              </a:solidFill>
              <a:latin typeface="Calibri" panose="020F0502020204030204" pitchFamily="34" charset="0"/>
              <a:cs typeface="Vijaya" panose="020B0604020202020204" pitchFamily="34" charset="0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528033" y="1286250"/>
            <a:ext cx="8087933" cy="397031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CO" sz="3600" b="1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“Después </a:t>
            </a:r>
            <a:r>
              <a:rPr lang="es-CO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del año 638 a. C. el </a:t>
            </a:r>
            <a:r>
              <a:rPr lang="es-CO" sz="3600" b="1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valle de </a:t>
            </a:r>
            <a:r>
              <a:rPr lang="es-CO" sz="3600" b="1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Hinom</a:t>
            </a:r>
            <a:r>
              <a:rPr lang="es-CO" sz="3600" b="1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 </a:t>
            </a:r>
            <a:r>
              <a:rPr lang="es-CO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se convirtió en el lugar utilizado para incinerar los desperdicios de </a:t>
            </a:r>
            <a:r>
              <a:rPr lang="es-CO" sz="3600" b="1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Jerusalén”. </a:t>
            </a:r>
            <a:r>
              <a:rPr lang="es-CO" sz="3600" b="1" dirty="0" smtClean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“…se </a:t>
            </a:r>
            <a:r>
              <a:rPr lang="es-CO" sz="3600" b="1" dirty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convirtió en el vertedero de la ciudad donde se incineraba la basura, y también los cadáveres de animales o los de algunos </a:t>
            </a:r>
            <a:r>
              <a:rPr lang="es-CO" sz="3600" b="1" dirty="0" smtClean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criminales."</a:t>
            </a:r>
            <a:endParaRPr lang="es-CO" sz="3600" b="1" dirty="0">
              <a:ln>
                <a:solidFill>
                  <a:srgbClr val="0000FF"/>
                </a:solidFill>
              </a:ln>
              <a:solidFill>
                <a:srgbClr val="0000FF"/>
              </a:solidFill>
              <a:latin typeface="Calibri" panose="020F0502020204030204" pitchFamily="34" charset="0"/>
              <a:cs typeface="Vijay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350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634979" y="1728016"/>
            <a:ext cx="4516570" cy="1200329"/>
          </a:xfrm>
          <a:prstGeom prst="rect">
            <a:avLst/>
          </a:prstGeom>
          <a:solidFill>
            <a:srgbClr val="FFFFCC"/>
          </a:soli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s-CO" sz="3600" b="1" dirty="0" smtClean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Mateo 5:22, 29, 30; 10:28, 18:9, 23:15, 33.</a:t>
            </a:r>
            <a:endParaRPr lang="es-CO" sz="3600" b="1" dirty="0">
              <a:ln>
                <a:solidFill>
                  <a:srgbClr val="0000FF"/>
                </a:solidFill>
              </a:ln>
              <a:solidFill>
                <a:srgbClr val="0000FF"/>
              </a:solidFill>
              <a:latin typeface="Calibri" panose="020F0502020204030204" pitchFamily="34" charset="0"/>
              <a:cs typeface="Vijaya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634979" y="3355830"/>
            <a:ext cx="4516570" cy="646331"/>
          </a:xfrm>
          <a:prstGeom prst="rect">
            <a:avLst/>
          </a:prstGeom>
          <a:solidFill>
            <a:srgbClr val="FFFFCC"/>
          </a:soli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s-CO" sz="3600" b="1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Marcos 9:43, 45, 47.</a:t>
            </a:r>
            <a:endParaRPr lang="es-CO" sz="3600" b="1" dirty="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Calibri" panose="020F0502020204030204" pitchFamily="34" charset="0"/>
              <a:cs typeface="Vijaya" panose="020B0604020202020204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634979" y="4466929"/>
            <a:ext cx="4516570" cy="646331"/>
          </a:xfrm>
          <a:prstGeom prst="rect">
            <a:avLst/>
          </a:prstGeom>
          <a:solidFill>
            <a:srgbClr val="FFFFCC"/>
          </a:soli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s-CO" sz="3600" b="1" dirty="0" smtClean="0">
                <a:ln>
                  <a:solidFill>
                    <a:srgbClr val="01A114"/>
                  </a:solidFill>
                </a:ln>
                <a:solidFill>
                  <a:srgbClr val="01A114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Lucas 12:5.</a:t>
            </a:r>
            <a:endParaRPr lang="es-CO" sz="3600" b="1" dirty="0">
              <a:ln>
                <a:solidFill>
                  <a:srgbClr val="01A114"/>
                </a:solidFill>
              </a:ln>
              <a:solidFill>
                <a:srgbClr val="01A114"/>
              </a:solidFill>
              <a:latin typeface="Calibri" panose="020F0502020204030204" pitchFamily="34" charset="0"/>
              <a:cs typeface="Vijaya" panose="020B0604020202020204" pitchFamily="34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634979" y="5589701"/>
            <a:ext cx="4516570" cy="646331"/>
          </a:xfrm>
          <a:prstGeom prst="rect">
            <a:avLst/>
          </a:prstGeom>
          <a:solidFill>
            <a:srgbClr val="FFFFCC"/>
          </a:soli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s-CO" sz="3600" b="1" dirty="0" smtClean="0">
                <a:ln>
                  <a:solidFill>
                    <a:srgbClr val="4808BC"/>
                  </a:solidFill>
                </a:ln>
                <a:solidFill>
                  <a:srgbClr val="4808BC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Santiago 3:6.</a:t>
            </a:r>
            <a:endParaRPr lang="es-CO" sz="3600" b="1" dirty="0">
              <a:ln>
                <a:solidFill>
                  <a:srgbClr val="4808BC"/>
                </a:solidFill>
              </a:ln>
              <a:solidFill>
                <a:srgbClr val="4808BC"/>
              </a:solidFill>
              <a:latin typeface="Calibri" panose="020F0502020204030204" pitchFamily="34" charset="0"/>
              <a:cs typeface="Vijaya" panose="020B0604020202020204" pitchFamily="34" charset="0"/>
            </a:endParaRPr>
          </a:p>
        </p:txBody>
      </p:sp>
      <p:grpSp>
        <p:nvGrpSpPr>
          <p:cNvPr id="9" name="Grupo 8"/>
          <p:cNvGrpSpPr/>
          <p:nvPr/>
        </p:nvGrpSpPr>
        <p:grpSpPr>
          <a:xfrm>
            <a:off x="244700" y="575524"/>
            <a:ext cx="8731876" cy="5014177"/>
            <a:chOff x="244700" y="575524"/>
            <a:chExt cx="8731876" cy="5014177"/>
          </a:xfrm>
        </p:grpSpPr>
        <p:sp>
          <p:nvSpPr>
            <p:cNvPr id="3" name="Rectángulo 2"/>
            <p:cNvSpPr/>
            <p:nvPr/>
          </p:nvSpPr>
          <p:spPr>
            <a:xfrm>
              <a:off x="244700" y="575524"/>
              <a:ext cx="8731876" cy="646331"/>
            </a:xfrm>
            <a:prstGeom prst="rect">
              <a:avLst/>
            </a:prstGeom>
            <a:solidFill>
              <a:srgbClr val="FFCCFF"/>
            </a:solidFill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es-ES" sz="3600" b="1" dirty="0" smtClean="0">
                  <a:ln>
                    <a:solidFill>
                      <a:prstClr val="black"/>
                    </a:solidFill>
                  </a:ln>
                  <a:solidFill>
                    <a:prstClr val="black"/>
                  </a:solidFill>
                  <a:latin typeface="Calibri" panose="020F0502020204030204" pitchFamily="34" charset="0"/>
                  <a:cs typeface="Vijaya" panose="020B0604020202020204" pitchFamily="34" charset="0"/>
                </a:rPr>
                <a:t>Gehena aparece en los siguientes versículos:</a:t>
              </a:r>
              <a:endParaRPr lang="es-ES" sz="3600" b="1" dirty="0">
                <a:ln>
                  <a:solidFill>
                    <a:prstClr val="black"/>
                  </a:solidFill>
                </a:ln>
                <a:solidFill>
                  <a:prstClr val="black"/>
                </a:solidFill>
                <a:latin typeface="Calibri" panose="020F0502020204030204" pitchFamily="34" charset="0"/>
                <a:cs typeface="Vijaya" panose="020B0604020202020204" pitchFamily="34" charset="0"/>
              </a:endParaRPr>
            </a:p>
          </p:txBody>
        </p:sp>
        <p:pic>
          <p:nvPicPr>
            <p:cNvPr id="4" name="Imagen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46255" y="2821816"/>
              <a:ext cx="3533996" cy="276788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53730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1107583" y="1626621"/>
            <a:ext cx="6928834" cy="3416320"/>
          </a:xfrm>
          <a:prstGeom prst="rect">
            <a:avLst/>
          </a:prstGeom>
          <a:solidFill>
            <a:schemeClr val="tx1"/>
          </a:solidFill>
          <a:ln w="762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CO" sz="3600" b="1" dirty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Según </a:t>
            </a:r>
            <a:r>
              <a:rPr lang="es-CO" sz="3600" b="1" dirty="0" smtClean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algunas </a:t>
            </a:r>
            <a:r>
              <a:rPr lang="es-CO" sz="3600" b="1" dirty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religiones, el infierno </a:t>
            </a:r>
            <a:r>
              <a:rPr lang="es-CO" sz="3600" b="1" dirty="0" smtClean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es un </a:t>
            </a:r>
            <a:r>
              <a:rPr lang="es-CO" sz="3600" b="1" dirty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lugar </a:t>
            </a:r>
            <a:r>
              <a:rPr lang="es-CO" sz="3600" b="1" dirty="0" smtClean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subterráneo y ardiente donde Dios manda </a:t>
            </a:r>
            <a:r>
              <a:rPr lang="es-CO" sz="3600" b="1" dirty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a las almas de los pecadores, después de la muerte, </a:t>
            </a:r>
            <a:r>
              <a:rPr lang="es-CO" sz="3600" b="1" dirty="0" smtClean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para ser torturadas  eternamente en las llamas.</a:t>
            </a:r>
            <a:endParaRPr lang="es-CO" sz="3600" b="1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latin typeface="Calibri" panose="020F0502020204030204" pitchFamily="34" charset="0"/>
              <a:cs typeface="Vijaya" panose="020B060402020202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2305652" y="5326268"/>
            <a:ext cx="4532696" cy="1200329"/>
          </a:xfrm>
          <a:prstGeom prst="rect">
            <a:avLst/>
          </a:prstGeom>
          <a:solidFill>
            <a:schemeClr val="tx1"/>
          </a:solidFill>
          <a:ln w="762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CO" sz="3600" b="1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¿Es bíblica la creencia sobre el infierno?</a:t>
            </a:r>
            <a:endParaRPr lang="es-CO" sz="3600" b="1" dirty="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Calibri" panose="020F0502020204030204" pitchFamily="34" charset="0"/>
              <a:cs typeface="Vijaya" panose="020B0604020202020204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2080773" y="477393"/>
            <a:ext cx="498245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5400" b="1" dirty="0" smtClean="0">
                <a:ln w="1905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Vijaya" panose="020B0604020202020204" pitchFamily="34" charset="0"/>
                <a:cs typeface="Vijaya" panose="020B0604020202020204" pitchFamily="34" charset="0"/>
              </a:rPr>
              <a:t>¿Qué es el infierno? </a:t>
            </a:r>
            <a:endParaRPr lang="es-CO" sz="5400" dirty="0">
              <a:ln w="19050">
                <a:solidFill>
                  <a:schemeClr val="tx1"/>
                </a:solidFill>
              </a:ln>
              <a:effectLst>
                <a:glow rad="101600">
                  <a:schemeClr val="bg1">
                    <a:alpha val="60000"/>
                  </a:schemeClr>
                </a:glow>
              </a:effectLst>
              <a:latin typeface="Vijaya" panose="020B0604020202020204" pitchFamily="34" charset="0"/>
              <a:cs typeface="Vijay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4608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1009295" y="3923303"/>
            <a:ext cx="7125410" cy="2308324"/>
          </a:xfrm>
          <a:prstGeom prst="rect">
            <a:avLst/>
          </a:prstGeom>
          <a:solidFill>
            <a:schemeClr val="tx1"/>
          </a:solidFill>
          <a:ln w="762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CO" sz="3600" b="1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“!</a:t>
            </a:r>
            <a:r>
              <a:rPr lang="es-CO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Serpientes, generación de víboras</a:t>
            </a:r>
            <a:r>
              <a:rPr lang="es-CO" sz="3600" b="1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! </a:t>
            </a:r>
            <a:r>
              <a:rPr lang="es-CO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¿Cómo escaparéis de la condenación del </a:t>
            </a:r>
            <a:r>
              <a:rPr lang="es-CO" sz="3600" b="1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infierno </a:t>
            </a:r>
            <a:r>
              <a:rPr lang="es-CO" sz="36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(</a:t>
            </a:r>
            <a:r>
              <a:rPr lang="es-CO" sz="3600" b="1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gehena</a:t>
            </a:r>
            <a:r>
              <a:rPr lang="es-CO" sz="36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)</a:t>
            </a:r>
            <a:r>
              <a:rPr lang="es-CO" sz="3600" b="1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?” </a:t>
            </a:r>
            <a:r>
              <a:rPr lang="es-CO" sz="3600" b="1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Mateo 23:33.</a:t>
            </a:r>
            <a:endParaRPr lang="es-CO" sz="3600" b="1" dirty="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Calibri" panose="020F0502020204030204" pitchFamily="34" charset="0"/>
              <a:cs typeface="Vijaya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009296" y="1092750"/>
            <a:ext cx="7125409" cy="2308324"/>
          </a:xfrm>
          <a:prstGeom prst="rect">
            <a:avLst/>
          </a:prstGeom>
          <a:solidFill>
            <a:schemeClr val="tx1"/>
          </a:solidFill>
          <a:ln w="762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CO" sz="3600" b="1" dirty="0" smtClean="0">
                <a:ln>
                  <a:solidFill>
                    <a:prstClr val="black"/>
                  </a:solidFill>
                </a:ln>
                <a:solidFill>
                  <a:prstClr val="black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Cuando Jesús usa la palabra </a:t>
            </a:r>
            <a:r>
              <a:rPr lang="es-CO" sz="3600" b="1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gehena</a:t>
            </a:r>
            <a:r>
              <a:rPr lang="es-CO" sz="3600" b="1" dirty="0" smtClean="0">
                <a:ln>
                  <a:solidFill>
                    <a:srgbClr val="FF0000"/>
                  </a:solidFill>
                </a:ln>
                <a:solidFill>
                  <a:prstClr val="black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 </a:t>
            </a:r>
            <a:r>
              <a:rPr lang="es-CO" sz="3600" b="1" dirty="0" smtClean="0">
                <a:ln>
                  <a:solidFill>
                    <a:prstClr val="black"/>
                  </a:solidFill>
                </a:ln>
                <a:solidFill>
                  <a:prstClr val="black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en el N.T. se refiere al </a:t>
            </a:r>
            <a:r>
              <a:rPr lang="es-CO" sz="3600" b="1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valle de Hinom</a:t>
            </a:r>
            <a:r>
              <a:rPr lang="es-CO" sz="3600" b="1" dirty="0" smtClean="0">
                <a:ln>
                  <a:solidFill>
                    <a:prstClr val="black"/>
                  </a:solidFill>
                </a:ln>
                <a:solidFill>
                  <a:prstClr val="black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, y lo usa como símbolo del castigo final de los pecadores. </a:t>
            </a:r>
            <a:endParaRPr lang="es-CO" sz="3600" b="1" dirty="0">
              <a:ln>
                <a:solidFill>
                  <a:prstClr val="black"/>
                </a:solidFill>
              </a:ln>
              <a:solidFill>
                <a:prstClr val="black"/>
              </a:solidFill>
              <a:latin typeface="Calibri" panose="020F0502020204030204" pitchFamily="34" charset="0"/>
              <a:cs typeface="Vijay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430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231820" y="1882731"/>
            <a:ext cx="8680360" cy="1200329"/>
          </a:xfrm>
          <a:prstGeom prst="rect">
            <a:avLst/>
          </a:prstGeom>
          <a:solidFill>
            <a:schemeClr val="tx1"/>
          </a:solidFill>
          <a:ln w="76200">
            <a:solidFill>
              <a:srgbClr val="0000FF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CO" sz="3600" b="1" dirty="0" smtClean="0">
                <a:ln>
                  <a:solidFill>
                    <a:srgbClr val="1B02D4"/>
                  </a:solidFill>
                </a:ln>
                <a:solidFill>
                  <a:srgbClr val="1B02D4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Pero según Jesús, tanto el cuerpo como el alma serán echados en el fuego.</a:t>
            </a:r>
            <a:endParaRPr lang="es-CO" sz="3600" b="1" dirty="0">
              <a:ln>
                <a:solidFill>
                  <a:srgbClr val="1B02D4"/>
                </a:solidFill>
              </a:ln>
              <a:solidFill>
                <a:srgbClr val="1B02D4"/>
              </a:solidFill>
              <a:latin typeface="Calibri" panose="020F0502020204030204" pitchFamily="34" charset="0"/>
              <a:cs typeface="Vijaya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22349" y="63755"/>
            <a:ext cx="8899301" cy="175432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CO" sz="3600" b="1" dirty="0" smtClean="0">
                <a:ln>
                  <a:solidFill>
                    <a:prstClr val="black"/>
                  </a:solidFill>
                </a:ln>
                <a:solidFill>
                  <a:prstClr val="black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Según la creencia del infierno, los cuerpos de los impíos van al sepulcro, pero sus almas desencarnadas van a quemarse en el infierno. </a:t>
            </a:r>
            <a:endParaRPr lang="es-CO" sz="3600" b="1" dirty="0">
              <a:ln>
                <a:solidFill>
                  <a:prstClr val="black"/>
                </a:solidFill>
              </a:ln>
              <a:solidFill>
                <a:prstClr val="black"/>
              </a:solidFill>
              <a:latin typeface="Calibri" panose="020F0502020204030204" pitchFamily="34" charset="0"/>
              <a:cs typeface="Vijaya" panose="020B0604020202020204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231820" y="4979862"/>
            <a:ext cx="8680360" cy="1754326"/>
          </a:xfrm>
          <a:prstGeom prst="rect">
            <a:avLst/>
          </a:prstGeom>
          <a:solidFill>
            <a:schemeClr val="tx1"/>
          </a:solidFill>
          <a:ln w="762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ES" sz="3600" b="1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“…temed </a:t>
            </a:r>
            <a:r>
              <a:rPr lang="es-ES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a Aquel que puede destruir el </a:t>
            </a:r>
            <a:r>
              <a:rPr lang="es-ES" sz="3600" b="1" i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alma</a:t>
            </a:r>
            <a:r>
              <a:rPr lang="es-ES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 y el </a:t>
            </a:r>
            <a:r>
              <a:rPr lang="es-ES" sz="3600" b="1" i="1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cuerpo</a:t>
            </a:r>
            <a:r>
              <a:rPr lang="es-ES" sz="3600" b="1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 </a:t>
            </a:r>
            <a:r>
              <a:rPr lang="es-ES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en el </a:t>
            </a:r>
            <a:r>
              <a:rPr lang="es-ES" sz="3600" b="1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infierno</a:t>
            </a:r>
            <a:r>
              <a:rPr lang="es-ES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 </a:t>
            </a:r>
            <a:r>
              <a:rPr lang="es-CO" sz="3600" b="1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(</a:t>
            </a:r>
            <a:r>
              <a:rPr lang="es-CO" sz="3600" b="1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gehena</a:t>
            </a:r>
            <a:r>
              <a:rPr lang="es-CO" sz="3600" b="1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)”. </a:t>
            </a:r>
            <a:r>
              <a:rPr lang="es-CO" sz="3600" b="1" dirty="0" smtClean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Mateo 10:28.</a:t>
            </a:r>
            <a:endParaRPr lang="es-CO" sz="3600" b="1" dirty="0">
              <a:ln>
                <a:solidFill>
                  <a:srgbClr val="0000FF"/>
                </a:solidFill>
              </a:ln>
              <a:solidFill>
                <a:srgbClr val="0000FF"/>
              </a:solidFill>
              <a:latin typeface="Calibri" panose="020F0502020204030204" pitchFamily="34" charset="0"/>
              <a:cs typeface="Vijaya" panose="020B060402020202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231820" y="3173210"/>
            <a:ext cx="8680360" cy="1754326"/>
          </a:xfrm>
          <a:prstGeom prst="rect">
            <a:avLst/>
          </a:prstGeom>
          <a:solidFill>
            <a:srgbClr val="FFFFB7"/>
          </a:solidFill>
          <a:ln w="76200">
            <a:solidFill>
              <a:srgbClr val="500688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CO" sz="3600" b="1" dirty="0" smtClean="0">
                <a:ln>
                  <a:solidFill>
                    <a:srgbClr val="C00000"/>
                  </a:solidFill>
                </a:ln>
                <a:solidFill>
                  <a:srgbClr val="F24E04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“…mejor </a:t>
            </a:r>
            <a:r>
              <a:rPr lang="es-CO" sz="3600" b="1" dirty="0">
                <a:ln>
                  <a:solidFill>
                    <a:srgbClr val="C00000"/>
                  </a:solidFill>
                </a:ln>
                <a:solidFill>
                  <a:srgbClr val="F24E04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te es que se pierda uno de tus miembros, y no que todo tu cuerpo sea echado al </a:t>
            </a:r>
            <a:r>
              <a:rPr lang="es-CO" sz="3600" b="1" dirty="0" smtClean="0">
                <a:ln>
                  <a:solidFill>
                    <a:srgbClr val="C00000"/>
                  </a:solidFill>
                </a:ln>
                <a:solidFill>
                  <a:srgbClr val="F24E04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infierno </a:t>
            </a:r>
            <a:r>
              <a:rPr lang="es-CO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(</a:t>
            </a:r>
            <a:r>
              <a:rPr lang="es-CO" sz="3600" b="1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gehena</a:t>
            </a:r>
            <a:r>
              <a:rPr lang="es-CO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)”. </a:t>
            </a:r>
            <a:r>
              <a:rPr lang="es-CO" sz="3600" b="1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Mateo 5:29,30.</a:t>
            </a:r>
            <a:r>
              <a:rPr lang="es-ES" sz="3600" b="1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362819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257577" y="328037"/>
            <a:ext cx="8628846" cy="1754326"/>
          </a:xfrm>
          <a:prstGeom prst="rect">
            <a:avLst/>
          </a:prstGeom>
          <a:solidFill>
            <a:srgbClr val="FFFFD1"/>
          </a:solidFill>
          <a:ln w="76200">
            <a:solidFill>
              <a:srgbClr val="0000FF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CO" sz="3600" b="1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Según la creencia del infierno, los impíos son echados en el fuego </a:t>
            </a:r>
            <a:r>
              <a:rPr lang="es-CO" sz="3600" b="1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en el centro de la </a:t>
            </a:r>
            <a:r>
              <a:rPr lang="es-CO" sz="3600" b="1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tierra, en el momento de la muerte. </a:t>
            </a:r>
            <a:endParaRPr lang="es-CO" sz="3600" b="1" dirty="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Calibri" panose="020F0502020204030204" pitchFamily="34" charset="0"/>
              <a:cs typeface="Vijaya" panose="020B0604020202020204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206062" y="4294644"/>
            <a:ext cx="8731876" cy="2308324"/>
          </a:xfrm>
          <a:prstGeom prst="rect">
            <a:avLst/>
          </a:prstGeom>
          <a:solidFill>
            <a:srgbClr val="D1F7F6"/>
          </a:solidFill>
          <a:ln w="762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CO" sz="3600" b="1" dirty="0" smtClean="0">
                <a:ln>
                  <a:solidFill>
                    <a:srgbClr val="133E61"/>
                  </a:solidFill>
                </a:ln>
                <a:solidFill>
                  <a:srgbClr val="133E61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“Y </a:t>
            </a:r>
            <a:r>
              <a:rPr lang="es-CO" sz="3600" b="1" dirty="0">
                <a:ln>
                  <a:solidFill>
                    <a:srgbClr val="133E61"/>
                  </a:solidFill>
                </a:ln>
                <a:solidFill>
                  <a:srgbClr val="133E61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subieron sobre la anchura de la tierra, y rodearon el campamento de los santos y la ciudad amada; y de Dios descendió fuego del cielo, y los </a:t>
            </a:r>
            <a:r>
              <a:rPr lang="es-CO" sz="3600" b="1" dirty="0" smtClean="0">
                <a:ln>
                  <a:solidFill>
                    <a:srgbClr val="133E61"/>
                  </a:solidFill>
                </a:ln>
                <a:solidFill>
                  <a:srgbClr val="133E61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consumió”. </a:t>
            </a:r>
            <a:r>
              <a:rPr lang="es-CO" sz="3600" b="1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Apocalipsis 20:9. </a:t>
            </a:r>
          </a:p>
        </p:txBody>
      </p:sp>
      <p:sp>
        <p:nvSpPr>
          <p:cNvPr id="5" name="Rectángulo 4"/>
          <p:cNvSpPr/>
          <p:nvPr/>
        </p:nvSpPr>
        <p:spPr>
          <a:xfrm>
            <a:off x="1320085" y="2308500"/>
            <a:ext cx="6503831" cy="1754326"/>
          </a:xfrm>
          <a:prstGeom prst="rect">
            <a:avLst/>
          </a:prstGeom>
          <a:solidFill>
            <a:schemeClr val="tx1"/>
          </a:solidFill>
          <a:ln w="76200">
            <a:solidFill>
              <a:srgbClr val="0000FF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CO" sz="3600" b="1" dirty="0" smtClean="0">
                <a:ln>
                  <a:solidFill>
                    <a:srgbClr val="1B02D4"/>
                  </a:solidFill>
                </a:ln>
                <a:solidFill>
                  <a:srgbClr val="1B02D4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Según la Biblia los impíos serán castigados en el día final sobre la superficie de la tierra.</a:t>
            </a:r>
            <a:endParaRPr lang="es-CO" sz="3600" b="1" dirty="0">
              <a:ln>
                <a:solidFill>
                  <a:srgbClr val="1B02D4"/>
                </a:solidFill>
              </a:ln>
              <a:solidFill>
                <a:srgbClr val="1B02D4"/>
              </a:solidFill>
              <a:latin typeface="Calibri" panose="020F0502020204030204" pitchFamily="34" charset="0"/>
              <a:cs typeface="Vijay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2668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648772" y="476901"/>
            <a:ext cx="7846455" cy="2308324"/>
          </a:xfrm>
          <a:prstGeom prst="rect">
            <a:avLst/>
          </a:prstGeom>
          <a:solidFill>
            <a:schemeClr val="tx1"/>
          </a:solidFill>
          <a:ln w="76200">
            <a:solidFill>
              <a:srgbClr val="0000FF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CO" sz="3600" b="1" dirty="0" smtClean="0">
                <a:ln>
                  <a:solidFill>
                    <a:srgbClr val="133E61"/>
                  </a:solidFill>
                </a:ln>
                <a:solidFill>
                  <a:srgbClr val="133E61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Según la creencia del infierno todos los impíos reciben el mismo castigo. </a:t>
            </a:r>
            <a:r>
              <a:rPr lang="es-CO" sz="3600" b="1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Atormentados en el fuego, arderán sin</a:t>
            </a:r>
          </a:p>
          <a:p>
            <a:pPr algn="ctr"/>
            <a:r>
              <a:rPr lang="es-CO" sz="3600" b="1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 pausa por los siglos de los siglos .</a:t>
            </a:r>
            <a:endParaRPr lang="es-CO" sz="3600" b="1" dirty="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Calibri" panose="020F0502020204030204" pitchFamily="34" charset="0"/>
              <a:cs typeface="Vijaya" panose="020B060402020202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648773" y="4340565"/>
            <a:ext cx="7846454" cy="2308324"/>
          </a:xfrm>
          <a:prstGeom prst="rect">
            <a:avLst/>
          </a:prstGeom>
          <a:solidFill>
            <a:schemeClr val="tx1"/>
          </a:solidFill>
          <a:ln w="76200">
            <a:solidFill>
              <a:srgbClr val="0000FF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CO" sz="3600" b="1" dirty="0" smtClean="0">
                <a:ln>
                  <a:solidFill>
                    <a:srgbClr val="1B02D4"/>
                  </a:solidFill>
                </a:ln>
                <a:solidFill>
                  <a:srgbClr val="1B02D4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“</a:t>
            </a:r>
            <a:r>
              <a:rPr lang="es-CO" sz="36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Porque </a:t>
            </a:r>
            <a:r>
              <a:rPr lang="es-CO" sz="36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el Hijo del Hombre vendrá en la gloria de su Padre con sus ángeles</a:t>
            </a:r>
            <a:r>
              <a:rPr lang="es-CO" sz="36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, y </a:t>
            </a:r>
            <a:r>
              <a:rPr lang="es-CO" sz="36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entonces pagará a cada uno </a:t>
            </a:r>
            <a:endParaRPr lang="es-CO" sz="3600" b="1" dirty="0" smtClean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Calibri" panose="020F0502020204030204" pitchFamily="34" charset="0"/>
              <a:cs typeface="Vijaya" panose="020B0604020202020204" pitchFamily="34" charset="0"/>
            </a:endParaRPr>
          </a:p>
          <a:p>
            <a:pPr algn="ctr"/>
            <a:r>
              <a:rPr lang="es-CO" sz="3600" b="1" dirty="0" smtClean="0">
                <a:ln>
                  <a:solidFill>
                    <a:srgbClr val="1B02D4"/>
                  </a:solidFill>
                </a:ln>
                <a:solidFill>
                  <a:srgbClr val="1B02D4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conforme </a:t>
            </a:r>
            <a:r>
              <a:rPr lang="es-CO" sz="3600" b="1" dirty="0">
                <a:ln>
                  <a:solidFill>
                    <a:srgbClr val="1B02D4"/>
                  </a:solidFill>
                </a:ln>
                <a:solidFill>
                  <a:srgbClr val="1B02D4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a sus </a:t>
            </a:r>
            <a:r>
              <a:rPr lang="es-CO" sz="3600" b="1" dirty="0" smtClean="0">
                <a:ln>
                  <a:solidFill>
                    <a:srgbClr val="1B02D4"/>
                  </a:solidFill>
                </a:ln>
                <a:solidFill>
                  <a:srgbClr val="1B02D4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obras”. </a:t>
            </a:r>
            <a:r>
              <a:rPr lang="es-CO" sz="3600" b="1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Mateo 16:27. </a:t>
            </a:r>
          </a:p>
        </p:txBody>
      </p:sp>
      <p:sp>
        <p:nvSpPr>
          <p:cNvPr id="2" name="Rectángulo 1"/>
          <p:cNvSpPr/>
          <p:nvPr/>
        </p:nvSpPr>
        <p:spPr>
          <a:xfrm>
            <a:off x="1030309" y="2964165"/>
            <a:ext cx="7083382" cy="120032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CO" sz="3600" b="1" dirty="0" smtClean="0">
                <a:ln>
                  <a:solidFill>
                    <a:srgbClr val="FFFFCC"/>
                  </a:solidFill>
                </a:ln>
                <a:solidFill>
                  <a:srgbClr val="FFFFCC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Pero según la Biblia, el castigo será según sus pecados, según sus obras.</a:t>
            </a:r>
            <a:endParaRPr lang="es-CO" dirty="0">
              <a:ln>
                <a:solidFill>
                  <a:srgbClr val="FFFFCC"/>
                </a:solidFill>
              </a:ln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9119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1030309" y="657206"/>
            <a:ext cx="7083381" cy="2308324"/>
          </a:xfrm>
          <a:prstGeom prst="rect">
            <a:avLst/>
          </a:prstGeom>
          <a:solidFill>
            <a:srgbClr val="FFFF99"/>
          </a:solidFill>
          <a:ln w="76200">
            <a:solidFill>
              <a:srgbClr val="0000FF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CO" sz="3600" b="1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La creencia del infierno sostiene que el fuego nunca se apagará y que los impíos seguirán quemándose por lo siglos de la eternidad.</a:t>
            </a:r>
            <a:endParaRPr lang="es-CO" sz="3600" b="1" dirty="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Calibri" panose="020F0502020204030204" pitchFamily="34" charset="0"/>
              <a:cs typeface="Vijaya" panose="020B060402020202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1232347" y="3439044"/>
            <a:ext cx="6679306" cy="2862322"/>
          </a:xfrm>
          <a:prstGeom prst="rect">
            <a:avLst/>
          </a:prstGeom>
          <a:solidFill>
            <a:schemeClr val="tx1"/>
          </a:solidFill>
          <a:ln w="76200">
            <a:solidFill>
              <a:srgbClr val="0000FF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CO" sz="3600" b="1" dirty="0">
                <a:ln>
                  <a:solidFill>
                    <a:srgbClr val="1B02D4"/>
                  </a:solidFill>
                </a:ln>
                <a:solidFill>
                  <a:srgbClr val="1B02D4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L</a:t>
            </a:r>
            <a:r>
              <a:rPr lang="es-CO" sz="3600" b="1" dirty="0" smtClean="0">
                <a:ln>
                  <a:solidFill>
                    <a:srgbClr val="1B02D4"/>
                  </a:solidFill>
                </a:ln>
                <a:solidFill>
                  <a:srgbClr val="1B02D4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a Biblia enseña que el castigo de los pecadores será eterno en los resultados, no en el proceso. </a:t>
            </a:r>
          </a:p>
          <a:p>
            <a:pPr algn="ctr"/>
            <a:r>
              <a:rPr lang="es-CO" sz="3600" b="1" dirty="0" smtClean="0">
                <a:ln>
                  <a:solidFill>
                    <a:srgbClr val="FF0000"/>
                  </a:solidFill>
                </a:ln>
                <a:solidFill>
                  <a:schemeClr val="accent2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Serán consumidos por el fuego y dejarán de existir.</a:t>
            </a:r>
            <a:endParaRPr lang="es-CO" sz="3600" b="1" dirty="0">
              <a:ln>
                <a:solidFill>
                  <a:srgbClr val="FF0000"/>
                </a:solidFill>
              </a:ln>
              <a:solidFill>
                <a:schemeClr val="accent2"/>
              </a:solidFill>
              <a:latin typeface="Calibri" panose="020F0502020204030204" pitchFamily="34" charset="0"/>
              <a:cs typeface="Vijay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8976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2009105" y="4878921"/>
            <a:ext cx="5125791" cy="1754326"/>
          </a:xfrm>
          <a:prstGeom prst="rect">
            <a:avLst/>
          </a:prstGeom>
          <a:solidFill>
            <a:srgbClr val="FFFF99"/>
          </a:solidFill>
          <a:ln w="76200">
            <a:solidFill>
              <a:srgbClr val="0000FF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CO" sz="3600" b="1" dirty="0" smtClean="0">
                <a:ln>
                  <a:solidFill>
                    <a:srgbClr val="0000CC"/>
                  </a:solidFill>
                </a:ln>
                <a:solidFill>
                  <a:srgbClr val="0000CC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“…espanto </a:t>
            </a:r>
            <a:r>
              <a:rPr lang="es-CO" sz="3600" b="1" dirty="0">
                <a:ln>
                  <a:solidFill>
                    <a:srgbClr val="0000CC"/>
                  </a:solidFill>
                </a:ln>
                <a:solidFill>
                  <a:srgbClr val="0000CC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serás, y para siempre dejarás de </a:t>
            </a:r>
            <a:r>
              <a:rPr lang="es-CO" sz="3600" b="1" dirty="0" smtClean="0">
                <a:ln>
                  <a:solidFill>
                    <a:srgbClr val="0000CC"/>
                  </a:solidFill>
                </a:ln>
                <a:solidFill>
                  <a:srgbClr val="0000CC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ser”. </a:t>
            </a:r>
          </a:p>
          <a:p>
            <a:pPr algn="ctr"/>
            <a:r>
              <a:rPr lang="es-CO" sz="3600" b="1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Ezequiel </a:t>
            </a:r>
            <a:r>
              <a:rPr lang="es-CO" sz="3600" b="1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28:19. </a:t>
            </a:r>
          </a:p>
        </p:txBody>
      </p:sp>
      <p:sp>
        <p:nvSpPr>
          <p:cNvPr id="4" name="Rectángulo 3"/>
          <p:cNvSpPr/>
          <p:nvPr/>
        </p:nvSpPr>
        <p:spPr>
          <a:xfrm>
            <a:off x="206062" y="336429"/>
            <a:ext cx="8731876" cy="3416320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CO" sz="3600" b="1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 </a:t>
            </a:r>
            <a:r>
              <a:rPr lang="es-CO" sz="36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“…viene </a:t>
            </a:r>
            <a:r>
              <a:rPr lang="es-CO" sz="36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el día ardiente como un horno, y todos los soberbios y todos los que hacen maldad </a:t>
            </a:r>
            <a:r>
              <a:rPr lang="es-CO" sz="3600" b="1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serán estopa</a:t>
            </a:r>
            <a:r>
              <a:rPr lang="es-CO" sz="36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; </a:t>
            </a:r>
            <a:r>
              <a:rPr lang="es-CO" sz="3600" b="1" dirty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aquel día que vendrá los abrasará, ha dicho Jehová de los ejércitos, y no les dejará </a:t>
            </a:r>
            <a:r>
              <a:rPr lang="es-CO" sz="3600" b="1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ni raíz ni </a:t>
            </a:r>
            <a:r>
              <a:rPr lang="es-CO" sz="3600" b="1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rama”. </a:t>
            </a:r>
            <a:r>
              <a:rPr lang="es-CO" sz="36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Malaquías 4:1. </a:t>
            </a:r>
          </a:p>
        </p:txBody>
      </p:sp>
      <p:sp>
        <p:nvSpPr>
          <p:cNvPr id="5" name="Rectángulo 4"/>
          <p:cNvSpPr/>
          <p:nvPr/>
        </p:nvSpPr>
        <p:spPr>
          <a:xfrm>
            <a:off x="648773" y="3987893"/>
            <a:ext cx="7846454" cy="646331"/>
          </a:xfrm>
          <a:prstGeom prst="rect">
            <a:avLst/>
          </a:prstGeom>
          <a:solidFill>
            <a:schemeClr val="tx1"/>
          </a:solidFill>
          <a:ln w="76200">
            <a:solidFill>
              <a:srgbClr val="0000FF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ES_tradnl" sz="3600" b="1" dirty="0" smtClean="0">
                <a:ln>
                  <a:solidFill>
                    <a:srgbClr val="059917"/>
                  </a:solidFill>
                </a:ln>
                <a:solidFill>
                  <a:srgbClr val="059917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Satanás también dejará de existir.</a:t>
            </a:r>
            <a:endParaRPr lang="es-CO" sz="3600" b="1" dirty="0">
              <a:ln>
                <a:solidFill>
                  <a:srgbClr val="059917"/>
                </a:solidFill>
              </a:ln>
              <a:solidFill>
                <a:srgbClr val="059917"/>
              </a:solidFill>
              <a:latin typeface="Calibri" panose="020F0502020204030204" pitchFamily="34" charset="0"/>
              <a:cs typeface="Vijay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9943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633278" y="3324934"/>
            <a:ext cx="7877444" cy="1754326"/>
          </a:xfrm>
          <a:prstGeom prst="rect">
            <a:avLst/>
          </a:prstGeom>
          <a:solidFill>
            <a:srgbClr val="FFFFAB"/>
          </a:solidFill>
          <a:ln w="76200">
            <a:solidFill>
              <a:srgbClr val="0000FF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CO" sz="3600" b="1" dirty="0" smtClean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“… el </a:t>
            </a:r>
            <a:r>
              <a:rPr lang="es-CO" sz="3600" b="1" dirty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humo de su tormento sube por los siglos de los siglos</a:t>
            </a:r>
            <a:r>
              <a:rPr lang="es-CO" sz="3600" b="1" dirty="0" smtClean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. Y </a:t>
            </a:r>
            <a:r>
              <a:rPr lang="es-CO" sz="3600" b="1" dirty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no tienen reposo de día ni de </a:t>
            </a:r>
            <a:r>
              <a:rPr lang="es-CO" sz="3600" b="1" dirty="0" smtClean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noche…”. </a:t>
            </a:r>
            <a:r>
              <a:rPr lang="es-CO" sz="3600" b="1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Apocalipsis 14:11.</a:t>
            </a:r>
            <a:endParaRPr lang="es-CO" sz="3600" b="1" dirty="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Calibri" panose="020F0502020204030204" pitchFamily="34" charset="0"/>
              <a:cs typeface="Vijaya" panose="020B0604020202020204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1515683" y="465220"/>
            <a:ext cx="6112634" cy="1200329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CO" sz="3600" b="1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 ¿Entonces a qué se refiere la Biblia cuando habla de:</a:t>
            </a:r>
            <a:endParaRPr lang="es-CO" sz="36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Calibri" panose="020F0502020204030204" pitchFamily="34" charset="0"/>
              <a:cs typeface="Vijaya" panose="020B060402020202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1009986" y="1888629"/>
            <a:ext cx="7124029" cy="1200329"/>
          </a:xfrm>
          <a:prstGeom prst="rect">
            <a:avLst/>
          </a:prstGeom>
          <a:solidFill>
            <a:schemeClr val="tx1"/>
          </a:solidFill>
          <a:ln w="76200">
            <a:solidFill>
              <a:srgbClr val="0000FF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CO" sz="3600" b="1" dirty="0" smtClean="0">
                <a:ln>
                  <a:solidFill>
                    <a:srgbClr val="059917"/>
                  </a:solidFill>
                </a:ln>
                <a:solidFill>
                  <a:srgbClr val="059917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“… </a:t>
            </a:r>
            <a:r>
              <a:rPr lang="es-CO" sz="3600" b="1" dirty="0">
                <a:ln>
                  <a:solidFill>
                    <a:srgbClr val="059917"/>
                  </a:solidFill>
                </a:ln>
                <a:solidFill>
                  <a:srgbClr val="059917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el gusano de ellos no muere, y el fuego nunca se </a:t>
            </a:r>
            <a:r>
              <a:rPr lang="es-CO" sz="3600" b="1" dirty="0" smtClean="0">
                <a:ln>
                  <a:solidFill>
                    <a:srgbClr val="059917"/>
                  </a:solidFill>
                </a:ln>
                <a:solidFill>
                  <a:srgbClr val="059917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apaga”. </a:t>
            </a:r>
            <a:r>
              <a:rPr lang="es-CO" sz="3600" b="1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Marcos 9:44. </a:t>
            </a:r>
          </a:p>
        </p:txBody>
      </p:sp>
      <p:sp>
        <p:nvSpPr>
          <p:cNvPr id="6" name="Rectángulo 5"/>
          <p:cNvSpPr/>
          <p:nvPr/>
        </p:nvSpPr>
        <p:spPr>
          <a:xfrm>
            <a:off x="1231039" y="5321159"/>
            <a:ext cx="6681922" cy="1200329"/>
          </a:xfrm>
          <a:prstGeom prst="rect">
            <a:avLst/>
          </a:prstGeom>
          <a:solidFill>
            <a:srgbClr val="FF0000"/>
          </a:solidFill>
          <a:ln w="76200">
            <a:solidFill>
              <a:srgbClr val="FFFFCC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CO" sz="3600" b="1" dirty="0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Éstas son expresiones de énfasis </a:t>
            </a:r>
          </a:p>
          <a:p>
            <a:pPr algn="ctr"/>
            <a:r>
              <a:rPr lang="es-CO" sz="3600" b="1" dirty="0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que se usan en sentido figurado. </a:t>
            </a:r>
            <a:endParaRPr lang="es-CO" sz="3600" b="1" dirty="0">
              <a:ln>
                <a:solidFill>
                  <a:srgbClr val="FFFF00"/>
                </a:solidFill>
              </a:ln>
              <a:solidFill>
                <a:srgbClr val="FFFF00"/>
              </a:solidFill>
              <a:latin typeface="Calibri" panose="020F0502020204030204" pitchFamily="34" charset="0"/>
              <a:cs typeface="Vijay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2416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515683" y="478095"/>
            <a:ext cx="6112634" cy="1200329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CO" sz="3600" b="1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 Ejemplo: </a:t>
            </a:r>
            <a:r>
              <a:rPr lang="es-CO" sz="36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El castigo de Dios contra </a:t>
            </a:r>
            <a:r>
              <a:rPr lang="es-CO" sz="3600" b="1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Edom</a:t>
            </a:r>
            <a:r>
              <a:rPr lang="es-CO" sz="36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. </a:t>
            </a:r>
            <a:r>
              <a:rPr lang="es-CO" sz="3600" b="1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Isaías 34:9-11.</a:t>
            </a:r>
            <a:endParaRPr lang="es-CO" sz="36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Calibri" panose="020F0502020204030204" pitchFamily="34" charset="0"/>
              <a:cs typeface="Vijaya" panose="020B060402020202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309094" y="2056054"/>
            <a:ext cx="8590208" cy="4524315"/>
          </a:xfrm>
          <a:prstGeom prst="rect">
            <a:avLst/>
          </a:prstGeom>
          <a:solidFill>
            <a:schemeClr val="tx1"/>
          </a:solidFill>
          <a:ln w="76200">
            <a:solidFill>
              <a:srgbClr val="0000FF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CO" sz="3600" b="1" dirty="0">
                <a:ln>
                  <a:solidFill>
                    <a:srgbClr val="059917"/>
                  </a:solidFill>
                </a:ln>
                <a:solidFill>
                  <a:srgbClr val="059917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 </a:t>
            </a:r>
            <a:r>
              <a:rPr lang="es-CO" sz="3600" b="1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“</a:t>
            </a:r>
            <a:r>
              <a:rPr lang="es-CO" sz="36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Y </a:t>
            </a:r>
            <a:r>
              <a:rPr lang="es-CO" sz="36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sus arroyos se convertirán en brea, y su polvo en azufre, y su tierra en brea ardiente. </a:t>
            </a:r>
          </a:p>
          <a:p>
            <a:pPr algn="ctr"/>
            <a:r>
              <a:rPr lang="es-CO" sz="3600" b="1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 </a:t>
            </a:r>
            <a:r>
              <a:rPr lang="es-CO" sz="3600" b="1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No se apagará de noche ni de día, perpetuamente subirá su humo;</a:t>
            </a:r>
          </a:p>
          <a:p>
            <a:pPr algn="ctr"/>
            <a:r>
              <a:rPr lang="es-CO" sz="3600" b="1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 </a:t>
            </a:r>
            <a:r>
              <a:rPr lang="es-CO" sz="36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de generación en generación será asolada, nunca jamás pasará nadie por ella. </a:t>
            </a:r>
          </a:p>
          <a:p>
            <a:pPr algn="ctr"/>
            <a:r>
              <a:rPr lang="es-CO" sz="36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  </a:t>
            </a:r>
            <a:r>
              <a:rPr lang="es-CO" sz="3600" b="1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Se adueñarán de ella el pelícano y el erizo, la lechuza y el cuervo morarán en </a:t>
            </a:r>
            <a:r>
              <a:rPr lang="es-CO" sz="3600" b="1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ella”.</a:t>
            </a:r>
            <a:endParaRPr lang="es-CO" sz="3600" b="1" dirty="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Calibri" panose="020F0502020204030204" pitchFamily="34" charset="0"/>
              <a:cs typeface="Vijay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9666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905949" y="2719978"/>
            <a:ext cx="7332103" cy="1754326"/>
          </a:xfrm>
          <a:prstGeom prst="rect">
            <a:avLst/>
          </a:prstGeom>
          <a:solidFill>
            <a:schemeClr val="tx1"/>
          </a:solidFill>
          <a:ln w="76200">
            <a:solidFill>
              <a:srgbClr val="0000FF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CO" sz="3600" b="1" dirty="0" smtClean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“Sodoma </a:t>
            </a:r>
            <a:r>
              <a:rPr lang="es-CO" sz="3600" b="1" dirty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y Gomorra </a:t>
            </a:r>
            <a:r>
              <a:rPr lang="es-CO" sz="3600" b="1" dirty="0" smtClean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…, </a:t>
            </a:r>
            <a:r>
              <a:rPr lang="es-CO" sz="3600" b="1" dirty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fueron puestas por ejemplo, sufriendo el castigo del fuego </a:t>
            </a:r>
            <a:r>
              <a:rPr lang="es-CO" sz="3600" b="1" dirty="0" smtClean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eterno”.  </a:t>
            </a:r>
            <a:r>
              <a:rPr lang="es-CO" sz="3600" b="1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Judas 1:7. </a:t>
            </a:r>
            <a:endParaRPr lang="es-CO" sz="3600" b="1" dirty="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Calibri" panose="020F0502020204030204" pitchFamily="34" charset="0"/>
              <a:cs typeface="Vijaya" panose="020B0604020202020204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1015419" y="1012083"/>
            <a:ext cx="7113161" cy="1200329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CO" sz="3600" b="1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 También Sodoma y Gomorra fueron quemadas con fuego eterno.</a:t>
            </a:r>
            <a:endParaRPr lang="es-CO" sz="36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Calibri" panose="020F0502020204030204" pitchFamily="34" charset="0"/>
              <a:cs typeface="Vijaya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905949" y="4986306"/>
            <a:ext cx="7332103" cy="1200329"/>
          </a:xfrm>
          <a:prstGeom prst="rect">
            <a:avLst/>
          </a:prstGeom>
          <a:solidFill>
            <a:srgbClr val="FFFFAB"/>
          </a:solidFill>
          <a:ln w="76200">
            <a:solidFill>
              <a:srgbClr val="0000FF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CO" sz="3600" b="1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Aunque este fuego es eterno, se apagó hace más de tres mil años.</a:t>
            </a:r>
            <a:endParaRPr lang="es-CO" sz="3600" b="1" dirty="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Calibri" panose="020F0502020204030204" pitchFamily="34" charset="0"/>
              <a:cs typeface="Vijay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7915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893068" y="2101791"/>
            <a:ext cx="7332103" cy="2862322"/>
          </a:xfrm>
          <a:prstGeom prst="rect">
            <a:avLst/>
          </a:prstGeom>
          <a:solidFill>
            <a:srgbClr val="FFFFEF"/>
          </a:solidFill>
          <a:ln w="76200">
            <a:solidFill>
              <a:srgbClr val="7143CD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CO" sz="3600" b="1" dirty="0" smtClean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“Pero </a:t>
            </a:r>
            <a:r>
              <a:rPr lang="es-CO" sz="3600" b="1" dirty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si no me oyereis para santificar el día de reposo</a:t>
            </a:r>
            <a:r>
              <a:rPr lang="es-CO" sz="3600" b="1" dirty="0" smtClean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, … </a:t>
            </a:r>
            <a:r>
              <a:rPr lang="es-CO" sz="36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yo haré descender fuego en sus puertas, y consumirá los palacios de Jerusalén, </a:t>
            </a:r>
            <a:r>
              <a:rPr lang="es-CO" sz="3600" b="1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y</a:t>
            </a:r>
            <a:r>
              <a:rPr lang="es-CO" sz="3600" b="1" dirty="0">
                <a:ln>
                  <a:solidFill>
                    <a:srgbClr val="000099"/>
                  </a:solidFill>
                </a:ln>
                <a:solidFill>
                  <a:srgbClr val="000099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 </a:t>
            </a:r>
            <a:r>
              <a:rPr lang="es-CO" sz="3600" b="1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no se </a:t>
            </a:r>
            <a:r>
              <a:rPr lang="es-CO" sz="3600" b="1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apagará”. </a:t>
            </a:r>
            <a:r>
              <a:rPr lang="es-CO" sz="3600" b="1" dirty="0" smtClean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Jeremías </a:t>
            </a:r>
            <a:r>
              <a:rPr lang="es-CO" sz="3600" b="1" dirty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17:27. </a:t>
            </a:r>
          </a:p>
        </p:txBody>
      </p:sp>
      <p:sp>
        <p:nvSpPr>
          <p:cNvPr id="4" name="Rectángulo 3"/>
          <p:cNvSpPr/>
          <p:nvPr/>
        </p:nvSpPr>
        <p:spPr>
          <a:xfrm>
            <a:off x="1502803" y="548443"/>
            <a:ext cx="6112634" cy="1200329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CO" sz="3600" b="1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 Similar ocurrió con el fuego que quemó a Jerusalén</a:t>
            </a:r>
            <a:endParaRPr lang="es-CO" sz="36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Calibri" panose="020F0502020204030204" pitchFamily="34" charset="0"/>
              <a:cs typeface="Vijaya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93067" y="5295401"/>
            <a:ext cx="7332103" cy="1200329"/>
          </a:xfrm>
          <a:prstGeom prst="rect">
            <a:avLst/>
          </a:prstGeom>
          <a:solidFill>
            <a:srgbClr val="FFFFAB"/>
          </a:solidFill>
          <a:ln w="76200">
            <a:solidFill>
              <a:srgbClr val="0000FF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CO" sz="3600" b="1" dirty="0" smtClean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Esta profecía se cumplió en el año 586 a.C. </a:t>
            </a:r>
            <a:r>
              <a:rPr lang="es-CO" sz="3600" b="1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Y el fuego se apagó.</a:t>
            </a:r>
            <a:endParaRPr lang="es-CO" sz="3600" b="1" dirty="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Calibri" panose="020F0502020204030204" pitchFamily="34" charset="0"/>
              <a:cs typeface="Vijay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663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311034" y="1365528"/>
            <a:ext cx="6521932" cy="2431435"/>
          </a:xfrm>
          <a:prstGeom prst="rect">
            <a:avLst/>
          </a:prstGeom>
          <a:solidFill>
            <a:srgbClr val="FFFF99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O" sz="3800" b="1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Esta creencia no es bíblica, y la palabra infierno tampoco se </a:t>
            </a:r>
            <a:r>
              <a:rPr lang="es-CO" sz="3800" b="1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encuentra en la </a:t>
            </a:r>
            <a:r>
              <a:rPr lang="es-CO" sz="3800" b="1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Biblia en los idiomas originales.</a:t>
            </a:r>
            <a:endParaRPr lang="es-CO" sz="3800" b="1" dirty="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Calibri" panose="020F0502020204030204" pitchFamily="34" charset="0"/>
              <a:cs typeface="Vijaya" panose="020B060402020202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1311034" y="4402477"/>
            <a:ext cx="6521932" cy="1754326"/>
          </a:xfrm>
          <a:prstGeom prst="rect">
            <a:avLst/>
          </a:prstGeom>
          <a:solidFill>
            <a:schemeClr val="tx1"/>
          </a:solidFill>
          <a:ln w="762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ES" sz="36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¿Entonces por qué la palabra infierno se encuentra hoy </a:t>
            </a:r>
            <a:r>
              <a:rPr lang="es-ES_tradnl" sz="36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en muchas versiones de la Biblia?</a:t>
            </a:r>
            <a:endParaRPr lang="es-ES" sz="3600" b="1" dirty="0">
              <a:ln>
                <a:solidFill>
                  <a:srgbClr val="0000FF"/>
                </a:solidFill>
              </a:ln>
              <a:solidFill>
                <a:srgbClr val="0000FF"/>
              </a:solidFill>
              <a:latin typeface="Calibri" panose="020F0502020204030204" pitchFamily="34" charset="0"/>
              <a:cs typeface="Vijay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2428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3434656" y="1535897"/>
            <a:ext cx="2274688" cy="646331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es-ES" sz="3600" b="1" dirty="0" smtClean="0">
                <a:ln>
                  <a:solidFill>
                    <a:prstClr val="black"/>
                  </a:solidFill>
                </a:ln>
                <a:solidFill>
                  <a:prstClr val="black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3. Tártaro</a:t>
            </a:r>
            <a:endParaRPr lang="es-ES" sz="3600" b="1" dirty="0">
              <a:ln>
                <a:solidFill>
                  <a:prstClr val="black"/>
                </a:solidFill>
              </a:ln>
              <a:solidFill>
                <a:prstClr val="black"/>
              </a:solidFill>
              <a:latin typeface="Calibri" panose="020F0502020204030204" pitchFamily="34" charset="0"/>
              <a:cs typeface="Vijaya" panose="020B060402020202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1102506" y="587148"/>
            <a:ext cx="6938988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CO" sz="36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ea typeface="Ebrima" panose="02000000000000000000" pitchFamily="2" charset="0"/>
                <a:cs typeface="Ebrima" panose="02000000000000000000" pitchFamily="2" charset="0"/>
              </a:rPr>
              <a:t>¿Qué significan estas tres palabras?</a:t>
            </a:r>
          </a:p>
        </p:txBody>
      </p:sp>
      <p:sp>
        <p:nvSpPr>
          <p:cNvPr id="8" name="Rectángulo 7"/>
          <p:cNvSpPr/>
          <p:nvPr/>
        </p:nvSpPr>
        <p:spPr>
          <a:xfrm>
            <a:off x="719314" y="2373801"/>
            <a:ext cx="7705372" cy="2308324"/>
          </a:xfrm>
          <a:prstGeom prst="rect">
            <a:avLst/>
          </a:prstGeom>
          <a:solidFill>
            <a:srgbClr val="D1F7F6"/>
          </a:solidFill>
          <a:ln>
            <a:solidFill>
              <a:srgbClr val="FFFFCC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CO" sz="3600" b="1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Aparece una sola vez en la Biblia. </a:t>
            </a:r>
          </a:p>
          <a:p>
            <a:pPr algn="ctr"/>
            <a:r>
              <a:rPr lang="es-CO" sz="36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Según </a:t>
            </a:r>
            <a:r>
              <a:rPr lang="es-CO" sz="36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los griegos </a:t>
            </a:r>
            <a:r>
              <a:rPr lang="es-CO" sz="36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y la </a:t>
            </a:r>
            <a:r>
              <a:rPr lang="es-CO" sz="36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literatura </a:t>
            </a:r>
            <a:r>
              <a:rPr lang="es-CO" sz="36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judía</a:t>
            </a:r>
            <a:r>
              <a:rPr lang="es-CO" sz="36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, el </a:t>
            </a:r>
            <a:r>
              <a:rPr lang="es-CO" sz="3600" b="1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Tártaro</a:t>
            </a:r>
            <a:r>
              <a:rPr lang="es-CO" sz="3600" b="1" dirty="0">
                <a:ln>
                  <a:solidFill>
                    <a:srgbClr val="FF0000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 </a:t>
            </a:r>
            <a:r>
              <a:rPr lang="es-CO" sz="36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era un lugar </a:t>
            </a:r>
            <a:r>
              <a:rPr lang="es-CO" sz="36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donde se recibía </a:t>
            </a:r>
            <a:r>
              <a:rPr lang="es-CO" sz="36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el castigo divino.  </a:t>
            </a:r>
            <a:endParaRPr lang="es-CO" sz="3600" b="1" dirty="0" smtClean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Calibri" panose="020F0502020204030204" pitchFamily="34" charset="0"/>
              <a:cs typeface="Vijaya" panose="020B0604020202020204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719314" y="4884401"/>
            <a:ext cx="7705372" cy="175432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es-CO" sz="3600" b="1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El apóstol Pedro </a:t>
            </a:r>
            <a:r>
              <a:rPr lang="es-CO" sz="3600" b="1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usa este </a:t>
            </a:r>
            <a:r>
              <a:rPr lang="es-CO" sz="3600" b="1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término para </a:t>
            </a:r>
            <a:r>
              <a:rPr lang="es-CO" sz="3600" b="1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referirse al lugar más profundo adonde fueron arrojados los </a:t>
            </a:r>
            <a:r>
              <a:rPr lang="es-CO" sz="3600" b="1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ángeles rebeldes.</a:t>
            </a:r>
            <a:endParaRPr lang="es-CO" sz="3600" b="1" dirty="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Calibri" panose="020F0502020204030204" pitchFamily="34" charset="0"/>
              <a:cs typeface="Vijay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5036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  <p:bldP spid="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898302" y="3723506"/>
            <a:ext cx="7347397" cy="2862322"/>
          </a:xfrm>
          <a:prstGeom prst="rect">
            <a:avLst/>
          </a:prstGeom>
          <a:solidFill>
            <a:schemeClr val="tx1"/>
          </a:solidFill>
          <a:ln w="762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es-CO" sz="36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“Y </a:t>
            </a:r>
            <a:r>
              <a:rPr lang="es-CO" sz="36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a los ángeles que no guardaron su dignidad, sino que abandonaron su propia morada, los ha guardado bajo </a:t>
            </a:r>
            <a:r>
              <a:rPr lang="es-CO" sz="3600" b="1" dirty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oscuridad, en prisiones eternas</a:t>
            </a:r>
            <a:r>
              <a:rPr lang="es-CO" sz="36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, para el juicio del gran </a:t>
            </a:r>
            <a:r>
              <a:rPr lang="es-CO" sz="36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día”. </a:t>
            </a:r>
            <a:r>
              <a:rPr lang="es-CO" sz="3600" b="1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Judas 1:6. </a:t>
            </a:r>
          </a:p>
        </p:txBody>
      </p:sp>
      <p:sp>
        <p:nvSpPr>
          <p:cNvPr id="4" name="Rectángulo 3"/>
          <p:cNvSpPr/>
          <p:nvPr/>
        </p:nvSpPr>
        <p:spPr>
          <a:xfrm>
            <a:off x="838810" y="616829"/>
            <a:ext cx="7466380" cy="2862322"/>
          </a:xfrm>
          <a:prstGeom prst="rect">
            <a:avLst/>
          </a:prstGeom>
          <a:solidFill>
            <a:srgbClr val="FFFFD5"/>
          </a:solidFill>
          <a:ln w="76200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s-CO" sz="36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“Porque </a:t>
            </a:r>
            <a:r>
              <a:rPr lang="es-CO" sz="36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si Dios no perdonó a los ángeles que pecaron, sino que </a:t>
            </a:r>
            <a:r>
              <a:rPr lang="es-CO" sz="3600" b="1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arrojándolos</a:t>
            </a:r>
            <a:r>
              <a:rPr lang="es-CO" sz="36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 al </a:t>
            </a:r>
            <a:r>
              <a:rPr lang="es-CO" sz="3600" b="1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infierno</a:t>
            </a:r>
            <a:r>
              <a:rPr lang="es-CO" sz="36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 (</a:t>
            </a:r>
            <a:r>
              <a:rPr lang="es-CO" sz="3600" b="1" dirty="0" smtClean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tártaro</a:t>
            </a:r>
            <a:r>
              <a:rPr lang="es-CO" sz="36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) </a:t>
            </a:r>
            <a:r>
              <a:rPr lang="es-CO" sz="36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los entregó a </a:t>
            </a:r>
            <a:r>
              <a:rPr lang="es-CO" sz="3600" b="1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prisiones de oscuridad</a:t>
            </a:r>
            <a:r>
              <a:rPr lang="es-CO" sz="36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, para ser reservados al </a:t>
            </a:r>
            <a:r>
              <a:rPr lang="es-CO" sz="36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juicio”. </a:t>
            </a:r>
            <a:r>
              <a:rPr lang="es-CO" sz="3600" b="1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2Pedro 2:4.  </a:t>
            </a:r>
            <a:endParaRPr lang="es-CO" sz="36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Calibri" panose="020F0502020204030204" pitchFamily="34" charset="0"/>
              <a:cs typeface="Vijay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8130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526299" y="472637"/>
            <a:ext cx="6091402" cy="830997"/>
          </a:xfrm>
          <a:prstGeom prst="rect">
            <a:avLst/>
          </a:prstGeom>
          <a:solidFill>
            <a:schemeClr val="tx1"/>
          </a:solidFill>
          <a:ln w="762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ES" sz="4800" b="1" dirty="0" smtClean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latin typeface="Vijaya" panose="020B0604020202020204" pitchFamily="34" charset="0"/>
                <a:cs typeface="Vijaya" panose="020B0604020202020204" pitchFamily="34" charset="0"/>
              </a:rPr>
              <a:t>¿Dónde fueron arrojados?</a:t>
            </a:r>
            <a:endParaRPr lang="es-ES" sz="4800" b="1" dirty="0">
              <a:ln>
                <a:solidFill>
                  <a:srgbClr val="0000FF"/>
                </a:solidFill>
              </a:ln>
              <a:solidFill>
                <a:srgbClr val="0000FF"/>
              </a:solidFill>
              <a:latin typeface="Vijaya" panose="020B0604020202020204" pitchFamily="34" charset="0"/>
              <a:cs typeface="Vijaya" panose="020B060402020202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327314" y="1783064"/>
            <a:ext cx="8489372" cy="2862322"/>
          </a:xfrm>
          <a:prstGeom prst="rect">
            <a:avLst/>
          </a:prstGeom>
          <a:solidFill>
            <a:srgbClr val="FFFFD5"/>
          </a:solidFill>
        </p:spPr>
        <p:txBody>
          <a:bodyPr wrap="square">
            <a:spAutoFit/>
          </a:bodyPr>
          <a:lstStyle/>
          <a:p>
            <a:pPr algn="ctr"/>
            <a:r>
              <a:rPr lang="es-CO" sz="3600" b="1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“Y </a:t>
            </a:r>
            <a:r>
              <a:rPr lang="es-CO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fue lanzado fuera el gran dragón, la serpiente antigua, que se llama diablo y Satanás, el cual engaña al mundo entero; fue </a:t>
            </a:r>
            <a:r>
              <a:rPr lang="es-CO" sz="3600" b="1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arrojado a la tierra</a:t>
            </a:r>
            <a:r>
              <a:rPr lang="es-CO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, y sus ángeles fueron </a:t>
            </a:r>
            <a:r>
              <a:rPr lang="es-CO" sz="3600" b="1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arrojados</a:t>
            </a:r>
            <a:r>
              <a:rPr lang="es-CO" sz="3600" b="1" dirty="0">
                <a:ln>
                  <a:solidFill>
                    <a:srgbClr val="FF0000"/>
                  </a:solidFill>
                </a:ln>
                <a:solidFill>
                  <a:sysClr val="windowText" lastClr="00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 </a:t>
            </a:r>
            <a:r>
              <a:rPr lang="es-CO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con </a:t>
            </a:r>
            <a:r>
              <a:rPr lang="es-CO" sz="3600" b="1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él”. </a:t>
            </a:r>
            <a:r>
              <a:rPr lang="es-CO" sz="3600" b="1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Apocalipsis 12:9.</a:t>
            </a:r>
            <a:endParaRPr lang="es-CO" dirty="0"/>
          </a:p>
        </p:txBody>
      </p:sp>
      <p:sp>
        <p:nvSpPr>
          <p:cNvPr id="3" name="Rectángulo 2"/>
          <p:cNvSpPr/>
          <p:nvPr/>
        </p:nvSpPr>
        <p:spPr>
          <a:xfrm>
            <a:off x="62346" y="4891037"/>
            <a:ext cx="9019309" cy="175432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ES" sz="3600" b="1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“¡</a:t>
            </a:r>
            <a:r>
              <a:rPr lang="es-ES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Ay de la tierra y el mar! Porque el diablo </a:t>
            </a:r>
            <a:r>
              <a:rPr lang="es-ES" sz="3600" b="1" dirty="0">
                <a:ln>
                  <a:solidFill>
                    <a:srgbClr val="FF0000"/>
                  </a:solidFill>
                </a:ln>
                <a:solidFill>
                  <a:schemeClr val="accent1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ha </a:t>
            </a:r>
            <a:r>
              <a:rPr lang="es-ES" sz="3600" b="1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descendido</a:t>
            </a:r>
            <a:r>
              <a:rPr lang="es-ES" sz="3600" b="1" dirty="0">
                <a:ln>
                  <a:solidFill>
                    <a:srgbClr val="FF0000"/>
                  </a:solidFill>
                </a:ln>
                <a:solidFill>
                  <a:schemeClr val="accent1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 </a:t>
            </a:r>
            <a:r>
              <a:rPr lang="es-ES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a vosotros, con gran furor, al saber que le queda poco tiempo". </a:t>
            </a:r>
            <a:r>
              <a:rPr lang="es-ES" sz="3600" b="1" dirty="0" err="1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Apoc</a:t>
            </a:r>
            <a:r>
              <a:rPr lang="es-ES" sz="3600" b="1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. 12:12.</a:t>
            </a:r>
            <a:r>
              <a:rPr lang="es-CO" sz="3600" b="1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 </a:t>
            </a:r>
            <a:endParaRPr lang="es-CO" dirty="0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3074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680084" y="1359048"/>
            <a:ext cx="7783832" cy="3416320"/>
          </a:xfrm>
          <a:prstGeom prst="rect">
            <a:avLst/>
          </a:prstGeom>
          <a:solidFill>
            <a:schemeClr val="tx1"/>
          </a:solidFill>
          <a:ln w="762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CO" sz="36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Porque </a:t>
            </a:r>
            <a:r>
              <a:rPr lang="es-CO" sz="36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no tenemos lucha contra sangre y carne, sino contra principados, contra potestades, contra los gobernadores de </a:t>
            </a:r>
            <a:r>
              <a:rPr lang="es-CO" sz="3600" b="1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las tinieblas de este siglo</a:t>
            </a:r>
            <a:r>
              <a:rPr lang="es-CO" sz="36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, contra huestes espirituales de maldad en las </a:t>
            </a:r>
            <a:r>
              <a:rPr lang="es-CO" sz="3600" b="1" dirty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regiones celestes. </a:t>
            </a:r>
            <a:r>
              <a:rPr lang="es-CO" sz="3600" b="1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Efesios 6:12. </a:t>
            </a:r>
            <a:endParaRPr lang="es-CO" sz="36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Calibri" panose="020F0502020204030204" pitchFamily="34" charset="0"/>
              <a:cs typeface="Vijaya" panose="020B0604020202020204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2344260" y="405319"/>
            <a:ext cx="4455480" cy="830997"/>
          </a:xfrm>
          <a:prstGeom prst="rect">
            <a:avLst/>
          </a:prstGeom>
          <a:solidFill>
            <a:schemeClr val="tx1"/>
          </a:solidFill>
          <a:ln w="762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ES" sz="4800" b="1" dirty="0" smtClean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latin typeface="Vijaya" panose="020B0604020202020204" pitchFamily="34" charset="0"/>
                <a:cs typeface="Vijaya" panose="020B0604020202020204" pitchFamily="34" charset="0"/>
              </a:rPr>
              <a:t>¿Qué lugar es ese?</a:t>
            </a:r>
            <a:endParaRPr lang="es-ES" sz="4800" b="1" dirty="0">
              <a:ln>
                <a:solidFill>
                  <a:srgbClr val="0000FF"/>
                </a:solidFill>
              </a:ln>
              <a:solidFill>
                <a:srgbClr val="0000FF"/>
              </a:solidFill>
              <a:latin typeface="Vijaya" panose="020B0604020202020204" pitchFamily="34" charset="0"/>
              <a:cs typeface="Vijaya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294275" y="4898101"/>
            <a:ext cx="8555450" cy="175432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57150">
            <a:solidFill>
              <a:srgbClr val="00B05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s-ES" sz="36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</a:rPr>
              <a:t>Esos malos espíritus están en nuestra atmósfera. Por eso satanás es llamado </a:t>
            </a:r>
          </a:p>
          <a:p>
            <a:pPr algn="ctr"/>
            <a:r>
              <a:rPr lang="es-ES" sz="3600" b="1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</a:rPr>
              <a:t>“El </a:t>
            </a:r>
            <a:r>
              <a:rPr lang="es-ES" sz="3600" b="1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</a:rPr>
              <a:t>príncipe de la potestad del </a:t>
            </a:r>
            <a:r>
              <a:rPr lang="es-ES" sz="3600" b="1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</a:rPr>
              <a:t>aire”. </a:t>
            </a:r>
            <a:r>
              <a:rPr lang="es-ES" sz="3600" b="1" dirty="0" smtClean="0">
                <a:ln>
                  <a:solidFill>
                    <a:srgbClr val="0000FE"/>
                  </a:solidFill>
                </a:ln>
                <a:solidFill>
                  <a:srgbClr val="0000FE"/>
                </a:solidFill>
                <a:latin typeface="Calibri" panose="020F0502020204030204" pitchFamily="34" charset="0"/>
              </a:rPr>
              <a:t>Efe.2:2. </a:t>
            </a:r>
            <a:endParaRPr lang="es-CO" dirty="0">
              <a:ln>
                <a:solidFill>
                  <a:srgbClr val="0000FE"/>
                </a:solidFill>
              </a:ln>
              <a:solidFill>
                <a:srgbClr val="0000F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3399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714306" y="1299742"/>
            <a:ext cx="771538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4000" b="1" dirty="0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Calibri" panose="020F0502020204030204" pitchFamily="34" charset="0"/>
                <a:cs typeface="Vijaya" panose="020B0604020202020204" pitchFamily="34" charset="0"/>
              </a:rPr>
              <a:t>Dios nos ilumine al estudiar su Palabra y nos </a:t>
            </a:r>
            <a:r>
              <a:rPr lang="es-CO" sz="4000" b="1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Calibri" panose="020F0502020204030204" pitchFamily="34" charset="0"/>
                <a:cs typeface="Vijaya" panose="020B0604020202020204" pitchFamily="34" charset="0"/>
              </a:rPr>
              <a:t>bendiga </a:t>
            </a:r>
            <a:r>
              <a:rPr lang="es-CO" sz="4000" b="1" dirty="0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Calibri" panose="020F0502020204030204" pitchFamily="34" charset="0"/>
                <a:cs typeface="Vijaya" panose="020B0604020202020204" pitchFamily="34" charset="0"/>
              </a:rPr>
              <a:t>mientras… </a:t>
            </a:r>
          </a:p>
        </p:txBody>
      </p:sp>
      <p:sp>
        <p:nvSpPr>
          <p:cNvPr id="5" name="Rectángulo 4"/>
          <p:cNvSpPr/>
          <p:nvPr/>
        </p:nvSpPr>
        <p:spPr>
          <a:xfrm>
            <a:off x="1523533" y="3384726"/>
            <a:ext cx="6096934" cy="255454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es-CO" sz="40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“Aguardamos </a:t>
            </a:r>
            <a:r>
              <a:rPr lang="es-CO" sz="40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la bendita esperanza, la gloriosa aparición de nuestro gran Dios y Salvador </a:t>
            </a:r>
            <a:r>
              <a:rPr lang="es-CO" sz="40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Jesucristo”</a:t>
            </a:r>
            <a:endParaRPr lang="es-CO" sz="1100" dirty="0">
              <a:ln>
                <a:solidFill>
                  <a:srgbClr val="FFFF00"/>
                </a:solidFill>
              </a:ln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9854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133340" y="989943"/>
            <a:ext cx="6877321" cy="3600986"/>
          </a:xfrm>
          <a:prstGeom prst="rect">
            <a:avLst/>
          </a:prstGeom>
          <a:solidFill>
            <a:srgbClr val="FFFF99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O" sz="3800" b="1" dirty="0" smtClean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La palabra infierno que encontramos en el Nuevo Testamento de algunas Biblias en español es la traducción inexacta </a:t>
            </a:r>
          </a:p>
          <a:p>
            <a:pPr algn="ctr"/>
            <a:r>
              <a:rPr lang="es-CO" sz="3800" b="1" dirty="0" smtClean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de estas tres palabras griegas: </a:t>
            </a:r>
          </a:p>
          <a:p>
            <a:pPr algn="ctr"/>
            <a:r>
              <a:rPr lang="es-CO" sz="3800" b="1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Hades</a:t>
            </a:r>
            <a:r>
              <a:rPr lang="es-CO" sz="3800" b="1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, Gehena </a:t>
            </a:r>
            <a:r>
              <a:rPr lang="es-CO" sz="3800" b="1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Tártaro.</a:t>
            </a:r>
            <a:endParaRPr lang="es-CO" sz="3800" b="1" dirty="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Calibri" panose="020F0502020204030204" pitchFamily="34" charset="0"/>
              <a:cs typeface="Vijaya" panose="020B0604020202020204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1133340" y="5139783"/>
            <a:ext cx="6877321" cy="1200329"/>
          </a:xfrm>
          <a:prstGeom prst="rect">
            <a:avLst/>
          </a:prstGeom>
          <a:solidFill>
            <a:schemeClr val="tx1"/>
          </a:solidFill>
          <a:ln w="762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ES" sz="36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El </a:t>
            </a:r>
            <a:r>
              <a:rPr lang="es-ES" sz="36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concepto de infierno difiere </a:t>
            </a:r>
            <a:r>
              <a:rPr lang="es-ES" sz="36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del significado de estas tres palabras.</a:t>
            </a:r>
            <a:endParaRPr lang="es-ES" sz="3600" b="1" dirty="0">
              <a:ln>
                <a:solidFill>
                  <a:srgbClr val="0000FF"/>
                </a:solidFill>
              </a:ln>
              <a:solidFill>
                <a:srgbClr val="0000FF"/>
              </a:solidFill>
              <a:latin typeface="Calibri" panose="020F0502020204030204" pitchFamily="34" charset="0"/>
              <a:cs typeface="Vijay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6363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3692234" y="1972694"/>
            <a:ext cx="2090379" cy="646331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ES" sz="36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1. Hades</a:t>
            </a:r>
            <a:endParaRPr lang="es-ES" sz="36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Calibri" panose="020F0502020204030204" pitchFamily="34" charset="0"/>
              <a:cs typeface="Vijaya" panose="020B060402020202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1113341" y="898865"/>
            <a:ext cx="6967470" cy="646331"/>
          </a:xfrm>
          <a:prstGeom prst="rect">
            <a:avLst/>
          </a:prstGeom>
          <a:solidFill>
            <a:srgbClr val="71DAFF"/>
          </a:solidFill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ES" sz="3600" b="1" dirty="0" smtClean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Calibri" panose="020F0502020204030204" pitchFamily="34" charset="0"/>
                <a:ea typeface="Ebrima" panose="02000000000000000000" pitchFamily="2" charset="0"/>
                <a:cs typeface="Ebrima" panose="02000000000000000000" pitchFamily="2" charset="0"/>
              </a:rPr>
              <a:t>¿Qué significan estas tres palabras?</a:t>
            </a:r>
            <a:endParaRPr lang="es-ES" sz="3600" b="1" dirty="0">
              <a:ln>
                <a:solidFill>
                  <a:srgbClr val="7030A0"/>
                </a:solidFill>
              </a:ln>
              <a:solidFill>
                <a:srgbClr val="7030A0"/>
              </a:solidFill>
              <a:latin typeface="Calibri" panose="020F0502020204030204" pitchFamily="34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1063189" y="3046523"/>
            <a:ext cx="7017622" cy="2862322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s-CO" sz="36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Es el equivalente griego del hebreo </a:t>
            </a:r>
            <a:r>
              <a:rPr lang="es-CO" sz="3600" b="1" dirty="0" err="1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seol</a:t>
            </a:r>
            <a:r>
              <a:rPr lang="es-CO" sz="3600" b="1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.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s-CO" sz="36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Se refiere al lugar donde están los muertos: </a:t>
            </a:r>
            <a:r>
              <a:rPr lang="es-CO" sz="3600" b="1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el sepulcro.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s-CO" sz="36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A</a:t>
            </a:r>
            <a:r>
              <a:rPr lang="es-CO" sz="36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parece </a:t>
            </a:r>
            <a:r>
              <a:rPr lang="es-CO" sz="36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10 veces en el </a:t>
            </a:r>
            <a:r>
              <a:rPr lang="es-CO" sz="36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NT.</a:t>
            </a:r>
            <a:endParaRPr lang="es-CO" sz="36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Calibri" panose="020F0502020204030204" pitchFamily="34" charset="0"/>
              <a:cs typeface="Vijay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4024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634979" y="2230297"/>
            <a:ext cx="4001415" cy="646331"/>
          </a:xfrm>
          <a:prstGeom prst="rect">
            <a:avLst/>
          </a:prstGeom>
          <a:solidFill>
            <a:srgbClr val="FFFFCC"/>
          </a:soli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s-CO" sz="3600" b="1" dirty="0" smtClean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Mateo 11:23, 16:18.</a:t>
            </a:r>
            <a:endParaRPr lang="es-CO" sz="3600" b="1" dirty="0">
              <a:ln>
                <a:solidFill>
                  <a:srgbClr val="0000FF"/>
                </a:solidFill>
              </a:ln>
              <a:solidFill>
                <a:srgbClr val="0000FF"/>
              </a:solidFill>
              <a:latin typeface="Calibri" panose="020F0502020204030204" pitchFamily="34" charset="0"/>
              <a:cs typeface="Vijaya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634979" y="3292641"/>
            <a:ext cx="4001415" cy="646331"/>
          </a:xfrm>
          <a:prstGeom prst="rect">
            <a:avLst/>
          </a:prstGeom>
          <a:solidFill>
            <a:srgbClr val="FFFFCC"/>
          </a:soli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s-CO" sz="3600" b="1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Lucas 10:15, </a:t>
            </a:r>
            <a:r>
              <a:rPr lang="es-CO" sz="3600" b="1" u="sng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16:23</a:t>
            </a:r>
            <a:r>
              <a:rPr lang="es-CO" sz="3600" b="1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.</a:t>
            </a:r>
          </a:p>
        </p:txBody>
      </p:sp>
      <p:sp>
        <p:nvSpPr>
          <p:cNvPr id="7" name="Rectángulo 6"/>
          <p:cNvSpPr/>
          <p:nvPr/>
        </p:nvSpPr>
        <p:spPr>
          <a:xfrm>
            <a:off x="634979" y="4389655"/>
            <a:ext cx="4001415" cy="646331"/>
          </a:xfrm>
          <a:prstGeom prst="rect">
            <a:avLst/>
          </a:prstGeom>
          <a:solidFill>
            <a:srgbClr val="FFFFCC"/>
          </a:soli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s-CO" sz="3600" b="1" dirty="0" smtClean="0">
                <a:ln>
                  <a:solidFill>
                    <a:srgbClr val="01A114"/>
                  </a:solidFill>
                </a:ln>
                <a:solidFill>
                  <a:srgbClr val="01A114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Hechos 2:27,31.</a:t>
            </a:r>
            <a:endParaRPr lang="es-CO" sz="3600" b="1" dirty="0">
              <a:ln>
                <a:solidFill>
                  <a:srgbClr val="01A114"/>
                </a:solidFill>
              </a:ln>
              <a:solidFill>
                <a:srgbClr val="01A114"/>
              </a:solidFill>
              <a:latin typeface="Calibri" panose="020F0502020204030204" pitchFamily="34" charset="0"/>
              <a:cs typeface="Vijaya" panose="020B0604020202020204" pitchFamily="34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634979" y="5486669"/>
            <a:ext cx="6139308" cy="646331"/>
          </a:xfrm>
          <a:prstGeom prst="rect">
            <a:avLst/>
          </a:prstGeom>
          <a:solidFill>
            <a:srgbClr val="FFFFCC"/>
          </a:soli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s-CO" sz="3600" b="1" dirty="0" smtClean="0">
                <a:ln>
                  <a:solidFill>
                    <a:srgbClr val="4808BC"/>
                  </a:solidFill>
                </a:ln>
                <a:solidFill>
                  <a:srgbClr val="4808BC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Apocalipsis 1:18, 6:8, 20:13, 14.</a:t>
            </a:r>
            <a:endParaRPr lang="es-CO" sz="3600" b="1" dirty="0">
              <a:ln>
                <a:solidFill>
                  <a:srgbClr val="4808BC"/>
                </a:solidFill>
              </a:ln>
              <a:solidFill>
                <a:srgbClr val="4808BC"/>
              </a:solidFill>
              <a:latin typeface="Calibri" panose="020F0502020204030204" pitchFamily="34" charset="0"/>
              <a:cs typeface="Vijaya" panose="020B0604020202020204" pitchFamily="34" charset="0"/>
            </a:endParaRPr>
          </a:p>
        </p:txBody>
      </p:sp>
      <p:grpSp>
        <p:nvGrpSpPr>
          <p:cNvPr id="4" name="Grupo 3"/>
          <p:cNvGrpSpPr/>
          <p:nvPr/>
        </p:nvGrpSpPr>
        <p:grpSpPr>
          <a:xfrm>
            <a:off x="592648" y="961891"/>
            <a:ext cx="8383927" cy="3879344"/>
            <a:chOff x="592648" y="961891"/>
            <a:chExt cx="8383927" cy="3879344"/>
          </a:xfrm>
        </p:grpSpPr>
        <p:sp>
          <p:nvSpPr>
            <p:cNvPr id="3" name="Rectángulo 2"/>
            <p:cNvSpPr/>
            <p:nvPr/>
          </p:nvSpPr>
          <p:spPr>
            <a:xfrm>
              <a:off x="592648" y="961891"/>
              <a:ext cx="8383927" cy="646331"/>
            </a:xfrm>
            <a:prstGeom prst="rect">
              <a:avLst/>
            </a:prstGeom>
            <a:solidFill>
              <a:srgbClr val="FFCCFF"/>
            </a:solidFill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es-ES" sz="3600" b="1" dirty="0" smtClean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Calibri" panose="020F0502020204030204" pitchFamily="34" charset="0"/>
                  <a:cs typeface="Vijaya" panose="020B0604020202020204" pitchFamily="34" charset="0"/>
                </a:rPr>
                <a:t>Hades aparece en los siguientes versículos:</a:t>
              </a:r>
              <a:endParaRPr lang="es-ES" sz="36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cs typeface="Vijaya" panose="020B0604020202020204" pitchFamily="34" charset="0"/>
              </a:endParaRPr>
            </a:p>
          </p:txBody>
        </p:sp>
        <p:pic>
          <p:nvPicPr>
            <p:cNvPr id="2" name="Imagen 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22394" y="2253655"/>
              <a:ext cx="3303785" cy="258758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02172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1318556" y="1348254"/>
            <a:ext cx="6506885" cy="1754326"/>
          </a:xfrm>
          <a:prstGeom prst="rect">
            <a:avLst/>
          </a:prstGeom>
          <a:solidFill>
            <a:srgbClr val="FFCCFF"/>
          </a:solidFill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ES" sz="36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En </a:t>
            </a:r>
            <a:r>
              <a:rPr lang="es-ES" sz="3600" b="1" dirty="0" smtClean="0">
                <a:ln>
                  <a:solidFill>
                    <a:schemeClr val="accent1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Lucas 16:23 </a:t>
            </a:r>
            <a:r>
              <a:rPr lang="es-ES" sz="36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el vocablo griego hades se usa de manera figurada en la parábola del rico y Lázaro.</a:t>
            </a:r>
            <a:endParaRPr lang="es-ES" sz="36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Calibri" panose="020F0502020204030204" pitchFamily="34" charset="0"/>
              <a:cs typeface="Vijaya" panose="020B0604020202020204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903979" y="3714309"/>
            <a:ext cx="7336043" cy="2308324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CO" sz="3600" b="1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</a:rPr>
              <a:t>“Y en </a:t>
            </a:r>
            <a:r>
              <a:rPr lang="es-CO" sz="3600" b="1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</a:rPr>
              <a:t>el lugar de los </a:t>
            </a:r>
            <a:r>
              <a:rPr lang="es-CO" sz="3600" b="1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</a:rPr>
              <a:t>muertos </a:t>
            </a:r>
            <a:r>
              <a:rPr lang="es-CO" sz="3600" b="1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Calibri" panose="020F0502020204030204" pitchFamily="34" charset="0"/>
              </a:rPr>
              <a:t>(hades)</a:t>
            </a:r>
            <a:r>
              <a:rPr lang="es-CO" sz="3600" b="1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</a:rPr>
              <a:t>, </a:t>
            </a:r>
            <a:r>
              <a:rPr lang="es-CO" sz="3600" b="1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</a:rPr>
              <a:t>estando en el tormento, el rico vio de lejos a Abrahán y a Lázaro en su </a:t>
            </a:r>
            <a:r>
              <a:rPr lang="es-CO" sz="3600" b="1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</a:rPr>
              <a:t>seno”. </a:t>
            </a:r>
            <a:r>
              <a:rPr lang="es-CO" sz="36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</a:rPr>
              <a:t>Lucas 16:23. </a:t>
            </a:r>
            <a:endParaRPr lang="es-CO" sz="36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4613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966844" y="4072039"/>
            <a:ext cx="7210312" cy="2308324"/>
          </a:xfrm>
          <a:prstGeom prst="rect">
            <a:avLst/>
          </a:prstGeom>
          <a:solidFill>
            <a:schemeClr val="tx1"/>
          </a:solidFill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ES" sz="36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Las parábolas son relatos figurados que concluyen con una moraleja. </a:t>
            </a:r>
          </a:p>
          <a:p>
            <a:pPr algn="ctr"/>
            <a:r>
              <a:rPr lang="es-ES" sz="36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No es su función servir de base para enseñanzas doctrinales.</a:t>
            </a:r>
            <a:endParaRPr lang="es-ES" sz="36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Calibri" panose="020F0502020204030204" pitchFamily="34" charset="0"/>
              <a:cs typeface="Vijaya" panose="020B060402020202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520067" y="787146"/>
            <a:ext cx="8103866" cy="2862322"/>
          </a:xfrm>
          <a:prstGeom prst="rect">
            <a:avLst/>
          </a:prstGeom>
          <a:solidFill>
            <a:srgbClr val="71F8FF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CO" sz="3600" b="1" dirty="0" smtClean="0">
                <a:ln>
                  <a:solidFill>
                    <a:srgbClr val="4808BC"/>
                  </a:solidFill>
                </a:ln>
                <a:solidFill>
                  <a:srgbClr val="500688"/>
                </a:solidFill>
                <a:effectLst>
                  <a:glow rad="12700">
                    <a:srgbClr val="002060"/>
                  </a:glow>
                </a:effectLst>
                <a:latin typeface="Calibri" panose="020F0502020204030204" pitchFamily="34" charset="0"/>
              </a:rPr>
              <a:t>Usar este texto para sostener la creencia en el infierno es desconocer la enseñanza bíblica sobre el estado inconsciente de los muertos, y las mínimas normas de interpretación bíblica.</a:t>
            </a:r>
            <a:endParaRPr lang="es-CO" sz="3600" b="1" dirty="0">
              <a:ln>
                <a:solidFill>
                  <a:schemeClr val="bg1"/>
                </a:solidFill>
              </a:ln>
              <a:solidFill>
                <a:srgbClr val="500688"/>
              </a:solidFill>
              <a:effectLst>
                <a:glow rad="12700">
                  <a:srgbClr val="002060"/>
                </a:glo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8658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3434656" y="2758508"/>
            <a:ext cx="2274688" cy="646331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es-ES" sz="3600" b="1" dirty="0" smtClean="0">
                <a:ln>
                  <a:solidFill>
                    <a:prstClr val="black"/>
                  </a:solidFill>
                </a:ln>
                <a:solidFill>
                  <a:prstClr val="black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2. Gehena</a:t>
            </a:r>
            <a:endParaRPr lang="es-ES" sz="3600" b="1" dirty="0">
              <a:ln>
                <a:solidFill>
                  <a:prstClr val="black"/>
                </a:solidFill>
              </a:ln>
              <a:solidFill>
                <a:prstClr val="black"/>
              </a:solidFill>
              <a:latin typeface="Calibri" panose="020F0502020204030204" pitchFamily="34" charset="0"/>
              <a:cs typeface="Vijaya" panose="020B060402020202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1102506" y="1501546"/>
            <a:ext cx="6938988" cy="646331"/>
          </a:xfrm>
          <a:prstGeom prst="rect">
            <a:avLst/>
          </a:prstGeom>
          <a:solidFill>
            <a:srgbClr val="71F8FF"/>
          </a:solidFill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CO" sz="36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ea typeface="Ebrima" panose="02000000000000000000" pitchFamily="2" charset="0"/>
                <a:cs typeface="Ebrima" panose="02000000000000000000" pitchFamily="2" charset="0"/>
              </a:rPr>
              <a:t>¿Qué significan estas tres palabras?</a:t>
            </a:r>
          </a:p>
        </p:txBody>
      </p:sp>
      <p:sp>
        <p:nvSpPr>
          <p:cNvPr id="8" name="Rectángulo 7"/>
          <p:cNvSpPr/>
          <p:nvPr/>
        </p:nvSpPr>
        <p:spPr>
          <a:xfrm>
            <a:off x="1081825" y="3963954"/>
            <a:ext cx="6980350" cy="2308324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CO" sz="3600" b="1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Gehena</a:t>
            </a:r>
            <a:r>
              <a:rPr lang="es-CO" sz="3600" b="1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 </a:t>
            </a:r>
            <a:r>
              <a:rPr lang="es-CO" sz="3600" b="1" dirty="0" smtClean="0">
                <a:ln>
                  <a:solidFill>
                    <a:srgbClr val="0000CC"/>
                  </a:solidFill>
                </a:ln>
                <a:solidFill>
                  <a:srgbClr val="0000CC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es el equivalente griego de </a:t>
            </a:r>
            <a:r>
              <a:rPr lang="es-CO" sz="3600" b="1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“Valle </a:t>
            </a:r>
            <a:r>
              <a:rPr lang="es-CO" sz="3600" b="1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de </a:t>
            </a:r>
            <a:r>
              <a:rPr lang="es-CO" sz="3600" b="1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Hinom”</a:t>
            </a:r>
            <a:r>
              <a:rPr lang="es-CO" sz="3600" b="1" dirty="0" smtClean="0">
                <a:ln>
                  <a:solidFill>
                    <a:srgbClr val="0000CC"/>
                  </a:solidFill>
                </a:ln>
                <a:solidFill>
                  <a:srgbClr val="0000CC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,</a:t>
            </a:r>
            <a:r>
              <a:rPr lang="es-CO" sz="3600" b="1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 </a:t>
            </a:r>
            <a:r>
              <a:rPr lang="es-CO" sz="3600" b="1" dirty="0">
                <a:ln>
                  <a:solidFill>
                    <a:srgbClr val="0000CC"/>
                  </a:solidFill>
                </a:ln>
                <a:solidFill>
                  <a:srgbClr val="0000CC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un desfiladero </a:t>
            </a:r>
            <a:r>
              <a:rPr lang="es-CO" sz="3600" b="1" dirty="0" smtClean="0">
                <a:ln>
                  <a:solidFill>
                    <a:srgbClr val="0000CC"/>
                  </a:solidFill>
                </a:ln>
                <a:solidFill>
                  <a:srgbClr val="0000CC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cercano de Jerusalén</a:t>
            </a:r>
            <a:r>
              <a:rPr lang="es-CO" sz="3600" b="1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. </a:t>
            </a:r>
          </a:p>
          <a:p>
            <a:pPr algn="ctr"/>
            <a:r>
              <a:rPr lang="es-CO" sz="36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cs typeface="Vijaya" panose="020B0604020202020204" pitchFamily="34" charset="0"/>
              </a:rPr>
              <a:t>(Véase Josué 15:8). </a:t>
            </a:r>
            <a:endParaRPr lang="es-CO" sz="36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Calibri" panose="020F0502020204030204" pitchFamily="34" charset="0"/>
              <a:cs typeface="Vijay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2245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</p:bldLst>
  </p:timing>
</p:sld>
</file>

<file path=ppt/theme/theme1.xml><?xml version="1.0" encoding="utf-8"?>
<a:theme xmlns:a="http://schemas.openxmlformats.org/drawingml/2006/main" name="Estela de condensación">
  <a:themeElements>
    <a:clrScheme name="Estela de condensación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Estela de condensación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tela de condensación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TC104033937[[fn=Estela de condensación]]</Template>
  <TotalTime>2587</TotalTime>
  <Words>1879</Words>
  <Application>Microsoft Office PowerPoint</Application>
  <PresentationFormat>Presentación en pantalla (4:3)</PresentationFormat>
  <Paragraphs>113</Paragraphs>
  <Slides>34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34</vt:i4>
      </vt:variant>
    </vt:vector>
  </HeadingPairs>
  <TitlesOfParts>
    <vt:vector size="41" baseType="lpstr">
      <vt:lpstr>Arial</vt:lpstr>
      <vt:lpstr>Calibri</vt:lpstr>
      <vt:lpstr>Century Gothic</vt:lpstr>
      <vt:lpstr>Chiller</vt:lpstr>
      <vt:lpstr>Ebrima</vt:lpstr>
      <vt:lpstr>Vijaya</vt:lpstr>
      <vt:lpstr>Estela de condensación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Dell</dc:creator>
  <cp:lastModifiedBy>WindowsRD</cp:lastModifiedBy>
  <cp:revision>405</cp:revision>
  <dcterms:created xsi:type="dcterms:W3CDTF">2014-08-19T02:53:33Z</dcterms:created>
  <dcterms:modified xsi:type="dcterms:W3CDTF">2015-02-08T14:58:37Z</dcterms:modified>
</cp:coreProperties>
</file>