
<file path=[Content_Types].xml><?xml version="1.0" encoding="utf-8"?>
<Types xmlns="http://schemas.openxmlformats.org/package/2006/content-types">
  <Default Extension="bin" ContentType="audio/unknown"/>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handoutMasterIdLst>
    <p:handoutMasterId r:id="rId51"/>
  </p:handoutMasterIdLst>
  <p:sldIdLst>
    <p:sldId id="256" r:id="rId2"/>
    <p:sldId id="298" r:id="rId3"/>
    <p:sldId id="257" r:id="rId4"/>
    <p:sldId id="258" r:id="rId5"/>
    <p:sldId id="259" r:id="rId6"/>
    <p:sldId id="260" r:id="rId7"/>
    <p:sldId id="261" r:id="rId8"/>
    <p:sldId id="262" r:id="rId9"/>
    <p:sldId id="263" r:id="rId10"/>
    <p:sldId id="301" r:id="rId11"/>
    <p:sldId id="264" r:id="rId12"/>
    <p:sldId id="299" r:id="rId13"/>
    <p:sldId id="265" r:id="rId14"/>
    <p:sldId id="266" r:id="rId15"/>
    <p:sldId id="267" r:id="rId16"/>
    <p:sldId id="268" r:id="rId17"/>
    <p:sldId id="269" r:id="rId18"/>
    <p:sldId id="270" r:id="rId19"/>
    <p:sldId id="300" r:id="rId20"/>
    <p:sldId id="271" r:id="rId21"/>
    <p:sldId id="272" r:id="rId22"/>
    <p:sldId id="273" r:id="rId23"/>
    <p:sldId id="274" r:id="rId24"/>
    <p:sldId id="275" r:id="rId25"/>
    <p:sldId id="302" r:id="rId26"/>
    <p:sldId id="276" r:id="rId27"/>
    <p:sldId id="277" r:id="rId28"/>
    <p:sldId id="278" r:id="rId29"/>
    <p:sldId id="279" r:id="rId30"/>
    <p:sldId id="280" r:id="rId31"/>
    <p:sldId id="281" r:id="rId32"/>
    <p:sldId id="282" r:id="rId33"/>
    <p:sldId id="283" r:id="rId34"/>
    <p:sldId id="30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9144000" cy="5143500" type="screen16x9"/>
  <p:notesSz cx="6858000" cy="91567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b="1" kern="1200">
        <a:solidFill>
          <a:srgbClr val="FAFD00"/>
        </a:solidFill>
        <a:latin typeface="Times"/>
        <a:ea typeface="+mn-ea"/>
        <a:cs typeface="+mn-cs"/>
      </a:defRPr>
    </a:lvl1pPr>
    <a:lvl2pPr marL="457200" algn="l" rtl="0" eaLnBrk="0" fontAlgn="base" hangingPunct="0">
      <a:spcBef>
        <a:spcPct val="0"/>
      </a:spcBef>
      <a:spcAft>
        <a:spcPct val="0"/>
      </a:spcAft>
      <a:defRPr sz="2400" b="1" kern="1200">
        <a:solidFill>
          <a:srgbClr val="FAFD00"/>
        </a:solidFill>
        <a:latin typeface="Times"/>
        <a:ea typeface="+mn-ea"/>
        <a:cs typeface="+mn-cs"/>
      </a:defRPr>
    </a:lvl2pPr>
    <a:lvl3pPr marL="914400" algn="l" rtl="0" eaLnBrk="0" fontAlgn="base" hangingPunct="0">
      <a:spcBef>
        <a:spcPct val="0"/>
      </a:spcBef>
      <a:spcAft>
        <a:spcPct val="0"/>
      </a:spcAft>
      <a:defRPr sz="2400" b="1" kern="1200">
        <a:solidFill>
          <a:srgbClr val="FAFD00"/>
        </a:solidFill>
        <a:latin typeface="Times"/>
        <a:ea typeface="+mn-ea"/>
        <a:cs typeface="+mn-cs"/>
      </a:defRPr>
    </a:lvl3pPr>
    <a:lvl4pPr marL="1371600" algn="l" rtl="0" eaLnBrk="0" fontAlgn="base" hangingPunct="0">
      <a:spcBef>
        <a:spcPct val="0"/>
      </a:spcBef>
      <a:spcAft>
        <a:spcPct val="0"/>
      </a:spcAft>
      <a:defRPr sz="2400" b="1" kern="1200">
        <a:solidFill>
          <a:srgbClr val="FAFD00"/>
        </a:solidFill>
        <a:latin typeface="Times"/>
        <a:ea typeface="+mn-ea"/>
        <a:cs typeface="+mn-cs"/>
      </a:defRPr>
    </a:lvl4pPr>
    <a:lvl5pPr marL="1828800" algn="l" rtl="0" eaLnBrk="0" fontAlgn="base" hangingPunct="0">
      <a:spcBef>
        <a:spcPct val="0"/>
      </a:spcBef>
      <a:spcAft>
        <a:spcPct val="0"/>
      </a:spcAft>
      <a:defRPr sz="2400" b="1" kern="1200">
        <a:solidFill>
          <a:srgbClr val="FAFD00"/>
        </a:solidFill>
        <a:latin typeface="Times"/>
        <a:ea typeface="+mn-ea"/>
        <a:cs typeface="+mn-cs"/>
      </a:defRPr>
    </a:lvl5pPr>
    <a:lvl6pPr marL="2286000" algn="l" defTabSz="914400" rtl="0" eaLnBrk="1" latinLnBrk="0" hangingPunct="1">
      <a:defRPr sz="2400" b="1" kern="1200">
        <a:solidFill>
          <a:srgbClr val="FAFD00"/>
        </a:solidFill>
        <a:latin typeface="Times"/>
        <a:ea typeface="+mn-ea"/>
        <a:cs typeface="+mn-cs"/>
      </a:defRPr>
    </a:lvl6pPr>
    <a:lvl7pPr marL="2743200" algn="l" defTabSz="914400" rtl="0" eaLnBrk="1" latinLnBrk="0" hangingPunct="1">
      <a:defRPr sz="2400" b="1" kern="1200">
        <a:solidFill>
          <a:srgbClr val="FAFD00"/>
        </a:solidFill>
        <a:latin typeface="Times"/>
        <a:ea typeface="+mn-ea"/>
        <a:cs typeface="+mn-cs"/>
      </a:defRPr>
    </a:lvl7pPr>
    <a:lvl8pPr marL="3200400" algn="l" defTabSz="914400" rtl="0" eaLnBrk="1" latinLnBrk="0" hangingPunct="1">
      <a:defRPr sz="2400" b="1" kern="1200">
        <a:solidFill>
          <a:srgbClr val="FAFD00"/>
        </a:solidFill>
        <a:latin typeface="Times"/>
        <a:ea typeface="+mn-ea"/>
        <a:cs typeface="+mn-cs"/>
      </a:defRPr>
    </a:lvl8pPr>
    <a:lvl9pPr marL="3657600" algn="l" defTabSz="914400" rtl="0" eaLnBrk="1" latinLnBrk="0" hangingPunct="1">
      <a:defRPr sz="2400" b="1" kern="1200">
        <a:solidFill>
          <a:srgbClr val="FAFD00"/>
        </a:solidFill>
        <a:latin typeface="Times"/>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FD00"/>
    <a:srgbClr val="00FF00"/>
    <a:srgbClr val="B50069"/>
    <a:srgbClr val="C9C2FC"/>
    <a:srgbClr val="D54629"/>
    <a:srgbClr val="000000"/>
    <a:srgbClr val="FCFEB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28" y="4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141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975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5" name="Rectangle 3"/>
          <p:cNvSpPr>
            <a:spLocks noGrp="1" noRot="1" noChangeAspect="1" noChangeArrowheads="1" noTextEdit="1"/>
          </p:cNvSpPr>
          <p:nvPr>
            <p:ph type="sldImg" idx="2"/>
          </p:nvPr>
        </p:nvSpPr>
        <p:spPr bwMode="auto">
          <a:xfrm>
            <a:off x="393700" y="695325"/>
            <a:ext cx="60706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2784969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p:cNvSpPr>
            <a:spLocks noGrp="1" noRot="1" noChangeAspect="1" noTextEdit="1"/>
          </p:cNvSpPr>
          <p:nvPr>
            <p:ph type="sldImg"/>
          </p:nvPr>
        </p:nvSpPr>
        <p:spPr>
          <a:ln/>
        </p:spPr>
      </p:sp>
      <p:sp>
        <p:nvSpPr>
          <p:cNvPr id="55299" name="2 Marcador de notas"/>
          <p:cNvSpPr>
            <a:spLocks noGrp="1"/>
          </p:cNvSpPr>
          <p:nvPr>
            <p:ph type="body" idx="1"/>
          </p:nvPr>
        </p:nvSpPr>
        <p:spPr>
          <a:noFill/>
        </p:spPr>
        <p:txBody>
          <a:bodyPr/>
          <a:lstStyle/>
          <a:p>
            <a:endParaRPr lang="es-CO"/>
          </a:p>
        </p:txBody>
      </p:sp>
    </p:spTree>
    <p:extLst>
      <p:ext uri="{BB962C8B-B14F-4D97-AF65-F5344CB8AC3E}">
        <p14:creationId xmlns:p14="http://schemas.microsoft.com/office/powerpoint/2010/main" val="3729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s-CO"/>
          </a:p>
        </p:txBody>
      </p:sp>
    </p:spTree>
    <p:extLst>
      <p:ext uri="{BB962C8B-B14F-4D97-AF65-F5344CB8AC3E}">
        <p14:creationId xmlns:p14="http://schemas.microsoft.com/office/powerpoint/2010/main" val="265623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O"/>
          </a:p>
        </p:txBody>
      </p:sp>
    </p:spTree>
    <p:extLst>
      <p:ext uri="{BB962C8B-B14F-4D97-AF65-F5344CB8AC3E}">
        <p14:creationId xmlns:p14="http://schemas.microsoft.com/office/powerpoint/2010/main" val="247871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456500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457200"/>
            <a:ext cx="1943100" cy="4114800"/>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85800" y="457200"/>
            <a:ext cx="5676900" cy="41148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42631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857250"/>
          </a:xfrm>
        </p:spPr>
        <p:txBody>
          <a:bodyPr/>
          <a:lstStyle/>
          <a:p>
            <a:r>
              <a:rPr lang="es-ES"/>
              <a:t>Haga clic para modificar el estilo de título del patrón</a:t>
            </a:r>
            <a:endParaRPr lang="es-CO"/>
          </a:p>
        </p:txBody>
      </p:sp>
      <p:sp>
        <p:nvSpPr>
          <p:cNvPr id="3" name="2 Marcador de imágenes prediseñadas"/>
          <p:cNvSpPr>
            <a:spLocks noGrp="1"/>
          </p:cNvSpPr>
          <p:nvPr>
            <p:ph type="clipArt" sz="half" idx="1"/>
          </p:nvPr>
        </p:nvSpPr>
        <p:spPr>
          <a:xfrm>
            <a:off x="685800" y="1485900"/>
            <a:ext cx="3810000" cy="3086100"/>
          </a:xfrm>
        </p:spPr>
        <p:txBody>
          <a:bodyPr/>
          <a:lstStyle/>
          <a:p>
            <a:pPr lvl="0"/>
            <a:endParaRPr lang="es-CO" noProof="0"/>
          </a:p>
        </p:txBody>
      </p:sp>
      <p:sp>
        <p:nvSpPr>
          <p:cNvPr id="4" name="3 Marcador de texto"/>
          <p:cNvSpPr>
            <a:spLocks noGrp="1"/>
          </p:cNvSpPr>
          <p:nvPr>
            <p:ph type="body" sz="half" idx="2"/>
          </p:nvPr>
        </p:nvSpPr>
        <p:spPr>
          <a:xfrm>
            <a:off x="46482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71942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857250"/>
          </a:xfrm>
        </p:spPr>
        <p:txBody>
          <a:bodyPr/>
          <a:lstStyle/>
          <a:p>
            <a:r>
              <a:rPr lang="es-ES"/>
              <a:t>Haga clic para modificar el estilo de título del patrón</a:t>
            </a:r>
            <a:endParaRPr lang="es-CO"/>
          </a:p>
        </p:txBody>
      </p:sp>
      <p:sp>
        <p:nvSpPr>
          <p:cNvPr id="3" name="2 Marcador de texto"/>
          <p:cNvSpPr>
            <a:spLocks noGrp="1"/>
          </p:cNvSpPr>
          <p:nvPr>
            <p:ph type="body" sz="half" idx="1"/>
          </p:nvPr>
        </p:nvSpPr>
        <p:spPr>
          <a:xfrm>
            <a:off x="6858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imágenes prediseñadas"/>
          <p:cNvSpPr>
            <a:spLocks noGrp="1"/>
          </p:cNvSpPr>
          <p:nvPr>
            <p:ph type="clipArt" sz="half" idx="2"/>
          </p:nvPr>
        </p:nvSpPr>
        <p:spPr>
          <a:xfrm>
            <a:off x="4648200" y="1485900"/>
            <a:ext cx="3810000" cy="3086100"/>
          </a:xfrm>
        </p:spPr>
        <p:txBody>
          <a:bodyPr/>
          <a:lstStyle/>
          <a:p>
            <a:pPr lvl="0"/>
            <a:endParaRPr lang="es-CO" noProof="0"/>
          </a:p>
        </p:txBody>
      </p:sp>
    </p:spTree>
    <p:extLst>
      <p:ext uri="{BB962C8B-B14F-4D97-AF65-F5344CB8AC3E}">
        <p14:creationId xmlns:p14="http://schemas.microsoft.com/office/powerpoint/2010/main" val="4244675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21175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481427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81621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13941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376225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424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809656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65847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eaLnBrk="0" fontAlgn="base" hangingPunct="0">
        <a:spcBef>
          <a:spcPct val="0"/>
        </a:spcBef>
        <a:spcAft>
          <a:spcPct val="0"/>
        </a:spcAft>
        <a:defRPr sz="4400">
          <a:solidFill>
            <a:schemeClr val="tx2"/>
          </a:solidFill>
          <a:latin typeface="Times"/>
        </a:defRPr>
      </a:lvl6pPr>
      <a:lvl7pPr marL="914400" algn="ctr" rtl="0" eaLnBrk="0" fontAlgn="base" hangingPunct="0">
        <a:spcBef>
          <a:spcPct val="0"/>
        </a:spcBef>
        <a:spcAft>
          <a:spcPct val="0"/>
        </a:spcAft>
        <a:defRPr sz="4400">
          <a:solidFill>
            <a:schemeClr val="tx2"/>
          </a:solidFill>
          <a:latin typeface="Times"/>
        </a:defRPr>
      </a:lvl7pPr>
      <a:lvl8pPr marL="1371600" algn="ctr" rtl="0" eaLnBrk="0" fontAlgn="base" hangingPunct="0">
        <a:spcBef>
          <a:spcPct val="0"/>
        </a:spcBef>
        <a:spcAft>
          <a:spcPct val="0"/>
        </a:spcAft>
        <a:defRPr sz="4400">
          <a:solidFill>
            <a:schemeClr val="tx2"/>
          </a:solidFill>
          <a:latin typeface="Times"/>
        </a:defRPr>
      </a:lvl8pPr>
      <a:lvl9pPr marL="1828800" algn="ctr" rtl="0" eaLnBrk="0" fontAlgn="base" hangingPunct="0">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2.bin"/><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4.bin"/><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bin"/><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5.bin"/><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bin"/><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http://www.editoriallapaz.org/salon_apocalipsis_Capitulo2_ilu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457200" y="457200"/>
            <a:ext cx="8001000" cy="1485900"/>
          </a:xfrm>
        </p:spPr>
        <p:txBody>
          <a:bodyPr/>
          <a:lstStyle/>
          <a:p>
            <a:pPr>
              <a:defRPr/>
            </a:pPr>
            <a:r>
              <a:rPr lang="en-US" b="1">
                <a:solidFill>
                  <a:srgbClr val="FAFD00"/>
                </a:solidFill>
                <a:effectLst>
                  <a:outerShdw blurRad="38100" dist="38100" dir="2700000" algn="tl">
                    <a:srgbClr val="000000"/>
                  </a:outerShdw>
                </a:effectLst>
              </a:rPr>
              <a:t>EL FUERTE PREGON PRESENTA</a:t>
            </a:r>
            <a:br>
              <a:rPr lang="en-US" b="1">
                <a:solidFill>
                  <a:srgbClr val="FAFD00"/>
                </a:solidFill>
                <a:effectLst>
                  <a:outerShdw blurRad="38100" dist="38100" dir="2700000" algn="tl">
                    <a:srgbClr val="000000"/>
                  </a:outerShdw>
                </a:effectLst>
              </a:rPr>
            </a:br>
            <a:endParaRPr lang="en-US" b="1">
              <a:solidFill>
                <a:srgbClr val="FAFD00"/>
              </a:solidFill>
              <a:effectLst>
                <a:outerShdw blurRad="38100" dist="38100" dir="2700000" algn="tl">
                  <a:srgbClr val="000000"/>
                </a:outerShdw>
              </a:effectLst>
            </a:endParaRPr>
          </a:p>
        </p:txBody>
      </p:sp>
      <p:sp>
        <p:nvSpPr>
          <p:cNvPr id="4100" name="Rectangle 4"/>
          <p:cNvSpPr>
            <a:spLocks noGrp="1" noChangeArrowheads="1"/>
          </p:cNvSpPr>
          <p:nvPr>
            <p:ph type="subTitle" idx="1"/>
          </p:nvPr>
        </p:nvSpPr>
        <p:spPr>
          <a:xfrm>
            <a:off x="2231740" y="3703340"/>
            <a:ext cx="4680520" cy="1440160"/>
          </a:xfrm>
          <a:solidFill>
            <a:srgbClr val="FFC000"/>
          </a:solidFill>
          <a:ln>
            <a:noFill/>
            <a:headEnd type="none" w="med" len="med"/>
            <a:tailEnd type="none" w="med" len="med"/>
          </a:ln>
          <a:effectLst>
            <a:glow rad="228600">
              <a:schemeClr val="accent4">
                <a:satMod val="175000"/>
                <a:alpha val="40000"/>
              </a:schemeClr>
            </a:glow>
            <a:outerShdw blurRad="50800" dist="38100" dir="16200000" rotWithShape="0">
              <a:prstClr val="black">
                <a:alpha val="40000"/>
              </a:prstClr>
            </a:outerShdw>
            <a:reflection blurRad="6350" stA="52000" endA="300" endPos="35000" dir="5400000" sy="-100000" algn="bl" rotWithShape="0"/>
            <a:softEdge rad="31750"/>
          </a:effectLst>
          <a:scene3d>
            <a:camera prst="perspectiveRelaxed"/>
            <a:lightRig rig="soft" dir="t">
              <a:rot lat="0" lon="0" rev="0"/>
            </a:lightRig>
          </a:scene3d>
          <a:sp3d contourW="44450" prstMaterial="matte">
            <a:bevelT w="63500" h="63500"/>
            <a:contourClr>
              <a:srgbClr val="FFFFFF"/>
            </a:contourClr>
          </a:sp3d>
          <a:extLst>
            <a:ext uri="{91240B29-F687-4F45-9708-019B960494DF}">
              <a14:hiddenLine xmlns:a14="http://schemas.microsoft.com/office/drawing/2010/main" w="12700">
                <a:solidFill>
                  <a:schemeClr val="tx1"/>
                </a:solidFill>
                <a:miter lim="800000"/>
                <a:headEnd/>
                <a:tailEnd/>
              </a14:hiddenLine>
            </a:ext>
          </a:extLst>
        </p:spPr>
        <p:style>
          <a:lnRef idx="2">
            <a:schemeClr val="dk1"/>
          </a:lnRef>
          <a:fillRef idx="1">
            <a:schemeClr val="lt1"/>
          </a:fillRef>
          <a:effectRef idx="0">
            <a:schemeClr val="dk1"/>
          </a:effectRef>
          <a:fontRef idx="minor">
            <a:schemeClr val="dk1"/>
          </a:fontRef>
        </p:style>
        <p:txBody>
          <a:bodyPr rot="0" spcFirstLastPara="0" vertOverflow="overflow" horzOverflow="overflow" lIns="91440" tIns="45720" rIns="91440" bIns="45720" spcCol="0" rtlCol="0" fromWordArt="0" forceAA="0">
            <a:noAutofit/>
          </a:bodyPr>
          <a:lstStyle/>
          <a:p>
            <a:pPr>
              <a:spcBef>
                <a:spcPct val="0"/>
              </a:spcBef>
              <a:buSzTx/>
              <a:defRPr/>
            </a:pPr>
            <a:r>
              <a:rPr lang="es-CO" b="1" kern="1200">
                <a:solidFill>
                  <a:schemeClr val="bg1"/>
                </a:solidFill>
              </a:rPr>
              <a:t>Tema No. 17</a:t>
            </a:r>
          </a:p>
          <a:p>
            <a:pPr>
              <a:spcBef>
                <a:spcPct val="0"/>
              </a:spcBef>
              <a:buSzTx/>
              <a:defRPr/>
            </a:pPr>
            <a:r>
              <a:rPr lang="es-CO" b="1" kern="1200">
                <a:solidFill>
                  <a:schemeClr val="bg1"/>
                </a:solidFill>
              </a:rPr>
              <a:t>“LAS SIETE PLAGAS  FINALES”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003800" y="76200"/>
            <a:ext cx="41402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pPr algn="just">
              <a:spcBef>
                <a:spcPct val="20000"/>
              </a:spcBef>
              <a:buSzPct val="100000"/>
              <a:defRPr/>
            </a:pPr>
            <a:r>
              <a:rPr lang="es-CO" sz="1800" dirty="0">
                <a:solidFill>
                  <a:schemeClr val="hlink"/>
                </a:solidFill>
                <a:effectLst>
                  <a:outerShdw blurRad="38100" dist="38100" dir="2700000" algn="tl">
                    <a:srgbClr val="000000"/>
                  </a:outerShdw>
                </a:effectLst>
                <a:latin typeface="+mn-lt"/>
              </a:rPr>
              <a:t>Cuando Cristo deje de interceder en el santuario, se derramará sin mezcla la ira de Dios de la que son amenazados los que adoran a la bestia y a su imagen y reciben su marca. (Apocalipsis 14:9, 10.) Las plagas que cayeron sobre Egipto cuando Dios estaba por libertar a Israel fueron de índole análoga a los juicios más terribles y extensos que caerán sobre el mundo inmediatamente antes de la liberación final del pueblo de Dios. En el Apocalipsis se lee lo siguiente con referencia a esas mismas plagas tan temibles: "Vino una plaga mala y dañosa sobre los hombres que tenían la señal de la bestia, y sobre los que adoraban su imagen."</a:t>
            </a:r>
          </a:p>
        </p:txBody>
      </p:sp>
      <p:pic>
        <p:nvPicPr>
          <p:cNvPr id="11267" name="Picture 2" descr="http://3.bp.blogspot.com/-GkO8llJdwRM/TjN-eW9Yj_I/AAAAAAAABZw/S5CrYG672PA/s400/ira%2Bde%2BDi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23825"/>
            <a:ext cx="7772400" cy="857250"/>
          </a:xfrm>
        </p:spPr>
        <p:txBody>
          <a:bodyPr/>
          <a:lstStyle/>
          <a:p>
            <a:pPr>
              <a:defRPr/>
            </a:pPr>
            <a:r>
              <a:rPr lang="es-CO" sz="3600" b="1" dirty="0">
                <a:solidFill>
                  <a:srgbClr val="FAFD00"/>
                </a:solidFill>
                <a:effectLst>
                  <a:outerShdw blurRad="38100" dist="38100" dir="2700000" algn="tl">
                    <a:srgbClr val="000000"/>
                  </a:outerShdw>
                </a:effectLst>
              </a:rPr>
              <a:t>Las plagas finales y las plagas de Egipto tienen una íntima relación</a:t>
            </a:r>
          </a:p>
        </p:txBody>
      </p:sp>
      <p:sp>
        <p:nvSpPr>
          <p:cNvPr id="8195" name="Rectangle 3"/>
          <p:cNvSpPr>
            <a:spLocks noGrp="1" noChangeArrowheads="1"/>
          </p:cNvSpPr>
          <p:nvPr>
            <p:ph type="body" sz="half" idx="1"/>
          </p:nvPr>
        </p:nvSpPr>
        <p:spPr>
          <a:xfrm>
            <a:off x="4211638" y="1203325"/>
            <a:ext cx="4878387" cy="3816350"/>
          </a:xfrm>
        </p:spPr>
        <p:txBody>
          <a:bodyPr/>
          <a:lstStyle/>
          <a:p>
            <a:pPr algn="just">
              <a:defRPr/>
            </a:pPr>
            <a:r>
              <a:rPr lang="es-CO" sz="2000" b="1" dirty="0">
                <a:solidFill>
                  <a:srgbClr val="C0FEF9"/>
                </a:solidFill>
                <a:effectLst>
                  <a:outerShdw blurRad="38100" dist="38100" dir="2700000" algn="tl">
                    <a:srgbClr val="000000"/>
                  </a:outerShdw>
                </a:effectLst>
              </a:rPr>
              <a:t>El anticristo y sus aliados se opondrán y desconocerán a Dios tal como lo hiciera el Faraón de Egipto en su tiempo.</a:t>
            </a:r>
          </a:p>
          <a:p>
            <a:pPr algn="just">
              <a:defRPr/>
            </a:pPr>
            <a:r>
              <a:rPr lang="es-CO" sz="2000" b="1" dirty="0">
                <a:solidFill>
                  <a:srgbClr val="C0FEF9"/>
                </a:solidFill>
                <a:effectLst>
                  <a:outerShdw blurRad="38100" dist="38100" dir="2700000" algn="tl">
                    <a:srgbClr val="000000"/>
                  </a:outerShdw>
                </a:effectLst>
              </a:rPr>
              <a:t>Qué respondió el Faraón cuando Moisés y Aarón le pidieron que dejara ir a Israel al desierto a adorar a Dios? </a:t>
            </a:r>
          </a:p>
          <a:p>
            <a:pPr algn="just">
              <a:defRPr/>
            </a:pPr>
            <a:r>
              <a:rPr lang="es-CO" sz="2000" b="1" dirty="0">
                <a:solidFill>
                  <a:srgbClr val="C0FEF9"/>
                </a:solidFill>
                <a:effectLst>
                  <a:outerShdw blurRad="38100" dist="38100" dir="2700000" algn="tl">
                    <a:srgbClr val="000000"/>
                  </a:outerShdw>
                </a:effectLst>
              </a:rPr>
              <a:t>“Pero el faraón respondió: --¿Quién es Jehovah para que yo escuche su voz y deje ir a Israel? Yo no conozco a Jehovah, ni tampoco dejaré ir a Israel” (Exo. 5:2)</a:t>
            </a:r>
          </a:p>
        </p:txBody>
      </p:sp>
      <p:pic>
        <p:nvPicPr>
          <p:cNvPr id="13316" name="Picture 6" descr="https://lh6.googleusercontent.com/-c44GLerd9is/TWkZlbeXCsI/AAAAAAAACeQ/cldAGw82O5w/plag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273175"/>
            <a:ext cx="4408488"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http://www.ibws4u.com/wp-content/uploads/2010/10/apocalipsis16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3276600"/>
            <a:ext cx="440848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23825"/>
            <a:ext cx="7772400" cy="857250"/>
          </a:xfrm>
        </p:spPr>
        <p:txBody>
          <a:bodyPr/>
          <a:lstStyle/>
          <a:p>
            <a:pPr>
              <a:defRPr/>
            </a:pPr>
            <a:r>
              <a:rPr lang="es-CO" sz="3600" b="1" dirty="0">
                <a:solidFill>
                  <a:srgbClr val="FAFD00"/>
                </a:solidFill>
                <a:effectLst>
                  <a:outerShdw blurRad="38100" dist="38100" dir="2700000" algn="tl">
                    <a:srgbClr val="000000"/>
                  </a:outerShdw>
                </a:effectLst>
              </a:rPr>
              <a:t>Las plagas finales y las plagas de Egipto tienen una íntima relación</a:t>
            </a:r>
          </a:p>
        </p:txBody>
      </p:sp>
      <p:sp>
        <p:nvSpPr>
          <p:cNvPr id="8195" name="Rectangle 3"/>
          <p:cNvSpPr>
            <a:spLocks noGrp="1" noChangeArrowheads="1"/>
          </p:cNvSpPr>
          <p:nvPr>
            <p:ph type="body" sz="half" idx="1"/>
          </p:nvPr>
        </p:nvSpPr>
        <p:spPr>
          <a:xfrm>
            <a:off x="107950" y="1058863"/>
            <a:ext cx="4392613" cy="1296987"/>
          </a:xfrm>
        </p:spPr>
        <p:txBody>
          <a:bodyPr/>
          <a:lstStyle/>
          <a:p>
            <a:pPr marL="0" indent="0" algn="just">
              <a:buFontTx/>
              <a:buNone/>
              <a:defRPr/>
            </a:pPr>
            <a:r>
              <a:rPr lang="es-CO" sz="2400" b="1" dirty="0">
                <a:solidFill>
                  <a:srgbClr val="C0FEF9"/>
                </a:solidFill>
                <a:effectLst>
                  <a:outerShdw blurRad="38100" dist="38100" dir="2700000" algn="tl">
                    <a:srgbClr val="000000"/>
                  </a:outerShdw>
                </a:effectLst>
              </a:rPr>
              <a:t>“Pero el faraón respondió: --¿Quién es Jehovah para que yo escuche su voz y deje ir a Israel? Yo no conozco a Jehovah, ni tampoco dejaré ir a Israel” (Exo. 5:2)</a:t>
            </a:r>
          </a:p>
        </p:txBody>
      </p:sp>
      <p:sp>
        <p:nvSpPr>
          <p:cNvPr id="14340" name="1 Rectángulo"/>
          <p:cNvSpPr>
            <a:spLocks noChangeArrowheads="1"/>
          </p:cNvSpPr>
          <p:nvPr/>
        </p:nvSpPr>
        <p:spPr bwMode="auto">
          <a:xfrm>
            <a:off x="107950" y="3435350"/>
            <a:ext cx="43926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CO"/>
              <a:t>Y en esto sabemos que nosotros le hemos conocido, si guardamos sus mandamientos.  (RVA) 1Jn:2:3</a:t>
            </a:r>
          </a:p>
        </p:txBody>
      </p:sp>
      <p:pic>
        <p:nvPicPr>
          <p:cNvPr id="14341" name="Picture 2" descr="http://1.bp.blogspot.com/-L8qRNIpAP2A/TaTVX1-iBiI/AAAAAAAAGQE/pg21vF3KkOg/s1600/conversando-con-di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203325"/>
            <a:ext cx="45053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6" descr="http://www.relatividad.es/files/pope-po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4559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title"/>
          </p:nvPr>
        </p:nvSpPr>
        <p:spPr>
          <a:xfrm>
            <a:off x="381000" y="228600"/>
            <a:ext cx="8610600" cy="857250"/>
          </a:xfrm>
        </p:spPr>
        <p:txBody>
          <a:bodyPr/>
          <a:lstStyle/>
          <a:p>
            <a:pPr>
              <a:defRPr/>
            </a:pPr>
            <a:r>
              <a:rPr lang="es-CO" sz="4000" b="1">
                <a:solidFill>
                  <a:srgbClr val="C0FEF9"/>
                </a:solidFill>
                <a:effectLst>
                  <a:outerShdw blurRad="38100" dist="38100" dir="2700000" algn="tl">
                    <a:srgbClr val="000000"/>
                  </a:outerShdw>
                </a:effectLst>
              </a:rPr>
              <a:t>Otro tanto hace  el inicuo  o anticristo</a:t>
            </a:r>
            <a:endParaRPr lang="es-CO" sz="3200" b="1">
              <a:solidFill>
                <a:srgbClr val="C0FEF9"/>
              </a:solidFill>
              <a:effectLst>
                <a:outerShdw blurRad="38100" dist="38100" dir="2700000" algn="tl">
                  <a:srgbClr val="000000"/>
                </a:outerShdw>
              </a:effectLst>
            </a:endParaRPr>
          </a:p>
        </p:txBody>
      </p:sp>
      <p:sp>
        <p:nvSpPr>
          <p:cNvPr id="9219" name="Rectangle 3"/>
          <p:cNvSpPr>
            <a:spLocks noGrp="1" noChangeArrowheads="1"/>
          </p:cNvSpPr>
          <p:nvPr>
            <p:ph type="body" sz="half" idx="1"/>
          </p:nvPr>
        </p:nvSpPr>
        <p:spPr>
          <a:xfrm>
            <a:off x="4356100" y="1085850"/>
            <a:ext cx="4559300" cy="2062163"/>
          </a:xfrm>
        </p:spPr>
        <p:txBody>
          <a:bodyPr/>
          <a:lstStyle/>
          <a:p>
            <a:pPr algn="just">
              <a:defRPr/>
            </a:pPr>
            <a:r>
              <a:rPr lang="es-CO" sz="2000" b="1" dirty="0">
                <a:solidFill>
                  <a:srgbClr val="FAFD00"/>
                </a:solidFill>
                <a:effectLst>
                  <a:outerShdw blurRad="38100" dist="38100" dir="2700000" algn="tl">
                    <a:srgbClr val="000000"/>
                  </a:outerShdw>
                </a:effectLst>
              </a:rPr>
              <a:t>“Este se opondrá y se alzará contra todo lo que se llama Dios o que se adora, tanto que se sentará en el templo de Dios haciéndose pasar por Dios.” (2 </a:t>
            </a:r>
            <a:r>
              <a:rPr lang="es-CO" sz="2000" b="1" dirty="0" err="1">
                <a:solidFill>
                  <a:srgbClr val="FAFD00"/>
                </a:solidFill>
                <a:effectLst>
                  <a:outerShdw blurRad="38100" dist="38100" dir="2700000" algn="tl">
                    <a:srgbClr val="000000"/>
                  </a:outerShdw>
                </a:effectLst>
              </a:rPr>
              <a:t>Tes</a:t>
            </a:r>
            <a:r>
              <a:rPr lang="es-CO" sz="2000" b="1" dirty="0">
                <a:solidFill>
                  <a:srgbClr val="FAFD00"/>
                </a:solidFill>
                <a:effectLst>
                  <a:outerShdw blurRad="38100" dist="38100" dir="2700000" algn="tl">
                    <a:srgbClr val="000000"/>
                  </a:outerShdw>
                </a:effectLst>
              </a:rPr>
              <a:t>. 2:4)</a:t>
            </a:r>
          </a:p>
          <a:p>
            <a:pPr algn="just">
              <a:defRPr/>
            </a:pPr>
            <a:r>
              <a:rPr lang="es-CO" sz="2000" b="1" dirty="0">
                <a:solidFill>
                  <a:srgbClr val="FAFD00"/>
                </a:solidFill>
                <a:effectLst>
                  <a:outerShdw blurRad="38100" dist="38100" dir="2700000" algn="tl">
                    <a:srgbClr val="000000"/>
                  </a:outerShdw>
                </a:effectLst>
              </a:rPr>
              <a:t>“El hablará palabras contra el Altísimo y oprimirá a los santos del Altísimo. Intentará cambiar las festividades y la ley; en su mano serán entregadas durante un tiempo, tiempos y la mitad de un tiempo.” (Dan. 7:25)</a:t>
            </a:r>
          </a:p>
          <a:p>
            <a:pPr algn="just">
              <a:defRPr/>
            </a:pPr>
            <a:endParaRPr lang="es-CO" sz="1800" b="1" dirty="0">
              <a:solidFill>
                <a:srgbClr val="FAFD00"/>
              </a:solidFill>
              <a:effectLst>
                <a:outerShdw blurRad="38100" dist="38100" dir="2700000" algn="tl">
                  <a:srgbClr val="000000"/>
                </a:outerShdw>
              </a:effectLst>
            </a:endParaRPr>
          </a:p>
        </p:txBody>
      </p:sp>
    </p:spTree>
  </p:cSld>
  <p:clrMapOvr>
    <a:masterClrMapping/>
  </p:clrMapOvr>
  <p:transition>
    <p:cover dir="rd"/>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6350"/>
            <a:ext cx="4579938"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6" name="Rectangle 2"/>
          <p:cNvSpPr>
            <a:spLocks noGrp="1" noChangeArrowheads="1"/>
          </p:cNvSpPr>
          <p:nvPr>
            <p:ph type="title"/>
          </p:nvPr>
        </p:nvSpPr>
        <p:spPr>
          <a:xfrm>
            <a:off x="4500563" y="195263"/>
            <a:ext cx="4651375" cy="857250"/>
          </a:xfrm>
        </p:spPr>
        <p:txBody>
          <a:bodyPr/>
          <a:lstStyle/>
          <a:p>
            <a:pPr>
              <a:defRPr/>
            </a:pPr>
            <a:r>
              <a:rPr lang="es-CO" sz="2800" b="1" dirty="0">
                <a:solidFill>
                  <a:srgbClr val="FFC000"/>
                </a:solidFill>
                <a:effectLst>
                  <a:outerShdw blurRad="38100" dist="38100" dir="2700000" algn="tl">
                    <a:srgbClr val="000000"/>
                  </a:outerShdw>
                </a:effectLst>
              </a:rPr>
              <a:t>El anticristo y sus aliados experimentarán lo mismo que experimentó el faraón:</a:t>
            </a:r>
            <a:endParaRPr lang="es-CO" sz="2400" b="1" dirty="0">
              <a:solidFill>
                <a:srgbClr val="FFC000"/>
              </a:solidFill>
              <a:effectLst>
                <a:outerShdw blurRad="38100" dist="38100" dir="2700000" algn="tl">
                  <a:srgbClr val="000000"/>
                </a:outerShdw>
              </a:effectLst>
            </a:endParaRPr>
          </a:p>
        </p:txBody>
      </p:sp>
      <p:sp>
        <p:nvSpPr>
          <p:cNvPr id="11268" name="Rectangle 4"/>
          <p:cNvSpPr>
            <a:spLocks noGrp="1" noChangeArrowheads="1"/>
          </p:cNvSpPr>
          <p:nvPr>
            <p:ph type="body" sz="half" idx="2"/>
          </p:nvPr>
        </p:nvSpPr>
        <p:spPr>
          <a:xfrm>
            <a:off x="4500563" y="1714500"/>
            <a:ext cx="4535487" cy="3086100"/>
          </a:xfrm>
        </p:spPr>
        <p:txBody>
          <a:bodyPr/>
          <a:lstStyle/>
          <a:p>
            <a:pPr algn="just"/>
            <a:r>
              <a:rPr lang="es-CO" sz="2800" b="1"/>
              <a:t>“Yo endureceré el corazón del faraón y multiplicaré mis señales y mis prodigios en la tierra de Egipto.  El faraón   no escuchará...” (Exo. 7:2,3)</a:t>
            </a:r>
            <a:endParaRPr lang="es-CO" sz="2000" b="1"/>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 calcmode="lin" valueType="num">
                                      <p:cBhvr>
                                        <p:cTn id="7" dur="500" fill="hold"/>
                                        <p:tgtEl>
                                          <p:spTgt spid="11268">
                                            <p:txEl>
                                              <p:pRg st="0" end="0"/>
                                            </p:txEl>
                                          </p:spTgt>
                                        </p:tgtEl>
                                        <p:attrNameLst>
                                          <p:attrName>ppt_w</p:attrName>
                                        </p:attrNameLst>
                                      </p:cBhvr>
                                      <p:tavLst>
                                        <p:tav tm="0">
                                          <p:val>
                                            <p:strVal val="(6*min(max(#ppt_w*#ppt_h,.3),1)-7.4)/-.7*#ppt_w"/>
                                          </p:val>
                                        </p:tav>
                                        <p:tav tm="100000">
                                          <p:val>
                                            <p:strVal val="#ppt_w"/>
                                          </p:val>
                                        </p:tav>
                                      </p:tavLst>
                                    </p:anim>
                                    <p:anim calcmode="lin" valueType="num">
                                      <p:cBhvr>
                                        <p:cTn id="8" dur="500" fill="hold"/>
                                        <p:tgtEl>
                                          <p:spTgt spid="11268">
                                            <p:txEl>
                                              <p:pRg st="0" end="0"/>
                                            </p:txEl>
                                          </p:spTgt>
                                        </p:tgtEl>
                                        <p:attrNameLst>
                                          <p:attrName>ppt_h</p:attrName>
                                        </p:attrNameLst>
                                      </p:cBhvr>
                                      <p:tavLst>
                                        <p:tav tm="0">
                                          <p:val>
                                            <p:strVal val="(6*min(max(#ppt_w*#ppt_h,.3),1)-7.4)/-.7*#ppt_h"/>
                                          </p:val>
                                        </p:tav>
                                        <p:tav tm="100000">
                                          <p:val>
                                            <p:strVal val="#ppt_h"/>
                                          </p:val>
                                        </p:tav>
                                      </p:tavLst>
                                    </p:anim>
                                    <p:anim calcmode="lin" valueType="num">
                                      <p:cBhvr>
                                        <p:cTn id="9" dur="500" fill="hold"/>
                                        <p:tgtEl>
                                          <p:spTgt spid="11268">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1268">
                                            <p:txEl>
                                              <p:pRg st="0" end="0"/>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6" descr="http://www.editoriallapaz.org/apocalipsis_Capitulo6_contenido_ilus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p:txBody>
          <a:bodyPr/>
          <a:lstStyle/>
          <a:p>
            <a:pPr>
              <a:defRPr/>
            </a:pPr>
            <a:r>
              <a:rPr lang="es-CO" sz="3200" b="1">
                <a:solidFill>
                  <a:srgbClr val="FDC0E5"/>
                </a:solidFill>
                <a:effectLst>
                  <a:outerShdw blurRad="38100" dist="38100" dir="2700000" algn="tl">
                    <a:srgbClr val="000000"/>
                  </a:outerShdw>
                </a:effectLst>
              </a:rPr>
              <a:t>El corazón de la “Bestia” - el anticristo, también se endurecerá en medio de las plagas (Ap. 16:9,11)</a:t>
            </a:r>
          </a:p>
        </p:txBody>
      </p:sp>
      <p:sp>
        <p:nvSpPr>
          <p:cNvPr id="12291" name="Rectangle 3"/>
          <p:cNvSpPr>
            <a:spLocks noGrp="1" noChangeArrowheads="1"/>
          </p:cNvSpPr>
          <p:nvPr>
            <p:ph type="body" sz="half" idx="2"/>
          </p:nvPr>
        </p:nvSpPr>
        <p:spPr>
          <a:xfrm>
            <a:off x="107950" y="1563688"/>
            <a:ext cx="8655050" cy="2400300"/>
          </a:xfrm>
        </p:spPr>
        <p:txBody>
          <a:bodyPr/>
          <a:lstStyle/>
          <a:p>
            <a:pPr algn="just">
              <a:defRPr/>
            </a:pPr>
            <a:r>
              <a:rPr lang="es-CO" b="1">
                <a:solidFill>
                  <a:srgbClr val="FAFD00"/>
                </a:solidFill>
                <a:effectLst>
                  <a:outerShdw blurRad="38100" dist="38100" dir="2700000" algn="tl">
                    <a:srgbClr val="000000"/>
                  </a:outerShdw>
                </a:effectLst>
              </a:rPr>
              <a:t>“Los hombres fueron quemados con el intenso calor y blasfemaron el nombre del Dios que tiene autoridad sobre estas plagas, pero no se arrepintieron para darle gloria.</a:t>
            </a:r>
          </a:p>
          <a:p>
            <a:pPr algn="just">
              <a:defRPr/>
            </a:pPr>
            <a:r>
              <a:rPr lang="es-CO" b="1">
                <a:solidFill>
                  <a:srgbClr val="FAFD00"/>
                </a:solidFill>
                <a:effectLst>
                  <a:outerShdw blurRad="38100" dist="38100" dir="2700000" algn="tl">
                    <a:srgbClr val="000000"/>
                  </a:outerShdw>
                </a:effectLst>
              </a:rPr>
              <a:t>“Y blasfemaron al Dios del cielo por sus dolores y sus llagas, pero no se arrepintieron de sus obras.”</a:t>
            </a:r>
          </a:p>
          <a:p>
            <a:pPr algn="just">
              <a:buFontTx/>
              <a:buNone/>
              <a:defRPr/>
            </a:pPr>
            <a:r>
              <a:rPr lang="es-CO" b="1">
                <a:solidFill>
                  <a:srgbClr val="FAFD00"/>
                </a:solidFill>
                <a:effectLst>
                  <a:outerShdw blurRad="38100" dist="38100" dir="2700000" algn="tl">
                    <a:srgbClr val="000000"/>
                  </a:outerShdw>
                </a:effectLst>
              </a:rPr>
              <a:t> </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6350"/>
            <a:ext cx="9159876"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2"/>
          <p:cNvSpPr>
            <a:spLocks noGrp="1" noChangeArrowheads="1"/>
          </p:cNvSpPr>
          <p:nvPr>
            <p:ph type="title"/>
          </p:nvPr>
        </p:nvSpPr>
        <p:spPr>
          <a:xfrm>
            <a:off x="685800" y="195263"/>
            <a:ext cx="7772400" cy="857250"/>
          </a:xfrm>
        </p:spPr>
        <p:txBody>
          <a:bodyPr/>
          <a:lstStyle/>
          <a:p>
            <a:pPr>
              <a:defRPr/>
            </a:pPr>
            <a:r>
              <a:rPr lang="es-CO" sz="3600" b="1" dirty="0">
                <a:solidFill>
                  <a:schemeClr val="accent2"/>
                </a:solidFill>
                <a:effectLst>
                  <a:outerShdw blurRad="38100" dist="38100" dir="2700000" algn="tl">
                    <a:srgbClr val="000000"/>
                  </a:outerShdw>
                </a:effectLst>
              </a:rPr>
              <a:t>Faraón dictó decretos para oprimir al pueblo de Dios</a:t>
            </a:r>
            <a:endParaRPr lang="es-CO" sz="3600" b="1" dirty="0">
              <a:solidFill>
                <a:srgbClr val="FDC0E5"/>
              </a:solidFill>
              <a:effectLst>
                <a:outerShdw blurRad="38100" dist="38100" dir="2700000" algn="tl">
                  <a:srgbClr val="000000"/>
                </a:outerShdw>
              </a:effectLst>
            </a:endParaRPr>
          </a:p>
        </p:txBody>
      </p:sp>
      <p:sp>
        <p:nvSpPr>
          <p:cNvPr id="14339" name="Rectangle 3"/>
          <p:cNvSpPr>
            <a:spLocks noGrp="1" noChangeArrowheads="1"/>
          </p:cNvSpPr>
          <p:nvPr>
            <p:ph type="body" sz="half" idx="1"/>
          </p:nvPr>
        </p:nvSpPr>
        <p:spPr>
          <a:xfrm>
            <a:off x="395288" y="1347788"/>
            <a:ext cx="8497887" cy="3086100"/>
          </a:xfrm>
        </p:spPr>
        <p:txBody>
          <a:bodyPr/>
          <a:lstStyle/>
          <a:p>
            <a:pPr algn="just">
              <a:defRPr/>
            </a:pPr>
            <a:r>
              <a:rPr lang="es-CO" sz="4000" b="1" dirty="0">
                <a:solidFill>
                  <a:srgbClr val="FFFF00"/>
                </a:solidFill>
                <a:effectLst>
                  <a:outerShdw blurRad="38100" dist="38100" dir="2700000" algn="tl">
                    <a:srgbClr val="000000"/>
                  </a:outerShdw>
                </a:effectLst>
              </a:rPr>
              <a:t>“Y les dijeron: --Jehovah os mire y os juzgue, pues nos habéis hecho odiosos ante los ojos del faraón y los de sus servidores, poniendo en sus manos la  espada para que nos maten.” </a:t>
            </a:r>
            <a:r>
              <a:rPr lang="es-CO" sz="3600" b="1" dirty="0">
                <a:solidFill>
                  <a:srgbClr val="FFFF00"/>
                </a:solidFill>
                <a:effectLst>
                  <a:outerShdw blurRad="38100" dist="38100" dir="2700000" algn="tl">
                    <a:srgbClr val="000000"/>
                  </a:outerShdw>
                </a:effectLst>
              </a:rPr>
              <a:t>(Exo. 5:21)</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6" descr="http://forocatolico.files.wordpress.com/2011/07/concilio_vaticano_i.jpg?w=600&amp;h=4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116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971550" y="30163"/>
            <a:ext cx="7543800" cy="914400"/>
          </a:xfrm>
        </p:spPr>
        <p:txBody>
          <a:bodyPr/>
          <a:lstStyle/>
          <a:p>
            <a:pPr algn="l">
              <a:defRPr/>
            </a:pPr>
            <a:r>
              <a:rPr lang="es-CO" sz="3200" b="1" dirty="0">
                <a:solidFill>
                  <a:srgbClr val="FFFF00"/>
                </a:solidFill>
                <a:effectLst>
                  <a:outerShdw blurRad="38100" dist="38100" dir="2700000" algn="tl">
                    <a:srgbClr val="000000"/>
                  </a:outerShdw>
                </a:effectLst>
              </a:rPr>
              <a:t>El anticristo también dicta decretos para exterminar al pueblo de Dios </a:t>
            </a:r>
            <a:r>
              <a:rPr lang="es-CO" sz="2800" b="1" dirty="0">
                <a:solidFill>
                  <a:srgbClr val="FFFF00"/>
                </a:solidFill>
                <a:effectLst>
                  <a:outerShdw blurRad="38100" dist="38100" dir="2700000" algn="tl">
                    <a:srgbClr val="000000"/>
                  </a:outerShdw>
                </a:effectLst>
              </a:rPr>
              <a:t>(Ap. 13:15-17)</a:t>
            </a:r>
          </a:p>
        </p:txBody>
      </p:sp>
      <p:sp>
        <p:nvSpPr>
          <p:cNvPr id="15363" name="Rectangle 3"/>
          <p:cNvSpPr>
            <a:spLocks noGrp="1" noChangeArrowheads="1"/>
          </p:cNvSpPr>
          <p:nvPr>
            <p:ph type="body" sz="half" idx="1"/>
          </p:nvPr>
        </p:nvSpPr>
        <p:spPr>
          <a:xfrm>
            <a:off x="4211638" y="987425"/>
            <a:ext cx="4932362" cy="4156075"/>
          </a:xfrm>
        </p:spPr>
        <p:txBody>
          <a:bodyPr/>
          <a:lstStyle/>
          <a:p>
            <a:pPr algn="just">
              <a:defRPr/>
            </a:pPr>
            <a:r>
              <a:rPr lang="es-CO" sz="2000" b="1" dirty="0">
                <a:solidFill>
                  <a:schemeClr val="accent5">
                    <a:lumMod val="60000"/>
                    <a:lumOff val="40000"/>
                  </a:schemeClr>
                </a:solidFill>
                <a:effectLst>
                  <a:outerShdw blurRad="38100" dist="38100" dir="2700000" algn="tl">
                    <a:srgbClr val="000000"/>
                  </a:outerShdw>
                </a:effectLst>
              </a:rPr>
              <a:t>“También le fue permitido dar aliento a la imagen de la bestia, para que la imagen de la bestia hablase e hiciera que fueran muertos todos los que no adoraran a la imagen de la bestia.</a:t>
            </a:r>
          </a:p>
          <a:p>
            <a:pPr algn="just">
              <a:defRPr/>
            </a:pPr>
            <a:r>
              <a:rPr lang="es-CO" sz="2000" b="1" dirty="0">
                <a:solidFill>
                  <a:schemeClr val="accent5">
                    <a:lumMod val="60000"/>
                    <a:lumOff val="40000"/>
                  </a:schemeClr>
                </a:solidFill>
                <a:effectLst>
                  <a:outerShdw blurRad="38100" dist="38100" dir="2700000" algn="tl">
                    <a:srgbClr val="000000"/>
                  </a:outerShdw>
                </a:effectLst>
              </a:rPr>
              <a:t> “ Y ella hace que a todos, a pequeños y a grandes, a  ricos y a pobres, a libres y a esclavos, se les ponga una marca en la mano derecha o en la frente, </a:t>
            </a:r>
          </a:p>
          <a:p>
            <a:pPr algn="just">
              <a:defRPr/>
            </a:pPr>
            <a:r>
              <a:rPr lang="es-CO" sz="2000" b="1" dirty="0">
                <a:solidFill>
                  <a:schemeClr val="accent5">
                    <a:lumMod val="60000"/>
                    <a:lumOff val="40000"/>
                  </a:schemeClr>
                </a:solidFill>
                <a:effectLst>
                  <a:outerShdw blurRad="38100" dist="38100" dir="2700000" algn="tl">
                    <a:srgbClr val="000000"/>
                  </a:outerShdw>
                </a:effectLst>
              </a:rPr>
              <a:t>“ Y que nadie pueda 	comprar ni vender, sino el que tenga la marca, es decir, el nombre de la bestia o el número de su nombre.” </a:t>
            </a:r>
          </a:p>
          <a:p>
            <a:pPr algn="just">
              <a:buFontTx/>
              <a:buNone/>
              <a:defRPr/>
            </a:pPr>
            <a:r>
              <a:rPr lang="es-CO" sz="2000" b="1" dirty="0">
                <a:solidFill>
                  <a:schemeClr val="accent5">
                    <a:lumMod val="60000"/>
                    <a:lumOff val="40000"/>
                  </a:schemeClr>
                </a:solidFill>
                <a:effectLst>
                  <a:outerShdw blurRad="38100" dist="38100" dir="2700000" algn="tl">
                    <a:srgbClr val="000000"/>
                  </a:outerShdw>
                </a:effectLst>
              </a:rPr>
              <a:t> </a:t>
            </a:r>
          </a:p>
        </p:txBody>
      </p:sp>
    </p:spTree>
  </p:cSld>
  <p:clrMapOvr>
    <a:masterClrMapping/>
  </p:clrMapOvr>
  <p:transition>
    <p:strips/>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23825"/>
            <a:ext cx="9144000" cy="857250"/>
          </a:xfrm>
        </p:spPr>
        <p:txBody>
          <a:bodyPr/>
          <a:lstStyle/>
          <a:p>
            <a:pPr>
              <a:defRPr/>
            </a:pPr>
            <a:r>
              <a:rPr lang="es-CO" sz="2800" b="1" dirty="0">
                <a:solidFill>
                  <a:srgbClr val="C0FEF9"/>
                </a:solidFill>
                <a:effectLst>
                  <a:outerShdw blurRad="38100" dist="38100" dir="2700000" algn="tl">
                    <a:srgbClr val="000000"/>
                  </a:outerShdw>
                </a:effectLst>
              </a:rPr>
              <a:t>Las plagas en Egipto cayeron sobre animales y cosas que eran símbolo de los dioses de la falsa religión.</a:t>
            </a:r>
          </a:p>
        </p:txBody>
      </p:sp>
      <p:sp>
        <p:nvSpPr>
          <p:cNvPr id="17412" name="Rectangle 4"/>
          <p:cNvSpPr>
            <a:spLocks noGrp="1" noChangeArrowheads="1"/>
          </p:cNvSpPr>
          <p:nvPr>
            <p:ph type="body" sz="half" idx="2"/>
          </p:nvPr>
        </p:nvSpPr>
        <p:spPr>
          <a:xfrm>
            <a:off x="5148263" y="1430338"/>
            <a:ext cx="3810000" cy="3086100"/>
          </a:xfrm>
        </p:spPr>
        <p:txBody>
          <a:bodyPr/>
          <a:lstStyle/>
          <a:p>
            <a:pPr algn="just">
              <a:defRPr/>
            </a:pPr>
            <a:r>
              <a:rPr lang="es-CO" b="1" dirty="0">
                <a:solidFill>
                  <a:srgbClr val="FAFD00"/>
                </a:solidFill>
                <a:effectLst>
                  <a:outerShdw blurRad="38100" dist="38100" dir="2700000" algn="tl">
                    <a:srgbClr val="000000"/>
                  </a:outerShdw>
                </a:effectLst>
              </a:rPr>
              <a:t>Las plagas de Egipto fueron un conflicto entre el Dios verdadero y los dioses falsos de Egipto.</a:t>
            </a:r>
          </a:p>
        </p:txBody>
      </p:sp>
      <p:pic>
        <p:nvPicPr>
          <p:cNvPr id="2048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8863"/>
            <a:ext cx="500380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wipe(left)">
                                      <p:cBhvr>
                                        <p:cTn id="7" dur="500"/>
                                        <p:tgtEl>
                                          <p:spTgt spid="174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23825"/>
            <a:ext cx="9144000" cy="857250"/>
          </a:xfrm>
        </p:spPr>
        <p:txBody>
          <a:bodyPr/>
          <a:lstStyle/>
          <a:p>
            <a:pPr>
              <a:defRPr/>
            </a:pPr>
            <a:r>
              <a:rPr lang="es-CO" sz="2800" b="1" dirty="0">
                <a:solidFill>
                  <a:srgbClr val="C0FEF9"/>
                </a:solidFill>
                <a:effectLst>
                  <a:outerShdw blurRad="38100" dist="38100" dir="2700000" algn="tl">
                    <a:srgbClr val="000000"/>
                  </a:outerShdw>
                </a:effectLst>
              </a:rPr>
              <a:t>Las plagas en Egipto cayeron sobre animales y cosas que eran símbolo de los dioses de la falsa religión.</a:t>
            </a:r>
          </a:p>
        </p:txBody>
      </p:sp>
      <p:pic>
        <p:nvPicPr>
          <p:cNvPr id="21507" name="Picture 2" descr="http://4.bp.blogspot.com/_RauR9GLGg5g/SwbMcj1xaGI/AAAAAAAAACk/DLPkB0wKwbo/s320/Imagen+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9975"/>
            <a:ext cx="240030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3 Rectángulo"/>
          <p:cNvSpPr>
            <a:spLocks noChangeArrowheads="1"/>
          </p:cNvSpPr>
          <p:nvPr/>
        </p:nvSpPr>
        <p:spPr bwMode="auto">
          <a:xfrm>
            <a:off x="2405063" y="1069975"/>
            <a:ext cx="67437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CO" sz="2000" b="0"/>
              <a:t>Heket  es la diosa egipcia con cabeza de rana. Símbolo de la fertilidad, asociada a los últimos tiempos de la siembra y de la gestación. Es la diosa de la concepción y el nacimiento, y por tanto patrona de las parteras que en su tiempo  solían llamarse simplemente  </a:t>
            </a:r>
            <a:r>
              <a:rPr lang="es-CO" sz="2000" b="0" i="1"/>
              <a:t>servidoras de Heket.  </a:t>
            </a:r>
            <a:endParaRPr lang="es-CO" sz="2000" b="0"/>
          </a:p>
          <a:p>
            <a:pPr algn="just"/>
            <a:br>
              <a:rPr lang="es-CO" sz="2000" b="0"/>
            </a:br>
            <a:endParaRPr lang="es-CO" sz="2000" b="0"/>
          </a:p>
          <a:p>
            <a:pPr algn="just"/>
            <a:r>
              <a:rPr lang="es-CO" sz="2000" b="0"/>
              <a:t>La rana surge del agua, elemento primordial de donde nace  la vida. En Egipto esta asociación era especialmente poderosa debido a las invasiones de ranas que precedían las crecidas del Nilo, fuente de fertilidad para los campos.  Símbolo para el número 100,000 (o "un número inmenso") La rana representa a su vez la abundancia. </a:t>
            </a:r>
          </a:p>
        </p:txBody>
      </p:sp>
    </p:spTree>
  </p:cSld>
  <p:clrMapOvr>
    <a:masterClrMapping/>
  </p:clrMapOvr>
  <p:transition>
    <p:cover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ierre de grac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23850" y="339725"/>
            <a:ext cx="8640763" cy="857250"/>
          </a:xfrm>
        </p:spPr>
        <p:txBody>
          <a:bodyPr/>
          <a:lstStyle/>
          <a:p>
            <a:pPr>
              <a:defRPr/>
            </a:pPr>
            <a:r>
              <a:rPr lang="es-CO" sz="3200" b="1" dirty="0">
                <a:solidFill>
                  <a:srgbClr val="FAFD00"/>
                </a:solidFill>
                <a:effectLst>
                  <a:outerShdw blurRad="38100" dist="38100" dir="2700000" algn="tl">
                    <a:srgbClr val="000000"/>
                  </a:outerShdw>
                </a:effectLst>
              </a:rPr>
              <a:t>Las plagas finales son también un conflicto entre el Dios verdadero y el anticristo que se le opuso. </a:t>
            </a:r>
          </a:p>
        </p:txBody>
      </p:sp>
      <p:sp>
        <p:nvSpPr>
          <p:cNvPr id="18435" name="Rectangle 3"/>
          <p:cNvSpPr>
            <a:spLocks noGrp="1" noChangeArrowheads="1"/>
          </p:cNvSpPr>
          <p:nvPr>
            <p:ph type="body" sz="half" idx="2"/>
          </p:nvPr>
        </p:nvSpPr>
        <p:spPr>
          <a:xfrm>
            <a:off x="533400" y="1485900"/>
            <a:ext cx="7924800" cy="3657600"/>
          </a:xfrm>
        </p:spPr>
        <p:txBody>
          <a:bodyPr/>
          <a:lstStyle/>
          <a:p>
            <a:pPr>
              <a:defRPr/>
            </a:pPr>
            <a:r>
              <a:rPr lang="es-CO" b="1" dirty="0">
                <a:solidFill>
                  <a:srgbClr val="FDC0E5"/>
                </a:solidFill>
                <a:effectLst>
                  <a:outerShdw blurRad="38100" dist="38100" dir="2700000" algn="tl">
                    <a:srgbClr val="000000"/>
                  </a:outerShdw>
                </a:effectLst>
              </a:rPr>
              <a:t>“Vi el  cielo  abierto,  y  he aquí un caballo blanco, y el que lo montaba se llama Fiel y Verdadero. 						  Y  con  justicia 					  él juzga y hace 			</a:t>
            </a:r>
          </a:p>
          <a:p>
            <a:pPr marL="0" indent="0">
              <a:buFontTx/>
              <a:buNone/>
              <a:defRPr/>
            </a:pPr>
            <a:r>
              <a:rPr lang="es-CO" b="1" dirty="0">
                <a:solidFill>
                  <a:srgbClr val="FDC0E5"/>
                </a:solidFill>
                <a:effectLst>
                  <a:outerShdw blurRad="38100" dist="38100" dir="2700000" algn="tl">
                    <a:srgbClr val="000000"/>
                  </a:outerShdw>
                </a:effectLst>
              </a:rPr>
              <a:t>   guerra.”							    (Apoca. 19:11)</a:t>
            </a:r>
          </a:p>
        </p:txBody>
      </p:sp>
      <p:pic>
        <p:nvPicPr>
          <p:cNvPr id="22532" name="Picture 6" descr="http://i196.photobucket.com/albums/aa23/holymusic55/Jesus/Second%20Coming/SecondComingofJesuswithHisArmyofS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571750"/>
            <a:ext cx="55657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5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43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sz="half" idx="2"/>
          </p:nvPr>
        </p:nvSpPr>
        <p:spPr>
          <a:xfrm>
            <a:off x="0" y="3003550"/>
            <a:ext cx="9144000" cy="2160588"/>
          </a:xfrm>
        </p:spPr>
        <p:txBody>
          <a:bodyPr/>
          <a:lstStyle/>
          <a:p>
            <a:pPr algn="just">
              <a:defRPr/>
            </a:pPr>
            <a:r>
              <a:rPr lang="es-CO" b="1" dirty="0">
                <a:solidFill>
                  <a:srgbClr val="FAFD00"/>
                </a:solidFill>
                <a:effectLst>
                  <a:outerShdw blurRad="38100" dist="38100" dir="2700000" algn="tl">
                    <a:srgbClr val="000000"/>
                  </a:outerShdw>
                </a:effectLst>
              </a:rPr>
              <a:t>“Y vi a la bestia y a los reyes de la tierra y a sus ejércitos, congregados para hacer la guerra contra el que estaba montado sobre el caballo y contra su ejército.” 	(</a:t>
            </a:r>
            <a:r>
              <a:rPr lang="es-CO" b="1" dirty="0" err="1">
                <a:solidFill>
                  <a:srgbClr val="FAFD00"/>
                </a:solidFill>
                <a:effectLst>
                  <a:outerShdw blurRad="38100" dist="38100" dir="2700000" algn="tl">
                    <a:srgbClr val="000000"/>
                  </a:outerShdw>
                </a:effectLst>
              </a:rPr>
              <a:t>Apoc</a:t>
            </a:r>
            <a:r>
              <a:rPr lang="es-CO" b="1" dirty="0">
                <a:solidFill>
                  <a:srgbClr val="FAFD00"/>
                </a:solidFill>
                <a:effectLst>
                  <a:outerShdw blurRad="38100" dist="38100" dir="2700000" algn="tl">
                    <a:srgbClr val="000000"/>
                  </a:outerShdw>
                </a:effectLst>
              </a:rPr>
              <a:t>. 19:19)</a:t>
            </a:r>
          </a:p>
        </p:txBody>
      </p:sp>
      <p:pic>
        <p:nvPicPr>
          <p:cNvPr id="23555" name="Picture 5" descr="http://2.bp.blogspot.com/_yJrViAYrqEc/TOHDEnSEp-I/AAAAAAAAAJU/vizriQU8-fA/s400/el-armage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113"/>
            <a:ext cx="913130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p:cTn id="7"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9459">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9459">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9750" y="3435350"/>
            <a:ext cx="3627438" cy="1728788"/>
          </a:xfrm>
        </p:spPr>
        <p:txBody>
          <a:bodyPr/>
          <a:lstStyle/>
          <a:p>
            <a:pPr>
              <a:defRPr/>
            </a:pPr>
            <a:r>
              <a:rPr lang="es-CO" sz="2800" b="1" dirty="0">
                <a:solidFill>
                  <a:schemeClr val="hlink"/>
                </a:solidFill>
                <a:effectLst>
                  <a:outerShdw blurRad="38100" dist="38100" dir="2700000" algn="tl">
                    <a:srgbClr val="000000"/>
                  </a:outerShdw>
                </a:effectLst>
              </a:rPr>
              <a:t>ULCERAS SOBRE LOS QUE TIENEN LA MARCA DE LA  BESTIA     (Ap. 16:2)</a:t>
            </a:r>
            <a:endParaRPr lang="es-CO" sz="2800" b="1" dirty="0">
              <a:solidFill>
                <a:srgbClr val="C0FEF9"/>
              </a:solidFill>
              <a:effectLst>
                <a:outerShdw blurRad="38100" dist="38100" dir="2700000" algn="tl">
                  <a:srgbClr val="000000"/>
                </a:outerShdw>
              </a:effectLst>
            </a:endParaRPr>
          </a:p>
        </p:txBody>
      </p:sp>
      <p:sp>
        <p:nvSpPr>
          <p:cNvPr id="20484" name="Rectangle 4"/>
          <p:cNvSpPr>
            <a:spLocks noGrp="1" noChangeArrowheads="1"/>
          </p:cNvSpPr>
          <p:nvPr>
            <p:ph type="body" sz="half" idx="2"/>
          </p:nvPr>
        </p:nvSpPr>
        <p:spPr>
          <a:xfrm>
            <a:off x="4284663" y="842963"/>
            <a:ext cx="4679950" cy="3657600"/>
          </a:xfrm>
        </p:spPr>
        <p:txBody>
          <a:bodyPr/>
          <a:lstStyle/>
          <a:p>
            <a:pPr algn="just"/>
            <a:r>
              <a:rPr lang="es-CO" sz="2800" b="1">
                <a:solidFill>
                  <a:srgbClr val="FAFD00"/>
                </a:solidFill>
              </a:rPr>
              <a:t>“Fue el primer ángel y derramó su copa sobre la tierra. Y se produjo una llaga dolorosa y maligna sobre los hombres que tenían la marca de la bestia y los que adoraban su imagen.”</a:t>
            </a:r>
          </a:p>
        </p:txBody>
      </p:sp>
      <p:sp>
        <p:nvSpPr>
          <p:cNvPr id="3" name="2 Rectángulo"/>
          <p:cNvSpPr/>
          <p:nvPr/>
        </p:nvSpPr>
        <p:spPr>
          <a:xfrm>
            <a:off x="179512" y="123478"/>
            <a:ext cx="4552465" cy="584775"/>
          </a:xfrm>
          <a:prstGeom prst="rect">
            <a:avLst/>
          </a:prstGeom>
        </p:spPr>
        <p:txBody>
          <a:bodyPr wrap="none">
            <a:spAutoFit/>
            <a:scene3d>
              <a:camera prst="perspectiveRelaxedModerately"/>
              <a:lightRig rig="threePt" dir="t"/>
            </a:scene3d>
            <a:sp3d extrusionH="57150">
              <a:bevelT h="25400" prst="softRound"/>
            </a:sp3d>
          </a:bodyPr>
          <a:lstStyle/>
          <a:p>
            <a:pPr>
              <a:defRPr/>
            </a:pPr>
            <a:r>
              <a:rPr lang="es-CO" sz="3200" dirty="0">
                <a:solidFill>
                  <a:schemeClr val="hlink"/>
                </a:solidFill>
                <a:effectLst>
                  <a:outerShdw blurRad="60007" dist="310007" dir="7680000" sy="30000" kx="1300200" algn="ctr" rotWithShape="0">
                    <a:prstClr val="black">
                      <a:alpha val="32000"/>
                    </a:prstClr>
                  </a:outerShdw>
                  <a:reflection blurRad="6350" stA="55000" endA="300" endPos="45500" dir="5400000" sy="-100000" algn="bl" rotWithShape="0"/>
                </a:effectLst>
              </a:rPr>
              <a:t>LA PRIMERA PLAGA: </a:t>
            </a:r>
            <a:endParaRPr lang="es-CO" sz="3200" dirty="0">
              <a:effectLst>
                <a:outerShdw blurRad="60007" dist="310007" dir="7680000" sy="30000" kx="1300200" algn="ctr" rotWithShape="0">
                  <a:prstClr val="black">
                    <a:alpha val="32000"/>
                  </a:prstClr>
                </a:outerShdw>
                <a:reflection blurRad="6350" stA="55000" endA="300" endPos="45500" dir="5400000" sy="-100000" algn="bl" rotWithShape="0"/>
              </a:effectLst>
            </a:endParaRPr>
          </a:p>
        </p:txBody>
      </p:sp>
      <p:pic>
        <p:nvPicPr>
          <p:cNvPr id="20486" name="Picture 6" descr="&quot;Fue el primero, y derramó su copa sobre la tierra, y vino una úlcera maligna y pestilente sobre los hombres que tenían la marca de la bestia, y que adoraban su image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15566"/>
            <a:ext cx="3168352" cy="18722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box(out)">
                                      <p:cBhvr>
                                        <p:cTn id="7" dur="500"/>
                                        <p:tgtEl>
                                          <p:spTgt spid="2048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3"/>
          <p:cNvPicPr>
            <a:picLocks noGrp="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5143500"/>
          </a:xfrm>
          <a:noFill/>
        </p:spPr>
      </p:pic>
      <p:sp>
        <p:nvSpPr>
          <p:cNvPr id="2" name="Rectangle 2"/>
          <p:cNvSpPr>
            <a:spLocks noGrp="1" noChangeArrowheads="1"/>
          </p:cNvSpPr>
          <p:nvPr>
            <p:ph type="title"/>
          </p:nvPr>
        </p:nvSpPr>
        <p:spPr>
          <a:xfrm>
            <a:off x="457200" y="971550"/>
            <a:ext cx="2971800" cy="3028950"/>
          </a:xfrm>
        </p:spPr>
        <p:txBody>
          <a:bodyPr/>
          <a:lstStyle/>
          <a:p>
            <a:pPr algn="just">
              <a:defRPr/>
            </a:pPr>
            <a:r>
              <a:rPr lang="es-CO" sz="3200" b="1" dirty="0">
                <a:solidFill>
                  <a:srgbClr val="C0FEF9"/>
                </a:solidFill>
                <a:effectLst>
                  <a:outerShdw blurRad="38100" dist="38100" dir="2700000" algn="tl">
                    <a:srgbClr val="000000"/>
                  </a:outerShdw>
                </a:effectLst>
              </a:rPr>
              <a:t>De igual manera hubo una plaga de úlceras sobre los hechiceros de la falsa religión egipcia (Exo. 9:9,11)</a:t>
            </a:r>
          </a:p>
        </p:txBody>
      </p:sp>
      <p:sp>
        <p:nvSpPr>
          <p:cNvPr id="21508" name="Rectangle 4"/>
          <p:cNvSpPr>
            <a:spLocks noGrp="1" noChangeArrowheads="1"/>
          </p:cNvSpPr>
          <p:nvPr>
            <p:ph type="body" sz="half" idx="2"/>
          </p:nvPr>
        </p:nvSpPr>
        <p:spPr>
          <a:xfrm>
            <a:off x="4140200" y="411163"/>
            <a:ext cx="4724400" cy="3086100"/>
          </a:xfrm>
        </p:spPr>
        <p:txBody>
          <a:bodyPr/>
          <a:lstStyle/>
          <a:p>
            <a:pPr algn="just">
              <a:defRPr/>
            </a:pPr>
            <a:r>
              <a:rPr lang="es-CO" sz="3600" b="1">
                <a:solidFill>
                  <a:srgbClr val="FAFD00"/>
                </a:solidFill>
                <a:effectLst>
                  <a:outerShdw blurRad="38100" dist="38100" dir="2700000" algn="tl">
                    <a:srgbClr val="000000"/>
                  </a:outerShdw>
                </a:effectLst>
              </a:rPr>
              <a:t>“Y los magos no podían estar en presencia de Moisés por causa de las úlceras, porque los magos tenían úlceras, como todos los egipcios.” (vs. 11)</a:t>
            </a:r>
            <a:endParaRPr lang="es-CO" sz="2800" b="1">
              <a:solidFill>
                <a:srgbClr val="FAFD00"/>
              </a:solidFill>
              <a:effectLst>
                <a:outerShdw blurRad="38100" dist="38100" dir="2700000" algn="tl">
                  <a:srgbClr val="000000"/>
                </a:outerShdw>
              </a:effectLst>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wd">
                                    <p:tmPct val="1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75" fill="hold"/>
                                        <p:tgtEl>
                                          <p:spTgt spid="21508">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9512" y="189339"/>
            <a:ext cx="4362337" cy="582211"/>
          </a:xfrm>
        </p:spPr>
        <p:txBody>
          <a:bodyPr>
            <a:spAutoFit/>
            <a:scene3d>
              <a:camera prst="perspectiveRelaxedModerately"/>
              <a:lightRig rig="threePt" dir="t"/>
            </a:scene3d>
            <a:sp3d extrusionH="57150">
              <a:bevelT h="25400" prst="softRound"/>
            </a:sp3d>
          </a:bodyPr>
          <a:lstStyle/>
          <a:p>
            <a:pPr>
              <a:defRPr/>
            </a:pPr>
            <a:r>
              <a:rPr lang="es-CO" sz="3200" b="1" kern="1200" dirty="0">
                <a:solidFill>
                  <a:schemeClr val="hlink"/>
                </a:solidFill>
                <a:effectLst>
                  <a:outerShdw blurRad="60007" dist="310007" dir="7680000" sy="30000" kx="1300200" algn="ctr" rotWithShape="0">
                    <a:prstClr val="black">
                      <a:alpha val="32000"/>
                    </a:prstClr>
                  </a:outerShdw>
                  <a:reflection blurRad="6350" stA="55000" endA="300" endPos="45500" dir="5400000" sy="-100000" algn="bl" rotWithShape="0"/>
                </a:effectLst>
                <a:ea typeface="+mn-ea"/>
                <a:cs typeface="+mn-cs"/>
              </a:rPr>
              <a:t>LA SEGUNDA PLAGA</a:t>
            </a:r>
          </a:p>
        </p:txBody>
      </p:sp>
      <p:sp>
        <p:nvSpPr>
          <p:cNvPr id="22531" name="Rectangle 3"/>
          <p:cNvSpPr>
            <a:spLocks noGrp="1" noChangeArrowheads="1"/>
          </p:cNvSpPr>
          <p:nvPr>
            <p:ph type="body" sz="half" idx="1"/>
          </p:nvPr>
        </p:nvSpPr>
        <p:spPr>
          <a:xfrm>
            <a:off x="107950" y="1058863"/>
            <a:ext cx="4335463" cy="3241675"/>
          </a:xfrm>
        </p:spPr>
        <p:txBody>
          <a:bodyPr/>
          <a:lstStyle/>
          <a:p>
            <a:pPr algn="just">
              <a:defRPr/>
            </a:pPr>
            <a:r>
              <a:rPr lang="es-CO" sz="2800" b="1" dirty="0">
                <a:solidFill>
                  <a:srgbClr val="C0FEF9"/>
                </a:solidFill>
                <a:effectLst>
                  <a:outerShdw blurRad="38100" dist="38100" dir="2700000" algn="tl">
                    <a:srgbClr val="000000"/>
                  </a:outerShdw>
                </a:effectLst>
              </a:rPr>
              <a:t>“El segundo ángel derramó su copa sobre el mar. Y se convirtió en sangre como de muerto. Y murió todo ser viviente que estaba en el mar.”        (Ap. 16:3)</a:t>
            </a:r>
          </a:p>
        </p:txBody>
      </p:sp>
      <p:pic>
        <p:nvPicPr>
          <p:cNvPr id="26628" name="Picture 8" descr="http://us.movies1.yimg.com/movies.yahoo.com/images/hv/photo/movie_pix/warner_brothers/the_reaping/idris_elba/reapi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0"/>
            <a:ext cx="45005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left)">
                                      <p:cBhvr>
                                        <p:cTn id="7" dur="500"/>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851275" y="14288"/>
            <a:ext cx="52927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pPr marL="342900" indent="-342900" algn="just">
              <a:spcBef>
                <a:spcPct val="20000"/>
              </a:spcBef>
              <a:buSzPct val="100000"/>
              <a:buFontTx/>
              <a:buChar char="•"/>
              <a:defRPr/>
            </a:pPr>
            <a:r>
              <a:rPr lang="es-CO" sz="2000" dirty="0">
                <a:solidFill>
                  <a:srgbClr val="C0FEF9"/>
                </a:solidFill>
                <a:effectLst>
                  <a:outerShdw blurRad="38100" dist="38100" dir="2700000" algn="tl">
                    <a:srgbClr val="000000"/>
                  </a:outerShdw>
                </a:effectLst>
                <a:latin typeface="+mn-lt"/>
              </a:rPr>
              <a:t>El mar "se convirtió en sangre como de un muerto; y toda alma viviente fue muerta en el mar." También "los ríos; y . . ., las fuentes de las aguas, . . . se convirtieron en sangre." Por terribles que sean estos castigos, la justicia de Dios está plenamente vindicada. El ángel de Dios declara: "Justo eres tú, oh Señor, . . . porque has juzgado estas cosas: porque ellos derramaron la sangre de los santos y de los profetas, también tú les has dado a beber sangre; pues lo merecen." (Apocalipsis 16: 2-6.) Al condenar a muerte al pueblo de Dios, los que lo hicieron son tan culpables de su sangre como si la hubiesen derramado con sus propias manos.</a:t>
            </a:r>
          </a:p>
        </p:txBody>
      </p:sp>
      <p:pic>
        <p:nvPicPr>
          <p:cNvPr id="27651" name="Picture 8" descr="http://us.movies1.yimg.com/movies.yahoo.com/images/hv/photo/movie_pix/warner_brothers/the_reaping/idris_elba/reapi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6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144463" y="1285875"/>
            <a:ext cx="4498975" cy="3086100"/>
          </a:xfrm>
        </p:spPr>
        <p:txBody>
          <a:bodyPr/>
          <a:lstStyle/>
          <a:p>
            <a:pPr algn="just">
              <a:defRPr/>
            </a:pPr>
            <a:r>
              <a:rPr lang="es-CO" b="1" dirty="0">
                <a:solidFill>
                  <a:srgbClr val="FDC0E5"/>
                </a:solidFill>
                <a:effectLst>
                  <a:outerShdw blurRad="38100" dist="38100" dir="2700000" algn="tl">
                    <a:srgbClr val="000000"/>
                  </a:outerShdw>
                </a:effectLst>
              </a:rPr>
              <a:t>“ El tercer ángel derramó su copa sobre los ríos y sobre las fuentes de las aguas, y se convirtieron en sangre.” (Ap. 16:4)</a:t>
            </a:r>
          </a:p>
        </p:txBody>
      </p:sp>
      <p:sp>
        <p:nvSpPr>
          <p:cNvPr id="4" name="Rectangle 2"/>
          <p:cNvSpPr>
            <a:spLocks noGrp="1" noChangeArrowheads="1"/>
          </p:cNvSpPr>
          <p:nvPr>
            <p:ph type="title"/>
          </p:nvPr>
        </p:nvSpPr>
        <p:spPr>
          <a:xfrm>
            <a:off x="323528" y="195486"/>
            <a:ext cx="4362337" cy="582211"/>
          </a:xfrm>
        </p:spPr>
        <p:txBody>
          <a:bodyPr>
            <a:spAutoFit/>
            <a:scene3d>
              <a:camera prst="perspectiveRelaxedModerately"/>
              <a:lightRig rig="threePt" dir="t"/>
            </a:scene3d>
            <a:sp3d extrusionH="57150">
              <a:bevelT h="25400" prst="softRound"/>
            </a:sp3d>
          </a:bodyPr>
          <a:lstStyle/>
          <a:p>
            <a:pPr>
              <a:defRPr/>
            </a:pPr>
            <a:r>
              <a:rPr lang="es-CO" sz="3200" b="1" kern="1200" dirty="0">
                <a:solidFill>
                  <a:schemeClr val="hlink"/>
                </a:solidFill>
                <a:effectLst>
                  <a:outerShdw blurRad="60007" dist="310007" dir="7680000" sy="30000" kx="1300200" algn="ctr" rotWithShape="0">
                    <a:prstClr val="black">
                      <a:alpha val="32000"/>
                    </a:prstClr>
                  </a:outerShdw>
                  <a:reflection blurRad="6350" stA="55000" endA="300" endPos="45500" dir="5400000" sy="-100000" algn="bl" rotWithShape="0"/>
                </a:effectLst>
                <a:ea typeface="+mn-ea"/>
                <a:cs typeface="+mn-cs"/>
              </a:rPr>
              <a:t>LA TERCERA PLAGA</a:t>
            </a:r>
          </a:p>
        </p:txBody>
      </p:sp>
      <p:pic>
        <p:nvPicPr>
          <p:cNvPr id="28676" name="Picture 7" descr="http://edsuper.files.wordpress.com/2011/01/warszawa-wilanow-jezioro-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450" y="0"/>
            <a:ext cx="42687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10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a:defRPr/>
            </a:pPr>
            <a:r>
              <a:rPr lang="es-CO" sz="3600" b="1" dirty="0">
                <a:solidFill>
                  <a:srgbClr val="FAFD00"/>
                </a:solidFill>
                <a:effectLst>
                  <a:outerShdw blurRad="38100" dist="38100" dir="2700000" algn="tl">
                    <a:srgbClr val="000000"/>
                  </a:outerShdw>
                </a:effectLst>
              </a:rPr>
              <a:t>Otro tanto había ocurrido en Egipto cuando las aguas se tornaron sangre (Exo. 16:7). Con esto Dios destruía a:</a:t>
            </a:r>
          </a:p>
        </p:txBody>
      </p:sp>
      <p:sp>
        <p:nvSpPr>
          <p:cNvPr id="24579" name="Rectangle 3"/>
          <p:cNvSpPr>
            <a:spLocks noGrp="1" noChangeArrowheads="1"/>
          </p:cNvSpPr>
          <p:nvPr>
            <p:ph type="body" sz="half" idx="1"/>
          </p:nvPr>
        </p:nvSpPr>
        <p:spPr>
          <a:xfrm>
            <a:off x="684213" y="2066925"/>
            <a:ext cx="3810000" cy="2514600"/>
          </a:xfrm>
        </p:spPr>
        <p:txBody>
          <a:bodyPr/>
          <a:lstStyle/>
          <a:p>
            <a:pPr>
              <a:defRPr/>
            </a:pPr>
            <a:r>
              <a:rPr lang="es-CO" sz="3600" b="1" dirty="0">
                <a:solidFill>
                  <a:srgbClr val="FDC0E5"/>
                </a:solidFill>
                <a:effectLst>
                  <a:outerShdw blurRad="38100" dist="38100" dir="2700000" algn="tl">
                    <a:srgbClr val="000000"/>
                  </a:outerShdw>
                </a:effectLst>
              </a:rPr>
              <a:t>Al dios Hapi, el dios Nilo.</a:t>
            </a:r>
          </a:p>
          <a:p>
            <a:pPr>
              <a:defRPr/>
            </a:pPr>
            <a:r>
              <a:rPr lang="es-CO" sz="3600" b="1" dirty="0">
                <a:solidFill>
                  <a:srgbClr val="FDC0E5"/>
                </a:solidFill>
                <a:effectLst>
                  <a:outerShdw blurRad="38100" dist="38100" dir="2700000" algn="tl">
                    <a:srgbClr val="000000"/>
                  </a:outerShdw>
                </a:effectLst>
              </a:rPr>
              <a:t>A Nun, dios del agua primigenia</a:t>
            </a:r>
          </a:p>
        </p:txBody>
      </p:sp>
      <p:pic>
        <p:nvPicPr>
          <p:cNvPr id="24580" name="Picture 4"/>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932363" y="1851025"/>
            <a:ext cx="3797300" cy="2940050"/>
          </a:xfrm>
          <a:noFill/>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dissolve">
                                      <p:cBhvr>
                                        <p:cTn id="12" dur="500"/>
                                        <p:tgtEl>
                                          <p:spTgt spid="24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nodePh="1">
                                  <p:stCondLst>
                                    <p:cond delay="0"/>
                                  </p:stCondLst>
                                  <p:endCondLst>
                                    <p:cond evt="begin" delay="0">
                                      <p:tn val="15"/>
                                    </p:cond>
                                  </p:endCondLst>
                                  <p:childTnLst>
                                    <p:set>
                                      <p:cBhvr>
                                        <p:cTn id="16" dur="1" fill="hold">
                                          <p:stCondLst>
                                            <p:cond delay="0"/>
                                          </p:stCondLst>
                                        </p:cTn>
                                        <p:tgtEl>
                                          <p:spTgt spid="24580"/>
                                        </p:tgtEl>
                                        <p:attrNameLst>
                                          <p:attrName>style.visibility</p:attrName>
                                        </p:attrNameLst>
                                      </p:cBhvr>
                                      <p:to>
                                        <p:strVal val="visible"/>
                                      </p:to>
                                    </p:set>
                                    <p:animEffect transition="in" filter="dissolve">
                                      <p:cBhvr>
                                        <p:cTn id="1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P spid="2458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8" name="Picture 8" descr="http://2.bp.blogspot.com/_xlopJ5pP_io/S7223PYCiaI/AAAAAAAAAMs/psN1zJhG4iM/s1600/cambio-climatico-fue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1036" cy="5143500"/>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202" name="Rectangle 2"/>
          <p:cNvSpPr>
            <a:spLocks noGrp="1" noChangeArrowheads="1"/>
          </p:cNvSpPr>
          <p:nvPr>
            <p:ph type="title"/>
          </p:nvPr>
        </p:nvSpPr>
        <p:spPr>
          <a:xfrm>
            <a:off x="107950" y="457200"/>
            <a:ext cx="9144000" cy="857250"/>
          </a:xfrm>
        </p:spPr>
        <p:txBody>
          <a:bodyPr/>
          <a:lstStyle/>
          <a:p>
            <a:pPr>
              <a:defRPr/>
            </a:pPr>
            <a:r>
              <a:rPr lang="es-CO" sz="3200" b="1" dirty="0">
                <a:solidFill>
                  <a:srgbClr val="C0FEF9"/>
                </a:solidFill>
                <a:effectLst>
                  <a:outerShdw blurRad="38100" dist="38100" dir="2700000" algn="tl">
                    <a:srgbClr val="000000"/>
                  </a:outerShdw>
                </a:effectLst>
              </a:rPr>
              <a:t>PODRIAMOS REDUCIR LAS PLAGAS A SIMPLES Y CATASTROFICOS EVENTOS DE TIPO ECOLOGICO?</a:t>
            </a:r>
            <a:endParaRPr lang="es-CO" sz="3600" b="1" dirty="0">
              <a:effectLst>
                <a:outerShdw blurRad="38100" dist="38100" dir="2700000" algn="tl">
                  <a:srgbClr val="FFFFFF"/>
                </a:outerShdw>
              </a:effectLst>
            </a:endParaRPr>
          </a:p>
        </p:txBody>
      </p:sp>
      <p:sp>
        <p:nvSpPr>
          <p:cNvPr id="51203" name="Rectangle 3"/>
          <p:cNvSpPr>
            <a:spLocks noGrp="1" noChangeArrowheads="1"/>
          </p:cNvSpPr>
          <p:nvPr>
            <p:ph type="body" sz="half" idx="1"/>
          </p:nvPr>
        </p:nvSpPr>
        <p:spPr>
          <a:xfrm>
            <a:off x="323850" y="1779588"/>
            <a:ext cx="8569325" cy="3086100"/>
          </a:xfrm>
        </p:spPr>
        <p:txBody>
          <a:bodyPr/>
          <a:lstStyle/>
          <a:p>
            <a:pPr algn="just">
              <a:defRPr/>
            </a:pPr>
            <a:r>
              <a:rPr lang="es-CO" sz="3600" b="1" dirty="0">
                <a:solidFill>
                  <a:srgbClr val="FAFD00"/>
                </a:solidFill>
                <a:effectLst>
                  <a:outerShdw blurRad="38100" dist="38100" dir="2700000" algn="tl">
                    <a:srgbClr val="000000"/>
                  </a:outerShdw>
                </a:effectLst>
              </a:rPr>
              <a:t>Sin duda que no. </a:t>
            </a:r>
          </a:p>
          <a:p>
            <a:pPr algn="just">
              <a:defRPr/>
            </a:pPr>
            <a:r>
              <a:rPr lang="es-CO" sz="3600" b="1" dirty="0">
                <a:solidFill>
                  <a:srgbClr val="FAFD00"/>
                </a:solidFill>
                <a:effectLst>
                  <a:outerShdw blurRad="38100" dist="38100" dir="2700000" algn="tl">
                    <a:srgbClr val="000000"/>
                  </a:outerShdw>
                </a:effectLst>
              </a:rPr>
              <a:t>Las plagas caen porque Dios tiene un conflicto contra sus enemigos los cuales no son las aguas, o la tierra, o el aire mismos, sino lo que ellos representan!</a:t>
            </a:r>
            <a:endParaRPr lang="es-CO" sz="3600" b="1" dirty="0">
              <a:effectLst>
                <a:outerShdw blurRad="38100" dist="38100" dir="2700000" algn="tl">
                  <a:srgbClr val="FFFFFF"/>
                </a:outerShdw>
              </a:effectLst>
            </a:endParaRPr>
          </a:p>
        </p:txBody>
      </p:sp>
    </p:spTree>
  </p:cSld>
  <p:clrMapOvr>
    <a:masterClrMapping/>
  </p:clrMapOvr>
  <p:transition>
    <p:cover dir="rd"/>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7950" y="17463"/>
            <a:ext cx="8856663" cy="857250"/>
          </a:xfrm>
        </p:spPr>
        <p:txBody>
          <a:bodyPr/>
          <a:lstStyle/>
          <a:p>
            <a:r>
              <a:rPr lang="es-CO" sz="2400" b="1">
                <a:solidFill>
                  <a:srgbClr val="FFFF00"/>
                </a:solidFill>
              </a:rPr>
              <a:t>Aunque las plagas tienen efectos ecológicos, su principal efecto es sobre los enemigos representados por los elementos</a:t>
            </a:r>
            <a:endParaRPr lang="es-CO" sz="3600">
              <a:solidFill>
                <a:srgbClr val="FFFF00"/>
              </a:solidFill>
            </a:endParaRPr>
          </a:p>
        </p:txBody>
      </p:sp>
      <p:sp>
        <p:nvSpPr>
          <p:cNvPr id="52227" name="Rectangle 3"/>
          <p:cNvSpPr>
            <a:spLocks noGrp="1" noChangeArrowheads="1"/>
          </p:cNvSpPr>
          <p:nvPr>
            <p:ph type="body" sz="half" idx="1"/>
          </p:nvPr>
        </p:nvSpPr>
        <p:spPr>
          <a:xfrm>
            <a:off x="179388" y="925513"/>
            <a:ext cx="4464050" cy="3086100"/>
          </a:xfrm>
        </p:spPr>
        <p:txBody>
          <a:bodyPr/>
          <a:lstStyle/>
          <a:p>
            <a:pPr algn="just">
              <a:defRPr/>
            </a:pPr>
            <a:r>
              <a:rPr lang="es-CO" sz="2000" b="1" dirty="0">
                <a:solidFill>
                  <a:srgbClr val="FAFD00"/>
                </a:solidFill>
                <a:effectLst>
                  <a:outerShdw blurRad="38100" dist="38100" dir="2700000" algn="tl">
                    <a:srgbClr val="000000"/>
                  </a:outerShdw>
                </a:effectLst>
              </a:rPr>
              <a:t>En profecía:</a:t>
            </a:r>
          </a:p>
          <a:p>
            <a:pPr algn="just">
              <a:defRPr/>
            </a:pPr>
            <a:r>
              <a:rPr lang="es-CO" sz="2000" b="1" dirty="0">
                <a:solidFill>
                  <a:srgbClr val="FAFD00"/>
                </a:solidFill>
                <a:effectLst>
                  <a:outerShdw blurRad="38100" dist="38100" dir="2700000" algn="tl">
                    <a:srgbClr val="000000"/>
                  </a:outerShdw>
                </a:effectLst>
              </a:rPr>
              <a:t>LAS AGUAS representan las muchedumbres,  -  (Ap. 17:15) -  , que le han dado su apoyo a la ramera  (ella está sentada sobre muchas aguas - Ap. 17:1).</a:t>
            </a:r>
          </a:p>
          <a:p>
            <a:pPr algn="just">
              <a:defRPr/>
            </a:pPr>
            <a:r>
              <a:rPr lang="es-CO" sz="2000" b="1" dirty="0">
                <a:solidFill>
                  <a:srgbClr val="FAFD00"/>
                </a:solidFill>
                <a:effectLst>
                  <a:outerShdw blurRad="38100" dist="38100" dir="2700000" algn="tl">
                    <a:srgbClr val="000000"/>
                  </a:outerShdw>
                </a:effectLst>
              </a:rPr>
              <a:t>LA TIERRA representa a aquellos que apoyaron a los fieles cuando eran perseguidos por el dragón (</a:t>
            </a:r>
            <a:r>
              <a:rPr lang="es-CO" sz="2000" b="1" dirty="0" err="1">
                <a:solidFill>
                  <a:srgbClr val="FAFD00"/>
                </a:solidFill>
                <a:effectLst>
                  <a:outerShdw blurRad="38100" dist="38100" dir="2700000" algn="tl">
                    <a:srgbClr val="000000"/>
                  </a:outerShdw>
                </a:effectLst>
              </a:rPr>
              <a:t>Apoc</a:t>
            </a:r>
            <a:r>
              <a:rPr lang="es-CO" sz="2000" b="1" dirty="0">
                <a:solidFill>
                  <a:srgbClr val="FAFD00"/>
                </a:solidFill>
                <a:effectLst>
                  <a:outerShdw blurRad="38100" dist="38100" dir="2700000" algn="tl">
                    <a:srgbClr val="000000"/>
                  </a:outerShdw>
                </a:effectLst>
              </a:rPr>
              <a:t>. 12:16).</a:t>
            </a:r>
          </a:p>
          <a:p>
            <a:pPr algn="just">
              <a:defRPr/>
            </a:pPr>
            <a:r>
              <a:rPr lang="es-CO" sz="2000" b="1" dirty="0">
                <a:solidFill>
                  <a:srgbClr val="FAFD00"/>
                </a:solidFill>
                <a:effectLst>
                  <a:outerShdw blurRad="38100" dist="38100" dir="2700000" algn="tl">
                    <a:srgbClr val="000000"/>
                  </a:outerShdw>
                </a:effectLst>
              </a:rPr>
              <a:t>LOS AIRES representan la morada de los demonios (Efe. 6:12)</a:t>
            </a:r>
          </a:p>
        </p:txBody>
      </p:sp>
      <p:pic>
        <p:nvPicPr>
          <p:cNvPr id="32772" name="Picture 5" descr="http://www.boliviahoy.com/modules/news/images/2005/abril/09desped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915988"/>
            <a:ext cx="4286250"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wipe(left)">
                                      <p:cBhvr>
                                        <p:cTn id="7" dur="500"/>
                                        <p:tgtEl>
                                          <p:spTgt spid="5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wipe(left)">
                                      <p:cBhvr>
                                        <p:cTn id="12" dur="500"/>
                                        <p:tgtEl>
                                          <p:spTgt spid="522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227">
                                            <p:txEl>
                                              <p:pRg st="2" end="2"/>
                                            </p:txEl>
                                          </p:spTgt>
                                        </p:tgtEl>
                                        <p:attrNameLst>
                                          <p:attrName>style.visibility</p:attrName>
                                        </p:attrNameLst>
                                      </p:cBhvr>
                                      <p:to>
                                        <p:strVal val="visible"/>
                                      </p:to>
                                    </p:set>
                                    <p:animEffect transition="in" filter="wipe(left)">
                                      <p:cBhvr>
                                        <p:cTn id="17" dur="500"/>
                                        <p:tgtEl>
                                          <p:spTgt spid="522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2227">
                                            <p:txEl>
                                              <p:pRg st="3" end="3"/>
                                            </p:txEl>
                                          </p:spTgt>
                                        </p:tgtEl>
                                        <p:attrNameLst>
                                          <p:attrName>style.visibility</p:attrName>
                                        </p:attrNameLst>
                                      </p:cBhvr>
                                      <p:to>
                                        <p:strVal val="visible"/>
                                      </p:to>
                                    </p:set>
                                    <p:animEffect transition="in" filter="wipe(left)">
                                      <p:cBhvr>
                                        <p:cTn id="22"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82" name="Rectangle 2"/>
          <p:cNvSpPr>
            <a:spLocks noGrp="1" noChangeArrowheads="1"/>
          </p:cNvSpPr>
          <p:nvPr>
            <p:ph type="title"/>
          </p:nvPr>
        </p:nvSpPr>
        <p:spPr>
          <a:xfrm>
            <a:off x="0" y="0"/>
            <a:ext cx="2209800" cy="3371850"/>
          </a:xfrm>
        </p:spPr>
        <p:txBody>
          <a:bodyPr/>
          <a:lstStyle/>
          <a:p>
            <a:pPr>
              <a:defRPr/>
            </a:pPr>
            <a:r>
              <a:rPr lang="en-US" sz="3200" b="1">
                <a:solidFill>
                  <a:schemeClr val="hlink"/>
                </a:solidFill>
                <a:effectLst>
                  <a:outerShdw blurRad="38100" dist="38100" dir="2700000" algn="tl">
                    <a:srgbClr val="000000"/>
                  </a:outerShdw>
                </a:effectLst>
              </a:rPr>
              <a:t>LOS ULTIMOS EVENTOS</a:t>
            </a:r>
            <a:br>
              <a:rPr lang="en-US" sz="3200" b="1">
                <a:solidFill>
                  <a:schemeClr val="hlink"/>
                </a:solidFill>
                <a:effectLst>
                  <a:outerShdw blurRad="38100" dist="38100" dir="2700000" algn="tl">
                    <a:srgbClr val="000000"/>
                  </a:outerShdw>
                </a:effectLst>
              </a:rPr>
            </a:br>
            <a:r>
              <a:rPr lang="en-US" sz="3200" b="1">
                <a:solidFill>
                  <a:schemeClr val="hlink"/>
                </a:solidFill>
                <a:effectLst>
                  <a:outerShdw blurRad="38100" dist="38100" dir="2700000" algn="tl">
                    <a:srgbClr val="000000"/>
                  </a:outerShdw>
                </a:effectLst>
              </a:rPr>
              <a:t>ANTES DEL FIN</a:t>
            </a:r>
            <a:endParaRPr lang="en-US" b="1">
              <a:effectLst>
                <a:outerShdw blurRad="38100" dist="38100" dir="2700000" algn="tl">
                  <a:srgbClr val="FFFFFF"/>
                </a:outerShdw>
              </a:effectLst>
            </a:endParaRPr>
          </a:p>
        </p:txBody>
      </p:sp>
      <p:sp>
        <p:nvSpPr>
          <p:cNvPr id="46083" name="Rectangle 3"/>
          <p:cNvSpPr>
            <a:spLocks noGrp="1" noChangeArrowheads="1"/>
          </p:cNvSpPr>
          <p:nvPr>
            <p:ph type="body" sz="half" idx="1"/>
          </p:nvPr>
        </p:nvSpPr>
        <p:spPr>
          <a:xfrm>
            <a:off x="6588125" y="490538"/>
            <a:ext cx="2555875" cy="4457700"/>
          </a:xfrm>
        </p:spPr>
        <p:txBody>
          <a:bodyPr/>
          <a:lstStyle/>
          <a:p>
            <a:pPr algn="just">
              <a:defRPr/>
            </a:pPr>
            <a:r>
              <a:rPr lang="es-CO" sz="2000" b="1">
                <a:solidFill>
                  <a:srgbClr val="FAFD00"/>
                </a:solidFill>
                <a:effectLst>
                  <a:outerShdw blurRad="38100" dist="38100" dir="2700000" algn="tl">
                    <a:srgbClr val="000000"/>
                  </a:outerShdw>
                </a:effectLst>
              </a:rPr>
              <a:t>Apocalipsis 13 presenta la unión de dos grandes reinos : La bestia que sube del mar y la bestia que sube de la tierra</a:t>
            </a:r>
          </a:p>
          <a:p>
            <a:pPr algn="just">
              <a:defRPr/>
            </a:pPr>
            <a:r>
              <a:rPr lang="es-CO" sz="2000" b="1">
                <a:solidFill>
                  <a:srgbClr val="FAFD00"/>
                </a:solidFill>
                <a:effectLst>
                  <a:outerShdw blurRad="38100" dist="38100" dir="2700000" algn="tl">
                    <a:srgbClr val="000000"/>
                  </a:outerShdw>
                </a:effectLst>
              </a:rPr>
              <a:t>Ellos dominarán  toda la tierra e impondrán el 666.</a:t>
            </a:r>
          </a:p>
          <a:p>
            <a:pPr algn="just">
              <a:defRPr/>
            </a:pPr>
            <a:r>
              <a:rPr lang="es-CO" sz="2000" b="1">
                <a:solidFill>
                  <a:srgbClr val="FAFD00"/>
                </a:solidFill>
                <a:effectLst>
                  <a:outerShdw blurRad="38100" dist="38100" dir="2700000" algn="tl">
                    <a:srgbClr val="000000"/>
                  </a:outerShdw>
                </a:effectLst>
              </a:rPr>
              <a:t>Intentarán matar  a sus oponentes.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4" name="Picture 6" descr="45H.JPG                                                        0000A860&#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685800" y="123825"/>
            <a:ext cx="7772400" cy="857250"/>
          </a:xfrm>
        </p:spPr>
        <p:txBody>
          <a:bodyPr/>
          <a:lstStyle/>
          <a:p>
            <a:pPr>
              <a:defRPr/>
            </a:pPr>
            <a:r>
              <a:rPr lang="es-CO" sz="3600" b="1" dirty="0">
                <a:solidFill>
                  <a:srgbClr val="FAFD00"/>
                </a:solidFill>
                <a:effectLst>
                  <a:outerShdw blurRad="38100" dist="38100" dir="2700000" algn="tl">
                    <a:srgbClr val="000000"/>
                  </a:outerShdw>
                </a:effectLst>
              </a:rPr>
              <a:t>En las plagas finales las aguas son castigadas por qué razón? (Ap. 16:5,6)</a:t>
            </a:r>
          </a:p>
        </p:txBody>
      </p:sp>
      <p:sp>
        <p:nvSpPr>
          <p:cNvPr id="25603" name="Rectangle 3"/>
          <p:cNvSpPr>
            <a:spLocks noGrp="1" noChangeArrowheads="1"/>
          </p:cNvSpPr>
          <p:nvPr>
            <p:ph type="body" sz="half" idx="1"/>
          </p:nvPr>
        </p:nvSpPr>
        <p:spPr>
          <a:xfrm>
            <a:off x="0" y="3527425"/>
            <a:ext cx="9036050" cy="1584325"/>
          </a:xfrm>
        </p:spPr>
        <p:txBody>
          <a:bodyPr/>
          <a:lstStyle/>
          <a:p>
            <a:pPr algn="just">
              <a:defRPr/>
            </a:pPr>
            <a:r>
              <a:rPr lang="es-CO" b="1" dirty="0">
                <a:solidFill>
                  <a:srgbClr val="FDC0E5"/>
                </a:solidFill>
                <a:effectLst>
                  <a:outerShdw blurRad="38100" dist="38100" dir="2700000" algn="tl">
                    <a:srgbClr val="000000"/>
                  </a:outerShdw>
                </a:effectLst>
              </a:rPr>
              <a:t>“Oí al ángel de las aguas decir: "Justo eres tú que eres y que eras, el Santo, porque has juzgado estas cosas...” (vs.5)</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8" name="Picture 6" descr="http://lh6.ggpht.com/_d8Mt9NBFSAA/TUh6FouDk_I/AAAAAAAAEHY/0zwXbW0fIlk/s800/martires%20cristian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268288"/>
            <a:ext cx="5435600"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title"/>
          </p:nvPr>
        </p:nvSpPr>
        <p:spPr>
          <a:xfrm>
            <a:off x="395288" y="123825"/>
            <a:ext cx="7772400" cy="857250"/>
          </a:xfrm>
        </p:spPr>
        <p:txBody>
          <a:bodyPr/>
          <a:lstStyle/>
          <a:p>
            <a:pPr>
              <a:defRPr/>
            </a:pPr>
            <a:r>
              <a:rPr lang="es-CO" sz="3600" b="1" dirty="0">
                <a:solidFill>
                  <a:srgbClr val="FAFD00"/>
                </a:solidFill>
                <a:effectLst>
                  <a:outerShdw blurRad="38100" dist="38100" dir="2700000" algn="tl">
                    <a:srgbClr val="000000"/>
                  </a:outerShdw>
                </a:effectLst>
              </a:rPr>
              <a:t>En las plagas finales las aguas son castigadas por qué razón? (Ap. 16:5,6)</a:t>
            </a:r>
          </a:p>
        </p:txBody>
      </p:sp>
      <p:sp>
        <p:nvSpPr>
          <p:cNvPr id="26627" name="Rectangle 3"/>
          <p:cNvSpPr>
            <a:spLocks noGrp="1" noChangeArrowheads="1"/>
          </p:cNvSpPr>
          <p:nvPr>
            <p:ph type="body" sz="half" idx="1"/>
          </p:nvPr>
        </p:nvSpPr>
        <p:spPr>
          <a:xfrm>
            <a:off x="107950" y="1492250"/>
            <a:ext cx="3600450" cy="3527425"/>
          </a:xfrm>
        </p:spPr>
        <p:txBody>
          <a:bodyPr/>
          <a:lstStyle/>
          <a:p>
            <a:pPr algn="just">
              <a:defRPr/>
            </a:pPr>
            <a:r>
              <a:rPr lang="es-CO" sz="2800" b="1" dirty="0">
                <a:solidFill>
                  <a:srgbClr val="FDC0E5"/>
                </a:solidFill>
                <a:effectLst>
                  <a:outerShdw blurRad="38100" dist="38100" dir="2700000" algn="tl">
                    <a:srgbClr val="000000"/>
                  </a:outerShdw>
                </a:effectLst>
              </a:rPr>
              <a:t>“ </a:t>
            </a:r>
            <a:r>
              <a:rPr lang="es-CO" sz="2800" b="1" u="sng" dirty="0">
                <a:solidFill>
                  <a:srgbClr val="FAFD00"/>
                </a:solidFill>
                <a:effectLst>
                  <a:outerShdw blurRad="38100" dist="38100" dir="2700000" algn="tl">
                    <a:srgbClr val="000000"/>
                  </a:outerShdw>
                </a:effectLst>
              </a:rPr>
              <a:t>Porque ellos derramaron la sangre de los santos y de los profetas</a:t>
            </a:r>
            <a:r>
              <a:rPr lang="es-CO" sz="2800" b="1" dirty="0">
                <a:solidFill>
                  <a:srgbClr val="FDC0E5"/>
                </a:solidFill>
                <a:effectLst>
                  <a:outerShdw blurRad="38100" dist="38100" dir="2700000" algn="tl">
                    <a:srgbClr val="000000"/>
                  </a:outerShdw>
                </a:effectLst>
              </a:rPr>
              <a:t>, </a:t>
            </a:r>
            <a:r>
              <a:rPr lang="es-CO" sz="2800" b="1" dirty="0">
                <a:solidFill>
                  <a:schemeClr val="accent3">
                    <a:lumMod val="95000"/>
                  </a:schemeClr>
                </a:solidFill>
                <a:effectLst>
                  <a:outerShdw blurRad="38100" dist="38100" dir="2700000" algn="tl">
                    <a:srgbClr val="000000"/>
                  </a:outerShdw>
                </a:effectLst>
                <a:latin typeface="+mj-lt"/>
                <a:ea typeface="+mj-ea"/>
                <a:cs typeface="+mj-cs"/>
              </a:rPr>
              <a:t>tú también les has dado a beber sangre, pues se lo merecen.” (vs.6)</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0" fill="hold"/>
                                        <p:tgtEl>
                                          <p:spTgt spid="2662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2662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9388" y="0"/>
            <a:ext cx="7848600" cy="1371600"/>
          </a:xfrm>
        </p:spPr>
        <p:txBody>
          <a:bodyPr/>
          <a:lstStyle/>
          <a:p>
            <a:pPr algn="just">
              <a:defRPr/>
            </a:pPr>
            <a:r>
              <a:rPr lang="es-CO" sz="2800" b="1" dirty="0">
                <a:solidFill>
                  <a:srgbClr val="FAFD00"/>
                </a:solidFill>
                <a:effectLst>
                  <a:outerShdw blurRad="38100" dist="38100" dir="2700000" algn="tl">
                    <a:srgbClr val="000000"/>
                  </a:outerShdw>
                </a:effectLst>
              </a:rPr>
              <a:t>Las aguas, fuera de ser literales, son símbolo de las muchedumbres que le dieron su apoyo al anticristo  (Ap. 17:15).</a:t>
            </a:r>
          </a:p>
        </p:txBody>
      </p:sp>
      <p:sp>
        <p:nvSpPr>
          <p:cNvPr id="27651" name="Rectangle 3"/>
          <p:cNvSpPr>
            <a:spLocks noGrp="1" noChangeArrowheads="1"/>
          </p:cNvSpPr>
          <p:nvPr>
            <p:ph type="body" sz="half" idx="1"/>
          </p:nvPr>
        </p:nvSpPr>
        <p:spPr>
          <a:xfrm>
            <a:off x="22225" y="1492250"/>
            <a:ext cx="3886200" cy="2743200"/>
          </a:xfrm>
        </p:spPr>
        <p:txBody>
          <a:bodyPr/>
          <a:lstStyle/>
          <a:p>
            <a:pPr algn="just">
              <a:defRPr/>
            </a:pPr>
            <a:r>
              <a:rPr lang="es-CO" sz="2800" b="1" dirty="0">
                <a:solidFill>
                  <a:srgbClr val="FDC0E5"/>
                </a:solidFill>
                <a:effectLst>
                  <a:outerShdw blurRad="38100" dist="38100" dir="2700000" algn="tl">
                    <a:srgbClr val="000000"/>
                  </a:outerShdw>
                </a:effectLst>
              </a:rPr>
              <a:t>“También me dijo: </a:t>
            </a:r>
            <a:r>
              <a:rPr lang="es-CO" sz="2800" b="1" dirty="0">
                <a:solidFill>
                  <a:srgbClr val="FAFD00"/>
                </a:solidFill>
                <a:effectLst>
                  <a:outerShdw blurRad="38100" dist="38100" dir="2700000" algn="tl">
                    <a:srgbClr val="000000"/>
                  </a:outerShdw>
                </a:effectLst>
              </a:rPr>
              <a:t>"</a:t>
            </a:r>
            <a:r>
              <a:rPr lang="es-CO" sz="2800" b="1" u="sng" dirty="0">
                <a:solidFill>
                  <a:srgbClr val="FAFD00"/>
                </a:solidFill>
                <a:effectLst>
                  <a:outerShdw blurRad="38100" dist="38100" dir="2700000" algn="tl">
                    <a:srgbClr val="000000"/>
                  </a:outerShdw>
                </a:effectLst>
              </a:rPr>
              <a:t>Las aguas que has visto donde está sentada la ramera, son pueblos y multitudes, naciones y lenguas</a:t>
            </a:r>
            <a:r>
              <a:rPr lang="es-CO" sz="2800" b="1" dirty="0">
                <a:solidFill>
                  <a:srgbClr val="FDC0E5"/>
                </a:solidFill>
                <a:effectLst>
                  <a:outerShdw blurRad="38100" dist="38100" dir="2700000" algn="tl">
                    <a:srgbClr val="000000"/>
                  </a:outerShdw>
                </a:effectLst>
              </a:rPr>
              <a:t>.”</a:t>
            </a:r>
          </a:p>
        </p:txBody>
      </p:sp>
      <p:pic>
        <p:nvPicPr>
          <p:cNvPr id="35844" name="Picture 6" descr="http://www.buenasnuevas.mx/thumbnail.php?file=iglesia_estado2_836076378.jpg&amp;size=article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898525"/>
            <a:ext cx="5148262"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ipe(down)">
                                      <p:cBhvr>
                                        <p:cTn id="7" dur="500"/>
                                        <p:tgtEl>
                                          <p:spTgt spid="27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4"/>
          <p:cNvPicPr>
            <a:picLocks noGrp="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376738" y="11113"/>
            <a:ext cx="4752975" cy="5124450"/>
          </a:xfrm>
          <a:noFill/>
        </p:spPr>
      </p:pic>
      <p:sp>
        <p:nvSpPr>
          <p:cNvPr id="28675" name="Rectangle 3"/>
          <p:cNvSpPr>
            <a:spLocks noGrp="1" noChangeArrowheads="1"/>
          </p:cNvSpPr>
          <p:nvPr>
            <p:ph type="body" sz="half" idx="1"/>
          </p:nvPr>
        </p:nvSpPr>
        <p:spPr>
          <a:xfrm>
            <a:off x="-107950" y="915988"/>
            <a:ext cx="4392613" cy="4392612"/>
          </a:xfrm>
        </p:spPr>
        <p:txBody>
          <a:bodyPr/>
          <a:lstStyle/>
          <a:p>
            <a:pPr algn="just"/>
            <a:r>
              <a:rPr lang="es-CO" sz="2400" b="1"/>
              <a:t>“El cuarto ángel derramó su copa sobre el sol, y le fue dado quemar a los hombres con fuego... (vs.8)</a:t>
            </a:r>
          </a:p>
          <a:p>
            <a:pPr algn="just"/>
            <a:r>
              <a:rPr lang="es-CO" sz="2400" b="1"/>
              <a:t>“ Los hombres fueron quemados con el intenso calor y blasfemaron el nombre del Dios que tiene autoridad sobre estas plagas, pero no se arrepintieron para darle gloria.... (vs.9)</a:t>
            </a:r>
          </a:p>
          <a:p>
            <a:pPr algn="just">
              <a:buFontTx/>
              <a:buNone/>
            </a:pPr>
            <a:r>
              <a:rPr lang="es-CO" sz="2400" b="1"/>
              <a:t> </a:t>
            </a:r>
          </a:p>
          <a:p>
            <a:pPr algn="just"/>
            <a:endParaRPr lang="es-CO" sz="2400" b="1"/>
          </a:p>
          <a:p>
            <a:pPr algn="just"/>
            <a:endParaRPr lang="es-CO" sz="2400" b="1">
              <a:solidFill>
                <a:srgbClr val="F42604"/>
              </a:solidFill>
            </a:endParaRPr>
          </a:p>
        </p:txBody>
      </p:sp>
      <p:sp>
        <p:nvSpPr>
          <p:cNvPr id="6" name="Rectangle 2"/>
          <p:cNvSpPr>
            <a:spLocks noGrp="1" noChangeArrowheads="1"/>
          </p:cNvSpPr>
          <p:nvPr>
            <p:ph type="title"/>
          </p:nvPr>
        </p:nvSpPr>
        <p:spPr>
          <a:xfrm>
            <a:off x="0" y="123478"/>
            <a:ext cx="4362337" cy="582211"/>
          </a:xfrm>
        </p:spPr>
        <p:txBody>
          <a:bodyPr>
            <a:spAutoFit/>
            <a:scene3d>
              <a:camera prst="perspectiveRelaxedModerately"/>
              <a:lightRig rig="threePt" dir="t"/>
            </a:scene3d>
            <a:sp3d extrusionH="57150">
              <a:bevelT h="25400" prst="softRound"/>
            </a:sp3d>
          </a:bodyPr>
          <a:lstStyle/>
          <a:p>
            <a:pPr>
              <a:defRPr/>
            </a:pPr>
            <a:r>
              <a:rPr lang="es-CO" sz="3200" b="1" kern="1200" dirty="0">
                <a:solidFill>
                  <a:srgbClr val="00FF00"/>
                </a:solidFill>
                <a:effectLst>
                  <a:outerShdw blurRad="60007" dist="310007" dir="7680000" sy="30000" kx="1300200" algn="ctr" rotWithShape="0">
                    <a:prstClr val="black">
                      <a:alpha val="32000"/>
                    </a:prstClr>
                  </a:outerShdw>
                  <a:reflection blurRad="6350" stA="55000" endA="300" endPos="45500" dir="5400000" sy="-100000" algn="bl" rotWithShape="0"/>
                </a:effectLst>
                <a:ea typeface="+mn-ea"/>
                <a:cs typeface="+mn-cs"/>
              </a:rPr>
              <a:t>LA CUARTA PLAGA</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wipe(up)">
                                      <p:cBhvr>
                                        <p:cTn id="7" dur="75"/>
                                        <p:tgtEl>
                                          <p:spTgt spid="2867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riter"/>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wipe(up)">
                                      <p:cBhvr>
                                        <p:cTn id="12" dur="75"/>
                                        <p:tgtEl>
                                          <p:spTgt spid="2867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riter"/>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wipe(up)">
                                      <p:cBhvr>
                                        <p:cTn id="17" dur="75"/>
                                        <p:tgtEl>
                                          <p:spTgt spid="2867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ri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1.bp.blogspot.com/_d2ujvweMNFo/SwzOFebZy7I/AAAAAAAAVu8/whGNE00nvws/s1600/el_sol_que_ciega_1024x76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7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4 Rectángulo"/>
          <p:cNvSpPr>
            <a:spLocks noChangeArrowheads="1"/>
          </p:cNvSpPr>
          <p:nvPr/>
        </p:nvSpPr>
        <p:spPr bwMode="auto">
          <a:xfrm>
            <a:off x="107950" y="1131888"/>
            <a:ext cx="89281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CO" sz="2000">
                <a:solidFill>
                  <a:schemeClr val="tx1"/>
                </a:solidFill>
              </a:rPr>
              <a:t>Se le da poder al sol para "quemar a los hombres con fuego. Y los hombres se quemaron con el grande calor." (Apocalipsis 14: 8, 9.) Los profetas describen como sigue el estado de la tierra en tan terrible tiempo: "El campo fue destruido, enlutóse la tierra; . . . porque se perdió la mies del campo." "Secáronse todos los árboles del campo; por lo cual se secó el gozo de los hijos de los hombres." "El grano se pudrió debajo de sus terrones, los bastimentos fueron asolados." "¡Cuánto gimieron las bestias! ¡cuán turbados anduvieron los hatos de los bueyes, porque no tuvieron pastos! , . . Se secaron los arroyos de las aguas, y fuego consumió las 687 praderías del desierto." (Joel 1: 10, 11, 12, 17, 18, 20.) "Y los cantores del templo aullarán en aquel día, dice el Señor Jehová; muchos serán los cuerpos muertos; en todo lugar echados serán en silencio." (Amós 8: 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3"/>
          <p:cNvSpPr>
            <a:spLocks noGrp="1" noChangeArrowheads="1"/>
          </p:cNvSpPr>
          <p:nvPr>
            <p:ph type="body" sz="half" idx="1"/>
          </p:nvPr>
        </p:nvSpPr>
        <p:spPr>
          <a:xfrm>
            <a:off x="30163" y="1131888"/>
            <a:ext cx="4397375" cy="3527425"/>
          </a:xfrm>
        </p:spPr>
        <p:txBody>
          <a:bodyPr/>
          <a:lstStyle/>
          <a:p>
            <a:pPr algn="just"/>
            <a:r>
              <a:rPr lang="es-CO" b="1"/>
              <a:t>“ El quinto ángel derramó su copa sobre el trono de la bestia, y su reino fue convertido en tinieblas. Se mordían las lenguas de dolor... (vs.10)</a:t>
            </a:r>
          </a:p>
          <a:p>
            <a:pPr algn="just"/>
            <a:endParaRPr lang="es-CO" b="1"/>
          </a:p>
        </p:txBody>
      </p:sp>
      <p:sp>
        <p:nvSpPr>
          <p:cNvPr id="5" name="Rectangle 2"/>
          <p:cNvSpPr>
            <a:spLocks noGrp="1" noChangeArrowheads="1"/>
          </p:cNvSpPr>
          <p:nvPr>
            <p:ph type="title"/>
          </p:nvPr>
        </p:nvSpPr>
        <p:spPr>
          <a:xfrm>
            <a:off x="0" y="123478"/>
            <a:ext cx="4362337" cy="582211"/>
          </a:xfrm>
        </p:spPr>
        <p:txBody>
          <a:bodyPr>
            <a:spAutoFit/>
            <a:scene3d>
              <a:camera prst="perspectiveRelaxedModerately"/>
              <a:lightRig rig="threePt" dir="t"/>
            </a:scene3d>
            <a:sp3d extrusionH="57150">
              <a:bevelT h="25400" prst="softRound"/>
            </a:sp3d>
          </a:bodyPr>
          <a:lstStyle/>
          <a:p>
            <a:pPr>
              <a:defRPr/>
            </a:pPr>
            <a:r>
              <a:rPr lang="es-CO" sz="3200" b="1" kern="1200" dirty="0">
                <a:solidFill>
                  <a:srgbClr val="FFC000"/>
                </a:solidFill>
                <a:effectLst>
                  <a:outerShdw blurRad="60007" dist="310007" dir="7680000" sy="30000" kx="1300200" algn="ctr" rotWithShape="0">
                    <a:prstClr val="black">
                      <a:alpha val="32000"/>
                    </a:prstClr>
                  </a:outerShdw>
                  <a:reflection blurRad="6350" stA="55000" endA="300" endPos="45500" dir="5400000" sy="-100000" algn="bl" rotWithShape="0"/>
                </a:effectLst>
                <a:ea typeface="+mn-ea"/>
                <a:cs typeface="+mn-cs"/>
              </a:rPr>
              <a:t>LA QUINTA PLAGA</a:t>
            </a:r>
          </a:p>
        </p:txBody>
      </p:sp>
      <p:pic>
        <p:nvPicPr>
          <p:cNvPr id="3891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0"/>
            <a:ext cx="4641850"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just">
              <a:defRPr/>
            </a:pPr>
            <a:r>
              <a:rPr lang="es-CO" sz="3200" b="1" dirty="0">
                <a:solidFill>
                  <a:srgbClr val="C0FEF9"/>
                </a:solidFill>
                <a:effectLst>
                  <a:outerShdw blurRad="38100" dist="38100" dir="2700000" algn="tl">
                    <a:srgbClr val="000000"/>
                  </a:outerShdw>
                </a:effectLst>
              </a:rPr>
              <a:t>De igual manera Dios hizo descender fuego en Egipto y además cubrió de tinieblas a Egipto (Exo. 9:23; 10:21)</a:t>
            </a:r>
          </a:p>
        </p:txBody>
      </p:sp>
      <p:sp>
        <p:nvSpPr>
          <p:cNvPr id="31747" name="Rectangle 3"/>
          <p:cNvSpPr>
            <a:spLocks noGrp="1" noChangeArrowheads="1"/>
          </p:cNvSpPr>
          <p:nvPr>
            <p:ph type="body" sz="half" idx="1"/>
          </p:nvPr>
        </p:nvSpPr>
        <p:spPr>
          <a:xfrm>
            <a:off x="250825" y="1789113"/>
            <a:ext cx="4244975" cy="3086100"/>
          </a:xfrm>
        </p:spPr>
        <p:txBody>
          <a:bodyPr/>
          <a:lstStyle/>
          <a:p>
            <a:pPr algn="just">
              <a:defRPr/>
            </a:pPr>
            <a:r>
              <a:rPr lang="es-CO" sz="2800" b="1" dirty="0">
                <a:solidFill>
                  <a:srgbClr val="FAFD00"/>
                </a:solidFill>
                <a:effectLst>
                  <a:outerShdw blurRad="38100" dist="38100" dir="2700000" algn="tl">
                    <a:srgbClr val="000000"/>
                  </a:outerShdw>
                </a:effectLst>
              </a:rPr>
              <a:t>Los egipcios adoraban al dios Ra, el dios sol. Dios lo ataca y lo sume en tinieblas.</a:t>
            </a:r>
          </a:p>
          <a:p>
            <a:pPr algn="just">
              <a:defRPr/>
            </a:pPr>
            <a:r>
              <a:rPr lang="es-CO" sz="2800" b="1" dirty="0">
                <a:solidFill>
                  <a:srgbClr val="FAFD00"/>
                </a:solidFill>
                <a:effectLst>
                  <a:outerShdw blurRad="38100" dist="38100" dir="2700000" algn="tl">
                    <a:srgbClr val="000000"/>
                  </a:outerShdw>
                </a:effectLst>
              </a:rPr>
              <a:t>Otros dioses aniquilados por Dios fueron Isis y </a:t>
            </a:r>
            <a:r>
              <a:rPr lang="es-CO" sz="2800" b="1" dirty="0" err="1">
                <a:solidFill>
                  <a:srgbClr val="FAFD00"/>
                </a:solidFill>
                <a:effectLst>
                  <a:outerShdw blurRad="38100" dist="38100" dir="2700000" algn="tl">
                    <a:srgbClr val="000000"/>
                  </a:outerShdw>
                </a:effectLst>
              </a:rPr>
              <a:t>Geb</a:t>
            </a:r>
            <a:r>
              <a:rPr lang="es-CO" sz="2800" b="1" dirty="0">
                <a:solidFill>
                  <a:srgbClr val="FAFD00"/>
                </a:solidFill>
                <a:effectLst>
                  <a:outerShdw blurRad="38100" dist="38100" dir="2700000" algn="tl">
                    <a:srgbClr val="000000"/>
                  </a:outerShdw>
                </a:effectLst>
              </a:rPr>
              <a:t>, dioses de la tierra</a:t>
            </a:r>
          </a:p>
          <a:p>
            <a:pPr algn="just">
              <a:defRPr/>
            </a:pPr>
            <a:endParaRPr lang="es-CO" sz="2800" b="1" dirty="0">
              <a:solidFill>
                <a:srgbClr val="FAFD00"/>
              </a:solidFill>
              <a:effectLst>
                <a:outerShdw blurRad="38100" dist="38100" dir="2700000" algn="tl">
                  <a:srgbClr val="000000"/>
                </a:outerShdw>
              </a:effectLst>
            </a:endParaRPr>
          </a:p>
        </p:txBody>
      </p:sp>
      <p:pic>
        <p:nvPicPr>
          <p:cNvPr id="39940" name="Picture 6" descr="https://lahaim.files.wordpress.com/2006/10/plag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708150"/>
            <a:ext cx="43957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outVertical)">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barn(outVertical)">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11188" y="268288"/>
            <a:ext cx="7772400" cy="857250"/>
          </a:xfrm>
        </p:spPr>
        <p:txBody>
          <a:bodyPr/>
          <a:lstStyle/>
          <a:p>
            <a:pPr>
              <a:defRPr/>
            </a:pPr>
            <a:r>
              <a:rPr lang="es-CO" sz="3200" b="1" dirty="0">
                <a:solidFill>
                  <a:srgbClr val="C0FEF9"/>
                </a:solidFill>
                <a:effectLst>
                  <a:outerShdw blurRad="38100" dist="38100" dir="2700000" algn="tl">
                    <a:srgbClr val="000000"/>
                  </a:outerShdw>
                </a:effectLst>
              </a:rPr>
              <a:t>Más dioses destruidos por Dios en las plagas de Egipto:</a:t>
            </a:r>
          </a:p>
        </p:txBody>
      </p:sp>
      <p:sp>
        <p:nvSpPr>
          <p:cNvPr id="32771" name="Rectangle 3"/>
          <p:cNvSpPr>
            <a:spLocks noGrp="1" noChangeArrowheads="1"/>
          </p:cNvSpPr>
          <p:nvPr>
            <p:ph type="body" sz="half" idx="1"/>
          </p:nvPr>
        </p:nvSpPr>
        <p:spPr>
          <a:xfrm>
            <a:off x="250825" y="1485900"/>
            <a:ext cx="4244975" cy="3086100"/>
          </a:xfrm>
        </p:spPr>
        <p:txBody>
          <a:bodyPr/>
          <a:lstStyle/>
          <a:p>
            <a:pPr algn="just">
              <a:defRPr/>
            </a:pPr>
            <a:r>
              <a:rPr lang="es-CO" sz="2800" b="1" dirty="0" err="1">
                <a:solidFill>
                  <a:srgbClr val="FAFD00"/>
                </a:solidFill>
                <a:effectLst>
                  <a:outerShdw blurRad="38100" dist="38100" dir="2700000" algn="tl">
                    <a:srgbClr val="000000"/>
                  </a:outerShdw>
                </a:effectLst>
              </a:rPr>
              <a:t>Hator</a:t>
            </a:r>
            <a:r>
              <a:rPr lang="es-CO" sz="2800" b="1" dirty="0">
                <a:solidFill>
                  <a:srgbClr val="FAFD00"/>
                </a:solidFill>
                <a:effectLst>
                  <a:outerShdw blurRad="38100" dist="38100" dir="2700000" algn="tl">
                    <a:srgbClr val="000000"/>
                  </a:outerShdw>
                </a:effectLst>
              </a:rPr>
              <a:t>, la vaca sagrada,</a:t>
            </a:r>
          </a:p>
          <a:p>
            <a:pPr algn="just">
              <a:defRPr/>
            </a:pPr>
            <a:r>
              <a:rPr lang="es-CO" sz="2800" b="1" dirty="0">
                <a:solidFill>
                  <a:srgbClr val="FAFD00"/>
                </a:solidFill>
                <a:effectLst>
                  <a:outerShdw blurRad="38100" dist="38100" dir="2700000" algn="tl">
                    <a:srgbClr val="000000"/>
                  </a:outerShdw>
                </a:effectLst>
              </a:rPr>
              <a:t>Apis, el dios toro,</a:t>
            </a:r>
          </a:p>
          <a:p>
            <a:pPr algn="just">
              <a:defRPr/>
            </a:pPr>
            <a:r>
              <a:rPr lang="es-CO" sz="2800" b="1" dirty="0" err="1">
                <a:solidFill>
                  <a:srgbClr val="FAFD00"/>
                </a:solidFill>
                <a:effectLst>
                  <a:outerShdw blurRad="38100" dist="38100" dir="2700000" algn="tl">
                    <a:srgbClr val="000000"/>
                  </a:outerShdw>
                </a:effectLst>
              </a:rPr>
              <a:t>Inum</a:t>
            </a:r>
            <a:r>
              <a:rPr lang="es-CO" sz="2800" b="1" dirty="0">
                <a:solidFill>
                  <a:srgbClr val="FAFD00"/>
                </a:solidFill>
                <a:effectLst>
                  <a:outerShdw blurRad="38100" dist="38100" dir="2700000" algn="tl">
                    <a:srgbClr val="000000"/>
                  </a:outerShdw>
                </a:effectLst>
              </a:rPr>
              <a:t>, el dios carnero,</a:t>
            </a:r>
          </a:p>
          <a:p>
            <a:pPr algn="just">
              <a:defRPr/>
            </a:pPr>
            <a:r>
              <a:rPr lang="es-CO" sz="2800" b="1" dirty="0">
                <a:solidFill>
                  <a:srgbClr val="FAFD00"/>
                </a:solidFill>
                <a:effectLst>
                  <a:outerShdw blurRad="38100" dist="38100" dir="2700000" algn="tl">
                    <a:srgbClr val="000000"/>
                  </a:outerShdw>
                </a:effectLst>
              </a:rPr>
              <a:t>Isis, diosa del cielo,</a:t>
            </a:r>
          </a:p>
          <a:p>
            <a:pPr algn="just">
              <a:defRPr/>
            </a:pPr>
            <a:r>
              <a:rPr lang="es-CO" sz="2800" b="1" dirty="0">
                <a:solidFill>
                  <a:srgbClr val="FAFD00"/>
                </a:solidFill>
                <a:effectLst>
                  <a:outerShdw blurRad="38100" dist="38100" dir="2700000" algn="tl">
                    <a:srgbClr val="000000"/>
                  </a:outerShdw>
                </a:effectLst>
              </a:rPr>
              <a:t>Osiris, diosa de la vegetación,</a:t>
            </a:r>
          </a:p>
          <a:p>
            <a:pPr algn="just">
              <a:defRPr/>
            </a:pPr>
            <a:r>
              <a:rPr lang="es-CO" sz="2800" b="1" dirty="0" err="1">
                <a:solidFill>
                  <a:srgbClr val="FAFD00"/>
                </a:solidFill>
                <a:effectLst>
                  <a:outerShdw blurRad="38100" dist="38100" dir="2700000" algn="tl">
                    <a:srgbClr val="000000"/>
                  </a:outerShdw>
                </a:effectLst>
              </a:rPr>
              <a:t>Schu</a:t>
            </a:r>
            <a:r>
              <a:rPr lang="es-CO" sz="2800" b="1" dirty="0">
                <a:solidFill>
                  <a:srgbClr val="FAFD00"/>
                </a:solidFill>
                <a:effectLst>
                  <a:outerShdw blurRad="38100" dist="38100" dir="2700000" algn="tl">
                    <a:srgbClr val="000000"/>
                  </a:outerShdw>
                </a:effectLst>
              </a:rPr>
              <a:t>, dios del aire...</a:t>
            </a:r>
          </a:p>
        </p:txBody>
      </p:sp>
      <p:pic>
        <p:nvPicPr>
          <p:cNvPr id="32772" name="Picture 4"/>
          <p:cNvPicPr>
            <a:picLocks noGrp="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724400" y="1485900"/>
            <a:ext cx="4419600" cy="3657600"/>
          </a:xfrm>
          <a:noFill/>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reeching Brake"/>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Screeching Brake"/>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Screeching Brake"/>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Screeching Brake"/>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Screeching Brake"/>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additive="base">
                                        <p:cTn id="37" dur="500" fill="hold"/>
                                        <p:tgtEl>
                                          <p:spTgt spid="3277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77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Screeching Brake"/>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nodePh="1">
                                  <p:stCondLst>
                                    <p:cond delay="0"/>
                                  </p:stCondLst>
                                  <p:endCondLst>
                                    <p:cond evt="begin" delay="0">
                                      <p:tn val="41"/>
                                    </p:cond>
                                  </p:endCondLst>
                                  <p:childTnLst>
                                    <p:set>
                                      <p:cBhvr>
                                        <p:cTn id="42" dur="1" fill="hold">
                                          <p:stCondLst>
                                            <p:cond delay="0"/>
                                          </p:stCondLst>
                                        </p:cTn>
                                        <p:tgtEl>
                                          <p:spTgt spid="32772"/>
                                        </p:tgtEl>
                                        <p:attrNameLst>
                                          <p:attrName>style.visibility</p:attrName>
                                        </p:attrNameLst>
                                      </p:cBhvr>
                                      <p:to>
                                        <p:strVal val="visible"/>
                                      </p:to>
                                    </p:set>
                                    <p:anim calcmode="lin" valueType="num">
                                      <p:cBhvr additive="base">
                                        <p:cTn id="43" dur="500" fill="hold"/>
                                        <p:tgtEl>
                                          <p:spTgt spid="32772"/>
                                        </p:tgtEl>
                                        <p:attrNameLst>
                                          <p:attrName>ppt_x</p:attrName>
                                        </p:attrNameLst>
                                      </p:cBhvr>
                                      <p:tavLst>
                                        <p:tav tm="0">
                                          <p:val>
                                            <p:strVal val="1+#ppt_w/2"/>
                                          </p:val>
                                        </p:tav>
                                        <p:tav tm="100000">
                                          <p:val>
                                            <p:strVal val="#ppt_x"/>
                                          </p:val>
                                        </p:tav>
                                      </p:tavLst>
                                    </p:anim>
                                    <p:anim calcmode="lin" valueType="num">
                                      <p:cBhvr additive="base">
                                        <p:cTn id="44" dur="500" fill="hold"/>
                                        <p:tgtEl>
                                          <p:spTgt spid="3277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Screeching Brak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P spid="3277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339975" y="4467225"/>
            <a:ext cx="2303463" cy="661988"/>
          </a:xfrm>
        </p:spPr>
        <p:txBody>
          <a:bodyPr/>
          <a:lstStyle/>
          <a:p>
            <a:pPr>
              <a:defRPr/>
            </a:pPr>
            <a:r>
              <a:rPr lang="es-CO" sz="3200" b="1" dirty="0">
                <a:solidFill>
                  <a:srgbClr val="FAFD00"/>
                </a:solidFill>
                <a:effectLst>
                  <a:outerShdw blurRad="38100" dist="38100" dir="2700000" algn="tl">
                    <a:srgbClr val="000000"/>
                  </a:outerShdw>
                </a:effectLst>
              </a:rPr>
              <a:t>(Ap. 16:12)</a:t>
            </a:r>
          </a:p>
        </p:txBody>
      </p:sp>
      <p:sp>
        <p:nvSpPr>
          <p:cNvPr id="33795" name="Rectangle 3"/>
          <p:cNvSpPr>
            <a:spLocks noGrp="1" noChangeArrowheads="1"/>
          </p:cNvSpPr>
          <p:nvPr>
            <p:ph type="body" sz="half" idx="1"/>
          </p:nvPr>
        </p:nvSpPr>
        <p:spPr>
          <a:xfrm>
            <a:off x="-36513" y="1058863"/>
            <a:ext cx="4392613" cy="3384550"/>
          </a:xfrm>
        </p:spPr>
        <p:txBody>
          <a:bodyPr/>
          <a:lstStyle/>
          <a:p>
            <a:pPr algn="just">
              <a:defRPr/>
            </a:pPr>
            <a:r>
              <a:rPr lang="es-CO" sz="3000" b="1" dirty="0">
                <a:solidFill>
                  <a:srgbClr val="FDC0E5"/>
                </a:solidFill>
                <a:effectLst>
                  <a:outerShdw blurRad="38100" dist="38100" dir="2700000" algn="tl">
                    <a:srgbClr val="000000"/>
                  </a:outerShdw>
                </a:effectLst>
              </a:rPr>
              <a:t>“El sexto ángel derramó su copa sobre el gran río Éufrates, y sus aguas se secaron para que fuese preparado el camino de los reyes del Oriente.”</a:t>
            </a:r>
          </a:p>
        </p:txBody>
      </p:sp>
      <p:sp>
        <p:nvSpPr>
          <p:cNvPr id="6" name="Rectangle 2"/>
          <p:cNvSpPr txBox="1">
            <a:spLocks noChangeArrowheads="1"/>
          </p:cNvSpPr>
          <p:nvPr/>
        </p:nvSpPr>
        <p:spPr bwMode="auto">
          <a:xfrm>
            <a:off x="0" y="123478"/>
            <a:ext cx="4362337"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spAutoFit/>
            <a:scene3d>
              <a:camera prst="perspectiveRelaxedModerately"/>
              <a:lightRig rig="threePt" dir="t"/>
            </a:scene3d>
            <a:sp3d extrusionH="57150">
              <a:bevelT h="25400" prst="softRoun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eaLnBrk="0" fontAlgn="base" hangingPunct="0">
              <a:spcBef>
                <a:spcPct val="0"/>
              </a:spcBef>
              <a:spcAft>
                <a:spcPct val="0"/>
              </a:spcAft>
              <a:defRPr sz="4400">
                <a:solidFill>
                  <a:schemeClr val="tx2"/>
                </a:solidFill>
                <a:latin typeface="Times"/>
              </a:defRPr>
            </a:lvl6pPr>
            <a:lvl7pPr marL="914400" algn="ctr" rtl="0" eaLnBrk="0" fontAlgn="base" hangingPunct="0">
              <a:spcBef>
                <a:spcPct val="0"/>
              </a:spcBef>
              <a:spcAft>
                <a:spcPct val="0"/>
              </a:spcAft>
              <a:defRPr sz="4400">
                <a:solidFill>
                  <a:schemeClr val="tx2"/>
                </a:solidFill>
                <a:latin typeface="Times"/>
              </a:defRPr>
            </a:lvl7pPr>
            <a:lvl8pPr marL="1371600" algn="ctr" rtl="0" eaLnBrk="0" fontAlgn="base" hangingPunct="0">
              <a:spcBef>
                <a:spcPct val="0"/>
              </a:spcBef>
              <a:spcAft>
                <a:spcPct val="0"/>
              </a:spcAft>
              <a:defRPr sz="4400">
                <a:solidFill>
                  <a:schemeClr val="tx2"/>
                </a:solidFill>
                <a:latin typeface="Times"/>
              </a:defRPr>
            </a:lvl8pPr>
            <a:lvl9pPr marL="1828800" algn="ctr" rtl="0" eaLnBrk="0" fontAlgn="base" hangingPunct="0">
              <a:spcBef>
                <a:spcPct val="0"/>
              </a:spcBef>
              <a:spcAft>
                <a:spcPct val="0"/>
              </a:spcAft>
              <a:defRPr sz="4400">
                <a:solidFill>
                  <a:schemeClr val="tx2"/>
                </a:solidFill>
                <a:latin typeface="Times"/>
              </a:defRPr>
            </a:lvl9pPr>
          </a:lstStyle>
          <a:p>
            <a:pPr>
              <a:defRPr/>
            </a:pPr>
            <a:r>
              <a:rPr lang="es-CO" sz="3200" dirty="0">
                <a:solidFill>
                  <a:srgbClr val="7030A0"/>
                </a:solidFill>
                <a:effectLst>
                  <a:outerShdw blurRad="60007" dist="310007" dir="7680000" sy="30000" kx="1300200" algn="ctr" rotWithShape="0">
                    <a:prstClr val="black">
                      <a:alpha val="32000"/>
                    </a:prstClr>
                  </a:outerShdw>
                  <a:reflection blurRad="6350" stA="55000" endA="300" endPos="45500" dir="5400000" sy="-100000" algn="bl" rotWithShape="0"/>
                </a:effectLst>
                <a:ea typeface="+mn-ea"/>
                <a:cs typeface="+mn-cs"/>
              </a:rPr>
              <a:t>LA SEXTA PLAGA</a:t>
            </a:r>
          </a:p>
        </p:txBody>
      </p:sp>
      <p:pic>
        <p:nvPicPr>
          <p:cNvPr id="41989" name="Picture 6" descr="http://2.bp.blogspot.com/_pgqIFXhjOjI/Sx3j6jD0KMI/AAAAAAAABNg/Ar41nRTOXH0/s400/Euphrat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0"/>
            <a:ext cx="4427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20" name="Picture 4"/>
          <p:cNvPicPr>
            <a:picLocks noGrp="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0" y="0"/>
            <a:ext cx="3708400" cy="5143500"/>
          </a:xfrm>
          <a:noFill/>
        </p:spPr>
      </p:pic>
      <p:sp>
        <p:nvSpPr>
          <p:cNvPr id="34818" name="Rectangle 2"/>
          <p:cNvSpPr>
            <a:spLocks noGrp="1" noChangeArrowheads="1"/>
          </p:cNvSpPr>
          <p:nvPr>
            <p:ph type="title"/>
          </p:nvPr>
        </p:nvSpPr>
        <p:spPr>
          <a:xfrm>
            <a:off x="4211638" y="411163"/>
            <a:ext cx="4608512" cy="857250"/>
          </a:xfrm>
        </p:spPr>
        <p:txBody>
          <a:bodyPr/>
          <a:lstStyle/>
          <a:p>
            <a:pPr>
              <a:defRPr/>
            </a:pPr>
            <a:r>
              <a:rPr lang="es-CO" sz="2800" b="1" dirty="0">
                <a:solidFill>
                  <a:srgbClr val="FAFD00"/>
                </a:solidFill>
                <a:effectLst>
                  <a:outerShdw blurRad="38100" dist="38100" dir="2700000" algn="tl">
                    <a:srgbClr val="000000"/>
                  </a:outerShdw>
                </a:effectLst>
              </a:rPr>
              <a:t>QUE VIO JUAN EN CUANTO A LA RAMERA?</a:t>
            </a:r>
            <a:endParaRPr lang="es-CO" sz="2000" b="1" dirty="0">
              <a:solidFill>
                <a:srgbClr val="FAFD00"/>
              </a:solidFill>
              <a:effectLst>
                <a:outerShdw blurRad="38100" dist="38100" dir="2700000" algn="tl">
                  <a:srgbClr val="000000"/>
                </a:outerShdw>
              </a:effectLst>
            </a:endParaRPr>
          </a:p>
        </p:txBody>
      </p:sp>
      <p:sp>
        <p:nvSpPr>
          <p:cNvPr id="34819" name="Rectangle 3"/>
          <p:cNvSpPr>
            <a:spLocks noGrp="1" noChangeArrowheads="1"/>
          </p:cNvSpPr>
          <p:nvPr>
            <p:ph type="body" sz="half" idx="1"/>
          </p:nvPr>
        </p:nvSpPr>
        <p:spPr>
          <a:xfrm>
            <a:off x="3851275" y="1635125"/>
            <a:ext cx="5184775" cy="2000250"/>
          </a:xfrm>
        </p:spPr>
        <p:txBody>
          <a:bodyPr/>
          <a:lstStyle/>
          <a:p>
            <a:pPr algn="just"/>
            <a:r>
              <a:rPr lang="es-CO" b="1"/>
              <a:t>“... Ven acá, y te mostraré la condenación de la gran ramera que está sentada sobre muchas aguas.”</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ox(out)">
                                      <p:cBhvr>
                                        <p:cTn id="7" dur="500"/>
                                        <p:tgtEl>
                                          <p:spTgt spid="3481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34820"/>
                                        </p:tgtEl>
                                        <p:attrNameLst>
                                          <p:attrName>style.visibility</p:attrName>
                                        </p:attrNameLst>
                                      </p:cBhvr>
                                      <p:to>
                                        <p:strVal val="visible"/>
                                      </p:to>
                                    </p:set>
                                    <p:animEffect transition="in" filter="box(out)">
                                      <p:cBhvr>
                                        <p:cTn id="12" dur="500"/>
                                        <p:tgtEl>
                                          <p:spTgt spid="34820"/>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utoUpdateAnimBg="0"/>
      <p:bldP spid="3481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a:xfrm>
            <a:off x="179388" y="339725"/>
            <a:ext cx="4537075" cy="857250"/>
          </a:xfrm>
        </p:spPr>
        <p:txBody>
          <a:bodyPr/>
          <a:lstStyle/>
          <a:p>
            <a:pPr>
              <a:defRPr/>
            </a:pPr>
            <a:r>
              <a:rPr lang="en-US" sz="3600" b="1" dirty="0">
                <a:effectLst>
                  <a:outerShdw blurRad="38100" dist="38100" dir="2700000" algn="tl">
                    <a:srgbClr val="FFFFFF"/>
                  </a:outerShdw>
                </a:effectLst>
              </a:rPr>
              <a:t>DIOS ENVIA TRES MENSAJES </a:t>
            </a:r>
            <a:br>
              <a:rPr lang="en-US" sz="3600" b="1" dirty="0">
                <a:effectLst>
                  <a:outerShdw blurRad="38100" dist="38100" dir="2700000" algn="tl">
                    <a:srgbClr val="FFFFFF"/>
                  </a:outerShdw>
                </a:effectLst>
              </a:rPr>
            </a:br>
            <a:r>
              <a:rPr lang="en-US" sz="3600" b="1" dirty="0">
                <a:effectLst>
                  <a:outerShdw blurRad="38100" dist="38100" dir="2700000" algn="tl">
                    <a:srgbClr val="FFFFFF"/>
                  </a:outerShdw>
                </a:effectLst>
              </a:rPr>
              <a:t>DE ADVERTENCIA</a:t>
            </a:r>
            <a:endParaRPr lang="en-US" b="1" dirty="0">
              <a:effectLst>
                <a:outerShdw blurRad="38100" dist="38100" dir="2700000" algn="tl">
                  <a:srgbClr val="FFFFFF"/>
                </a:outerShdw>
              </a:effectLst>
            </a:endParaRPr>
          </a:p>
        </p:txBody>
      </p:sp>
      <p:sp>
        <p:nvSpPr>
          <p:cNvPr id="48131" name="Rectangle 1027"/>
          <p:cNvSpPr>
            <a:spLocks noGrp="1" noChangeArrowheads="1"/>
          </p:cNvSpPr>
          <p:nvPr>
            <p:ph type="body" sz="half" idx="1"/>
          </p:nvPr>
        </p:nvSpPr>
        <p:spPr>
          <a:xfrm>
            <a:off x="34925" y="1708150"/>
            <a:ext cx="4537075" cy="2525713"/>
          </a:xfrm>
        </p:spPr>
        <p:txBody>
          <a:bodyPr/>
          <a:lstStyle/>
          <a:p>
            <a:pPr algn="just">
              <a:defRPr/>
            </a:pPr>
            <a:r>
              <a:rPr lang="es-CO" sz="2400" b="1" dirty="0">
                <a:solidFill>
                  <a:srgbClr val="FAFD00"/>
                </a:solidFill>
                <a:effectLst>
                  <a:outerShdw blurRad="38100" dist="38100" dir="2700000" algn="tl">
                    <a:srgbClr val="000000"/>
                  </a:outerShdw>
                </a:effectLst>
              </a:rPr>
              <a:t>El primero es un llamado a temer a Dios y darle gloria porque ha llegado la hora de su juicio.</a:t>
            </a:r>
          </a:p>
          <a:p>
            <a:pPr algn="just">
              <a:defRPr/>
            </a:pPr>
            <a:r>
              <a:rPr lang="es-CO" sz="2400" b="1" dirty="0">
                <a:solidFill>
                  <a:srgbClr val="FAFD00"/>
                </a:solidFill>
                <a:effectLst>
                  <a:outerShdw blurRad="38100" dist="38100" dir="2700000" algn="tl">
                    <a:srgbClr val="000000"/>
                  </a:outerShdw>
                </a:effectLst>
              </a:rPr>
              <a:t>El segundo  proclama la caída de Babilonia,</a:t>
            </a:r>
          </a:p>
          <a:p>
            <a:pPr algn="just">
              <a:defRPr/>
            </a:pPr>
            <a:r>
              <a:rPr lang="es-CO" sz="2400" b="1" dirty="0">
                <a:solidFill>
                  <a:srgbClr val="FAFD00"/>
                </a:solidFill>
                <a:effectLst>
                  <a:outerShdw blurRad="38100" dist="38100" dir="2700000" algn="tl">
                    <a:srgbClr val="000000"/>
                  </a:outerShdw>
                </a:effectLst>
              </a:rPr>
              <a:t>Y el tercero advierte contra el recibir la marca de la bestia.</a:t>
            </a:r>
          </a:p>
        </p:txBody>
      </p:sp>
      <p:pic>
        <p:nvPicPr>
          <p:cNvPr id="5124" name="Picture 6" descr="http://asovecen.interamerica.org/site_data/30/assets/0000/7616/3angeles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0"/>
            <a:ext cx="4427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4" name="Picture 5" descr="56Q.JPG                                                        0000A8CC&#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684213" y="195263"/>
            <a:ext cx="7772400" cy="857250"/>
          </a:xfrm>
        </p:spPr>
        <p:txBody>
          <a:bodyPr/>
          <a:lstStyle/>
          <a:p>
            <a:pPr>
              <a:defRPr/>
            </a:pPr>
            <a:r>
              <a:rPr lang="es-CO" sz="3200" b="1" dirty="0">
                <a:solidFill>
                  <a:srgbClr val="FAFD00"/>
                </a:solidFill>
                <a:effectLst>
                  <a:outerShdw blurRad="38100" dist="38100" dir="2700000" algn="tl">
                    <a:srgbClr val="000000"/>
                  </a:outerShdw>
                </a:effectLst>
              </a:rPr>
              <a:t>Qué sucederá con los reyes y naciones que apoyaron a la ramera? (Ap. 17:16)</a:t>
            </a:r>
          </a:p>
        </p:txBody>
      </p:sp>
      <p:sp>
        <p:nvSpPr>
          <p:cNvPr id="35843" name="Rectangle 3"/>
          <p:cNvSpPr>
            <a:spLocks noGrp="1" noChangeArrowheads="1"/>
          </p:cNvSpPr>
          <p:nvPr>
            <p:ph type="body" sz="half" idx="1"/>
          </p:nvPr>
        </p:nvSpPr>
        <p:spPr>
          <a:xfrm>
            <a:off x="0" y="3190875"/>
            <a:ext cx="9036050" cy="1952625"/>
          </a:xfrm>
        </p:spPr>
        <p:txBody>
          <a:bodyPr/>
          <a:lstStyle/>
          <a:p>
            <a:pPr algn="just">
              <a:defRPr/>
            </a:pPr>
            <a:r>
              <a:rPr lang="es-CO" sz="2800" b="1" dirty="0">
                <a:solidFill>
                  <a:srgbClr val="FDC0E5"/>
                </a:solidFill>
                <a:effectLst>
                  <a:outerShdw blurRad="38100" dist="38100" dir="2700000" algn="tl">
                    <a:srgbClr val="000000"/>
                  </a:outerShdw>
                </a:effectLst>
              </a:rPr>
              <a:t>“ Los diez cuernos que has visto, y la bestia, </a:t>
            </a:r>
            <a:r>
              <a:rPr lang="es-CO" sz="2800" b="1" u="sng" dirty="0">
                <a:solidFill>
                  <a:srgbClr val="FAFD00"/>
                </a:solidFill>
                <a:effectLst>
                  <a:outerShdw blurRad="38100" dist="38100" dir="2700000" algn="tl">
                    <a:srgbClr val="000000"/>
                  </a:outerShdw>
                </a:effectLst>
              </a:rPr>
              <a:t>éstos aborrecerán a la ramera y la dejarán desolada y desnuda</a:t>
            </a:r>
            <a:r>
              <a:rPr lang="es-CO" sz="2800" b="1" dirty="0">
                <a:solidFill>
                  <a:srgbClr val="FDC0E5"/>
                </a:solidFill>
                <a:effectLst>
                  <a:outerShdw blurRad="38100" dist="38100" dir="2700000" algn="tl">
                    <a:srgbClr val="000000"/>
                  </a:outerShdw>
                </a:effectLst>
              </a:rPr>
              <a:t>. Comerán sus carnes y la quemarán con fuego...”</a:t>
            </a:r>
            <a:endParaRPr lang="es-CO" b="1" dirty="0">
              <a:solidFill>
                <a:srgbClr val="FDC0E5"/>
              </a:solidFill>
              <a:effectLst>
                <a:outerShdw blurRad="38100" dist="38100" dir="2700000" algn="tl">
                  <a:srgbClr val="000000"/>
                </a:outerShdw>
              </a:effectLst>
            </a:endParaRP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barn(inHorizontal)">
                                      <p:cBhvr>
                                        <p:cTn id="7" dur="500"/>
                                        <p:tgtEl>
                                          <p:spTgt spid="35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6" descr="8N.JPG                                                         0000A896&#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4716463" y="12700"/>
            <a:ext cx="4314825" cy="1428750"/>
          </a:xfrm>
        </p:spPr>
        <p:txBody>
          <a:bodyPr/>
          <a:lstStyle/>
          <a:p>
            <a:pPr>
              <a:defRPr/>
            </a:pPr>
            <a:r>
              <a:rPr lang="es-CO" sz="2800" b="1" dirty="0">
                <a:solidFill>
                  <a:srgbClr val="C0FEF9"/>
                </a:solidFill>
                <a:effectLst>
                  <a:outerShdw blurRad="38100" dist="38100" dir="2700000" algn="tl">
                    <a:srgbClr val="000000"/>
                  </a:outerShdw>
                </a:effectLst>
              </a:rPr>
              <a:t>Algo similar  hizo Dios contra Faraón y sus ejércitos</a:t>
            </a:r>
            <a:endParaRPr lang="es-CO" sz="2000" b="1" dirty="0">
              <a:solidFill>
                <a:srgbClr val="FDC0E5"/>
              </a:solidFill>
              <a:effectLst>
                <a:outerShdw blurRad="38100" dist="38100" dir="2700000" algn="tl">
                  <a:srgbClr val="000000"/>
                </a:outerShdw>
              </a:effectLst>
            </a:endParaRPr>
          </a:p>
        </p:txBody>
      </p:sp>
      <p:sp>
        <p:nvSpPr>
          <p:cNvPr id="37892" name="Rectangle 4"/>
          <p:cNvSpPr>
            <a:spLocks noGrp="1" noChangeArrowheads="1"/>
          </p:cNvSpPr>
          <p:nvPr>
            <p:ph type="body" sz="half" idx="2"/>
          </p:nvPr>
        </p:nvSpPr>
        <p:spPr>
          <a:xfrm>
            <a:off x="4643438" y="1492250"/>
            <a:ext cx="4392612" cy="2908300"/>
          </a:xfrm>
        </p:spPr>
        <p:txBody>
          <a:bodyPr/>
          <a:lstStyle/>
          <a:p>
            <a:pPr algn="just">
              <a:defRPr/>
            </a:pPr>
            <a:r>
              <a:rPr lang="es-CO" sz="2800" b="1" dirty="0">
                <a:solidFill>
                  <a:srgbClr val="FAFD00"/>
                </a:solidFill>
                <a:effectLst>
                  <a:outerShdw blurRad="38100" dist="38100" dir="2700000" algn="tl">
                    <a:srgbClr val="000000"/>
                  </a:outerShdw>
                </a:effectLst>
              </a:rPr>
              <a:t>“Y los hijos de Israel -(huyendo de los egipcios) - entraron en medio del mar en seco, teniendo las aguas como muro a su derecha y a su izquierda.”  </a:t>
            </a:r>
          </a:p>
          <a:p>
            <a:pPr algn="just">
              <a:defRPr/>
            </a:pPr>
            <a:r>
              <a:rPr lang="es-CO" sz="2800" b="1" dirty="0">
                <a:solidFill>
                  <a:srgbClr val="FAFD00"/>
                </a:solidFill>
                <a:effectLst>
                  <a:outerShdw blurRad="38100" dist="38100" dir="2700000" algn="tl">
                    <a:srgbClr val="000000"/>
                  </a:outerShdw>
                </a:effectLst>
              </a:rPr>
              <a:t>(EXO. 14: 22)</a:t>
            </a: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p:cTn id="7" dur="500" fill="hold"/>
                                        <p:tgtEl>
                                          <p:spTgt spid="37892">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3789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892">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789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37892">
                                            <p:txEl>
                                              <p:pRg st="1" end="1"/>
                                            </p:txEl>
                                          </p:spTgt>
                                        </p:tgtEl>
                                        <p:attrNameLst>
                                          <p:attrName>style.visibility</p:attrName>
                                        </p:attrNameLst>
                                      </p:cBhvr>
                                      <p:to>
                                        <p:strVal val="visible"/>
                                      </p:to>
                                    </p:set>
                                    <p:anim calcmode="lin" valueType="num">
                                      <p:cBhvr>
                                        <p:cTn id="15" dur="500" fill="hold"/>
                                        <p:tgtEl>
                                          <p:spTgt spid="37892">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37892">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3789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7892">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6" name="Rectangle 4"/>
          <p:cNvSpPr>
            <a:spLocks noGrp="1" noChangeArrowheads="1"/>
          </p:cNvSpPr>
          <p:nvPr>
            <p:ph type="body" sz="half" idx="2"/>
          </p:nvPr>
        </p:nvSpPr>
        <p:spPr>
          <a:xfrm>
            <a:off x="179388" y="411163"/>
            <a:ext cx="4572000" cy="4537075"/>
          </a:xfrm>
        </p:spPr>
        <p:txBody>
          <a:bodyPr/>
          <a:lstStyle/>
          <a:p>
            <a:pPr algn="just">
              <a:defRPr/>
            </a:pPr>
            <a:r>
              <a:rPr lang="es-CO" b="1" dirty="0">
                <a:solidFill>
                  <a:srgbClr val="FAFD00"/>
                </a:solidFill>
                <a:effectLst>
                  <a:outerShdw blurRad="38100" dist="38100" dir="2700000" algn="tl">
                    <a:srgbClr val="000000"/>
                  </a:outerShdw>
                </a:effectLst>
              </a:rPr>
              <a:t>“Las aguas volvieron y cubrieron los carros y los jinetes, junto con todo el ejército del faraón que había entrado en el mar tras ellos. No quedó de ellos ni uno solo” </a:t>
            </a:r>
          </a:p>
          <a:p>
            <a:pPr marL="0" indent="0" algn="just">
              <a:buFontTx/>
              <a:buNone/>
              <a:defRPr/>
            </a:pPr>
            <a:r>
              <a:rPr lang="es-CO" b="1" dirty="0">
                <a:solidFill>
                  <a:srgbClr val="FAFD00"/>
                </a:solidFill>
                <a:effectLst>
                  <a:outerShdw blurRad="38100" dist="38100" dir="2700000" algn="tl">
                    <a:srgbClr val="000000"/>
                  </a:outerShdw>
                </a:effectLst>
              </a:rPr>
              <a:t>(Exo. 14: 28)</a:t>
            </a:r>
          </a:p>
        </p:txBody>
      </p:sp>
      <p:pic>
        <p:nvPicPr>
          <p:cNvPr id="46083" name="Picture 7" descr="http://4.bp.blogspot.com/_GFlt68SJDk0/TJ57KTISWXI/AAAAAAAAAdU/RQR3PIZqNsg/s400/mois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0"/>
            <a:ext cx="43529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6513"/>
            <a:ext cx="3635375"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p:cNvSpPr>
            <a:spLocks noGrp="1" noChangeArrowheads="1"/>
          </p:cNvSpPr>
          <p:nvPr>
            <p:ph type="title"/>
          </p:nvPr>
        </p:nvSpPr>
        <p:spPr>
          <a:xfrm>
            <a:off x="-36513" y="339725"/>
            <a:ext cx="5575301" cy="857250"/>
          </a:xfrm>
        </p:spPr>
        <p:txBody>
          <a:bodyPr/>
          <a:lstStyle/>
          <a:p>
            <a:pPr>
              <a:defRPr/>
            </a:pPr>
            <a:r>
              <a:rPr lang="es-CO" sz="2800" b="1" dirty="0">
                <a:solidFill>
                  <a:srgbClr val="FAFD00"/>
                </a:solidFill>
                <a:effectLst>
                  <a:outerShdw blurRad="38100" dist="38100" dir="2700000" algn="tl">
                    <a:srgbClr val="000000"/>
                  </a:outerShdw>
                </a:effectLst>
              </a:rPr>
              <a:t>Quiénes son los reyes del oriente de que vienen durante la 6a. plaga? </a:t>
            </a:r>
            <a:br>
              <a:rPr lang="es-CO" sz="2800" b="1" dirty="0">
                <a:solidFill>
                  <a:srgbClr val="FAFD00"/>
                </a:solidFill>
                <a:effectLst>
                  <a:outerShdw blurRad="38100" dist="38100" dir="2700000" algn="tl">
                    <a:srgbClr val="000000"/>
                  </a:outerShdw>
                </a:effectLst>
              </a:rPr>
            </a:br>
            <a:r>
              <a:rPr lang="es-CO" sz="2800" b="1" dirty="0">
                <a:solidFill>
                  <a:srgbClr val="FAFD00"/>
                </a:solidFill>
                <a:effectLst>
                  <a:outerShdw blurRad="38100" dist="38100" dir="2700000" algn="tl">
                    <a:srgbClr val="000000"/>
                  </a:outerShdw>
                </a:effectLst>
              </a:rPr>
              <a:t> ( Ap. 19:11, 13, 14)</a:t>
            </a:r>
          </a:p>
        </p:txBody>
      </p:sp>
      <p:sp>
        <p:nvSpPr>
          <p:cNvPr id="47108" name="Rectangle 3"/>
          <p:cNvSpPr>
            <a:spLocks noGrp="1" noChangeArrowheads="1"/>
          </p:cNvSpPr>
          <p:nvPr>
            <p:ph type="body" sz="half" idx="1"/>
          </p:nvPr>
        </p:nvSpPr>
        <p:spPr>
          <a:xfrm>
            <a:off x="179388" y="1485900"/>
            <a:ext cx="4849812" cy="3086100"/>
          </a:xfrm>
        </p:spPr>
        <p:txBody>
          <a:bodyPr/>
          <a:lstStyle/>
          <a:p>
            <a:pPr algn="just"/>
            <a:r>
              <a:rPr lang="es-CO" b="1"/>
              <a:t>“Vi el cielo abierto, y he aquí un caballo blanco, y el que lo montaba se llama</a:t>
            </a:r>
            <a:r>
              <a:rPr lang="es-CO" b="1" u="sng"/>
              <a:t> Fiel y Verdadero</a:t>
            </a:r>
            <a:r>
              <a:rPr lang="es-CO" b="1"/>
              <a:t>. Y con justicia él juzga y hace guerra....” (vs.11)</a:t>
            </a:r>
          </a:p>
          <a:p>
            <a:pPr algn="just">
              <a:buFontTx/>
              <a:buNone/>
            </a:pPr>
            <a:r>
              <a:rPr lang="es-CO" b="1">
                <a:solidFill>
                  <a:srgbClr val="FDC0E5"/>
                </a:solidFill>
              </a:rPr>
              <a:t> </a:t>
            </a:r>
          </a:p>
        </p:txBody>
      </p:sp>
    </p:spTree>
  </p:cSld>
  <p:clrMapOvr>
    <a:masterClrMapping/>
  </p:clrMapOvr>
  <p:transition>
    <p:zoom dir="in"/>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3"/>
          <p:cNvSpPr>
            <a:spLocks noGrp="1" noChangeArrowheads="1"/>
          </p:cNvSpPr>
          <p:nvPr>
            <p:ph type="body" sz="half" idx="1"/>
          </p:nvPr>
        </p:nvSpPr>
        <p:spPr>
          <a:xfrm>
            <a:off x="34925" y="339725"/>
            <a:ext cx="5689600" cy="4392613"/>
          </a:xfrm>
        </p:spPr>
        <p:txBody>
          <a:bodyPr/>
          <a:lstStyle/>
          <a:p>
            <a:pPr algn="just"/>
            <a:r>
              <a:rPr lang="es-CO" sz="2800" b="1">
                <a:solidFill>
                  <a:srgbClr val="FDC0E5"/>
                </a:solidFill>
              </a:rPr>
              <a:t>“</a:t>
            </a:r>
            <a:r>
              <a:rPr lang="es-CO" b="1"/>
              <a:t>Está vestido de una vestidura teñida en sangre, y</a:t>
            </a:r>
            <a:r>
              <a:rPr lang="es-CO" b="1" u="sng"/>
              <a:t> su nombre es llamado EL VERBO DE DIOS</a:t>
            </a:r>
            <a:r>
              <a:rPr lang="es-CO" b="1"/>
              <a:t>.”    (Apoca. 19: 13)</a:t>
            </a:r>
          </a:p>
          <a:p>
            <a:pPr algn="just"/>
            <a:r>
              <a:rPr lang="es-CO" b="1"/>
              <a:t> “ </a:t>
            </a:r>
            <a:r>
              <a:rPr lang="es-CO" b="1" u="sng"/>
              <a:t>Los ejércitos en el cielo le seguían </a:t>
            </a:r>
            <a:r>
              <a:rPr lang="es-CO" b="1"/>
              <a:t>en caballos blancos, vestidos de lino fino, blanco y limpio.” (vs. 14)</a:t>
            </a:r>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0"/>
            <a:ext cx="3348037" cy="514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p:cTn id="7" dur="500" fill="hold"/>
                                        <p:tgtEl>
                                          <p:spTgt spid="40963">
                                            <p:txEl>
                                              <p:pRg st="0" end="0"/>
                                            </p:txEl>
                                          </p:spTgt>
                                        </p:tgtEl>
                                        <p:attrNameLst>
                                          <p:attrName>ppt_w</p:attrName>
                                        </p:attrNameLst>
                                      </p:cBhvr>
                                      <p:tavLst>
                                        <p:tav tm="0">
                                          <p:val>
                                            <p:strVal val="(6*min(max(#ppt_w*#ppt_h,.3),1)-7.4)/-.7*#ppt_w"/>
                                          </p:val>
                                        </p:tav>
                                        <p:tav tm="100000">
                                          <p:val>
                                            <p:strVal val="#ppt_w"/>
                                          </p:val>
                                        </p:tav>
                                      </p:tavLst>
                                    </p:anim>
                                    <p:anim calcmode="lin" valueType="num">
                                      <p:cBhvr>
                                        <p:cTn id="8" dur="500" fill="hold"/>
                                        <p:tgtEl>
                                          <p:spTgt spid="40963">
                                            <p:txEl>
                                              <p:pRg st="0" end="0"/>
                                            </p:txEl>
                                          </p:spTgt>
                                        </p:tgtEl>
                                        <p:attrNameLst>
                                          <p:attrName>ppt_h</p:attrName>
                                        </p:attrNameLst>
                                      </p:cBhvr>
                                      <p:tavLst>
                                        <p:tav tm="0">
                                          <p:val>
                                            <p:strVal val="(6*min(max(#ppt_w*#ppt_h,.3),1)-7.4)/-.7*#ppt_h"/>
                                          </p:val>
                                        </p:tav>
                                        <p:tav tm="100000">
                                          <p:val>
                                            <p:strVal val="#ppt_h"/>
                                          </p:val>
                                        </p:tav>
                                      </p:tavLst>
                                    </p:anim>
                                    <p:anim calcmode="lin" valueType="num">
                                      <p:cBhvr>
                                        <p:cTn id="9" dur="500" fill="hold"/>
                                        <p:tgtEl>
                                          <p:spTgt spid="40963">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40963">
                                            <p:txEl>
                                              <p:pRg st="0" end="0"/>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40963">
                                            <p:txEl>
                                              <p:pRg st="1" end="1"/>
                                            </p:txEl>
                                          </p:spTgt>
                                        </p:tgtEl>
                                        <p:attrNameLst>
                                          <p:attrName>style.visibility</p:attrName>
                                        </p:attrNameLst>
                                      </p:cBhvr>
                                      <p:to>
                                        <p:strVal val="visible"/>
                                      </p:to>
                                    </p:set>
                                    <p:anim calcmode="lin" valueType="num">
                                      <p:cBhvr>
                                        <p:cTn id="15" dur="500" fill="hold"/>
                                        <p:tgtEl>
                                          <p:spTgt spid="40963">
                                            <p:txEl>
                                              <p:pRg st="1" end="1"/>
                                            </p:txEl>
                                          </p:spTgt>
                                        </p:tgtEl>
                                        <p:attrNameLst>
                                          <p:attrName>ppt_w</p:attrName>
                                        </p:attrNameLst>
                                      </p:cBhvr>
                                      <p:tavLst>
                                        <p:tav tm="0">
                                          <p:val>
                                            <p:strVal val="(6*min(max(#ppt_w*#ppt_h,.3),1)-7.4)/-.7*#ppt_w"/>
                                          </p:val>
                                        </p:tav>
                                        <p:tav tm="100000">
                                          <p:val>
                                            <p:strVal val="#ppt_w"/>
                                          </p:val>
                                        </p:tav>
                                      </p:tavLst>
                                    </p:anim>
                                    <p:anim calcmode="lin" valueType="num">
                                      <p:cBhvr>
                                        <p:cTn id="16" dur="500" fill="hold"/>
                                        <p:tgtEl>
                                          <p:spTgt spid="40963">
                                            <p:txEl>
                                              <p:pRg st="1" end="1"/>
                                            </p:txEl>
                                          </p:spTgt>
                                        </p:tgtEl>
                                        <p:attrNameLst>
                                          <p:attrName>ppt_h</p:attrName>
                                        </p:attrNameLst>
                                      </p:cBhvr>
                                      <p:tavLst>
                                        <p:tav tm="0">
                                          <p:val>
                                            <p:strVal val="(6*min(max(#ppt_w*#ppt_h,.3),1)-7.4)/-.7*#ppt_h"/>
                                          </p:val>
                                        </p:tav>
                                        <p:tav tm="100000">
                                          <p:val>
                                            <p:strVal val="#ppt_h"/>
                                          </p:val>
                                        </p:tav>
                                      </p:tavLst>
                                    </p:anim>
                                    <p:anim calcmode="lin" valueType="num">
                                      <p:cBhvr>
                                        <p:cTn id="17" dur="500" fill="hold"/>
                                        <p:tgtEl>
                                          <p:spTgt spid="40963">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40963">
                                            <p:txEl>
                                              <p:pRg st="1" end="1"/>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7" name="Rectangle 3"/>
          <p:cNvSpPr>
            <a:spLocks noGrp="1" noChangeArrowheads="1"/>
          </p:cNvSpPr>
          <p:nvPr>
            <p:ph type="body" sz="half" idx="2"/>
          </p:nvPr>
        </p:nvSpPr>
        <p:spPr>
          <a:xfrm>
            <a:off x="-34925" y="1419225"/>
            <a:ext cx="4678363" cy="2286000"/>
          </a:xfrm>
        </p:spPr>
        <p:txBody>
          <a:bodyPr/>
          <a:lstStyle/>
          <a:p>
            <a:pPr marL="0" indent="0" algn="just">
              <a:buFontTx/>
              <a:buNone/>
            </a:pPr>
            <a:r>
              <a:rPr lang="es-CO" sz="2400" b="1"/>
              <a:t>“Y la bestia fue tomada prisionera, junto con el falso profeta que había hecho delante de ella las señales con que había engañado a los que recibieron la marca de la bestia y adoraban a su imagen. Ambos </a:t>
            </a:r>
            <a:r>
              <a:rPr lang="es-CO" sz="2400" b="1" u="sng"/>
              <a:t>fueron lanzados vivos al lago de fuego ardiendo con azufre</a:t>
            </a:r>
            <a:r>
              <a:rPr lang="es-CO" sz="2400" b="1"/>
              <a:t>.” (vs.20)</a:t>
            </a:r>
          </a:p>
        </p:txBody>
      </p:sp>
      <p:sp>
        <p:nvSpPr>
          <p:cNvPr id="4" name="3 Rectángulo"/>
          <p:cNvSpPr/>
          <p:nvPr/>
        </p:nvSpPr>
        <p:spPr>
          <a:xfrm>
            <a:off x="0" y="0"/>
            <a:ext cx="9144000" cy="1200150"/>
          </a:xfrm>
          <a:prstGeom prst="rect">
            <a:avLst/>
          </a:prstGeom>
        </p:spPr>
        <p:txBody>
          <a:bodyPr>
            <a:spAutoFit/>
          </a:bodyPr>
          <a:lstStyle/>
          <a:p>
            <a:pPr algn="just">
              <a:defRPr/>
            </a:pPr>
            <a:r>
              <a:rPr lang="es-CO" dirty="0">
                <a:solidFill>
                  <a:srgbClr val="C0FEF9"/>
                </a:solidFill>
                <a:effectLst>
                  <a:outerShdw blurRad="38100" dist="38100" dir="2700000" algn="tl">
                    <a:srgbClr val="000000"/>
                  </a:outerShdw>
                </a:effectLst>
              </a:rPr>
              <a:t>En la última plaga de Egipto y en el Mar Rojo perecieron todos los enemigos de Dios. ¿Qué pasará con sus enemigos de los últimos días? (Ap. 19:20,21)</a:t>
            </a:r>
            <a:endParaRPr lang="es-CO" dirty="0"/>
          </a:p>
        </p:txBody>
      </p:sp>
      <p:pic>
        <p:nvPicPr>
          <p:cNvPr id="491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87425"/>
            <a:ext cx="4429125"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75" fill="hold"/>
                                        <p:tgtEl>
                                          <p:spTgt spid="4198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198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Picture 5" descr="http://www.editoriallapaz.org/apocalipsis_10_ladronenlanoche_files/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body" sz="half" idx="2"/>
          </p:nvPr>
        </p:nvSpPr>
        <p:spPr>
          <a:xfrm>
            <a:off x="250825" y="457200"/>
            <a:ext cx="8283575" cy="4114800"/>
          </a:xfrm>
        </p:spPr>
        <p:txBody>
          <a:bodyPr/>
          <a:lstStyle/>
          <a:p>
            <a:pPr algn="just">
              <a:buFontTx/>
              <a:buNone/>
              <a:defRPr/>
            </a:pPr>
            <a:r>
              <a:rPr lang="es-CO" sz="4400" b="1" dirty="0">
                <a:solidFill>
                  <a:srgbClr val="FAFD00"/>
                </a:solidFill>
                <a:effectLst>
                  <a:outerShdw blurRad="38100" dist="38100" dir="2700000" algn="tl">
                    <a:srgbClr val="000000"/>
                  </a:outerShdw>
                </a:effectLst>
              </a:rPr>
              <a:t>	“Los demás fueron muertos con la espada que salía de la boca del que estaba sentado sobre el caballo, y todas las aves se hartaron de la carne de ellos.”</a:t>
            </a:r>
          </a:p>
          <a:p>
            <a:pPr algn="just">
              <a:buFontTx/>
              <a:buNone/>
              <a:defRPr/>
            </a:pPr>
            <a:r>
              <a:rPr lang="es-CO" sz="4400" b="1" dirty="0">
                <a:solidFill>
                  <a:srgbClr val="FAFD00"/>
                </a:solidFill>
                <a:effectLst>
                  <a:outerShdw blurRad="38100" dist="38100" dir="2700000" algn="tl">
                    <a:srgbClr val="000000"/>
                  </a:outerShdw>
                </a:effectLst>
              </a:rPr>
              <a:t>	(</a:t>
            </a:r>
            <a:r>
              <a:rPr lang="es-CO" sz="4400" b="1" dirty="0" err="1">
                <a:solidFill>
                  <a:srgbClr val="FAFD00"/>
                </a:solidFill>
                <a:effectLst>
                  <a:outerShdw blurRad="38100" dist="38100" dir="2700000" algn="tl">
                    <a:srgbClr val="000000"/>
                  </a:outerShdw>
                </a:effectLst>
              </a:rPr>
              <a:t>Apoc</a:t>
            </a:r>
            <a:r>
              <a:rPr lang="es-CO" sz="4400" b="1" dirty="0">
                <a:solidFill>
                  <a:srgbClr val="FAFD00"/>
                </a:solidFill>
                <a:effectLst>
                  <a:outerShdw blurRad="38100" dist="38100" dir="2700000" algn="tl">
                    <a:srgbClr val="000000"/>
                  </a:outerShdw>
                </a:effectLst>
              </a:rPr>
              <a:t>. 19: 21)</a:t>
            </a:r>
          </a:p>
        </p:txBody>
      </p:sp>
    </p:spTree>
  </p:cSld>
  <p:clrMapOvr>
    <a:masterClrMapping/>
  </p:clrMapOvr>
  <p:transition>
    <p:randomBar dir="vert"/>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6" name="Picture 6" descr="Z057.JPG                                                       0000A96E&#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2509838" y="0"/>
            <a:ext cx="6627812" cy="2114550"/>
          </a:xfrm>
        </p:spPr>
        <p:txBody>
          <a:bodyPr/>
          <a:lstStyle/>
          <a:p>
            <a:pPr>
              <a:defRPr/>
            </a:pPr>
            <a:r>
              <a:rPr lang="es-CO" sz="3600" b="1" dirty="0">
                <a:solidFill>
                  <a:schemeClr val="bg2"/>
                </a:solidFill>
                <a:effectLst>
                  <a:outerShdw blurRad="38100" dist="38100" dir="2700000" algn="tl">
                    <a:srgbClr val="FFFFFF"/>
                  </a:outerShdw>
                </a:effectLst>
              </a:rPr>
              <a:t>La Biblia habla de la destrucción de Babilonia y sus aliados, pero qué en cuanto al diablo?            Cuál es su destino?</a:t>
            </a:r>
            <a:endParaRPr lang="es-CO" sz="3200" b="1" dirty="0">
              <a:solidFill>
                <a:schemeClr val="bg2"/>
              </a:solidFill>
              <a:effectLst>
                <a:outerShdw blurRad="38100" dist="38100" dir="2700000" algn="tl">
                  <a:srgbClr val="000000"/>
                </a:outerShdw>
              </a:effectLst>
            </a:endParaRPr>
          </a:p>
        </p:txBody>
      </p:sp>
      <p:sp>
        <p:nvSpPr>
          <p:cNvPr id="44035" name="Rectangle 3"/>
          <p:cNvSpPr>
            <a:spLocks noGrp="1" noChangeArrowheads="1"/>
          </p:cNvSpPr>
          <p:nvPr>
            <p:ph type="body" sz="half" idx="1"/>
          </p:nvPr>
        </p:nvSpPr>
        <p:spPr>
          <a:xfrm>
            <a:off x="395288" y="4084638"/>
            <a:ext cx="8610600" cy="811212"/>
          </a:xfrm>
        </p:spPr>
        <p:txBody>
          <a:bodyPr/>
          <a:lstStyle/>
          <a:p>
            <a:pPr algn="just">
              <a:defRPr/>
            </a:pPr>
            <a:r>
              <a:rPr lang="es-CO" sz="4000" b="1" dirty="0">
                <a:solidFill>
                  <a:srgbClr val="FAFD00"/>
                </a:solidFill>
                <a:effectLst>
                  <a:outerShdw blurRad="38100" dist="38100" dir="2700000" algn="tl">
                    <a:srgbClr val="000000"/>
                  </a:outerShdw>
                </a:effectLst>
              </a:rPr>
              <a:t>Este será nuestro próximo estudio</a:t>
            </a:r>
            <a:r>
              <a:rPr lang="es-CO" b="1" dirty="0">
                <a:solidFill>
                  <a:srgbClr val="FAFD00"/>
                </a:solidFill>
                <a:effectLst>
                  <a:outerShdw blurRad="38100" dist="38100" dir="2700000" algn="tl">
                    <a:srgbClr val="000000"/>
                  </a:outerShdw>
                </a:effectLst>
              </a:rPr>
              <a:t>!..</a:t>
            </a: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500" fill="hold"/>
                                        <p:tgtEl>
                                          <p:spTgt spid="44035">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44035">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0"/>
            <a:ext cx="9067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5059" name="Rectangle 3"/>
          <p:cNvSpPr>
            <a:spLocks noGrp="1" noChangeArrowheads="1"/>
          </p:cNvSpPr>
          <p:nvPr>
            <p:ph type="ctrTitle"/>
          </p:nvPr>
        </p:nvSpPr>
        <p:spPr>
          <a:xfrm>
            <a:off x="323528" y="339502"/>
            <a:ext cx="5988968" cy="857250"/>
          </a:xfrm>
          <a:solidFill>
            <a:srgbClr val="000000"/>
          </a:solidFill>
          <a:ln w="12700" cap="flat" algn="ctr">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fromWordArt="1"/>
          <a:lstStyle/>
          <a:p>
            <a:pPr>
              <a:defRPr/>
            </a:pPr>
            <a:r>
              <a:rPr lang="es-CO" sz="3600" kern="10" dirty="0">
                <a:ln w="18415" cmpd="sng">
                  <a:solidFill>
                    <a:srgbClr val="FFFFFF"/>
                  </a:solidFill>
                  <a:prstDash val="solid"/>
                </a:ln>
                <a:solidFill>
                  <a:schemeClr val="accent6">
                    <a:lumMod val="50000"/>
                  </a:schemeClr>
                </a:solidFill>
                <a:latin typeface="Impact"/>
                <a:ea typeface="+mn-ea"/>
                <a:cs typeface="+mn-cs"/>
              </a:rPr>
              <a:t>ARMAGEDON! LA BATALLA FINAL</a:t>
            </a:r>
          </a:p>
        </p:txBody>
      </p:sp>
      <p:sp>
        <p:nvSpPr>
          <p:cNvPr id="45060" name="Rectangle 4"/>
          <p:cNvSpPr>
            <a:spLocks noGrp="1" noChangeArrowheads="1"/>
          </p:cNvSpPr>
          <p:nvPr>
            <p:ph type="subTitle" idx="1"/>
          </p:nvPr>
        </p:nvSpPr>
        <p:spPr>
          <a:xfrm>
            <a:off x="1371600" y="2914650"/>
            <a:ext cx="6400800" cy="736600"/>
          </a:xfrm>
          <a:solidFill>
            <a:srgbClr val="000000"/>
          </a:solidFill>
          <a:ln w="12700" cap="flat" algn="ctr">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fromWordArt="1" anchor="ctr"/>
          <a:lstStyle/>
          <a:p>
            <a:pPr>
              <a:spcBef>
                <a:spcPct val="0"/>
              </a:spcBef>
              <a:defRPr/>
            </a:pPr>
            <a:r>
              <a:rPr lang="es-CO" sz="3600" kern="10" dirty="0">
                <a:ln w="18415" cmpd="sng">
                  <a:solidFill>
                    <a:srgbClr val="FFFFFF"/>
                  </a:solidFill>
                  <a:prstDash val="solid"/>
                </a:ln>
                <a:solidFill>
                  <a:schemeClr val="accent6">
                    <a:lumMod val="50000"/>
                  </a:schemeClr>
                </a:solidFill>
                <a:latin typeface="Impact"/>
              </a:rPr>
              <a:t>NO TE LO PIERDAS!!</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 calcmode="lin" valueType="num">
                                      <p:cBhvr>
                                        <p:cTn id="7" dur="500" fill="hold"/>
                                        <p:tgtEl>
                                          <p:spTgt spid="4506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060">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5060">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45060">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6350"/>
            <a:ext cx="9159876"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106" name="Rectangle 2"/>
          <p:cNvSpPr>
            <a:spLocks noGrp="1" noChangeArrowheads="1"/>
          </p:cNvSpPr>
          <p:nvPr>
            <p:ph type="title"/>
          </p:nvPr>
        </p:nvSpPr>
        <p:spPr>
          <a:xfrm>
            <a:off x="2987675" y="195263"/>
            <a:ext cx="5992813" cy="1428750"/>
          </a:xfrm>
        </p:spPr>
        <p:txBody>
          <a:bodyPr/>
          <a:lstStyle/>
          <a:p>
            <a:pPr>
              <a:defRPr/>
            </a:pPr>
            <a:r>
              <a:rPr lang="es-CO" sz="4000" b="1">
                <a:solidFill>
                  <a:schemeClr val="hlink"/>
                </a:solidFill>
                <a:effectLst>
                  <a:outerShdw blurRad="38100" dist="38100" dir="2700000" algn="tl">
                    <a:srgbClr val="000000"/>
                  </a:outerShdw>
                </a:effectLst>
              </a:rPr>
              <a:t>Dios sella a sus escogidos, </a:t>
            </a:r>
            <a:br>
              <a:rPr lang="es-CO" sz="4000" b="1">
                <a:solidFill>
                  <a:schemeClr val="hlink"/>
                </a:solidFill>
                <a:effectLst>
                  <a:outerShdw blurRad="38100" dist="38100" dir="2700000" algn="tl">
                    <a:srgbClr val="000000"/>
                  </a:outerShdw>
                </a:effectLst>
              </a:rPr>
            </a:br>
            <a:r>
              <a:rPr lang="es-CO" sz="4000" b="1">
                <a:solidFill>
                  <a:schemeClr val="hlink"/>
                </a:solidFill>
                <a:effectLst>
                  <a:outerShdw blurRad="38100" dist="38100" dir="2700000" algn="tl">
                    <a:srgbClr val="000000"/>
                  </a:outerShdw>
                </a:effectLst>
              </a:rPr>
              <a:t>los que no tienen la marca de la bestia</a:t>
            </a:r>
            <a:endParaRPr lang="es-CO" b="1">
              <a:solidFill>
                <a:srgbClr val="FAFD00"/>
              </a:solidFill>
              <a:effectLst>
                <a:outerShdw blurRad="38100" dist="38100" dir="2700000" algn="tl">
                  <a:srgbClr val="000000"/>
                </a:outerShdw>
              </a:effectLst>
            </a:endParaRPr>
          </a:p>
        </p:txBody>
      </p:sp>
      <p:sp>
        <p:nvSpPr>
          <p:cNvPr id="47108" name="Rectangle 4"/>
          <p:cNvSpPr>
            <a:spLocks noGrp="1" noChangeArrowheads="1"/>
          </p:cNvSpPr>
          <p:nvPr>
            <p:ph type="body" sz="half" idx="2"/>
          </p:nvPr>
        </p:nvSpPr>
        <p:spPr>
          <a:xfrm>
            <a:off x="179388" y="2286000"/>
            <a:ext cx="8856662" cy="3086100"/>
          </a:xfrm>
        </p:spPr>
        <p:txBody>
          <a:bodyPr/>
          <a:lstStyle/>
          <a:p>
            <a:pPr algn="just">
              <a:defRPr/>
            </a:pPr>
            <a:r>
              <a:rPr lang="es-CO" sz="2800" b="1">
                <a:solidFill>
                  <a:srgbClr val="000000"/>
                </a:solidFill>
                <a:effectLst>
                  <a:outerShdw blurRad="38100" dist="38100" dir="2700000" algn="tl">
                    <a:srgbClr val="FFFFFF"/>
                  </a:outerShdw>
                </a:effectLst>
              </a:rPr>
              <a:t>Son los 144 mil, los que  tienen el nombre (carácter) de Dios en sus frentes; son sin mancha.</a:t>
            </a:r>
          </a:p>
          <a:p>
            <a:pPr algn="just">
              <a:defRPr/>
            </a:pPr>
            <a:r>
              <a:rPr lang="es-CO" sz="2800" b="1">
                <a:solidFill>
                  <a:srgbClr val="000000"/>
                </a:solidFill>
                <a:effectLst>
                  <a:outerShdw blurRad="38100" dist="38100" dir="2700000" algn="tl">
                    <a:srgbClr val="FFFFFF"/>
                  </a:outerShdw>
                </a:effectLst>
              </a:rPr>
              <a:t>No se han contaminado con mujeres (rameras espirituales).</a:t>
            </a:r>
          </a:p>
          <a:p>
            <a:pPr algn="just">
              <a:defRPr/>
            </a:pPr>
            <a:r>
              <a:rPr lang="es-CO" sz="2800" b="1">
                <a:solidFill>
                  <a:srgbClr val="000000"/>
                </a:solidFill>
                <a:effectLst>
                  <a:outerShdw blurRad="38100" dist="38100" dir="2700000" algn="tl">
                    <a:srgbClr val="FFFFFF"/>
                  </a:outerShdw>
                </a:effectLst>
              </a:rPr>
              <a:t>Siguen al Cordero por dondequiera que va.</a:t>
            </a:r>
          </a:p>
          <a:p>
            <a:pPr algn="just">
              <a:defRPr/>
            </a:pPr>
            <a:r>
              <a:rPr lang="es-CO" sz="2800" b="1">
                <a:solidFill>
                  <a:srgbClr val="000000"/>
                </a:solidFill>
                <a:effectLst>
                  <a:outerShdw blurRad="38100" dist="38100" dir="2700000" algn="tl">
                    <a:srgbClr val="FFFFFF"/>
                  </a:outerShdw>
                </a:effectLst>
              </a:rPr>
              <a:t>Son redimidos de entre los hombres.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6350"/>
            <a:ext cx="9159876"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154" name="Rectangle 2"/>
          <p:cNvSpPr>
            <a:spLocks noGrp="1" noChangeArrowheads="1"/>
          </p:cNvSpPr>
          <p:nvPr>
            <p:ph type="title"/>
          </p:nvPr>
        </p:nvSpPr>
        <p:spPr/>
        <p:txBody>
          <a:bodyPr/>
          <a:lstStyle/>
          <a:p>
            <a:pPr>
              <a:defRPr/>
            </a:pPr>
            <a:r>
              <a:rPr lang="en-US" b="1" dirty="0">
                <a:solidFill>
                  <a:schemeClr val="hlink"/>
                </a:solidFill>
                <a:effectLst>
                  <a:outerShdw blurRad="38100" dist="38100" dir="2700000" algn="tl">
                    <a:srgbClr val="000000"/>
                  </a:outerShdw>
                </a:effectLst>
              </a:rPr>
              <a:t>LA TIERRA ES SEGADA</a:t>
            </a:r>
          </a:p>
        </p:txBody>
      </p:sp>
      <p:sp>
        <p:nvSpPr>
          <p:cNvPr id="49156" name="Rectangle 4"/>
          <p:cNvSpPr>
            <a:spLocks noGrp="1" noChangeArrowheads="1"/>
          </p:cNvSpPr>
          <p:nvPr>
            <p:ph type="body" sz="half" idx="2"/>
          </p:nvPr>
        </p:nvSpPr>
        <p:spPr>
          <a:xfrm>
            <a:off x="0" y="1485900"/>
            <a:ext cx="9036050" cy="3086100"/>
          </a:xfrm>
        </p:spPr>
        <p:txBody>
          <a:bodyPr/>
          <a:lstStyle/>
          <a:p>
            <a:pPr algn="just">
              <a:defRPr/>
            </a:pPr>
            <a:r>
              <a:rPr lang="es-CO" sz="2800" b="1">
                <a:solidFill>
                  <a:srgbClr val="FAFD00"/>
                </a:solidFill>
                <a:effectLst>
                  <a:outerShdw blurRad="38100" dist="38100" dir="2700000" algn="tl">
                    <a:srgbClr val="000000"/>
                  </a:outerShdw>
                </a:effectLst>
              </a:rPr>
              <a:t>“Y miré, y he aquí una nube blanca y sobre la nube uno sentado semejante al Hijo del Hombre, que tenía en la cabeza una corona de oro, y en la mano una hoz aguda.</a:t>
            </a:r>
          </a:p>
          <a:p>
            <a:pPr algn="just">
              <a:defRPr/>
            </a:pPr>
            <a:r>
              <a:rPr lang="es-CO" sz="2800" b="1">
                <a:solidFill>
                  <a:srgbClr val="FAFD00"/>
                </a:solidFill>
                <a:effectLst>
                  <a:outerShdw blurRad="38100" dist="38100" dir="2700000" algn="tl">
                    <a:srgbClr val="000000"/>
                  </a:outerShdw>
                </a:effectLst>
              </a:rPr>
              <a:t>“Y del templo salió otro ángel , clamando a gran voz al que estaba sentado sobre la nube: Mete tu hoz y siega; porque la hora de segar ha llegado, pues la mies de la tierra está madura” (Apoc. 14:14,15)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6" descr="C:\Users\hp\Documents\Adventista 7 Día\Diapositivas Power\arrepen\content\bin\images\large\oracion7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a:xfrm>
            <a:off x="914400" y="285750"/>
            <a:ext cx="7772400" cy="400050"/>
          </a:xfrm>
        </p:spPr>
        <p:txBody>
          <a:bodyPr/>
          <a:lstStyle/>
          <a:p>
            <a:pPr>
              <a:defRPr/>
            </a:pPr>
            <a:r>
              <a:rPr lang="es-CO" b="1" dirty="0">
                <a:solidFill>
                  <a:schemeClr val="accent6">
                    <a:lumMod val="75000"/>
                  </a:schemeClr>
                </a:solidFill>
                <a:effectLst>
                  <a:outerShdw blurRad="38100" dist="38100" dir="2700000" algn="tl">
                    <a:srgbClr val="000000"/>
                  </a:outerShdw>
                </a:effectLst>
              </a:rPr>
              <a:t>Riñe esto con su carácter?</a:t>
            </a:r>
          </a:p>
        </p:txBody>
      </p:sp>
      <p:sp>
        <p:nvSpPr>
          <p:cNvPr id="50179" name="Rectangle 3"/>
          <p:cNvSpPr>
            <a:spLocks noGrp="1" noChangeArrowheads="1"/>
          </p:cNvSpPr>
          <p:nvPr>
            <p:ph type="body" sz="half" idx="1"/>
          </p:nvPr>
        </p:nvSpPr>
        <p:spPr>
          <a:xfrm>
            <a:off x="0" y="1200150"/>
            <a:ext cx="5292725" cy="3086100"/>
          </a:xfrm>
        </p:spPr>
        <p:txBody>
          <a:bodyPr/>
          <a:lstStyle/>
          <a:p>
            <a:pPr algn="just"/>
            <a:r>
              <a:rPr lang="es-CO" sz="2400" b="1">
                <a:solidFill>
                  <a:schemeClr val="bg2"/>
                </a:solidFill>
              </a:rPr>
              <a:t>La obra de destruir es extraña para Dios pero tiene que hacerlo tristemente:</a:t>
            </a:r>
          </a:p>
          <a:p>
            <a:pPr algn="just"/>
            <a:r>
              <a:rPr lang="es-CO" sz="2400" b="1">
                <a:solidFill>
                  <a:schemeClr val="bg2"/>
                </a:solidFill>
              </a:rPr>
              <a:t>“Vivo yo, dice Jehová el Señor, que no quiero la muerte del impío, sino que se vuelva el impío de su camino y que viva. Volveos, volveos de vuestros malos caminos; por qué moriréis, oh casa de Israel?”        (Eze. 33:11)</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32887"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title"/>
          </p:nvPr>
        </p:nvSpPr>
        <p:spPr>
          <a:xfrm>
            <a:off x="677863" y="268288"/>
            <a:ext cx="7772400" cy="857250"/>
          </a:xfrm>
        </p:spPr>
        <p:txBody>
          <a:bodyPr/>
          <a:lstStyle/>
          <a:p>
            <a:pPr>
              <a:defRPr/>
            </a:pPr>
            <a:r>
              <a:rPr lang="es-CO" sz="3600" b="1" dirty="0">
                <a:solidFill>
                  <a:schemeClr val="accent6">
                    <a:lumMod val="75000"/>
                  </a:schemeClr>
                </a:solidFill>
                <a:effectLst>
                  <a:outerShdw blurRad="38100" dist="38100" dir="2700000" algn="tl">
                    <a:srgbClr val="000000"/>
                  </a:outerShdw>
                </a:effectLst>
              </a:rPr>
              <a:t>Una de las mejores descripciones del carácter de Dios  le fue dada a Moisés:</a:t>
            </a:r>
          </a:p>
        </p:txBody>
      </p:sp>
      <p:sp>
        <p:nvSpPr>
          <p:cNvPr id="5123" name="Rectangle 3"/>
          <p:cNvSpPr>
            <a:spLocks noGrp="1" noChangeArrowheads="1"/>
          </p:cNvSpPr>
          <p:nvPr>
            <p:ph type="body" sz="half" idx="1"/>
          </p:nvPr>
        </p:nvSpPr>
        <p:spPr>
          <a:xfrm>
            <a:off x="179388" y="1371600"/>
            <a:ext cx="5688012" cy="3216275"/>
          </a:xfrm>
        </p:spPr>
        <p:txBody>
          <a:bodyPr/>
          <a:lstStyle/>
          <a:p>
            <a:pPr algn="just">
              <a:defRPr/>
            </a:pPr>
            <a:r>
              <a:rPr lang="es-CO" sz="2000" b="1" dirty="0">
                <a:solidFill>
                  <a:schemeClr val="accent6">
                    <a:lumMod val="75000"/>
                  </a:schemeClr>
                </a:solidFill>
                <a:effectLst>
                  <a:outerShdw blurRad="38100" dist="38100" dir="2700000" algn="tl">
                    <a:srgbClr val="FFFFFF"/>
                  </a:outerShdw>
                </a:effectLst>
              </a:rPr>
              <a:t>“Jehovah pasó frente a Moisés y proclamó: ¡Jehovah, Jehovah</a:t>
            </a:r>
            <a:r>
              <a:rPr lang="es-CO" sz="2000" b="1" dirty="0">
                <a:solidFill>
                  <a:schemeClr val="hlink"/>
                </a:solidFill>
                <a:effectLst>
                  <a:outerShdw blurRad="38100" dist="38100" dir="2700000" algn="tl">
                    <a:srgbClr val="000000"/>
                  </a:outerShdw>
                </a:effectLst>
              </a:rPr>
              <a:t>, </a:t>
            </a:r>
            <a:r>
              <a:rPr lang="es-CO" sz="2000" b="1" u="sng" dirty="0">
                <a:solidFill>
                  <a:srgbClr val="FFC000"/>
                </a:solidFill>
                <a:effectLst>
                  <a:outerShdw blurRad="38100" dist="38100" dir="2700000" algn="tl">
                    <a:srgbClr val="000000"/>
                  </a:outerShdw>
                </a:effectLst>
              </a:rPr>
              <a:t>Dios compasivo y clemente, lento para la ira y grande en misericordia y verdad</a:t>
            </a:r>
            <a:r>
              <a:rPr lang="es-CO" sz="2000" b="1" dirty="0">
                <a:solidFill>
                  <a:srgbClr val="FFC000"/>
                </a:solidFill>
                <a:effectLst>
                  <a:outerShdw blurRad="38100" dist="38100" dir="2700000" algn="tl">
                    <a:srgbClr val="000000"/>
                  </a:outerShdw>
                </a:effectLst>
              </a:rPr>
              <a:t>,</a:t>
            </a:r>
            <a:r>
              <a:rPr lang="es-CO" sz="2000" b="1" dirty="0">
                <a:solidFill>
                  <a:srgbClr val="FAFD00"/>
                </a:solidFill>
                <a:effectLst>
                  <a:outerShdw blurRad="38100" dist="38100" dir="2700000" algn="tl">
                    <a:srgbClr val="000000"/>
                  </a:outerShdw>
                </a:effectLst>
              </a:rPr>
              <a:t>  </a:t>
            </a:r>
            <a:r>
              <a:rPr lang="es-CO" sz="2000" b="1" dirty="0">
                <a:solidFill>
                  <a:schemeClr val="accent6">
                    <a:lumMod val="75000"/>
                  </a:schemeClr>
                </a:solidFill>
                <a:effectLst>
                  <a:outerShdw blurRad="38100" dist="38100" dir="2700000" algn="tl">
                    <a:srgbClr val="FFFFFF"/>
                  </a:outerShdw>
                </a:effectLst>
              </a:rPr>
              <a:t>que conserva su misericordia por mil generaciones,</a:t>
            </a:r>
            <a:r>
              <a:rPr lang="es-CO" sz="2000" b="1" dirty="0">
                <a:effectLst>
                  <a:outerShdw blurRad="38100" dist="38100" dir="2700000" algn="tl">
                    <a:srgbClr val="FFFFFF"/>
                  </a:outerShdw>
                </a:effectLst>
              </a:rPr>
              <a:t> </a:t>
            </a:r>
            <a:r>
              <a:rPr lang="es-CO" sz="2000" b="1" u="sng" dirty="0">
                <a:solidFill>
                  <a:srgbClr val="FFC000"/>
                </a:solidFill>
                <a:effectLst>
                  <a:outerShdw blurRad="38100" dist="38100" dir="2700000" algn="tl">
                    <a:srgbClr val="000000"/>
                  </a:outerShdw>
                </a:effectLst>
              </a:rPr>
              <a:t>que perdona la iniquidad, la rebelión y el pecado; pero que de ninguna manera dará por inocente al culpable; que castiga la maldad </a:t>
            </a:r>
            <a:r>
              <a:rPr lang="es-CO" sz="2000" b="1" dirty="0">
                <a:solidFill>
                  <a:schemeClr val="accent6">
                    <a:lumMod val="75000"/>
                  </a:schemeClr>
                </a:solidFill>
                <a:effectLst>
                  <a:outerShdw blurRad="38100" dist="38100" dir="2700000" algn="tl">
                    <a:srgbClr val="FFFFFF"/>
                  </a:outerShdw>
                </a:effectLst>
              </a:rPr>
              <a:t>de los padres sobre los hijos y sobre los hijos de los hijos, sobre la tercera y sobre la cuarta generación...”</a:t>
            </a:r>
            <a:r>
              <a:rPr lang="es-CO" sz="2000" b="1" dirty="0">
                <a:solidFill>
                  <a:schemeClr val="accent6">
                    <a:lumMod val="75000"/>
                  </a:schemeClr>
                </a:solidFill>
                <a:effectLst>
                  <a:outerShdw blurRad="38100" dist="38100" dir="2700000" algn="tl">
                    <a:srgbClr val="000000"/>
                  </a:outerShdw>
                </a:effectLst>
              </a:rPr>
              <a:t>      </a:t>
            </a:r>
            <a:r>
              <a:rPr lang="es-CO" sz="2000" b="1" dirty="0">
                <a:solidFill>
                  <a:schemeClr val="accent6">
                    <a:lumMod val="75000"/>
                  </a:schemeClr>
                </a:solidFill>
                <a:effectLst>
                  <a:outerShdw blurRad="38100" dist="38100" dir="2700000" algn="tl">
                    <a:srgbClr val="FFFFFF"/>
                  </a:outerShdw>
                </a:effectLst>
              </a:rPr>
              <a:t>(Exo. 34:6,7)</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5" descr="http://www.editoriallapaz.org/salon_apocalipsis_Capitulo2_ilu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14288" y="2859088"/>
            <a:ext cx="4557712" cy="2284412"/>
          </a:xfrm>
        </p:spPr>
        <p:txBody>
          <a:bodyPr/>
          <a:lstStyle/>
          <a:p>
            <a:pPr algn="just"/>
            <a:r>
              <a:rPr lang="es-CO" sz="2400" b="1">
                <a:solidFill>
                  <a:schemeClr val="tx1"/>
                </a:solidFill>
              </a:rPr>
              <a:t>Dios es un Dios de AMOR, pero también un Dios de JUSTICIA. Qué ocurrirá cuando Cristo arroje el incensario y deje de interceder por la humanidad? (Ap. 15:1)</a:t>
            </a:r>
            <a:endParaRPr lang="es-CO" sz="2400" b="1">
              <a:solidFill>
                <a:srgbClr val="FDC0E5"/>
              </a:solidFill>
            </a:endParaRPr>
          </a:p>
        </p:txBody>
      </p:sp>
      <p:sp>
        <p:nvSpPr>
          <p:cNvPr id="7171" name="Rectangle 3"/>
          <p:cNvSpPr>
            <a:spLocks noGrp="1" noChangeArrowheads="1"/>
          </p:cNvSpPr>
          <p:nvPr>
            <p:ph type="body" sz="half" idx="2"/>
          </p:nvPr>
        </p:nvSpPr>
        <p:spPr>
          <a:xfrm>
            <a:off x="4572000" y="2859088"/>
            <a:ext cx="4572000" cy="2284412"/>
          </a:xfrm>
        </p:spPr>
        <p:txBody>
          <a:bodyPr/>
          <a:lstStyle/>
          <a:p>
            <a:pPr algn="just">
              <a:defRPr/>
            </a:pPr>
            <a:r>
              <a:rPr lang="es-CO" sz="2400" b="1" dirty="0">
                <a:solidFill>
                  <a:schemeClr val="hlink"/>
                </a:solidFill>
                <a:effectLst>
                  <a:outerShdw blurRad="38100" dist="38100" dir="2700000" algn="tl">
                    <a:srgbClr val="000000"/>
                  </a:outerShdw>
                </a:effectLst>
              </a:rPr>
              <a:t>“Vi otra señal en el cielo, grande y admirable: siete ángeles que tenían las siete últimas plagas, con las cuales la ira de Dios es consumada.”</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theme/theme1.xml><?xml version="1.0" encoding="utf-8"?>
<a:theme xmlns:a="http://schemas.openxmlformats.org/drawingml/2006/main" name="untitled 3">
  <a:themeElements>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rgbClr val="FAFD00"/>
            </a:solidFill>
            <a:effectLst/>
            <a:latin typeface="Times"/>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rgbClr val="FAFD00"/>
            </a:solidFill>
            <a:effectLst/>
            <a:latin typeface="Times"/>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 Disk:Applications:Microsoft Office:Microsoft PowerPoint 4:</Template>
  <TotalTime>1126</TotalTime>
  <Pages>73</Pages>
  <Words>3067</Words>
  <Application>Microsoft Office PowerPoint</Application>
  <PresentationFormat>Presentación en pantalla (16:9)</PresentationFormat>
  <Paragraphs>129</Paragraphs>
  <Slides>48</Slides>
  <Notes>2</Notes>
  <HiddenSlides>0</HiddenSlides>
  <MMClips>1</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48</vt:i4>
      </vt:variant>
    </vt:vector>
  </HeadingPairs>
  <TitlesOfParts>
    <vt:vector size="51" baseType="lpstr">
      <vt:lpstr>Impact</vt:lpstr>
      <vt:lpstr>Times</vt:lpstr>
      <vt:lpstr>untitled 3</vt:lpstr>
      <vt:lpstr>EL FUERTE PREGON PRESENTA </vt:lpstr>
      <vt:lpstr>Presentación de PowerPoint</vt:lpstr>
      <vt:lpstr>LOS ULTIMOS EVENTOS ANTES DEL FIN</vt:lpstr>
      <vt:lpstr>DIOS ENVIA TRES MENSAJES  DE ADVERTENCIA</vt:lpstr>
      <vt:lpstr>Dios sella a sus escogidos,  los que no tienen la marca de la bestia</vt:lpstr>
      <vt:lpstr>LA TIERRA ES SEGADA</vt:lpstr>
      <vt:lpstr>Riñe esto con su carácter?</vt:lpstr>
      <vt:lpstr>Una de las mejores descripciones del carácter de Dios  le fue dada a Moisés:</vt:lpstr>
      <vt:lpstr>Dios es un Dios de AMOR, pero también un Dios de JUSTICIA. Qué ocurrirá cuando Cristo arroje el incensario y deje de interceder por la humanidad? (Ap. 15:1)</vt:lpstr>
      <vt:lpstr>Presentación de PowerPoint</vt:lpstr>
      <vt:lpstr>Las plagas finales y las plagas de Egipto tienen una íntima relación</vt:lpstr>
      <vt:lpstr>Las plagas finales y las plagas de Egipto tienen una íntima relación</vt:lpstr>
      <vt:lpstr>Otro tanto hace  el inicuo  o anticristo</vt:lpstr>
      <vt:lpstr>El anticristo y sus aliados experimentarán lo mismo que experimentó el faraón:</vt:lpstr>
      <vt:lpstr>El corazón de la “Bestia” - el anticristo, también se endurecerá en medio de las plagas (Ap. 16:9,11)</vt:lpstr>
      <vt:lpstr>Faraón dictó decretos para oprimir al pueblo de Dios</vt:lpstr>
      <vt:lpstr>El anticristo también dicta decretos para exterminar al pueblo de Dios (Ap. 13:15-17)</vt:lpstr>
      <vt:lpstr>Las plagas en Egipto cayeron sobre animales y cosas que eran símbolo de los dioses de la falsa religión.</vt:lpstr>
      <vt:lpstr>Las plagas en Egipto cayeron sobre animales y cosas que eran símbolo de los dioses de la falsa religión.</vt:lpstr>
      <vt:lpstr>Las plagas finales son también un conflicto entre el Dios verdadero y el anticristo que se le opuso. </vt:lpstr>
      <vt:lpstr>Presentación de PowerPoint</vt:lpstr>
      <vt:lpstr>ULCERAS SOBRE LOS QUE TIENEN LA MARCA DE LA  BESTIA     (Ap. 16:2)</vt:lpstr>
      <vt:lpstr>De igual manera hubo una plaga de úlceras sobre los hechiceros de la falsa religión egipcia (Exo. 9:9,11)</vt:lpstr>
      <vt:lpstr>LA SEGUNDA PLAGA</vt:lpstr>
      <vt:lpstr>Presentación de PowerPoint</vt:lpstr>
      <vt:lpstr>LA TERCERA PLAGA</vt:lpstr>
      <vt:lpstr>Otro tanto había ocurrido en Egipto cuando las aguas se tornaron sangre (Exo. 16:7). Con esto Dios destruía a:</vt:lpstr>
      <vt:lpstr>PODRIAMOS REDUCIR LAS PLAGAS A SIMPLES Y CATASTROFICOS EVENTOS DE TIPO ECOLOGICO?</vt:lpstr>
      <vt:lpstr>Aunque las plagas tienen efectos ecológicos, su principal efecto es sobre los enemigos representados por los elementos</vt:lpstr>
      <vt:lpstr>En las plagas finales las aguas son castigadas por qué razón? (Ap. 16:5,6)</vt:lpstr>
      <vt:lpstr>En las plagas finales las aguas son castigadas por qué razón? (Ap. 16:5,6)</vt:lpstr>
      <vt:lpstr>Las aguas, fuera de ser literales, son símbolo de las muchedumbres que le dieron su apoyo al anticristo  (Ap. 17:15).</vt:lpstr>
      <vt:lpstr>LA CUARTA PLAGA</vt:lpstr>
      <vt:lpstr>Presentación de PowerPoint</vt:lpstr>
      <vt:lpstr>LA QUINTA PLAGA</vt:lpstr>
      <vt:lpstr>De igual manera Dios hizo descender fuego en Egipto y además cubrió de tinieblas a Egipto (Exo. 9:23; 10:21)</vt:lpstr>
      <vt:lpstr>Más dioses destruidos por Dios en las plagas de Egipto:</vt:lpstr>
      <vt:lpstr>(Ap. 16:12)</vt:lpstr>
      <vt:lpstr>QUE VIO JUAN EN CUANTO A LA RAMERA?</vt:lpstr>
      <vt:lpstr>Qué sucederá con los reyes y naciones que apoyaron a la ramera? (Ap. 17:16)</vt:lpstr>
      <vt:lpstr>Algo similar  hizo Dios contra Faraón y sus ejércitos</vt:lpstr>
      <vt:lpstr>Presentación de PowerPoint</vt:lpstr>
      <vt:lpstr>Quiénes son los reyes del oriente de que vienen durante la 6a. plaga?   ( Ap. 19:11, 13, 14)</vt:lpstr>
      <vt:lpstr>Presentación de PowerPoint</vt:lpstr>
      <vt:lpstr>Presentación de PowerPoint</vt:lpstr>
      <vt:lpstr>Presentación de PowerPoint</vt:lpstr>
      <vt:lpstr>La Biblia habla de la destrucción de Babilonia y sus aliados, pero qué en cuanto al diablo?            Cuál es su destino?</vt:lpstr>
      <vt:lpstr>ARMAGEDON! LA BATALLA FINAL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4 jinestes del Apocalipsis</dc:title>
  <dc:creator>Carlos Quintana</dc:creator>
  <cp:lastModifiedBy>57314</cp:lastModifiedBy>
  <cp:revision>62</cp:revision>
  <cp:lastPrinted>2009-04-22T19:24:48Z</cp:lastPrinted>
  <dcterms:created xsi:type="dcterms:W3CDTF">1998-02-18T14:32:54Z</dcterms:created>
  <dcterms:modified xsi:type="dcterms:W3CDTF">2023-04-18T21:55:29Z</dcterms:modified>
</cp:coreProperties>
</file>