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56" r:id="rId2"/>
    <p:sldId id="330" r:id="rId3"/>
    <p:sldId id="331" r:id="rId4"/>
    <p:sldId id="329" r:id="rId5"/>
    <p:sldId id="333" r:id="rId6"/>
    <p:sldId id="334" r:id="rId7"/>
    <p:sldId id="335" r:id="rId8"/>
    <p:sldId id="332" r:id="rId9"/>
    <p:sldId id="296" r:id="rId10"/>
    <p:sldId id="297" r:id="rId11"/>
    <p:sldId id="298" r:id="rId12"/>
    <p:sldId id="299" r:id="rId13"/>
    <p:sldId id="300" r:id="rId14"/>
    <p:sldId id="336" r:id="rId15"/>
    <p:sldId id="301" r:id="rId16"/>
    <p:sldId id="302" r:id="rId17"/>
    <p:sldId id="337" r:id="rId18"/>
    <p:sldId id="339" r:id="rId19"/>
    <p:sldId id="303" r:id="rId20"/>
    <p:sldId id="305" r:id="rId21"/>
    <p:sldId id="306" r:id="rId22"/>
    <p:sldId id="338" r:id="rId23"/>
    <p:sldId id="307" r:id="rId24"/>
    <p:sldId id="309" r:id="rId25"/>
    <p:sldId id="340" r:id="rId26"/>
    <p:sldId id="341" r:id="rId27"/>
    <p:sldId id="342" r:id="rId28"/>
    <p:sldId id="310" r:id="rId29"/>
    <p:sldId id="311" r:id="rId30"/>
    <p:sldId id="312" r:id="rId31"/>
    <p:sldId id="343" r:id="rId32"/>
    <p:sldId id="345" r:id="rId33"/>
    <p:sldId id="346" r:id="rId34"/>
    <p:sldId id="347" r:id="rId35"/>
    <p:sldId id="344" r:id="rId36"/>
    <p:sldId id="314" r:id="rId37"/>
    <p:sldId id="348" r:id="rId38"/>
    <p:sldId id="316" r:id="rId39"/>
    <p:sldId id="317" r:id="rId40"/>
    <p:sldId id="349" r:id="rId41"/>
    <p:sldId id="350" r:id="rId42"/>
    <p:sldId id="318" r:id="rId43"/>
    <p:sldId id="351" r:id="rId44"/>
    <p:sldId id="321" r:id="rId45"/>
    <p:sldId id="328" r:id="rId46"/>
  </p:sldIdLst>
  <p:sldSz cx="9144000" cy="5143500" type="screen16x9"/>
  <p:notesSz cx="6858000" cy="91567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b="1" kern="1200">
        <a:solidFill>
          <a:srgbClr val="FAFD00"/>
        </a:solidFill>
        <a:latin typeface="Times" charset="0"/>
        <a:ea typeface="+mn-ea"/>
        <a:cs typeface="+mn-cs"/>
      </a:defRPr>
    </a:lvl1pPr>
    <a:lvl2pPr marL="457200" algn="l" rtl="0" eaLnBrk="0" fontAlgn="base" hangingPunct="0">
      <a:spcBef>
        <a:spcPct val="0"/>
      </a:spcBef>
      <a:spcAft>
        <a:spcPct val="0"/>
      </a:spcAft>
      <a:defRPr sz="2400" b="1" kern="1200">
        <a:solidFill>
          <a:srgbClr val="FAFD00"/>
        </a:solidFill>
        <a:latin typeface="Times" charset="0"/>
        <a:ea typeface="+mn-ea"/>
        <a:cs typeface="+mn-cs"/>
      </a:defRPr>
    </a:lvl2pPr>
    <a:lvl3pPr marL="914400" algn="l" rtl="0" eaLnBrk="0" fontAlgn="base" hangingPunct="0">
      <a:spcBef>
        <a:spcPct val="0"/>
      </a:spcBef>
      <a:spcAft>
        <a:spcPct val="0"/>
      </a:spcAft>
      <a:defRPr sz="2400" b="1" kern="1200">
        <a:solidFill>
          <a:srgbClr val="FAFD00"/>
        </a:solidFill>
        <a:latin typeface="Times" charset="0"/>
        <a:ea typeface="+mn-ea"/>
        <a:cs typeface="+mn-cs"/>
      </a:defRPr>
    </a:lvl3pPr>
    <a:lvl4pPr marL="1371600" algn="l" rtl="0" eaLnBrk="0" fontAlgn="base" hangingPunct="0">
      <a:spcBef>
        <a:spcPct val="0"/>
      </a:spcBef>
      <a:spcAft>
        <a:spcPct val="0"/>
      </a:spcAft>
      <a:defRPr sz="2400" b="1" kern="1200">
        <a:solidFill>
          <a:srgbClr val="FAFD00"/>
        </a:solidFill>
        <a:latin typeface="Times" charset="0"/>
        <a:ea typeface="+mn-ea"/>
        <a:cs typeface="+mn-cs"/>
      </a:defRPr>
    </a:lvl4pPr>
    <a:lvl5pPr marL="1828800" algn="l" rtl="0" eaLnBrk="0" fontAlgn="base" hangingPunct="0">
      <a:spcBef>
        <a:spcPct val="0"/>
      </a:spcBef>
      <a:spcAft>
        <a:spcPct val="0"/>
      </a:spcAft>
      <a:defRPr sz="2400" b="1" kern="1200">
        <a:solidFill>
          <a:srgbClr val="FAFD00"/>
        </a:solidFill>
        <a:latin typeface="Times" charset="0"/>
        <a:ea typeface="+mn-ea"/>
        <a:cs typeface="+mn-cs"/>
      </a:defRPr>
    </a:lvl5pPr>
    <a:lvl6pPr marL="2286000" algn="l" defTabSz="914400" rtl="0" eaLnBrk="1" latinLnBrk="0" hangingPunct="1">
      <a:defRPr sz="2400" b="1" kern="1200">
        <a:solidFill>
          <a:srgbClr val="FAFD00"/>
        </a:solidFill>
        <a:latin typeface="Times" charset="0"/>
        <a:ea typeface="+mn-ea"/>
        <a:cs typeface="+mn-cs"/>
      </a:defRPr>
    </a:lvl6pPr>
    <a:lvl7pPr marL="2743200" algn="l" defTabSz="914400" rtl="0" eaLnBrk="1" latinLnBrk="0" hangingPunct="1">
      <a:defRPr sz="2400" b="1" kern="1200">
        <a:solidFill>
          <a:srgbClr val="FAFD00"/>
        </a:solidFill>
        <a:latin typeface="Times" charset="0"/>
        <a:ea typeface="+mn-ea"/>
        <a:cs typeface="+mn-cs"/>
      </a:defRPr>
    </a:lvl7pPr>
    <a:lvl8pPr marL="3200400" algn="l" defTabSz="914400" rtl="0" eaLnBrk="1" latinLnBrk="0" hangingPunct="1">
      <a:defRPr sz="2400" b="1" kern="1200">
        <a:solidFill>
          <a:srgbClr val="FAFD00"/>
        </a:solidFill>
        <a:latin typeface="Times" charset="0"/>
        <a:ea typeface="+mn-ea"/>
        <a:cs typeface="+mn-cs"/>
      </a:defRPr>
    </a:lvl8pPr>
    <a:lvl9pPr marL="3657600" algn="l" defTabSz="914400" rtl="0" eaLnBrk="1" latinLnBrk="0" hangingPunct="1">
      <a:defRPr sz="2400" b="1" kern="1200">
        <a:solidFill>
          <a:srgbClr val="FAFD00"/>
        </a:solidFill>
        <a:latin typeface="Times"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D00"/>
    <a:srgbClr val="FCFEB9"/>
    <a:srgbClr val="FF3BAB"/>
    <a:srgbClr val="C9C2FC"/>
    <a:srgbClr val="D54629"/>
    <a:srgbClr val="000000"/>
    <a:srgbClr val="00FF00"/>
    <a:srgbClr val="B5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28" y="40"/>
      </p:cViewPr>
      <p:guideLst>
        <p:guide orient="horz" pos="1620"/>
        <p:guide pos="2880"/>
      </p:guideLst>
    </p:cSldViewPr>
  </p:slideViewPr>
  <p:notesTextViewPr>
    <p:cViewPr>
      <p:scale>
        <a:sx n="1" d="1"/>
        <a:sy n="1" d="1"/>
      </p:scale>
      <p:origin x="0" y="0"/>
    </p:cViewPr>
  </p:notesTextViewPr>
  <p:sorterViewPr>
    <p:cViewPr>
      <p:scale>
        <a:sx n="66" d="100"/>
        <a:sy n="66" d="100"/>
      </p:scale>
      <p:origin x="0" y="3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18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975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3" name="Rectangle 3"/>
          <p:cNvSpPr>
            <a:spLocks noGrp="1" noRot="1" noChangeAspect="1" noChangeArrowheads="1" noTextEdit="1"/>
          </p:cNvSpPr>
          <p:nvPr>
            <p:ph type="sldImg" idx="2"/>
          </p:nvPr>
        </p:nvSpPr>
        <p:spPr bwMode="auto">
          <a:xfrm>
            <a:off x="393700" y="695325"/>
            <a:ext cx="60706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241509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O"/>
          </a:p>
        </p:txBody>
      </p:sp>
    </p:spTree>
    <p:extLst>
      <p:ext uri="{BB962C8B-B14F-4D97-AF65-F5344CB8AC3E}">
        <p14:creationId xmlns:p14="http://schemas.microsoft.com/office/powerpoint/2010/main" val="112647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2754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457200"/>
            <a:ext cx="1943100" cy="4114800"/>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85800" y="457200"/>
            <a:ext cx="5676900" cy="4114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701799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457200"/>
            <a:ext cx="7772400" cy="857250"/>
          </a:xfrm>
        </p:spPr>
        <p:txBody>
          <a:bodyPr/>
          <a:lstStyle/>
          <a:p>
            <a:r>
              <a:rPr lang="es-ES"/>
              <a:t>Haga clic para modificar el estilo de título del patrón</a:t>
            </a:r>
            <a:endParaRPr lang="es-CO"/>
          </a:p>
        </p:txBody>
      </p:sp>
      <p:sp>
        <p:nvSpPr>
          <p:cNvPr id="3" name="2 Marcador de imágenes prediseñadas"/>
          <p:cNvSpPr>
            <a:spLocks noGrp="1"/>
          </p:cNvSpPr>
          <p:nvPr>
            <p:ph type="clipArt" sz="half" idx="1"/>
          </p:nvPr>
        </p:nvSpPr>
        <p:spPr>
          <a:xfrm>
            <a:off x="685800" y="1485900"/>
            <a:ext cx="3810000" cy="3086100"/>
          </a:xfrm>
        </p:spPr>
        <p:txBody>
          <a:bodyPr/>
          <a:lstStyle/>
          <a:p>
            <a:pPr lvl="0"/>
            <a:endParaRPr lang="es-CO" noProof="0"/>
          </a:p>
        </p:txBody>
      </p:sp>
      <p:sp>
        <p:nvSpPr>
          <p:cNvPr id="4" name="3 Marcador de texto"/>
          <p:cNvSpPr>
            <a:spLocks noGrp="1"/>
          </p:cNvSpPr>
          <p:nvPr>
            <p:ph type="body" sz="half" idx="2"/>
          </p:nvPr>
        </p:nvSpPr>
        <p:spPr>
          <a:xfrm>
            <a:off x="4648200" y="1485900"/>
            <a:ext cx="3810000" cy="30861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08870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457200"/>
            <a:ext cx="7772400" cy="857250"/>
          </a:xfrm>
        </p:spPr>
        <p:txBody>
          <a:bodyPr/>
          <a:lstStyle/>
          <a:p>
            <a:r>
              <a:rPr lang="es-ES"/>
              <a:t>Haga clic para modificar el estilo de título del patrón</a:t>
            </a:r>
            <a:endParaRPr lang="es-CO"/>
          </a:p>
        </p:txBody>
      </p:sp>
      <p:sp>
        <p:nvSpPr>
          <p:cNvPr id="3" name="2 Marcador de texto"/>
          <p:cNvSpPr>
            <a:spLocks noGrp="1"/>
          </p:cNvSpPr>
          <p:nvPr>
            <p:ph type="body" sz="half" idx="1"/>
          </p:nvPr>
        </p:nvSpPr>
        <p:spPr>
          <a:xfrm>
            <a:off x="685800" y="1485900"/>
            <a:ext cx="3810000" cy="30861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imágenes prediseñadas"/>
          <p:cNvSpPr>
            <a:spLocks noGrp="1"/>
          </p:cNvSpPr>
          <p:nvPr>
            <p:ph type="clipArt" sz="half" idx="2"/>
          </p:nvPr>
        </p:nvSpPr>
        <p:spPr>
          <a:xfrm>
            <a:off x="4648200" y="1485900"/>
            <a:ext cx="3810000" cy="3086100"/>
          </a:xfrm>
        </p:spPr>
        <p:txBody>
          <a:bodyPr/>
          <a:lstStyle/>
          <a:p>
            <a:pPr lvl="0"/>
            <a:endParaRPr lang="es-CO" noProof="0"/>
          </a:p>
        </p:txBody>
      </p:sp>
    </p:spTree>
    <p:extLst>
      <p:ext uri="{BB962C8B-B14F-4D97-AF65-F5344CB8AC3E}">
        <p14:creationId xmlns:p14="http://schemas.microsoft.com/office/powerpoint/2010/main" val="37274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71664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50018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55129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27036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77734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04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744414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25322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2.bin"/><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3.bin"/><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6" descr="DIOS  SIGUE UNIENDO A SUS VIDENTES PARA  LLEVARLOS A OTRO  NI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Proceso alternativo"/>
          <p:cNvSpPr/>
          <p:nvPr/>
        </p:nvSpPr>
        <p:spPr bwMode="auto">
          <a:xfrm rot="1330979">
            <a:off x="3865106" y="408791"/>
            <a:ext cx="4374645" cy="3998717"/>
          </a:xfrm>
          <a:prstGeom prst="flowChartAlternateProcess">
            <a:avLst/>
          </a:prstGeom>
          <a:solidFill>
            <a:srgbClr val="FFC000"/>
          </a:solidFill>
          <a:ln>
            <a:noFill/>
            <a:headEnd type="none" w="med" len="med"/>
            <a:tailEnd type="none" w="med" len="med"/>
          </a:ln>
          <a:effectLst>
            <a:glow rad="228600">
              <a:schemeClr val="accent4">
                <a:satMod val="175000"/>
                <a:alpha val="40000"/>
              </a:schemeClr>
            </a:glow>
            <a:outerShdw blurRad="50800" dist="38100" dir="16200000" rotWithShape="0">
              <a:prstClr val="black">
                <a:alpha val="40000"/>
              </a:prstClr>
            </a:outerShdw>
            <a:reflection blurRad="6350" stA="52000" endA="300" endPos="35000" dir="5400000" sy="-100000" algn="bl" rotWithShape="0"/>
            <a:softEdge rad="31750"/>
          </a:effectLst>
          <a:scene3d>
            <a:camera prst="perspectiveRelaxed"/>
            <a:lightRig rig="soft" dir="t">
              <a:rot lat="0" lon="0" rev="0"/>
            </a:lightRig>
          </a:scene3d>
          <a:sp3d contourW="44450" prstMaterial="matte">
            <a:bevelT w="63500" h="63500"/>
            <a:contourClr>
              <a:srgbClr val="FFFFFF"/>
            </a:contourClr>
          </a:sp3d>
        </p:spPr>
        <p:style>
          <a:lnRef idx="2">
            <a:schemeClr val="dk1"/>
          </a:lnRef>
          <a:fillRef idx="1">
            <a:schemeClr val="lt1"/>
          </a:fillRef>
          <a:effectRef idx="0">
            <a:schemeClr val="dk1"/>
          </a:effectRef>
          <a:fontRef idx="minor">
            <a:schemeClr val="dk1"/>
          </a:fontRef>
        </p:style>
        <p:txBody>
          <a:bodyPr/>
          <a:lstStyle/>
          <a:p>
            <a:pPr>
              <a:defRPr/>
            </a:pPr>
            <a:endParaRPr lang="es-CO">
              <a:solidFill>
                <a:srgbClr val="FAFD00"/>
              </a:solidFill>
            </a:endParaRPr>
          </a:p>
        </p:txBody>
      </p:sp>
      <p:sp>
        <p:nvSpPr>
          <p:cNvPr id="2052" name="Rectangle 3"/>
          <p:cNvSpPr>
            <a:spLocks noGrp="1" noChangeArrowheads="1"/>
          </p:cNvSpPr>
          <p:nvPr>
            <p:ph type="ctrTitle"/>
          </p:nvPr>
        </p:nvSpPr>
        <p:spPr>
          <a:xfrm rot="1242368">
            <a:off x="4664075" y="1979613"/>
            <a:ext cx="2466975" cy="971550"/>
          </a:xfrm>
        </p:spPr>
        <p:txBody>
          <a:bodyPr/>
          <a:lstStyle/>
          <a:p>
            <a:r>
              <a:rPr lang="en-US" sz="3200" b="1">
                <a:solidFill>
                  <a:schemeClr val="bg1"/>
                </a:solidFill>
              </a:rPr>
              <a:t>EL FUERTE PREGON </a:t>
            </a:r>
            <a:br>
              <a:rPr lang="en-US" sz="3200" b="1">
                <a:solidFill>
                  <a:schemeClr val="bg1"/>
                </a:solidFill>
              </a:rPr>
            </a:br>
            <a:r>
              <a:rPr lang="en-US" sz="3200" b="1">
                <a:solidFill>
                  <a:schemeClr val="bg1"/>
                </a:solidFill>
              </a:rPr>
              <a:t>PRESENTA</a:t>
            </a:r>
          </a:p>
        </p:txBody>
      </p:sp>
      <p:sp>
        <p:nvSpPr>
          <p:cNvPr id="4100" name="Rectangle 4"/>
          <p:cNvSpPr>
            <a:spLocks noGrp="1" noChangeArrowheads="1"/>
          </p:cNvSpPr>
          <p:nvPr>
            <p:ph type="subTitle" idx="1"/>
          </p:nvPr>
        </p:nvSpPr>
        <p:spPr>
          <a:xfrm>
            <a:off x="-1" y="2588312"/>
            <a:ext cx="4860032" cy="2555188"/>
          </a:xfrm>
          <a:solidFill>
            <a:srgbClr val="FFC000"/>
          </a:solidFill>
          <a:ln>
            <a:noFill/>
            <a:headEnd type="none" w="med" len="med"/>
            <a:tailEnd type="none" w="med" len="med"/>
          </a:ln>
          <a:effectLst>
            <a:glow rad="228600">
              <a:schemeClr val="accent4">
                <a:satMod val="175000"/>
                <a:alpha val="40000"/>
              </a:schemeClr>
            </a:glow>
            <a:outerShdw blurRad="50800" dist="38100" dir="16200000" rotWithShape="0">
              <a:prstClr val="black">
                <a:alpha val="40000"/>
              </a:prstClr>
            </a:outerShdw>
            <a:reflection blurRad="6350" stA="52000" endA="300" endPos="35000" dir="5400000" sy="-100000" algn="bl" rotWithShape="0"/>
            <a:softEdge rad="31750"/>
          </a:effectLst>
          <a:scene3d>
            <a:camera prst="perspectiveRelaxed"/>
            <a:lightRig rig="soft" dir="t">
              <a:rot lat="0" lon="0" rev="0"/>
            </a:lightRig>
          </a:scene3d>
          <a:sp3d contourW="44450" prstMaterial="matte">
            <a:bevelT w="63500" h="63500"/>
            <a:contourClr>
              <a:srgbClr val="FFFFFF"/>
            </a:contourClr>
          </a:sp3d>
          <a:extLst>
            <a:ext uri="{91240B29-F687-4F45-9708-019B960494DF}">
              <a14:hiddenLine xmlns:a14="http://schemas.microsoft.com/office/drawing/2010/main" w="12700">
                <a:solidFill>
                  <a:schemeClr val="tx1"/>
                </a:solidFill>
                <a:miter lim="800000"/>
                <a:headEnd/>
                <a:tailEnd/>
              </a14:hiddenLine>
            </a:ext>
          </a:extLst>
        </p:spPr>
        <p:style>
          <a:lnRef idx="2">
            <a:schemeClr val="dk1"/>
          </a:lnRef>
          <a:fillRef idx="1">
            <a:schemeClr val="lt1"/>
          </a:fillRef>
          <a:effectRef idx="0">
            <a:schemeClr val="dk1"/>
          </a:effectRef>
          <a:fontRef idx="minor">
            <a:schemeClr val="dk1"/>
          </a:fontRef>
        </p:style>
        <p:txBody>
          <a:bodyPr rot="0" spcFirstLastPara="0" vertOverflow="overflow" horzOverflow="overflow" lIns="91440" tIns="45720" rIns="91440" bIns="45720" spcCol="0" rtlCol="0" fromWordArt="0" forceAA="0">
            <a:noAutofit/>
          </a:bodyPr>
          <a:lstStyle/>
          <a:p>
            <a:pPr>
              <a:spcBef>
                <a:spcPct val="0"/>
              </a:spcBef>
              <a:buSzTx/>
              <a:defRPr/>
            </a:pPr>
            <a:r>
              <a:rPr lang="en-US" b="1" kern="1200" dirty="0" err="1">
                <a:solidFill>
                  <a:schemeClr val="bg1"/>
                </a:solidFill>
              </a:rPr>
              <a:t>Tema</a:t>
            </a:r>
            <a:r>
              <a:rPr lang="en-US" b="1" kern="1200" dirty="0">
                <a:solidFill>
                  <a:schemeClr val="bg1"/>
                </a:solidFill>
              </a:rPr>
              <a:t> No. 16</a:t>
            </a:r>
          </a:p>
          <a:p>
            <a:pPr>
              <a:spcBef>
                <a:spcPct val="0"/>
              </a:spcBef>
              <a:buSzTx/>
              <a:defRPr/>
            </a:pPr>
            <a:r>
              <a:rPr lang="en-US" b="1" kern="1200" dirty="0">
                <a:solidFill>
                  <a:schemeClr val="bg1"/>
                </a:solidFill>
              </a:rPr>
              <a:t>“LOS SIETE SELLOS </a:t>
            </a:r>
          </a:p>
          <a:p>
            <a:pPr>
              <a:spcBef>
                <a:spcPct val="0"/>
              </a:spcBef>
              <a:buSzTx/>
              <a:defRPr/>
            </a:pPr>
            <a:r>
              <a:rPr lang="en-US" b="1" kern="1200" dirty="0">
                <a:solidFill>
                  <a:schemeClr val="bg1"/>
                </a:solidFill>
              </a:rPr>
              <a:t>DEL APOCALIPSIS” </a:t>
            </a:r>
          </a:p>
          <a:p>
            <a:pPr>
              <a:spcBef>
                <a:spcPct val="0"/>
              </a:spcBef>
              <a:buSzTx/>
              <a:defRPr/>
            </a:pPr>
            <a:r>
              <a:rPr lang="en-US" b="1" kern="1200" dirty="0">
                <a:solidFill>
                  <a:schemeClr val="bg1"/>
                </a:solidFill>
              </a:rPr>
              <a:t>(LOS CUATRO JINETES DEL APOCALIPSIS)</a:t>
            </a:r>
          </a:p>
        </p:txBody>
      </p:sp>
    </p:spTree>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7" descr="&#10;GUERRE05.PICT                                                  00000302&#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9582"/>
            <a:ext cx="4427984" cy="3363838"/>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title"/>
          </p:nvPr>
        </p:nvSpPr>
        <p:spPr>
          <a:xfrm>
            <a:off x="2916238" y="201613"/>
            <a:ext cx="6019800" cy="857250"/>
          </a:xfrm>
        </p:spPr>
        <p:txBody>
          <a:bodyPr/>
          <a:lstStyle/>
          <a:p>
            <a:pPr>
              <a:defRPr/>
            </a:pPr>
            <a:r>
              <a:rPr lang="es-CO" sz="3600" b="1">
                <a:solidFill>
                  <a:srgbClr val="FCFEB9"/>
                </a:solidFill>
                <a:effectLst>
                  <a:outerShdw blurRad="38100" dist="38100" dir="2700000" algn="tl">
                    <a:srgbClr val="000000"/>
                  </a:outerShdw>
                </a:effectLst>
              </a:rPr>
              <a:t>QUE REPRESENTAN LOS CABALLOS?</a:t>
            </a:r>
          </a:p>
        </p:txBody>
      </p:sp>
      <p:sp>
        <p:nvSpPr>
          <p:cNvPr id="46083" name="Rectangle 3"/>
          <p:cNvSpPr>
            <a:spLocks noGrp="1" noChangeArrowheads="1"/>
          </p:cNvSpPr>
          <p:nvPr>
            <p:ph type="body" sz="half" idx="2"/>
          </p:nvPr>
        </p:nvSpPr>
        <p:spPr>
          <a:xfrm>
            <a:off x="4140200" y="1393825"/>
            <a:ext cx="4786313" cy="3625850"/>
          </a:xfrm>
        </p:spPr>
        <p:txBody>
          <a:bodyPr/>
          <a:lstStyle/>
          <a:p>
            <a:pPr algn="just">
              <a:defRPr/>
            </a:pPr>
            <a:r>
              <a:rPr lang="es-CO" sz="2400" b="1" dirty="0">
                <a:solidFill>
                  <a:srgbClr val="FAFD00"/>
                </a:solidFill>
                <a:effectLst>
                  <a:outerShdw blurRad="38100" dist="38100" dir="2700000" algn="tl">
                    <a:srgbClr val="000000"/>
                  </a:outerShdw>
                </a:effectLst>
              </a:rPr>
              <a:t>“Respondí entonces, y dije al ángel que conmigo hablaba: Señor mío, ¿qué es esto?</a:t>
            </a:r>
          </a:p>
          <a:p>
            <a:pPr algn="just">
              <a:defRPr/>
            </a:pPr>
            <a:r>
              <a:rPr lang="es-CO" sz="2400" b="1" dirty="0">
                <a:solidFill>
                  <a:srgbClr val="FAFD00"/>
                </a:solidFill>
                <a:effectLst>
                  <a:outerShdw blurRad="38100" dist="38100" dir="2700000" algn="tl">
                    <a:srgbClr val="000000"/>
                  </a:outerShdw>
                </a:effectLst>
              </a:rPr>
              <a:t>“Y el ángel me respondió, </a:t>
            </a:r>
            <a:r>
              <a:rPr lang="es-CO" sz="2400" b="1" dirty="0" err="1">
                <a:solidFill>
                  <a:srgbClr val="FAFD00"/>
                </a:solidFill>
                <a:effectLst>
                  <a:outerShdw blurRad="38100" dist="38100" dir="2700000" algn="tl">
                    <a:srgbClr val="000000"/>
                  </a:outerShdw>
                </a:effectLst>
              </a:rPr>
              <a:t>díjome</a:t>
            </a:r>
            <a:r>
              <a:rPr lang="es-CO" sz="2400" b="1" dirty="0">
                <a:solidFill>
                  <a:srgbClr val="FAFD00"/>
                </a:solidFill>
                <a:effectLst>
                  <a:outerShdw blurRad="38100" dist="38100" dir="2700000" algn="tl">
                    <a:srgbClr val="000000"/>
                  </a:outerShdw>
                </a:effectLst>
              </a:rPr>
              <a:t>: </a:t>
            </a:r>
            <a:r>
              <a:rPr lang="es-CO" sz="2400" b="1" u="sng" dirty="0">
                <a:solidFill>
                  <a:srgbClr val="FAFD00"/>
                </a:solidFill>
                <a:effectLst>
                  <a:outerShdw blurRad="38100" dist="38100" dir="2700000" algn="tl">
                    <a:srgbClr val="000000"/>
                  </a:outerShdw>
                </a:effectLst>
              </a:rPr>
              <a:t>Estos son los cuatro vientos de los cielos, 	que salen de donde están delante del Señor </a:t>
            </a:r>
            <a:r>
              <a:rPr lang="es-CO" sz="2400" b="1" dirty="0">
                <a:solidFill>
                  <a:srgbClr val="FAFD00"/>
                </a:solidFill>
                <a:effectLst>
                  <a:outerShdw blurRad="38100" dist="38100" dir="2700000" algn="tl">
                    <a:srgbClr val="000000"/>
                  </a:outerShdw>
                </a:effectLst>
              </a:rPr>
              <a:t>de toda la tierra.”    </a:t>
            </a:r>
          </a:p>
          <a:p>
            <a:pPr marL="0" indent="0" algn="just">
              <a:buFontTx/>
              <a:buNone/>
              <a:defRPr/>
            </a:pPr>
            <a:r>
              <a:rPr lang="es-CO" sz="2400" b="1" dirty="0">
                <a:solidFill>
                  <a:srgbClr val="FAFD00"/>
                </a:solidFill>
                <a:effectLst>
                  <a:outerShdw blurRad="38100" dist="38100" dir="2700000" algn="tl">
                    <a:srgbClr val="000000"/>
                  </a:outerShdw>
                </a:effectLst>
              </a:rPr>
              <a:t>    (</a:t>
            </a:r>
            <a:r>
              <a:rPr lang="es-CO" sz="2400" b="1" dirty="0" err="1">
                <a:solidFill>
                  <a:srgbClr val="FAFD00"/>
                </a:solidFill>
                <a:effectLst>
                  <a:outerShdw blurRad="38100" dist="38100" dir="2700000" algn="tl">
                    <a:srgbClr val="000000"/>
                  </a:outerShdw>
                </a:effectLst>
              </a:rPr>
              <a:t>Zac</a:t>
            </a:r>
            <a:r>
              <a:rPr lang="es-CO" sz="2400" b="1" dirty="0">
                <a:solidFill>
                  <a:srgbClr val="FAFD00"/>
                </a:solidFill>
                <a:effectLst>
                  <a:outerShdw blurRad="38100" dist="38100" dir="2700000" algn="tl">
                    <a:srgbClr val="000000"/>
                  </a:outerShdw>
                </a:effectLst>
              </a:rPr>
              <a:t>. 6:4,5)</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7" dur="5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6" descr="&#10;ANGELE01.PICT                                                  00000302&#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63638"/>
            <a:ext cx="4139952" cy="2931790"/>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p:nvPr>
        </p:nvSpPr>
        <p:spPr>
          <a:xfrm>
            <a:off x="755650" y="195263"/>
            <a:ext cx="7772400" cy="857250"/>
          </a:xfrm>
        </p:spPr>
        <p:txBody>
          <a:bodyPr/>
          <a:lstStyle/>
          <a:p>
            <a:pPr>
              <a:defRPr/>
            </a:pPr>
            <a:r>
              <a:rPr lang="es-CO" sz="3600" b="1">
                <a:solidFill>
                  <a:srgbClr val="FCFEB9"/>
                </a:solidFill>
                <a:effectLst>
                  <a:outerShdw blurRad="38100" dist="38100" dir="2700000" algn="tl">
                    <a:srgbClr val="000000"/>
                  </a:outerShdw>
                </a:effectLst>
              </a:rPr>
              <a:t>LA IDENTIDAD DE LOS CABALLOS EN SIMBOLOGIA</a:t>
            </a:r>
          </a:p>
        </p:txBody>
      </p:sp>
      <p:sp>
        <p:nvSpPr>
          <p:cNvPr id="47107" name="Rectangle 3"/>
          <p:cNvSpPr>
            <a:spLocks noGrp="1" noChangeArrowheads="1"/>
          </p:cNvSpPr>
          <p:nvPr>
            <p:ph type="body" sz="half" idx="2"/>
          </p:nvPr>
        </p:nvSpPr>
        <p:spPr>
          <a:xfrm>
            <a:off x="3816350" y="1203325"/>
            <a:ext cx="5327650" cy="3086100"/>
          </a:xfrm>
        </p:spPr>
        <p:txBody>
          <a:bodyPr/>
          <a:lstStyle/>
          <a:p>
            <a:pPr algn="just">
              <a:defRPr/>
            </a:pPr>
            <a:r>
              <a:rPr lang="es-CO" sz="2400" b="1">
                <a:solidFill>
                  <a:srgbClr val="FAFD00"/>
                </a:solidFill>
                <a:effectLst>
                  <a:outerShdw blurRad="38100" dist="38100" dir="2700000" algn="tl">
                    <a:srgbClr val="000000"/>
                  </a:outerShdw>
                </a:effectLst>
              </a:rPr>
              <a:t>En el Salmo 104:4 ‘LOS VIENTOS” y “LOS ANGELES” son sinónimos. </a:t>
            </a:r>
          </a:p>
          <a:p>
            <a:pPr algn="just">
              <a:defRPr/>
            </a:pPr>
            <a:r>
              <a:rPr lang="es-CO" sz="2400" b="1">
                <a:solidFill>
                  <a:srgbClr val="FAFD00"/>
                </a:solidFill>
                <a:effectLst>
                  <a:outerShdw blurRad="38100" dist="38100" dir="2700000" algn="tl">
                    <a:srgbClr val="000000"/>
                  </a:outerShdw>
                </a:effectLst>
              </a:rPr>
              <a:t>En la versión Reina Valera Actualizada dice: “que hace a los </a:t>
            </a:r>
            <a:r>
              <a:rPr lang="es-CO" sz="2400" b="1" u="sng">
                <a:solidFill>
                  <a:srgbClr val="FAFD00"/>
                </a:solidFill>
                <a:effectLst>
                  <a:outerShdw blurRad="38100" dist="38100" dir="2700000" algn="tl">
                    <a:srgbClr val="000000"/>
                  </a:outerShdw>
                </a:effectLst>
              </a:rPr>
              <a:t>vientos </a:t>
            </a:r>
            <a:r>
              <a:rPr lang="es-CO" sz="2400" b="1">
                <a:solidFill>
                  <a:srgbClr val="FAFD00"/>
                </a:solidFill>
                <a:effectLst>
                  <a:outerShdw blurRad="38100" dist="38100" dir="2700000" algn="tl">
                    <a:srgbClr val="000000"/>
                  </a:outerShdw>
                </a:effectLst>
              </a:rPr>
              <a:t>sus mensajeros, y a las llamas de fuego sus servidores”</a:t>
            </a:r>
          </a:p>
          <a:p>
            <a:pPr algn="just">
              <a:defRPr/>
            </a:pPr>
            <a:r>
              <a:rPr lang="es-CO" sz="2400" b="1">
                <a:solidFill>
                  <a:srgbClr val="FAFD00"/>
                </a:solidFill>
                <a:effectLst>
                  <a:outerShdw blurRad="38100" dist="38100" dir="2700000" algn="tl">
                    <a:srgbClr val="000000"/>
                  </a:outerShdw>
                </a:effectLst>
              </a:rPr>
              <a:t>En la versión Reina Valera antigua el mismo versículo dice: “ El que hace a sus</a:t>
            </a:r>
            <a:r>
              <a:rPr lang="es-CO" sz="2400" b="1" u="sng">
                <a:solidFill>
                  <a:srgbClr val="FAFD00"/>
                </a:solidFill>
                <a:effectLst>
                  <a:outerShdw blurRad="38100" dist="38100" dir="2700000" algn="tl">
                    <a:srgbClr val="000000"/>
                  </a:outerShdw>
                </a:effectLst>
              </a:rPr>
              <a:t> ángeles </a:t>
            </a:r>
            <a:r>
              <a:rPr lang="es-CO" sz="2400" b="1">
                <a:solidFill>
                  <a:srgbClr val="FAFD00"/>
                </a:solidFill>
                <a:effectLst>
                  <a:outerShdw blurRad="38100" dist="38100" dir="2700000" algn="tl">
                    <a:srgbClr val="000000"/>
                  </a:outerShdw>
                </a:effectLst>
              </a:rPr>
              <a:t>espíritus, Sus ministros al fuego flameante.”</a:t>
            </a:r>
          </a:p>
          <a:p>
            <a:pPr algn="just">
              <a:defRPr/>
            </a:pPr>
            <a:endParaRPr lang="es-CO" sz="2400" b="1">
              <a:solidFill>
                <a:srgbClr val="FAFD00"/>
              </a:solidFill>
              <a:effectLst>
                <a:outerShdw blurRad="38100" dist="38100" dir="2700000" algn="tl">
                  <a:srgbClr val="000000"/>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7107">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7107">
                                            <p:txEl>
                                              <p:pRg st="0" end="0"/>
                                            </p:txEl>
                                          </p:spTgt>
                                        </p:tgtEl>
                                        <p:attrNameLst>
                                          <p:attrName>ppt_c</p:attrName>
                                        </p:attrNameLst>
                                      </p:cBhvr>
                                      <p:to>
                                        <a:srgbClr val="FCFEB9"/>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7107">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7107">
                                            <p:txEl>
                                              <p:pRg st="1" end="1"/>
                                            </p:txEl>
                                          </p:spTgt>
                                        </p:tgtEl>
                                        <p:attrNameLst>
                                          <p:attrName>ppt_c</p:attrName>
                                        </p:attrNameLst>
                                      </p:cBhvr>
                                      <p:to>
                                        <a:srgbClr val="FCFEB9"/>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1"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7107">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7107">
                                            <p:txEl>
                                              <p:pRg st="2" end="2"/>
                                            </p:txEl>
                                          </p:spTgt>
                                        </p:tgtEl>
                                        <p:attrNameLst>
                                          <p:attrName>ppt_c</p:attrName>
                                        </p:attrNameLst>
                                      </p:cBhvr>
                                      <p:to>
                                        <a:srgbClr val="FCFEB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0638"/>
            <a:ext cx="7772400" cy="857251"/>
          </a:xfrm>
        </p:spPr>
        <p:txBody>
          <a:bodyPr/>
          <a:lstStyle/>
          <a:p>
            <a:pPr>
              <a:defRPr/>
            </a:pPr>
            <a:r>
              <a:rPr lang="es-CO" sz="3600" b="1" dirty="0">
                <a:solidFill>
                  <a:srgbClr val="FCFEB9"/>
                </a:solidFill>
                <a:effectLst>
                  <a:outerShdw blurRad="38100" dist="38100" dir="2700000" algn="tl">
                    <a:srgbClr val="000000"/>
                  </a:outerShdw>
                </a:effectLst>
              </a:rPr>
              <a:t>EL JINETE Y EL CABALLO</a:t>
            </a:r>
          </a:p>
        </p:txBody>
      </p:sp>
      <p:sp>
        <p:nvSpPr>
          <p:cNvPr id="48131" name="Rectangle 3"/>
          <p:cNvSpPr>
            <a:spLocks noGrp="1" noChangeArrowheads="1"/>
          </p:cNvSpPr>
          <p:nvPr>
            <p:ph type="body" sz="half" idx="2"/>
          </p:nvPr>
        </p:nvSpPr>
        <p:spPr>
          <a:xfrm>
            <a:off x="4284663" y="915988"/>
            <a:ext cx="4679950" cy="3959225"/>
          </a:xfrm>
        </p:spPr>
        <p:txBody>
          <a:bodyPr/>
          <a:lstStyle/>
          <a:p>
            <a:pPr algn="just">
              <a:defRPr/>
            </a:pPr>
            <a:r>
              <a:rPr lang="es-CO" sz="2400" b="1" dirty="0">
                <a:solidFill>
                  <a:srgbClr val="FAFD00"/>
                </a:solidFill>
                <a:effectLst>
                  <a:outerShdw blurRad="38100" dist="38100" dir="2700000" algn="tl">
                    <a:srgbClr val="000000"/>
                  </a:outerShdw>
                </a:effectLst>
              </a:rPr>
              <a:t>En 2 Sam. 22:7-11 se identifican tanto al jinete como al caballo:</a:t>
            </a:r>
          </a:p>
          <a:p>
            <a:pPr algn="just">
              <a:defRPr/>
            </a:pPr>
            <a:r>
              <a:rPr lang="es-CO" sz="2400" b="1" dirty="0">
                <a:solidFill>
                  <a:srgbClr val="FAFD00"/>
                </a:solidFill>
                <a:effectLst>
                  <a:outerShdw blurRad="38100" dist="38100" dir="2700000" algn="tl">
                    <a:srgbClr val="000000"/>
                  </a:outerShdw>
                </a:effectLst>
              </a:rPr>
              <a:t>“Tuve angustia, invoqué a Jehová, Y clamé a mi Dios: Y él oyó mi voz desde su templo; Llegó mi clamor a sus oídos...</a:t>
            </a:r>
          </a:p>
          <a:p>
            <a:pPr algn="just">
              <a:defRPr/>
            </a:pPr>
            <a:r>
              <a:rPr lang="es-CO" sz="2400" b="1" dirty="0">
                <a:solidFill>
                  <a:srgbClr val="FAFD00"/>
                </a:solidFill>
                <a:effectLst>
                  <a:outerShdw blurRad="38100" dist="38100" dir="2700000" algn="tl">
                    <a:srgbClr val="000000"/>
                  </a:outerShdw>
                </a:effectLst>
              </a:rPr>
              <a:t>“</a:t>
            </a:r>
            <a:r>
              <a:rPr lang="es-CO" sz="2400" b="1" u="sng" dirty="0">
                <a:solidFill>
                  <a:srgbClr val="FAFD00"/>
                </a:solidFill>
                <a:effectLst>
                  <a:outerShdw blurRad="38100" dist="38100" dir="2700000" algn="tl">
                    <a:srgbClr val="000000"/>
                  </a:outerShdw>
                </a:effectLst>
              </a:rPr>
              <a:t>Subió  (Jehová) sobre el querubín, y voló</a:t>
            </a:r>
            <a:r>
              <a:rPr lang="es-CO" sz="2400" b="1" dirty="0">
                <a:solidFill>
                  <a:srgbClr val="FAFD00"/>
                </a:solidFill>
                <a:effectLst>
                  <a:outerShdw blurRad="38100" dist="38100" dir="2700000" algn="tl">
                    <a:srgbClr val="000000"/>
                  </a:outerShdw>
                </a:effectLst>
              </a:rPr>
              <a:t>:  </a:t>
            </a:r>
            <a:r>
              <a:rPr lang="es-CO" sz="2400" b="1" u="sng" dirty="0" err="1">
                <a:solidFill>
                  <a:srgbClr val="FAFD00"/>
                </a:solidFill>
                <a:effectLst>
                  <a:outerShdw blurRad="38100" dist="38100" dir="2700000" algn="tl">
                    <a:srgbClr val="000000"/>
                  </a:outerShdw>
                </a:effectLst>
              </a:rPr>
              <a:t>Aparecióse</a:t>
            </a:r>
            <a:r>
              <a:rPr lang="es-CO" sz="2400" b="1" u="sng" dirty="0">
                <a:solidFill>
                  <a:srgbClr val="FAFD00"/>
                </a:solidFill>
                <a:effectLst>
                  <a:outerShdw blurRad="38100" dist="38100" dir="2700000" algn="tl">
                    <a:srgbClr val="000000"/>
                  </a:outerShdw>
                </a:effectLst>
              </a:rPr>
              <a:t> sobre las alas del viento</a:t>
            </a:r>
            <a:r>
              <a:rPr lang="es-CO" sz="2400" b="1" dirty="0">
                <a:solidFill>
                  <a:srgbClr val="FAFD00"/>
                </a:solidFill>
                <a:effectLst>
                  <a:outerShdw blurRad="38100" dist="38100" dir="2700000" algn="tl">
                    <a:srgbClr val="000000"/>
                  </a:outerShdw>
                </a:effectLst>
              </a:rPr>
              <a:t>.”</a:t>
            </a:r>
          </a:p>
          <a:p>
            <a:pPr algn="just">
              <a:defRPr/>
            </a:pPr>
            <a:endParaRPr lang="es-CO" sz="2400" b="1" dirty="0">
              <a:solidFill>
                <a:srgbClr val="FAFD00"/>
              </a:solidFill>
              <a:effectLst>
                <a:outerShdw blurRad="38100" dist="38100" dir="2700000" algn="tl">
                  <a:srgbClr val="000000"/>
                </a:outerShdw>
              </a:effectLst>
            </a:endParaRPr>
          </a:p>
        </p:txBody>
      </p:sp>
      <p:pic>
        <p:nvPicPr>
          <p:cNvPr id="13318" name="Picture 6" descr="http://www.google.com.co/url?source=imglanding&amp;ct=img&amp;q=http://iglesiacuerpodecristogalicia.com/caballo%20%20blanco.jpg&amp;sa=X&amp;ei=dBqWTt-aL8mftweP2oWcBw&amp;ved=0CAoQ8wc&amp;usg=AFQjCNGEfTOYXSRy-jxoaPqnMTCW7Q5v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43558"/>
            <a:ext cx="4152900" cy="3672408"/>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p:tgtEl>
                                          <p:spTgt spid="4813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8131">
                                            <p:txEl>
                                              <p:pRg st="0" end="0"/>
                                            </p:txEl>
                                          </p:spTgt>
                                        </p:tgtEl>
                                      </p:cBhvr>
                                    </p:animEffect>
                                  </p:childTnLst>
                                  <p:subTnLst>
                                    <p:animClr clrSpc="rgb" dir="cw">
                                      <p:cBhvr override="childStyle">
                                        <p:cTn dur="1" fill="hold" display="0" masterRel="nextClick" afterEffect="1"/>
                                        <p:tgtEl>
                                          <p:spTgt spid="48131">
                                            <p:txEl>
                                              <p:pRg st="0" end="0"/>
                                            </p:txEl>
                                          </p:spTgt>
                                        </p:tgtEl>
                                        <p:attrNameLst>
                                          <p:attrName>ppt_c</p:attrName>
                                        </p:attrNameLst>
                                      </p:cBhvr>
                                      <p:to>
                                        <a:srgbClr val="FCFEB9"/>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p:tgtEl>
                                          <p:spTgt spid="48131">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8131">
                                            <p:txEl>
                                              <p:pRg st="1" end="1"/>
                                            </p:txEl>
                                          </p:spTgt>
                                        </p:tgtEl>
                                      </p:cBhvr>
                                    </p:animEffect>
                                  </p:childTnLst>
                                  <p:subTnLst>
                                    <p:animClr clrSpc="rgb" dir="cw">
                                      <p:cBhvr override="childStyle">
                                        <p:cTn dur="1" fill="hold" display="0" masterRel="nextClick" afterEffect="1"/>
                                        <p:tgtEl>
                                          <p:spTgt spid="48131">
                                            <p:txEl>
                                              <p:pRg st="1" end="1"/>
                                            </p:txEl>
                                          </p:spTgt>
                                        </p:tgtEl>
                                        <p:attrNameLst>
                                          <p:attrName>ppt_c</p:attrName>
                                        </p:attrNameLst>
                                      </p:cBhvr>
                                      <p:to>
                                        <a:srgbClr val="FCFEB9"/>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p:tgtEl>
                                          <p:spTgt spid="48131">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8131">
                                            <p:txEl>
                                              <p:pRg st="2" end="2"/>
                                            </p:txEl>
                                          </p:spTgt>
                                        </p:tgtEl>
                                      </p:cBhvr>
                                    </p:animEffect>
                                  </p:childTnLst>
                                  <p:subTnLst>
                                    <p:animClr clrSpc="rgb" dir="cw">
                                      <p:cBhvr override="childStyle">
                                        <p:cTn dur="1" fill="hold" display="0" masterRel="nextClick" afterEffect="1"/>
                                        <p:tgtEl>
                                          <p:spTgt spid="48131">
                                            <p:txEl>
                                              <p:pRg st="2" end="2"/>
                                            </p:txEl>
                                          </p:spTgt>
                                        </p:tgtEl>
                                        <p:attrNameLst>
                                          <p:attrName>ppt_c</p:attrName>
                                        </p:attrNameLst>
                                      </p:cBhvr>
                                      <p:to>
                                        <a:srgbClr val="FCFEB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123825"/>
            <a:ext cx="7772400" cy="857250"/>
          </a:xfrm>
        </p:spPr>
        <p:txBody>
          <a:bodyPr/>
          <a:lstStyle/>
          <a:p>
            <a:pPr>
              <a:defRPr/>
            </a:pPr>
            <a:r>
              <a:rPr lang="en-US" sz="3600" b="1" dirty="0">
                <a:solidFill>
                  <a:srgbClr val="FCFEB9"/>
                </a:solidFill>
                <a:effectLst>
                  <a:outerShdw blurRad="38100" dist="38100" dir="2700000" algn="tl">
                    <a:srgbClr val="000000"/>
                  </a:outerShdw>
                </a:effectLst>
              </a:rPr>
              <a:t>EL JINETE Y EL CABALLO</a:t>
            </a:r>
          </a:p>
        </p:txBody>
      </p:sp>
      <p:sp>
        <p:nvSpPr>
          <p:cNvPr id="49155" name="Rectangle 3"/>
          <p:cNvSpPr>
            <a:spLocks noGrp="1" noChangeArrowheads="1"/>
          </p:cNvSpPr>
          <p:nvPr>
            <p:ph type="body" sz="half" idx="2"/>
          </p:nvPr>
        </p:nvSpPr>
        <p:spPr>
          <a:xfrm>
            <a:off x="3851275" y="1058863"/>
            <a:ext cx="5183188" cy="3086100"/>
          </a:xfrm>
        </p:spPr>
        <p:txBody>
          <a:bodyPr/>
          <a:lstStyle/>
          <a:p>
            <a:pPr algn="just">
              <a:defRPr/>
            </a:pPr>
            <a:r>
              <a:rPr lang="es-CO" sz="2400" b="1" dirty="0">
                <a:solidFill>
                  <a:srgbClr val="FAFD00"/>
                </a:solidFill>
                <a:effectLst>
                  <a:outerShdw blurRad="38100" dist="38100" dir="2700000" algn="tl">
                    <a:srgbClr val="000000"/>
                  </a:outerShdw>
                </a:effectLst>
              </a:rPr>
              <a:t>La figura de Dios cabalgando sobre los querubines o de un dios siendo llevado en hombros por sus siervos era muy común en oriente. </a:t>
            </a:r>
          </a:p>
          <a:p>
            <a:pPr algn="just">
              <a:defRPr/>
            </a:pPr>
            <a:r>
              <a:rPr lang="es-CO" sz="2400" b="1" dirty="0">
                <a:solidFill>
                  <a:srgbClr val="FAFD00"/>
                </a:solidFill>
                <a:effectLst>
                  <a:outerShdw blurRad="38100" dist="38100" dir="2700000" algn="tl">
                    <a:srgbClr val="000000"/>
                  </a:outerShdw>
                </a:effectLst>
              </a:rPr>
              <a:t>Es interesante el hecho de que no son sino CUATRO los caballos; y precisamente CUATRO son los vientos que soplan sobre toda la tierra. (</a:t>
            </a:r>
            <a:r>
              <a:rPr lang="es-CO" sz="2400" b="1" dirty="0" err="1">
                <a:solidFill>
                  <a:srgbClr val="FAFD00"/>
                </a:solidFill>
                <a:effectLst>
                  <a:outerShdw blurRad="38100" dist="38100" dir="2700000" algn="tl">
                    <a:srgbClr val="000000"/>
                  </a:outerShdw>
                </a:effectLst>
              </a:rPr>
              <a:t>Zac</a:t>
            </a:r>
            <a:r>
              <a:rPr lang="es-CO" sz="2400" b="1" dirty="0">
                <a:solidFill>
                  <a:srgbClr val="FAFD00"/>
                </a:solidFill>
                <a:effectLst>
                  <a:outerShdw blurRad="38100" dist="38100" dir="2700000" algn="tl">
                    <a:srgbClr val="000000"/>
                  </a:outerShdw>
                </a:effectLst>
              </a:rPr>
              <a:t>. 6:5; </a:t>
            </a:r>
            <a:r>
              <a:rPr lang="es-CO" sz="2400" b="1" dirty="0" err="1">
                <a:solidFill>
                  <a:srgbClr val="FAFD00"/>
                </a:solidFill>
                <a:effectLst>
                  <a:outerShdw blurRad="38100" dist="38100" dir="2700000" algn="tl">
                    <a:srgbClr val="000000"/>
                  </a:outerShdw>
                </a:effectLst>
              </a:rPr>
              <a:t>Apoc</a:t>
            </a:r>
            <a:r>
              <a:rPr lang="es-CO" sz="2400" b="1" dirty="0">
                <a:solidFill>
                  <a:srgbClr val="FAFD00"/>
                </a:solidFill>
                <a:effectLst>
                  <a:outerShdw blurRad="38100" dist="38100" dir="2700000" algn="tl">
                    <a:srgbClr val="000000"/>
                  </a:outerShdw>
                </a:effectLst>
              </a:rPr>
              <a:t>. 7:1)</a:t>
            </a:r>
          </a:p>
        </p:txBody>
      </p:sp>
      <p:pic>
        <p:nvPicPr>
          <p:cNvPr id="5" name="Picture 6" descr="http://www.google.com.co/url?source=imglanding&amp;ct=img&amp;q=http://iglesiacuerpodecristogalicia.com/caballo%20%20blanco.jpg&amp;sa=X&amp;ei=dBqWTt-aL8mftweP2oWcBw&amp;ved=0CAoQ8wc&amp;usg=AFQjCNGEfTOYXSRy-jxoaPqnMTCW7Q5v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43558"/>
            <a:ext cx="4152900" cy="3672408"/>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p:tgtEl>
                                          <p:spTgt spid="49155">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49155">
                                            <p:txEl>
                                              <p:pRg st="0" end="0"/>
                                            </p:txEl>
                                          </p:spTgt>
                                        </p:tgtEl>
                                      </p:cBhvr>
                                    </p:animEffect>
                                  </p:childTnLst>
                                  <p:subTnLst>
                                    <p:animClr clrSpc="rgb" dir="cw">
                                      <p:cBhvr override="childStyle">
                                        <p:cTn dur="1" fill="hold" display="0" masterRel="nextClick" afterEffect="1"/>
                                        <p:tgtEl>
                                          <p:spTgt spid="49155">
                                            <p:txEl>
                                              <p:pRg st="0" end="0"/>
                                            </p:txEl>
                                          </p:spTgt>
                                        </p:tgtEl>
                                        <p:attrNameLst>
                                          <p:attrName>ppt_c</p:attrName>
                                        </p:attrNameLst>
                                      </p:cBhvr>
                                      <p:to>
                                        <a:srgbClr val="FCFEB9"/>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p:tgtEl>
                                          <p:spTgt spid="49155">
                                            <p:txEl>
                                              <p:pRg st="1" end="1"/>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49155">
                                            <p:txEl>
                                              <p:pRg st="1" end="1"/>
                                            </p:txEl>
                                          </p:spTgt>
                                        </p:tgtEl>
                                      </p:cBhvr>
                                    </p:animEffect>
                                  </p:childTnLst>
                                  <p:subTnLst>
                                    <p:animClr clrSpc="rgb" dir="cw">
                                      <p:cBhvr override="childStyle">
                                        <p:cTn dur="1" fill="hold" display="0" masterRel="nextClick" afterEffect="1"/>
                                        <p:tgtEl>
                                          <p:spTgt spid="49155">
                                            <p:txEl>
                                              <p:pRg st="1" end="1"/>
                                            </p:txEl>
                                          </p:spTgt>
                                        </p:tgtEl>
                                        <p:attrNameLst>
                                          <p:attrName>ppt_c</p:attrName>
                                        </p:attrNameLst>
                                      </p:cBhvr>
                                      <p:to>
                                        <a:srgbClr val="FCFEB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1031" descr="S010.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9622"/>
            <a:ext cx="5364088" cy="3017300"/>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pic>
      <p:sp>
        <p:nvSpPr>
          <p:cNvPr id="86018" name="Rectangle 1026"/>
          <p:cNvSpPr>
            <a:spLocks noGrp="1" noChangeArrowheads="1"/>
          </p:cNvSpPr>
          <p:nvPr>
            <p:ph type="title"/>
          </p:nvPr>
        </p:nvSpPr>
        <p:spPr>
          <a:xfrm>
            <a:off x="1476375" y="123825"/>
            <a:ext cx="7010400" cy="857250"/>
          </a:xfrm>
        </p:spPr>
        <p:txBody>
          <a:bodyPr/>
          <a:lstStyle/>
          <a:p>
            <a:pPr>
              <a:defRPr/>
            </a:pPr>
            <a:r>
              <a:rPr lang="en-US" sz="3600" b="1" dirty="0">
                <a:solidFill>
                  <a:srgbClr val="FCFEB9"/>
                </a:solidFill>
                <a:effectLst>
                  <a:outerShdw blurRad="38100" dist="38100" dir="2700000" algn="tl">
                    <a:srgbClr val="000000"/>
                  </a:outerShdw>
                </a:effectLst>
              </a:rPr>
              <a:t>LOS CUATRO VIENTOS </a:t>
            </a:r>
            <a:br>
              <a:rPr lang="en-US" sz="3600" b="1" dirty="0">
                <a:solidFill>
                  <a:srgbClr val="FCFEB9"/>
                </a:solidFill>
                <a:effectLst>
                  <a:outerShdw blurRad="38100" dist="38100" dir="2700000" algn="tl">
                    <a:srgbClr val="000000"/>
                  </a:outerShdw>
                </a:effectLst>
              </a:rPr>
            </a:br>
            <a:r>
              <a:rPr lang="en-US" sz="3600" b="1" dirty="0">
                <a:solidFill>
                  <a:srgbClr val="FCFEB9"/>
                </a:solidFill>
                <a:effectLst>
                  <a:outerShdw blurRad="38100" dist="38100" dir="2700000" algn="tl">
                    <a:srgbClr val="000000"/>
                  </a:outerShdw>
                </a:effectLst>
              </a:rPr>
              <a:t>SOPLAN SOBRE LA TIERRA</a:t>
            </a:r>
            <a:endParaRPr lang="en-US" dirty="0"/>
          </a:p>
        </p:txBody>
      </p:sp>
      <p:sp>
        <p:nvSpPr>
          <p:cNvPr id="86020" name="Rectangle 1028"/>
          <p:cNvSpPr>
            <a:spLocks noGrp="1" noChangeArrowheads="1"/>
          </p:cNvSpPr>
          <p:nvPr>
            <p:ph type="body" sz="half" idx="2"/>
          </p:nvPr>
        </p:nvSpPr>
        <p:spPr>
          <a:xfrm>
            <a:off x="4716463" y="1284288"/>
            <a:ext cx="4310062" cy="3519487"/>
          </a:xfrm>
        </p:spPr>
        <p:txBody>
          <a:bodyPr/>
          <a:lstStyle/>
          <a:p>
            <a:pPr algn="just">
              <a:defRPr/>
            </a:pPr>
            <a:r>
              <a:rPr lang="en-US" sz="2400" b="1" dirty="0">
                <a:solidFill>
                  <a:srgbClr val="FAFD00"/>
                </a:solidFill>
                <a:effectLst>
                  <a:outerShdw blurRad="38100" dist="38100" dir="2700000" algn="tl">
                    <a:srgbClr val="000000"/>
                  </a:outerShdw>
                </a:effectLst>
              </a:rPr>
              <a:t>ESTOS CUATRO VIENTOS  SACUDIERON AL MUNDO EN LOS INICIOS DEL CRISTIANISMO.</a:t>
            </a:r>
          </a:p>
          <a:p>
            <a:pPr algn="just">
              <a:defRPr/>
            </a:pPr>
            <a:r>
              <a:rPr lang="en-US" sz="2400" b="1" dirty="0">
                <a:solidFill>
                  <a:srgbClr val="FAFD00"/>
                </a:solidFill>
                <a:effectLst>
                  <a:outerShdw blurRad="38100" dist="38100" dir="2700000" algn="tl">
                    <a:srgbClr val="000000"/>
                  </a:outerShdw>
                </a:effectLst>
              </a:rPr>
              <a:t>LOS MISMOS CUATRO VIENTOS SACUDIRAN AL MUNDO AL FINAL DE TODAS LAS COSAS.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barn(inVertical)">
                                      <p:cBhvr>
                                        <p:cTn id="7" dur="500"/>
                                        <p:tgtEl>
                                          <p:spTgt spid="860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020">
                                            <p:txEl>
                                              <p:pRg st="1" end="1"/>
                                            </p:txEl>
                                          </p:spTgt>
                                        </p:tgtEl>
                                        <p:attrNameLst>
                                          <p:attrName>style.visibility</p:attrName>
                                        </p:attrNameLst>
                                      </p:cBhvr>
                                      <p:to>
                                        <p:strVal val="visible"/>
                                      </p:to>
                                    </p:set>
                                    <p:animEffect transition="in" filter="barn(inVertical)">
                                      <p:cBhvr>
                                        <p:cTn id="12" dur="500"/>
                                        <p:tgtEl>
                                          <p:spTgt spid="860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4" descr="S011.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5486"/>
            <a:ext cx="4824536" cy="4322445"/>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body" sz="half" idx="1"/>
          </p:nvPr>
        </p:nvSpPr>
        <p:spPr>
          <a:xfrm>
            <a:off x="4335463" y="123825"/>
            <a:ext cx="4648200" cy="2971800"/>
          </a:xfrm>
        </p:spPr>
        <p:txBody>
          <a:bodyPr/>
          <a:lstStyle/>
          <a:p>
            <a:pPr algn="just">
              <a:defRPr/>
            </a:pPr>
            <a:r>
              <a:rPr lang="es-CO" b="1" dirty="0">
                <a:solidFill>
                  <a:schemeClr val="tx2">
                    <a:lumMod val="20000"/>
                    <a:lumOff val="80000"/>
                  </a:schemeClr>
                </a:solidFill>
                <a:effectLst>
                  <a:outerShdw blurRad="38100" dist="38100" dir="2700000" algn="tl">
                    <a:srgbClr val="000000"/>
                  </a:outerShdw>
                </a:effectLst>
              </a:rPr>
              <a:t>“Y miré, y he aquí un caballo blanco: y el que estaba sentado encima de él, tenía un arco; y le </a:t>
            </a:r>
            <a:r>
              <a:rPr lang="es-CO" b="1" dirty="0" err="1">
                <a:solidFill>
                  <a:schemeClr val="tx2">
                    <a:lumMod val="20000"/>
                    <a:lumOff val="80000"/>
                  </a:schemeClr>
                </a:solidFill>
                <a:effectLst>
                  <a:outerShdw blurRad="38100" dist="38100" dir="2700000" algn="tl">
                    <a:srgbClr val="000000"/>
                  </a:outerShdw>
                </a:effectLst>
              </a:rPr>
              <a:t>fué</a:t>
            </a:r>
            <a:r>
              <a:rPr lang="es-CO" b="1" dirty="0">
                <a:solidFill>
                  <a:schemeClr val="tx2">
                    <a:lumMod val="20000"/>
                    <a:lumOff val="80000"/>
                  </a:schemeClr>
                </a:solidFill>
                <a:effectLst>
                  <a:outerShdw blurRad="38100" dist="38100" dir="2700000" algn="tl">
                    <a:srgbClr val="000000"/>
                  </a:outerShdw>
                </a:effectLst>
              </a:rPr>
              <a:t> dada una corona, y salió victorioso, para que también venciese.” </a:t>
            </a:r>
            <a:r>
              <a:rPr lang="es-CO" sz="2800" b="1" dirty="0">
                <a:solidFill>
                  <a:schemeClr val="tx2">
                    <a:lumMod val="20000"/>
                    <a:lumOff val="80000"/>
                  </a:schemeClr>
                </a:solidFill>
                <a:effectLst>
                  <a:outerShdw blurRad="38100" dist="38100" dir="2700000" algn="tl">
                    <a:srgbClr val="000000"/>
                  </a:outerShdw>
                </a:effectLst>
              </a:rPr>
              <a:t>Ap. 6:2</a:t>
            </a:r>
          </a:p>
        </p:txBody>
      </p:sp>
      <p:sp>
        <p:nvSpPr>
          <p:cNvPr id="16388" name="WordArt 5"/>
          <p:cNvSpPr>
            <a:spLocks noChangeArrowheads="1" noChangeShapeType="1" noTextEdit="1"/>
          </p:cNvSpPr>
          <p:nvPr/>
        </p:nvSpPr>
        <p:spPr bwMode="auto">
          <a:xfrm>
            <a:off x="5410200" y="4011910"/>
            <a:ext cx="3276600" cy="674390"/>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fromWordArt="1"/>
          <a:lstStyle/>
          <a:p>
            <a:pPr algn="ctr">
              <a:defRPr/>
            </a:pPr>
            <a:r>
              <a:rPr lang="es-CO" sz="3600" b="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Impact"/>
              </a:rPr>
              <a:t>EL PRIMER SELLO</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arn(outVertical)">
                                      <p:cBhvr>
                                        <p:cTn id="7" dur="500"/>
                                        <p:tgtEl>
                                          <p:spTgt spid="5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4" descr="S014.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2"/>
          <p:cNvSpPr>
            <a:spLocks noGrp="1" noChangeArrowheads="1"/>
          </p:cNvSpPr>
          <p:nvPr>
            <p:ph type="title"/>
          </p:nvPr>
        </p:nvSpPr>
        <p:spPr>
          <a:xfrm>
            <a:off x="228600" y="342900"/>
            <a:ext cx="2819400" cy="857250"/>
          </a:xfrm>
        </p:spPr>
        <p:txBody>
          <a:bodyPr/>
          <a:lstStyle/>
          <a:p>
            <a:pPr>
              <a:defRPr/>
            </a:pPr>
            <a:r>
              <a:rPr lang="en-US" b="1">
                <a:solidFill>
                  <a:srgbClr val="FDC0E5"/>
                </a:solidFill>
                <a:effectLst>
                  <a:outerShdw blurRad="38100" dist="38100" dir="2700000" algn="tl">
                    <a:srgbClr val="000000"/>
                  </a:outerShdw>
                </a:effectLst>
              </a:rPr>
              <a:t>El caballo blanco</a:t>
            </a:r>
          </a:p>
        </p:txBody>
      </p:sp>
      <p:sp>
        <p:nvSpPr>
          <p:cNvPr id="51203" name="Rectangle 3"/>
          <p:cNvSpPr>
            <a:spLocks noGrp="1" noChangeArrowheads="1"/>
          </p:cNvSpPr>
          <p:nvPr>
            <p:ph type="body" sz="half" idx="1"/>
          </p:nvPr>
        </p:nvSpPr>
        <p:spPr>
          <a:xfrm>
            <a:off x="319088" y="3363913"/>
            <a:ext cx="8505825" cy="1655762"/>
          </a:xfrm>
        </p:spPr>
        <p:txBody>
          <a:bodyPr/>
          <a:lstStyle/>
          <a:p>
            <a:pPr algn="just">
              <a:defRPr/>
            </a:pPr>
            <a:r>
              <a:rPr lang="es-CO" sz="2000" b="1" dirty="0">
                <a:solidFill>
                  <a:schemeClr val="tx2">
                    <a:lumMod val="20000"/>
                    <a:lumOff val="80000"/>
                  </a:schemeClr>
                </a:solidFill>
                <a:effectLst>
                  <a:outerShdw blurRad="38100" dist="38100" dir="2700000" algn="tl">
                    <a:srgbClr val="000000"/>
                  </a:outerShdw>
                </a:effectLst>
              </a:rPr>
              <a:t>El primer caballo o mensajero corresponde al ángel de la primera iglesia, la de </a:t>
            </a:r>
            <a:r>
              <a:rPr lang="es-CO" sz="2000" b="1" dirty="0" err="1">
                <a:solidFill>
                  <a:schemeClr val="tx2">
                    <a:lumMod val="20000"/>
                    <a:lumOff val="80000"/>
                  </a:schemeClr>
                </a:solidFill>
                <a:effectLst>
                  <a:outerShdw blurRad="38100" dist="38100" dir="2700000" algn="tl">
                    <a:srgbClr val="000000"/>
                  </a:outerShdw>
                </a:effectLst>
              </a:rPr>
              <a:t>Efeso</a:t>
            </a:r>
            <a:r>
              <a:rPr lang="es-CO" sz="2000" b="1" dirty="0">
                <a:solidFill>
                  <a:schemeClr val="tx2">
                    <a:lumMod val="20000"/>
                    <a:lumOff val="80000"/>
                  </a:schemeClr>
                </a:solidFill>
                <a:effectLst>
                  <a:outerShdw blurRad="38100" dist="38100" dir="2700000" algn="tl">
                    <a:srgbClr val="000000"/>
                  </a:outerShdw>
                </a:effectLst>
              </a:rPr>
              <a:t>.        (</a:t>
            </a:r>
            <a:r>
              <a:rPr lang="es-CO" sz="2000" b="1" dirty="0" err="1">
                <a:solidFill>
                  <a:schemeClr val="tx2">
                    <a:lumMod val="20000"/>
                    <a:lumOff val="80000"/>
                  </a:schemeClr>
                </a:solidFill>
                <a:effectLst>
                  <a:outerShdw blurRad="38100" dist="38100" dir="2700000" algn="tl">
                    <a:srgbClr val="000000"/>
                  </a:outerShdw>
                </a:effectLst>
              </a:rPr>
              <a:t>Apoc</a:t>
            </a:r>
            <a:r>
              <a:rPr lang="es-CO" sz="2000" b="1" dirty="0">
                <a:solidFill>
                  <a:schemeClr val="tx2">
                    <a:lumMod val="20000"/>
                    <a:lumOff val="80000"/>
                  </a:schemeClr>
                </a:solidFill>
                <a:effectLst>
                  <a:outerShdw blurRad="38100" dist="38100" dir="2700000" algn="tl">
                    <a:srgbClr val="000000"/>
                  </a:outerShdw>
                </a:effectLst>
              </a:rPr>
              <a:t>. 2:1-7)</a:t>
            </a:r>
          </a:p>
          <a:p>
            <a:pPr algn="just">
              <a:defRPr/>
            </a:pPr>
            <a:r>
              <a:rPr lang="es-CO" sz="2000" b="1" dirty="0">
                <a:solidFill>
                  <a:schemeClr val="tx2">
                    <a:lumMod val="20000"/>
                    <a:lumOff val="80000"/>
                  </a:schemeClr>
                </a:solidFill>
                <a:effectLst>
                  <a:outerShdw blurRad="38100" dist="38100" dir="2700000" algn="tl">
                    <a:srgbClr val="000000"/>
                  </a:outerShdw>
                </a:effectLst>
              </a:rPr>
              <a:t>Tiene el color de la pureza del mensaje, un mensaje sin mancha ni error.  Es blanco, como blancas son las vestiduras de los redimidos que las han emblanquecido en la sangre del Cordero (</a:t>
            </a:r>
            <a:r>
              <a:rPr lang="es-CO" sz="2000" b="1" dirty="0" err="1">
                <a:solidFill>
                  <a:schemeClr val="tx2">
                    <a:lumMod val="20000"/>
                    <a:lumOff val="80000"/>
                  </a:schemeClr>
                </a:solidFill>
                <a:effectLst>
                  <a:outerShdw blurRad="38100" dist="38100" dir="2700000" algn="tl">
                    <a:srgbClr val="000000"/>
                  </a:outerShdw>
                </a:effectLst>
              </a:rPr>
              <a:t>Apoc</a:t>
            </a:r>
            <a:r>
              <a:rPr lang="es-CO" sz="2000" b="1" dirty="0">
                <a:solidFill>
                  <a:schemeClr val="tx2">
                    <a:lumMod val="20000"/>
                    <a:lumOff val="80000"/>
                  </a:schemeClr>
                </a:solidFill>
                <a:effectLst>
                  <a:outerShdw blurRad="38100" dist="38100" dir="2700000" algn="tl">
                    <a:srgbClr val="000000"/>
                  </a:outerShdw>
                </a:effectLst>
              </a:rPr>
              <a:t>. 7:14)</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p:tgtEl>
                                          <p:spTgt spid="51203">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51203">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p:tgtEl>
                                          <p:spTgt spid="51203">
                                            <p:txEl>
                                              <p:pRg st="1" end="1"/>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3"/>
          <p:cNvSpPr>
            <a:spLocks noGrp="1" noChangeArrowheads="1"/>
          </p:cNvSpPr>
          <p:nvPr>
            <p:ph type="title"/>
          </p:nvPr>
        </p:nvSpPr>
        <p:spPr>
          <a:xfrm>
            <a:off x="152400" y="228600"/>
            <a:ext cx="5105400" cy="857250"/>
          </a:xfrm>
        </p:spPr>
        <p:txBody>
          <a:bodyPr/>
          <a:lstStyle/>
          <a:p>
            <a:pPr>
              <a:defRPr/>
            </a:pPr>
            <a:r>
              <a:rPr lang="es-CO" sz="3600" b="1">
                <a:solidFill>
                  <a:srgbClr val="00FF00"/>
                </a:solidFill>
                <a:effectLst>
                  <a:outerShdw blurRad="38100" dist="38100" dir="2700000" algn="tl">
                    <a:srgbClr val="000000"/>
                  </a:outerShdw>
                </a:effectLst>
              </a:rPr>
              <a:t>EL JINETE DEL PRIMER SELLO</a:t>
            </a:r>
            <a:endParaRPr lang="es-CO" b="1">
              <a:solidFill>
                <a:srgbClr val="FDC0E5"/>
              </a:solidFill>
              <a:effectLst>
                <a:outerShdw blurRad="38100" dist="38100" dir="2700000" algn="tl">
                  <a:srgbClr val="000000"/>
                </a:outerShdw>
              </a:effectLst>
            </a:endParaRPr>
          </a:p>
        </p:txBody>
      </p:sp>
      <p:sp>
        <p:nvSpPr>
          <p:cNvPr id="87044" name="Rectangle 4"/>
          <p:cNvSpPr>
            <a:spLocks noGrp="1" noChangeArrowheads="1"/>
          </p:cNvSpPr>
          <p:nvPr>
            <p:ph type="body" sz="half" idx="1"/>
          </p:nvPr>
        </p:nvSpPr>
        <p:spPr>
          <a:xfrm>
            <a:off x="250825" y="1417638"/>
            <a:ext cx="4953000" cy="3314700"/>
          </a:xfrm>
        </p:spPr>
        <p:txBody>
          <a:bodyPr/>
          <a:lstStyle/>
          <a:p>
            <a:pPr algn="just">
              <a:defRPr/>
            </a:pPr>
            <a:r>
              <a:rPr lang="es-CO" sz="2400" b="1">
                <a:solidFill>
                  <a:schemeClr val="tx2">
                    <a:lumMod val="20000"/>
                    <a:lumOff val="80000"/>
                  </a:schemeClr>
                </a:solidFill>
                <a:effectLst>
                  <a:outerShdw blurRad="38100" dist="38100" dir="2700000" algn="tl">
                    <a:srgbClr val="000000"/>
                  </a:outerShdw>
                </a:effectLst>
              </a:rPr>
              <a:t>Jehová es quien tiene el arco de la guerra  (Zac. 10:4).    El es el que tiene la corona de justicia, es el Rey de reyes (Apoc. 19:11,16).</a:t>
            </a:r>
          </a:p>
          <a:p>
            <a:pPr algn="just">
              <a:defRPr/>
            </a:pPr>
            <a:r>
              <a:rPr lang="es-CO" sz="2400" b="1">
                <a:solidFill>
                  <a:schemeClr val="tx2">
                    <a:lumMod val="20000"/>
                    <a:lumOff val="80000"/>
                  </a:schemeClr>
                </a:solidFill>
                <a:effectLst>
                  <a:outerShdw blurRad="38100" dist="38100" dir="2700000" algn="tl">
                    <a:srgbClr val="000000"/>
                  </a:outerShdw>
                </a:effectLst>
              </a:rPr>
              <a:t>Su mensaje es Verdad y no como los impíos cuyas lenguas, como arcos,  lanzan mentiras (Jer. 9:3). Sus flechas son saetas de salvación (2 Re. 13:15-17).</a:t>
            </a:r>
          </a:p>
        </p:txBody>
      </p:sp>
      <p:pic>
        <p:nvPicPr>
          <p:cNvPr id="20484" name="Picture 8" descr="caballo blanco                                                 00000004láminas zip                    B225EA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925" y="0"/>
            <a:ext cx="37750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animEffect transition="in" filter="barn(inHorizontal)">
                                      <p:cBhvr>
                                        <p:cTn id="7" dur="500"/>
                                        <p:tgtEl>
                                          <p:spTgt spid="870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7044">
                                            <p:txEl>
                                              <p:pRg st="1" end="1"/>
                                            </p:txEl>
                                          </p:spTgt>
                                        </p:tgtEl>
                                        <p:attrNameLst>
                                          <p:attrName>style.visibility</p:attrName>
                                        </p:attrNameLst>
                                      </p:cBhvr>
                                      <p:to>
                                        <p:strVal val="visible"/>
                                      </p:to>
                                    </p:set>
                                    <p:animEffect transition="in" filter="barn(inHorizontal)">
                                      <p:cBhvr>
                                        <p:cTn id="12" dur="500"/>
                                        <p:tgtEl>
                                          <p:spTgt spid="870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a:xfrm>
            <a:off x="4875213" y="228600"/>
            <a:ext cx="3657600" cy="857250"/>
          </a:xfrm>
        </p:spPr>
        <p:txBody>
          <a:bodyPr/>
          <a:lstStyle/>
          <a:p>
            <a:pPr>
              <a:defRPr/>
            </a:pPr>
            <a:r>
              <a:rPr lang="es-CO" sz="3600" b="1">
                <a:solidFill>
                  <a:srgbClr val="0066FF"/>
                </a:solidFill>
                <a:effectLst>
                  <a:outerShdw blurRad="38100" dist="38100" dir="2700000" algn="tl">
                    <a:srgbClr val="000000"/>
                  </a:outerShdw>
                </a:effectLst>
              </a:rPr>
              <a:t>UN MENSAJE VICTORIOSO</a:t>
            </a:r>
            <a:endParaRPr lang="es-CO" b="1">
              <a:solidFill>
                <a:srgbClr val="FDC0E5"/>
              </a:solidFill>
              <a:effectLst>
                <a:outerShdw blurRad="38100" dist="38100" dir="2700000" algn="tl">
                  <a:srgbClr val="000000"/>
                </a:outerShdw>
              </a:effectLst>
            </a:endParaRPr>
          </a:p>
        </p:txBody>
      </p:sp>
      <p:sp>
        <p:nvSpPr>
          <p:cNvPr id="89092" name="Rectangle 1028"/>
          <p:cNvSpPr>
            <a:spLocks noGrp="1" noChangeArrowheads="1"/>
          </p:cNvSpPr>
          <p:nvPr>
            <p:ph type="body" sz="half" idx="2"/>
          </p:nvPr>
        </p:nvSpPr>
        <p:spPr>
          <a:xfrm>
            <a:off x="4800600" y="1347788"/>
            <a:ext cx="4114800" cy="3600450"/>
          </a:xfrm>
        </p:spPr>
        <p:txBody>
          <a:bodyPr/>
          <a:lstStyle/>
          <a:p>
            <a:pPr algn="just">
              <a:defRPr/>
            </a:pPr>
            <a:r>
              <a:rPr lang="es-CO" sz="2400" b="1">
                <a:solidFill>
                  <a:schemeClr val="tx2">
                    <a:lumMod val="20000"/>
                    <a:lumOff val="80000"/>
                  </a:schemeClr>
                </a:solidFill>
                <a:effectLst>
                  <a:outerShdw blurRad="38100" dist="38100" dir="2700000" algn="tl">
                    <a:srgbClr val="000000"/>
                  </a:outerShdw>
                </a:effectLst>
              </a:rPr>
              <a:t>“Y salió venciendo, y para vencer”        (Apoc. 6:2). </a:t>
            </a:r>
          </a:p>
          <a:p>
            <a:pPr algn="just">
              <a:defRPr/>
            </a:pPr>
            <a:r>
              <a:rPr lang="es-CO" sz="2400" b="1">
                <a:solidFill>
                  <a:schemeClr val="tx2">
                    <a:lumMod val="20000"/>
                    <a:lumOff val="80000"/>
                  </a:schemeClr>
                </a:solidFill>
                <a:effectLst>
                  <a:outerShdw blurRad="38100" dist="38100" dir="2700000" algn="tl">
                    <a:srgbClr val="000000"/>
                  </a:outerShdw>
                </a:effectLst>
              </a:rPr>
              <a:t>El mensaje de Cristo no pudo ser detenido por nadie. Pablo, en el año 62, afirmó que el evangelio “había sido predicado a toda criatura bajo el cielo” (Col. 1:23)</a:t>
            </a:r>
          </a:p>
          <a:p>
            <a:pPr algn="just">
              <a:defRPr/>
            </a:pPr>
            <a:endParaRPr lang="es-CO" sz="2400">
              <a:solidFill>
                <a:schemeClr val="tx2">
                  <a:lumMod val="20000"/>
                  <a:lumOff val="80000"/>
                </a:schemeClr>
              </a:solidFill>
            </a:endParaRPr>
          </a:p>
        </p:txBody>
      </p:sp>
      <p:pic>
        <p:nvPicPr>
          <p:cNvPr id="19463" name="Picture 7" descr="http://www.google.com.co/url?source=imglanding&amp;ct=img&amp;q=http://2.bp.blogspot.com/_nuP4Pp0fV8U/TJFPythQHWI/AAAAAAAAB6Q/omx4WoKEZm8/s1600/Victorios+en+Cristo.jpg&amp;sa=X&amp;ei=xxyWTrKbEcSgtwe9meX0Bg&amp;ved=0CAsQ8wc&amp;usg=AFQjCNH4Civ-XETt2UDDZRMwC4tPaP8L_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91" y="195486"/>
            <a:ext cx="4399761" cy="4320480"/>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p:strips dir="ld"/>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4" descr="S021.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0" y="411510"/>
            <a:ext cx="3923928" cy="3939902"/>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body" sz="half" idx="2"/>
          </p:nvPr>
        </p:nvSpPr>
        <p:spPr>
          <a:xfrm>
            <a:off x="4067175" y="411163"/>
            <a:ext cx="4789488" cy="3600450"/>
          </a:xfrm>
        </p:spPr>
        <p:txBody>
          <a:bodyPr/>
          <a:lstStyle/>
          <a:p>
            <a:pPr algn="just">
              <a:defRPr/>
            </a:pPr>
            <a:r>
              <a:rPr lang="es-CO" sz="2400" b="1" dirty="0">
                <a:solidFill>
                  <a:srgbClr val="FAFD00"/>
                </a:solidFill>
                <a:effectLst>
                  <a:outerShdw blurRad="38100" dist="38100" dir="2700000" algn="tl">
                    <a:srgbClr val="000000"/>
                  </a:outerShdw>
                </a:effectLst>
              </a:rPr>
              <a:t>“Y cuando él abrió el segundo sello, oí al segundo animal, que decía: Ven y ve.</a:t>
            </a:r>
          </a:p>
          <a:p>
            <a:pPr algn="just">
              <a:defRPr/>
            </a:pPr>
            <a:r>
              <a:rPr lang="es-CO" sz="2400" b="1" dirty="0">
                <a:solidFill>
                  <a:srgbClr val="FAFD00"/>
                </a:solidFill>
                <a:effectLst>
                  <a:outerShdw blurRad="38100" dist="38100" dir="2700000" algn="tl">
                    <a:srgbClr val="000000"/>
                  </a:outerShdw>
                </a:effectLst>
              </a:rPr>
              <a:t> “Y salió otro </a:t>
            </a:r>
            <a:r>
              <a:rPr lang="es-CO" sz="2400" b="1" u="sng" dirty="0">
                <a:solidFill>
                  <a:srgbClr val="00FF00"/>
                </a:solidFill>
                <a:effectLst>
                  <a:outerShdw blurRad="38100" dist="38100" dir="2700000" algn="tl">
                    <a:srgbClr val="000000"/>
                  </a:outerShdw>
                </a:effectLst>
              </a:rPr>
              <a:t>caballo bermejo</a:t>
            </a:r>
            <a:r>
              <a:rPr lang="es-CO" sz="2400" b="1" dirty="0">
                <a:solidFill>
                  <a:srgbClr val="FAFD00"/>
                </a:solidFill>
                <a:effectLst>
                  <a:outerShdw blurRad="38100" dist="38100" dir="2700000" algn="tl">
                    <a:srgbClr val="000000"/>
                  </a:outerShdw>
                </a:effectLst>
              </a:rPr>
              <a:t>: y al que estaba sentado sobre él, fue dado poder de quitar la paz de la tierra, y que se maten unos a otros: y </a:t>
            </a:r>
            <a:r>
              <a:rPr lang="es-CO" sz="2400" b="1" u="sng" dirty="0">
                <a:solidFill>
                  <a:srgbClr val="00FF00"/>
                </a:solidFill>
                <a:effectLst>
                  <a:outerShdw blurRad="38100" dist="38100" dir="2700000" algn="tl">
                    <a:srgbClr val="000000"/>
                  </a:outerShdw>
                </a:effectLst>
              </a:rPr>
              <a:t>fuéle dada una grande espada</a:t>
            </a:r>
            <a:r>
              <a:rPr lang="es-CO" sz="2400" b="1" dirty="0">
                <a:solidFill>
                  <a:srgbClr val="FAFD00"/>
                </a:solidFill>
                <a:effectLst>
                  <a:outerShdw blurRad="38100" dist="38100" dir="2700000" algn="tl">
                    <a:srgbClr val="000000"/>
                  </a:outerShdw>
                </a:effectLst>
              </a:rPr>
              <a:t>.” (</a:t>
            </a:r>
            <a:r>
              <a:rPr lang="es-CO" sz="2400" b="1" dirty="0" err="1">
                <a:solidFill>
                  <a:srgbClr val="FAFD00"/>
                </a:solidFill>
                <a:effectLst>
                  <a:outerShdw blurRad="38100" dist="38100" dir="2700000" algn="tl">
                    <a:srgbClr val="000000"/>
                  </a:outerShdw>
                </a:effectLst>
              </a:rPr>
              <a:t>Apoc</a:t>
            </a:r>
            <a:r>
              <a:rPr lang="es-CO" sz="2400" b="1" dirty="0">
                <a:solidFill>
                  <a:srgbClr val="FAFD00"/>
                </a:solidFill>
                <a:effectLst>
                  <a:outerShdw blurRad="38100" dist="38100" dir="2700000" algn="tl">
                    <a:srgbClr val="000000"/>
                  </a:outerShdw>
                </a:effectLst>
              </a:rPr>
              <a:t>. 6:3,4)</a:t>
            </a:r>
          </a:p>
        </p:txBody>
      </p:sp>
      <p:sp>
        <p:nvSpPr>
          <p:cNvPr id="21508" name="WordArt 5"/>
          <p:cNvSpPr>
            <a:spLocks noChangeArrowheads="1" noChangeShapeType="1" noTextEdit="1"/>
          </p:cNvSpPr>
          <p:nvPr/>
        </p:nvSpPr>
        <p:spPr bwMode="auto">
          <a:xfrm>
            <a:off x="6084168" y="4227934"/>
            <a:ext cx="3276600" cy="585192"/>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fromWordArt="1"/>
          <a:lstStyle/>
          <a:p>
            <a:pPr algn="ctr">
              <a:defRPr/>
            </a:pPr>
            <a:r>
              <a:rPr lang="es-CO" sz="3600" b="0" kern="1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Impact"/>
              </a:rPr>
              <a:t>EL SEGUNDO SELLO</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5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2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p:cTn id="13" dur="500" fill="hold"/>
                                        <p:tgtEl>
                                          <p:spTgt spid="522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222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33338"/>
            <a:ext cx="9136062" cy="51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4" name="Rectangle 2"/>
          <p:cNvSpPr>
            <a:spLocks noGrp="1" noChangeArrowheads="1"/>
          </p:cNvSpPr>
          <p:nvPr>
            <p:ph type="title"/>
          </p:nvPr>
        </p:nvSpPr>
        <p:spPr>
          <a:xfrm>
            <a:off x="179388" y="171450"/>
            <a:ext cx="8713787" cy="857250"/>
          </a:xfrm>
        </p:spPr>
        <p:txBody>
          <a:bodyPr/>
          <a:lstStyle/>
          <a:p>
            <a:pPr>
              <a:defRPr/>
            </a:pPr>
            <a:r>
              <a:rPr lang="es-CO" b="1" dirty="0">
                <a:solidFill>
                  <a:srgbClr val="FDC0E5"/>
                </a:solidFill>
                <a:effectLst>
                  <a:outerShdw blurRad="38100" dist="38100" dir="2700000" algn="tl">
                    <a:srgbClr val="000000"/>
                  </a:outerShdw>
                </a:effectLst>
              </a:rPr>
              <a:t>Lo que Dios le había </a:t>
            </a:r>
            <a:br>
              <a:rPr lang="es-CO" b="1" dirty="0">
                <a:solidFill>
                  <a:srgbClr val="FDC0E5"/>
                </a:solidFill>
                <a:effectLst>
                  <a:outerShdw blurRad="38100" dist="38100" dir="2700000" algn="tl">
                    <a:srgbClr val="000000"/>
                  </a:outerShdw>
                </a:effectLst>
              </a:rPr>
            </a:br>
            <a:r>
              <a:rPr lang="es-CO" b="1" dirty="0">
                <a:solidFill>
                  <a:srgbClr val="FDC0E5"/>
                </a:solidFill>
                <a:effectLst>
                  <a:outerShdw blurRad="38100" dist="38100" dir="2700000" algn="tl">
                    <a:srgbClr val="000000"/>
                  </a:outerShdw>
                </a:effectLst>
              </a:rPr>
              <a:t>mostrado a  Daniel</a:t>
            </a:r>
          </a:p>
        </p:txBody>
      </p:sp>
      <p:sp>
        <p:nvSpPr>
          <p:cNvPr id="79876" name="Rectangle 4"/>
          <p:cNvSpPr>
            <a:spLocks noGrp="1" noChangeArrowheads="1"/>
          </p:cNvSpPr>
          <p:nvPr>
            <p:ph type="body" sz="half" idx="2"/>
          </p:nvPr>
        </p:nvSpPr>
        <p:spPr>
          <a:xfrm>
            <a:off x="4273550" y="1347788"/>
            <a:ext cx="4691063" cy="3314700"/>
          </a:xfrm>
        </p:spPr>
        <p:txBody>
          <a:bodyPr/>
          <a:lstStyle/>
          <a:p>
            <a:pPr algn="just">
              <a:defRPr/>
            </a:pPr>
            <a:r>
              <a:rPr lang="es-CO" sz="2000" b="1" dirty="0">
                <a:solidFill>
                  <a:srgbClr val="FCFEB9"/>
                </a:solidFill>
                <a:effectLst>
                  <a:outerShdw blurRad="38100" dist="38100" dir="2700000" algn="tl">
                    <a:srgbClr val="000000"/>
                  </a:outerShdw>
                </a:effectLst>
              </a:rPr>
              <a:t>Dios le mostró a Daniel todo lo que ocurriría en el fin del tiempo cuando Miguel, (El que luchó contra el diablo en el cielo venciéndolo y  expulsándolo - </a:t>
            </a:r>
            <a:r>
              <a:rPr lang="es-CO" sz="2000" b="1" dirty="0" err="1">
                <a:solidFill>
                  <a:srgbClr val="FCFEB9"/>
                </a:solidFill>
                <a:effectLst>
                  <a:outerShdw blurRad="38100" dist="38100" dir="2700000" algn="tl">
                    <a:srgbClr val="000000"/>
                  </a:outerShdw>
                </a:effectLst>
              </a:rPr>
              <a:t>Apoc</a:t>
            </a:r>
            <a:r>
              <a:rPr lang="es-CO" sz="2000" b="1" dirty="0">
                <a:solidFill>
                  <a:srgbClr val="FCFEB9"/>
                </a:solidFill>
                <a:effectLst>
                  <a:outerShdw blurRad="38100" dist="38100" dir="2700000" algn="tl">
                    <a:srgbClr val="000000"/>
                  </a:outerShdw>
                </a:effectLst>
              </a:rPr>
              <a:t>. 12:7-9),  se levantaría para liberar al pueblo de Dios. El vio el terrible tiempo de angustia que vendría; la resurrección de los muertos, etc. (Dan. 12:1-3). Pero algo inusitado ocurrió:</a:t>
            </a:r>
          </a:p>
          <a:p>
            <a:pPr algn="just">
              <a:defRPr/>
            </a:pPr>
            <a:r>
              <a:rPr lang="es-CO" sz="2000" b="1" dirty="0">
                <a:solidFill>
                  <a:srgbClr val="FCFEB9"/>
                </a:solidFill>
                <a:effectLst>
                  <a:outerShdw blurRad="38100" dist="38100" dir="2700000" algn="tl">
                    <a:srgbClr val="000000"/>
                  </a:outerShdw>
                </a:effectLst>
              </a:rPr>
              <a:t>DIOS LE PROHIBIO A DANIEL REVELAR ESTOS DETALLES. </a:t>
            </a:r>
            <a:endParaRPr lang="es-CO" sz="2000" b="1" u="sng" dirty="0">
              <a:solidFill>
                <a:srgbClr val="FAFD00"/>
              </a:solidFill>
              <a:effectLst>
                <a:outerShdw blurRad="38100" dist="38100" dir="2700000" algn="tl">
                  <a:srgbClr val="000000"/>
                </a:outerShdw>
              </a:effectLst>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anim calcmode="lin" valueType="num">
                                      <p:cBhvr additive="base">
                                        <p:cTn id="7" dur="500" fill="hold"/>
                                        <p:tgtEl>
                                          <p:spTgt spid="798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6">
                                            <p:txEl>
                                              <p:pRg st="1" end="1"/>
                                            </p:txEl>
                                          </p:spTgt>
                                        </p:tgtEl>
                                        <p:attrNameLst>
                                          <p:attrName>style.visibility</p:attrName>
                                        </p:attrNameLst>
                                      </p:cBhvr>
                                      <p:to>
                                        <p:strVal val="visible"/>
                                      </p:to>
                                    </p:set>
                                    <p:anim calcmode="lin" valueType="num">
                                      <p:cBhvr additive="base">
                                        <p:cTn id="13" dur="500" fill="hold"/>
                                        <p:tgtEl>
                                          <p:spTgt spid="7987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4" descr="S022.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p:cNvSpPr>
            <a:spLocks noGrp="1" noChangeArrowheads="1"/>
          </p:cNvSpPr>
          <p:nvPr>
            <p:ph type="title"/>
          </p:nvPr>
        </p:nvSpPr>
        <p:spPr>
          <a:xfrm>
            <a:off x="3657600" y="171450"/>
            <a:ext cx="5257800" cy="571500"/>
          </a:xfrm>
        </p:spPr>
        <p:txBody>
          <a:bodyPr/>
          <a:lstStyle/>
          <a:p>
            <a:pPr>
              <a:defRPr/>
            </a:pPr>
            <a:r>
              <a:rPr lang="en-US" sz="3600" b="1">
                <a:solidFill>
                  <a:srgbClr val="FDC0E5"/>
                </a:solidFill>
                <a:effectLst>
                  <a:outerShdw blurRad="38100" dist="38100" dir="2700000" algn="tl">
                    <a:srgbClr val="000000"/>
                  </a:outerShdw>
                </a:effectLst>
              </a:rPr>
              <a:t>EL CABALLO ROJO</a:t>
            </a:r>
          </a:p>
        </p:txBody>
      </p:sp>
      <p:sp>
        <p:nvSpPr>
          <p:cNvPr id="54275" name="Rectangle 3"/>
          <p:cNvSpPr>
            <a:spLocks noGrp="1" noChangeArrowheads="1"/>
          </p:cNvSpPr>
          <p:nvPr>
            <p:ph type="body" sz="half" idx="2"/>
          </p:nvPr>
        </p:nvSpPr>
        <p:spPr>
          <a:xfrm>
            <a:off x="0" y="2500313"/>
            <a:ext cx="9144000" cy="2673350"/>
          </a:xfrm>
        </p:spPr>
        <p:txBody>
          <a:bodyPr/>
          <a:lstStyle/>
          <a:p>
            <a:pPr algn="just">
              <a:defRPr/>
            </a:pPr>
            <a:r>
              <a:rPr lang="es-CO" sz="1800" b="1" dirty="0">
                <a:solidFill>
                  <a:srgbClr val="FAFD00"/>
                </a:solidFill>
                <a:effectLst>
                  <a:outerShdw blurRad="38100" dist="38100" dir="2700000" algn="tl">
                    <a:srgbClr val="000000"/>
                  </a:outerShdw>
                </a:effectLst>
              </a:rPr>
              <a:t>El caballo rojo (color de la sangre) cuyo jinete tiene una espada representa al de la iglesia que fue martirizada, la iglesia de Esmirna.</a:t>
            </a:r>
          </a:p>
          <a:p>
            <a:pPr algn="just">
              <a:defRPr/>
            </a:pPr>
            <a:r>
              <a:rPr lang="es-CO" sz="1800" b="1" dirty="0">
                <a:solidFill>
                  <a:srgbClr val="FAFD00"/>
                </a:solidFill>
                <a:effectLst>
                  <a:outerShdw blurRad="38100" dist="38100" dir="2700000" algn="tl">
                    <a:srgbClr val="000000"/>
                  </a:outerShdw>
                </a:effectLst>
              </a:rPr>
              <a:t>Y no es coincidencia que cuando se escribe al ángel (caballo o viento)  de Esmirna, Cristo se presenta como: “</a:t>
            </a:r>
            <a:r>
              <a:rPr lang="es-CO" sz="1800" b="1" u="sng" dirty="0">
                <a:solidFill>
                  <a:srgbClr val="00FF00"/>
                </a:solidFill>
                <a:effectLst>
                  <a:outerShdw blurRad="38100" dist="38100" dir="2700000" algn="tl">
                    <a:srgbClr val="000000"/>
                  </a:outerShdw>
                </a:effectLst>
              </a:rPr>
              <a:t>El que estuvo muerto y vivió</a:t>
            </a:r>
            <a:r>
              <a:rPr lang="es-CO" sz="1800" b="1" dirty="0">
                <a:solidFill>
                  <a:srgbClr val="FAFD00"/>
                </a:solidFill>
                <a:effectLst>
                  <a:outerShdw blurRad="38100" dist="38100" dir="2700000" algn="tl">
                    <a:srgbClr val="000000"/>
                  </a:outerShdw>
                </a:effectLst>
              </a:rPr>
              <a:t>”  (</a:t>
            </a:r>
            <a:r>
              <a:rPr lang="es-CO" sz="1800" b="1" dirty="0" err="1">
                <a:solidFill>
                  <a:srgbClr val="FAFD00"/>
                </a:solidFill>
                <a:effectLst>
                  <a:outerShdw blurRad="38100" dist="38100" dir="2700000" algn="tl">
                    <a:srgbClr val="000000"/>
                  </a:outerShdw>
                </a:effectLst>
              </a:rPr>
              <a:t>Apoc</a:t>
            </a:r>
            <a:r>
              <a:rPr lang="es-CO" sz="1800" b="1" dirty="0">
                <a:solidFill>
                  <a:srgbClr val="FAFD00"/>
                </a:solidFill>
                <a:effectLst>
                  <a:outerShdw blurRad="38100" dist="38100" dir="2700000" algn="tl">
                    <a:srgbClr val="000000"/>
                  </a:outerShdw>
                </a:effectLst>
              </a:rPr>
              <a:t>. 2:8) y cuando ofrece una recompensa a los que vencieren les dice: “</a:t>
            </a:r>
            <a:r>
              <a:rPr lang="es-CO" sz="1800" b="1" u="sng" dirty="0">
                <a:solidFill>
                  <a:srgbClr val="00FF00"/>
                </a:solidFill>
                <a:effectLst>
                  <a:outerShdw blurRad="38100" dist="38100" dir="2700000" algn="tl">
                    <a:srgbClr val="000000"/>
                  </a:outerShdw>
                </a:effectLst>
              </a:rPr>
              <a:t>Sé fiel hasta la</a:t>
            </a:r>
            <a:r>
              <a:rPr lang="es-CO" sz="1800" b="1" dirty="0">
                <a:solidFill>
                  <a:srgbClr val="FAFD00"/>
                </a:solidFill>
                <a:effectLst>
                  <a:outerShdw blurRad="38100" dist="38100" dir="2700000" algn="tl">
                    <a:srgbClr val="000000"/>
                  </a:outerShdw>
                </a:effectLst>
              </a:rPr>
              <a:t> </a:t>
            </a:r>
            <a:r>
              <a:rPr lang="es-CO" sz="1800" b="1" u="sng" dirty="0">
                <a:solidFill>
                  <a:srgbClr val="00FF00"/>
                </a:solidFill>
                <a:effectLst>
                  <a:outerShdw blurRad="38100" dist="38100" dir="2700000" algn="tl">
                    <a:srgbClr val="000000"/>
                  </a:outerShdw>
                </a:effectLst>
              </a:rPr>
              <a:t>muerte</a:t>
            </a:r>
            <a:r>
              <a:rPr lang="es-CO" sz="1800" b="1" dirty="0">
                <a:solidFill>
                  <a:srgbClr val="FAFD00"/>
                </a:solidFill>
                <a:effectLst>
                  <a:outerShdw blurRad="38100" dist="38100" dir="2700000" algn="tl">
                    <a:srgbClr val="000000"/>
                  </a:outerShdw>
                </a:effectLst>
              </a:rPr>
              <a:t> y yo te daré la corona de vida… El que venciere, </a:t>
            </a:r>
            <a:r>
              <a:rPr lang="es-CO" sz="1800" b="1" u="sng" dirty="0">
                <a:solidFill>
                  <a:srgbClr val="00FF00"/>
                </a:solidFill>
                <a:effectLst>
                  <a:outerShdw blurRad="38100" dist="38100" dir="2700000" algn="tl">
                    <a:srgbClr val="000000"/>
                  </a:outerShdw>
                </a:effectLst>
              </a:rPr>
              <a:t>no sufrirá el daño de la segunda muerte</a:t>
            </a:r>
            <a:r>
              <a:rPr lang="es-CO" sz="1800" b="1" dirty="0">
                <a:solidFill>
                  <a:srgbClr val="FAFD00"/>
                </a:solidFill>
                <a:effectLst>
                  <a:outerShdw blurRad="38100" dist="38100" dir="2700000" algn="tl">
                    <a:srgbClr val="000000"/>
                  </a:outerShdw>
                </a:effectLst>
              </a:rPr>
              <a:t>” (</a:t>
            </a:r>
            <a:r>
              <a:rPr lang="es-CO" sz="1800" b="1" dirty="0" err="1">
                <a:solidFill>
                  <a:srgbClr val="FAFD00"/>
                </a:solidFill>
                <a:effectLst>
                  <a:outerShdw blurRad="38100" dist="38100" dir="2700000" algn="tl">
                    <a:srgbClr val="000000"/>
                  </a:outerShdw>
                </a:effectLst>
              </a:rPr>
              <a:t>Apoc</a:t>
            </a:r>
            <a:r>
              <a:rPr lang="es-CO" sz="1800" b="1" dirty="0">
                <a:solidFill>
                  <a:srgbClr val="FAFD00"/>
                </a:solidFill>
                <a:effectLst>
                  <a:outerShdw blurRad="38100" dist="38100" dir="2700000" algn="tl">
                    <a:srgbClr val="000000"/>
                  </a:outerShdw>
                </a:effectLst>
              </a:rPr>
              <a:t>. 2:10 ú.p,11)</a:t>
            </a:r>
          </a:p>
          <a:p>
            <a:pPr algn="just">
              <a:defRPr/>
            </a:pPr>
            <a:r>
              <a:rPr lang="es-CO" sz="1800" b="1" dirty="0">
                <a:solidFill>
                  <a:srgbClr val="FAFD00"/>
                </a:solidFill>
                <a:effectLst>
                  <a:outerShdw blurRad="38100" dist="38100" dir="2700000" algn="tl">
                    <a:srgbClr val="000000"/>
                  </a:outerShdw>
                </a:effectLst>
              </a:rPr>
              <a:t>De hecho, de esta iglesia, “El diablo echará a algunos a la cárcel, para que sean probados por diez días” (vs. 10)</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54275">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54275">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54275">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54275">
                                            <p:txEl>
                                              <p:pRg st="0" end="0"/>
                                            </p:txEl>
                                          </p:spTgt>
                                        </p:tgtEl>
                                        <p:attrNameLst>
                                          <p:attrName>ppt_c</p:attrName>
                                        </p:attrNameLst>
                                      </p:cBhvr>
                                      <p:to>
                                        <a:srgbClr val="FDC0E5"/>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54275">
                                            <p:txEl>
                                              <p:pRg st="1" end="1"/>
                                            </p:txEl>
                                          </p:spTgt>
                                        </p:tgtEl>
                                        <p:attrNameLst>
                                          <p:attrName>style.visibility</p:attrName>
                                        </p:attrNameLst>
                                      </p:cBhvr>
                                      <p:to>
                                        <p:strVal val="visible"/>
                                      </p:to>
                                    </p:set>
                                    <p:anim calcmode="lin" valueType="num">
                                      <p:cBhvr>
                                        <p:cTn id="15"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4275">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54275">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54275">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54275">
                                            <p:txEl>
                                              <p:pRg st="1" end="1"/>
                                            </p:txEl>
                                          </p:spTgt>
                                        </p:tgtEl>
                                        <p:attrNameLst>
                                          <p:attrName>ppt_c</p:attrName>
                                        </p:attrNameLst>
                                      </p:cBhvr>
                                      <p:to>
                                        <a:srgbClr val="FDC0E5"/>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54275">
                                            <p:txEl>
                                              <p:pRg st="2" end="2"/>
                                            </p:txEl>
                                          </p:spTgt>
                                        </p:tgtEl>
                                        <p:attrNameLst>
                                          <p:attrName>style.visibility</p:attrName>
                                        </p:attrNameLst>
                                      </p:cBhvr>
                                      <p:to>
                                        <p:strVal val="visible"/>
                                      </p:to>
                                    </p:set>
                                    <p:anim calcmode="lin" valueType="num">
                                      <p:cBhvr>
                                        <p:cTn id="23"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54275">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54275">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54275">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54275">
                                            <p:txEl>
                                              <p:pRg st="2" end="2"/>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8" descr="C:\Users\hp\Documents\Adventista 7 Día\Diapositivas Power\biblia\content\bin\images\large\0905111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p:cNvSpPr>
            <a:spLocks noGrp="1" noChangeArrowheads="1"/>
          </p:cNvSpPr>
          <p:nvPr>
            <p:ph type="title"/>
          </p:nvPr>
        </p:nvSpPr>
        <p:spPr/>
        <p:txBody>
          <a:bodyPr/>
          <a:lstStyle/>
          <a:p>
            <a:pPr>
              <a:defRPr/>
            </a:pPr>
            <a:r>
              <a:rPr lang="en-US" b="1" dirty="0">
                <a:solidFill>
                  <a:srgbClr val="FDC0E5"/>
                </a:solidFill>
                <a:effectLst>
                  <a:outerShdw blurRad="38100" dist="38100" dir="2700000" algn="tl">
                    <a:srgbClr val="000000"/>
                  </a:outerShdw>
                </a:effectLst>
              </a:rPr>
              <a:t>LA ESPADA QUE QUITA LA PAZ DE LA TIERRA</a:t>
            </a:r>
          </a:p>
        </p:txBody>
      </p:sp>
      <p:sp>
        <p:nvSpPr>
          <p:cNvPr id="55299" name="Rectangle 3"/>
          <p:cNvSpPr>
            <a:spLocks noGrp="1" noChangeArrowheads="1"/>
          </p:cNvSpPr>
          <p:nvPr>
            <p:ph type="body" sz="half" idx="2"/>
          </p:nvPr>
        </p:nvSpPr>
        <p:spPr>
          <a:xfrm>
            <a:off x="0" y="1771650"/>
            <a:ext cx="7956550" cy="2628900"/>
          </a:xfrm>
        </p:spPr>
        <p:txBody>
          <a:bodyPr/>
          <a:lstStyle/>
          <a:p>
            <a:pPr algn="just">
              <a:defRPr/>
            </a:pPr>
            <a:r>
              <a:rPr lang="es-CO" sz="2000" b="1" dirty="0">
                <a:solidFill>
                  <a:srgbClr val="FAFD00"/>
                </a:solidFill>
                <a:effectLst>
                  <a:outerShdw blurRad="38100" dist="38100" dir="2700000" algn="tl">
                    <a:srgbClr val="000000"/>
                  </a:outerShdw>
                </a:effectLst>
              </a:rPr>
              <a:t>Esta es la espada de la </a:t>
            </a:r>
            <a:r>
              <a:rPr lang="es-CO" sz="2000" b="1" u="sng" dirty="0">
                <a:solidFill>
                  <a:srgbClr val="00FF00"/>
                </a:solidFill>
                <a:effectLst>
                  <a:outerShdw blurRad="38100" dist="38100" dir="2700000" algn="tl">
                    <a:srgbClr val="000000"/>
                  </a:outerShdw>
                </a:effectLst>
              </a:rPr>
              <a:t>Palabra de Dios</a:t>
            </a:r>
            <a:r>
              <a:rPr lang="es-CO" sz="2000" b="1" dirty="0">
                <a:solidFill>
                  <a:srgbClr val="FAFD00"/>
                </a:solidFill>
                <a:effectLst>
                  <a:outerShdw blurRad="38100" dist="38100" dir="2700000" algn="tl">
                    <a:srgbClr val="000000"/>
                  </a:outerShdw>
                </a:effectLst>
              </a:rPr>
              <a:t> 	 “Porque la palabra de Dios es viva y eficaz, y más cortante que toda espada de dos filos; y penetra hasta partir el alma y el espíritu, las coyunturas y los tuétanos, y discierne los pensamientos y las intenciones del corazón”. (</a:t>
            </a:r>
            <a:r>
              <a:rPr lang="es-CO" sz="2000" b="1" dirty="0" err="1">
                <a:solidFill>
                  <a:srgbClr val="FAFD00"/>
                </a:solidFill>
                <a:effectLst>
                  <a:outerShdw blurRad="38100" dist="38100" dir="2700000" algn="tl">
                    <a:srgbClr val="000000"/>
                  </a:outerShdw>
                </a:effectLst>
              </a:rPr>
              <a:t>Heb</a:t>
            </a:r>
            <a:r>
              <a:rPr lang="es-CO" sz="2000" b="1" dirty="0">
                <a:solidFill>
                  <a:srgbClr val="FAFD00"/>
                </a:solidFill>
                <a:effectLst>
                  <a:outerShdw blurRad="38100" dist="38100" dir="2700000" algn="tl">
                    <a:srgbClr val="000000"/>
                  </a:outerShdw>
                </a:effectLst>
              </a:rPr>
              <a:t>. 4:12)</a:t>
            </a:r>
          </a:p>
          <a:p>
            <a:pPr algn="just">
              <a:defRPr/>
            </a:pPr>
            <a:r>
              <a:rPr lang="es-CO" sz="2000" b="1" dirty="0">
                <a:solidFill>
                  <a:srgbClr val="FAFD00"/>
                </a:solidFill>
                <a:effectLst>
                  <a:outerShdw blurRad="38100" dist="38100" dir="2700000" algn="tl">
                    <a:srgbClr val="000000"/>
                  </a:outerShdw>
                </a:effectLst>
              </a:rPr>
              <a:t>JESUS advirtió que esta espada quitaría la paz de la tierra, tal como lo dice el segundo sello.</a:t>
            </a:r>
          </a:p>
          <a:p>
            <a:pPr algn="just">
              <a:defRPr/>
            </a:pPr>
            <a:r>
              <a:rPr lang="es-CO" sz="2000" b="1" dirty="0">
                <a:solidFill>
                  <a:srgbClr val="FAFD00"/>
                </a:solidFill>
                <a:effectLst>
                  <a:outerShdw blurRad="38100" dist="38100" dir="2700000" algn="tl">
                    <a:srgbClr val="000000"/>
                  </a:outerShdw>
                </a:effectLst>
              </a:rPr>
              <a:t>“No penséis que he venido para meter paz en la tierra: no he venido para meter paz, sino </a:t>
            </a:r>
            <a:r>
              <a:rPr lang="es-CO" sz="2000" b="1" u="sng" dirty="0">
                <a:solidFill>
                  <a:srgbClr val="00FF00"/>
                </a:solidFill>
                <a:effectLst>
                  <a:outerShdw blurRad="38100" dist="38100" dir="2700000" algn="tl">
                    <a:srgbClr val="000000"/>
                  </a:outerShdw>
                </a:effectLst>
              </a:rPr>
              <a:t>espada</a:t>
            </a:r>
            <a:r>
              <a:rPr lang="es-CO" sz="2000" b="1" dirty="0">
                <a:solidFill>
                  <a:srgbClr val="FAFD00"/>
                </a:solidFill>
                <a:effectLst>
                  <a:outerShdw blurRad="38100" dist="38100" dir="2700000" algn="tl">
                    <a:srgbClr val="000000"/>
                  </a:outerShdw>
                </a:effectLst>
              </a:rPr>
              <a:t>....” (Mat. 10:34)</a:t>
            </a:r>
          </a:p>
          <a:p>
            <a:pPr algn="just">
              <a:defRPr/>
            </a:pPr>
            <a:endParaRPr lang="es-CO" sz="2000" b="1" dirty="0">
              <a:solidFill>
                <a:srgbClr val="FAFD00"/>
              </a:solidFill>
              <a:effectLst>
                <a:outerShdw blurRad="38100" dist="38100" dir="2700000" algn="tl">
                  <a:srgbClr val="000000"/>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up)">
                                      <p:cBhvr>
                                        <p:cTn id="7" dur="500"/>
                                        <p:tgtEl>
                                          <p:spTgt spid="55299">
                                            <p:txEl>
                                              <p:pRg st="0" end="0"/>
                                            </p:txEl>
                                          </p:spTgt>
                                        </p:tgtEl>
                                      </p:cBhvr>
                                    </p:animEffect>
                                  </p:childTnLst>
                                  <p:subTnLst>
                                    <p:animClr clrSpc="rgb" dir="cw">
                                      <p:cBhvr override="childStyle">
                                        <p:cTn dur="1" fill="hold" display="0" masterRel="nextClick" afterEffect="1"/>
                                        <p:tgtEl>
                                          <p:spTgt spid="55299">
                                            <p:txEl>
                                              <p:pRg st="0" end="0"/>
                                            </p:txEl>
                                          </p:spTgt>
                                        </p:tgtEl>
                                        <p:attrNameLst>
                                          <p:attrName>ppt_c</p:attrName>
                                        </p:attrNameLst>
                                      </p:cBhvr>
                                      <p:to>
                                        <a:srgbClr val="FDC0E5"/>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wipe(up)">
                                      <p:cBhvr>
                                        <p:cTn id="12" dur="500"/>
                                        <p:tgtEl>
                                          <p:spTgt spid="55299">
                                            <p:txEl>
                                              <p:pRg st="1" end="1"/>
                                            </p:txEl>
                                          </p:spTgt>
                                        </p:tgtEl>
                                      </p:cBhvr>
                                    </p:animEffect>
                                  </p:childTnLst>
                                  <p:subTnLst>
                                    <p:animClr clrSpc="rgb" dir="cw">
                                      <p:cBhvr override="childStyle">
                                        <p:cTn dur="1" fill="hold" display="0" masterRel="nextClick" afterEffect="1"/>
                                        <p:tgtEl>
                                          <p:spTgt spid="55299">
                                            <p:txEl>
                                              <p:pRg st="1" end="1"/>
                                            </p:txEl>
                                          </p:spTgt>
                                        </p:tgtEl>
                                        <p:attrNameLst>
                                          <p:attrName>ppt_c</p:attrName>
                                        </p:attrNameLst>
                                      </p:cBhvr>
                                      <p:to>
                                        <a:srgbClr val="FDC0E5"/>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wipe(up)">
                                      <p:cBhvr>
                                        <p:cTn id="17" dur="500"/>
                                        <p:tgtEl>
                                          <p:spTgt spid="55299">
                                            <p:txEl>
                                              <p:pRg st="2" end="2"/>
                                            </p:txEl>
                                          </p:spTgt>
                                        </p:tgtEl>
                                      </p:cBhvr>
                                    </p:animEffect>
                                  </p:childTnLst>
                                  <p:subTnLst>
                                    <p:animClr clrSpc="rgb" dir="cw">
                                      <p:cBhvr override="childStyle">
                                        <p:cTn dur="1" fill="hold" display="0" masterRel="nextClick" afterEffect="1"/>
                                        <p:tgtEl>
                                          <p:spTgt spid="55299">
                                            <p:txEl>
                                              <p:pRg st="2" end="2"/>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1026" descr="S027.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1027"/>
          <p:cNvSpPr>
            <a:spLocks noGrp="1" noChangeArrowheads="1"/>
          </p:cNvSpPr>
          <p:nvPr>
            <p:ph type="title"/>
          </p:nvPr>
        </p:nvSpPr>
        <p:spPr>
          <a:xfrm>
            <a:off x="395288" y="268288"/>
            <a:ext cx="8497887" cy="857250"/>
          </a:xfrm>
        </p:spPr>
        <p:txBody>
          <a:bodyPr/>
          <a:lstStyle/>
          <a:p>
            <a:pPr>
              <a:defRPr/>
            </a:pPr>
            <a:r>
              <a:rPr lang="es-CO" b="1">
                <a:solidFill>
                  <a:srgbClr val="FDC0E5"/>
                </a:solidFill>
                <a:effectLst>
                  <a:outerShdw blurRad="38100" dist="38100" dir="2700000" algn="tl">
                    <a:srgbClr val="000000"/>
                  </a:outerShdw>
                </a:effectLst>
              </a:rPr>
              <a:t>LA ESPADA QUE QUITA LA PAZ DE LA TIERRA</a:t>
            </a:r>
          </a:p>
        </p:txBody>
      </p:sp>
      <p:sp>
        <p:nvSpPr>
          <p:cNvPr id="88068" name="Rectangle 1028"/>
          <p:cNvSpPr>
            <a:spLocks noGrp="1" noChangeArrowheads="1"/>
          </p:cNvSpPr>
          <p:nvPr>
            <p:ph type="body" sz="half" idx="2"/>
          </p:nvPr>
        </p:nvSpPr>
        <p:spPr>
          <a:xfrm>
            <a:off x="107950" y="1203325"/>
            <a:ext cx="8856663" cy="3371850"/>
          </a:xfrm>
        </p:spPr>
        <p:txBody>
          <a:bodyPr/>
          <a:lstStyle/>
          <a:p>
            <a:pPr algn="just">
              <a:defRPr/>
            </a:pPr>
            <a:r>
              <a:rPr lang="es-CO" sz="2400" b="1" dirty="0">
                <a:solidFill>
                  <a:srgbClr val="FAFD00"/>
                </a:solidFill>
                <a:effectLst>
                  <a:outerShdw blurRad="38100" dist="38100" dir="2700000" algn="tl">
                    <a:srgbClr val="000000"/>
                  </a:outerShdw>
                </a:effectLst>
              </a:rPr>
              <a:t>El segundo sello profetizó que en esta época  se matarían unos a otros (</a:t>
            </a:r>
            <a:r>
              <a:rPr lang="es-CO" sz="2400" b="1" dirty="0" err="1">
                <a:solidFill>
                  <a:srgbClr val="FAFD00"/>
                </a:solidFill>
                <a:effectLst>
                  <a:outerShdw blurRad="38100" dist="38100" dir="2700000" algn="tl">
                    <a:srgbClr val="000000"/>
                  </a:outerShdw>
                </a:effectLst>
              </a:rPr>
              <a:t>Apoc</a:t>
            </a:r>
            <a:r>
              <a:rPr lang="es-CO" sz="2400" b="1" dirty="0">
                <a:solidFill>
                  <a:srgbClr val="FAFD00"/>
                </a:solidFill>
                <a:effectLst>
                  <a:outerShdw blurRad="38100" dist="38100" dir="2700000" algn="tl">
                    <a:srgbClr val="000000"/>
                  </a:outerShdw>
                </a:effectLst>
              </a:rPr>
              <a:t>. 6:4).</a:t>
            </a:r>
          </a:p>
          <a:p>
            <a:pPr algn="just">
              <a:defRPr/>
            </a:pPr>
            <a:r>
              <a:rPr lang="es-CO" sz="2400" b="1" dirty="0">
                <a:solidFill>
                  <a:srgbClr val="FAFD00"/>
                </a:solidFill>
                <a:effectLst>
                  <a:outerShdw blurRad="38100" dist="38100" dir="2700000" algn="tl">
                    <a:srgbClr val="000000"/>
                  </a:outerShdw>
                </a:effectLst>
              </a:rPr>
              <a:t>Esto se cumplió por causa del evangelio: “Entonces os entregarán a tribulación, y os matarán, y seréis aborrecidos de todos por causa de mi nombre” (Mat. 24:9)</a:t>
            </a:r>
          </a:p>
          <a:p>
            <a:pPr algn="just">
              <a:defRPr/>
            </a:pPr>
            <a:r>
              <a:rPr lang="es-CO" sz="2400" b="1" dirty="0">
                <a:solidFill>
                  <a:srgbClr val="FAFD00"/>
                </a:solidFill>
                <a:effectLst>
                  <a:outerShdw blurRad="38100" dist="38100" dir="2700000" algn="tl">
                    <a:srgbClr val="000000"/>
                  </a:outerShdw>
                </a:effectLst>
              </a:rPr>
              <a:t>Los emperadores romanos se proclamaron dioses y ante la negativa de los cristianos de adorarlos, llenaron los circos romanos de víctimas inocentes. </a:t>
            </a:r>
          </a:p>
          <a:p>
            <a:pPr algn="just">
              <a:defRPr/>
            </a:pPr>
            <a:r>
              <a:rPr lang="es-CO" sz="2400" b="1" dirty="0">
                <a:solidFill>
                  <a:srgbClr val="FAFD00"/>
                </a:solidFill>
                <a:effectLst>
                  <a:outerShdw blurRad="38100" dist="38100" dir="2700000" algn="tl">
                    <a:srgbClr val="000000"/>
                  </a:outerShdw>
                </a:effectLst>
              </a:rPr>
              <a:t>Pero la sangre de los cristianos era como semilla para el esparcimiento del evangelio.</a:t>
            </a:r>
          </a:p>
          <a:p>
            <a:pPr algn="just">
              <a:defRPr/>
            </a:pPr>
            <a:endParaRPr lang="es-CO" sz="2400" b="1" dirty="0">
              <a:solidFill>
                <a:srgbClr val="FAFD00"/>
              </a:solidFill>
              <a:effectLst>
                <a:outerShdw blurRad="38100" dist="38100" dir="2700000" algn="tl">
                  <a:srgbClr val="000000"/>
                </a:outerShdw>
              </a:effectLs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anim calcmode="lin" valueType="num">
                                      <p:cBhvr>
                                        <p:cTn id="7" dur="500" fill="hold"/>
                                        <p:tgtEl>
                                          <p:spTgt spid="8806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806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8068">
                                            <p:txEl>
                                              <p:pRg st="1" end="1"/>
                                            </p:txEl>
                                          </p:spTgt>
                                        </p:tgtEl>
                                        <p:attrNameLst>
                                          <p:attrName>style.visibility</p:attrName>
                                        </p:attrNameLst>
                                      </p:cBhvr>
                                      <p:to>
                                        <p:strVal val="visible"/>
                                      </p:to>
                                    </p:set>
                                    <p:anim calcmode="lin" valueType="num">
                                      <p:cBhvr>
                                        <p:cTn id="13" dur="500" fill="hold"/>
                                        <p:tgtEl>
                                          <p:spTgt spid="8806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806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8068">
                                            <p:txEl>
                                              <p:pRg st="2" end="2"/>
                                            </p:txEl>
                                          </p:spTgt>
                                        </p:tgtEl>
                                        <p:attrNameLst>
                                          <p:attrName>style.visibility</p:attrName>
                                        </p:attrNameLst>
                                      </p:cBhvr>
                                      <p:to>
                                        <p:strVal val="visible"/>
                                      </p:to>
                                    </p:set>
                                    <p:anim calcmode="lin" valueType="num">
                                      <p:cBhvr>
                                        <p:cTn id="19" dur="500" fill="hold"/>
                                        <p:tgtEl>
                                          <p:spTgt spid="8806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806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8068">
                                            <p:txEl>
                                              <p:pRg st="3" end="3"/>
                                            </p:txEl>
                                          </p:spTgt>
                                        </p:tgtEl>
                                        <p:attrNameLst>
                                          <p:attrName>style.visibility</p:attrName>
                                        </p:attrNameLst>
                                      </p:cBhvr>
                                      <p:to>
                                        <p:strVal val="visible"/>
                                      </p:to>
                                    </p:set>
                                    <p:anim calcmode="lin" valueType="num">
                                      <p:cBhvr>
                                        <p:cTn id="25" dur="500" fill="hold"/>
                                        <p:tgtEl>
                                          <p:spTgt spid="8806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806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4" descr="S029.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0" y="483518"/>
            <a:ext cx="4283968" cy="3939902"/>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Grp="1" noChangeArrowheads="1"/>
          </p:cNvSpPr>
          <p:nvPr>
            <p:ph type="body" sz="half" idx="1"/>
          </p:nvPr>
        </p:nvSpPr>
        <p:spPr>
          <a:xfrm>
            <a:off x="4140200" y="-4763"/>
            <a:ext cx="5037138" cy="3086101"/>
          </a:xfrm>
        </p:spPr>
        <p:txBody>
          <a:bodyPr/>
          <a:lstStyle/>
          <a:p>
            <a:pPr algn="just">
              <a:defRPr/>
            </a:pPr>
            <a:r>
              <a:rPr lang="es-CO" sz="2400" b="1" dirty="0">
                <a:solidFill>
                  <a:srgbClr val="FFC000"/>
                </a:solidFill>
                <a:effectLst>
                  <a:outerShdw blurRad="38100" dist="38100" dir="2700000" algn="tl">
                    <a:srgbClr val="000000"/>
                  </a:outerShdw>
                </a:effectLst>
              </a:rPr>
              <a:t>“Cuando abrió el tercer sello, oí al tercer ser viviente que decía: "¡Ven!" Y miré y he aquí un caballo negro, </a:t>
            </a:r>
            <a:r>
              <a:rPr lang="es-CO" sz="2000" b="1" dirty="0">
                <a:solidFill>
                  <a:srgbClr val="FFC000"/>
                </a:solidFill>
                <a:effectLst>
                  <a:outerShdw blurRad="38100" dist="38100" dir="2700000" algn="tl">
                    <a:srgbClr val="000000"/>
                  </a:outerShdw>
                </a:effectLst>
              </a:rPr>
              <a:t>y el que estaba montado sobre él tenía una balanza en su mano.</a:t>
            </a:r>
          </a:p>
          <a:p>
            <a:pPr algn="just">
              <a:defRPr/>
            </a:pPr>
            <a:r>
              <a:rPr lang="es-CO" sz="2000" b="1" dirty="0">
                <a:solidFill>
                  <a:srgbClr val="FFC000"/>
                </a:solidFill>
                <a:effectLst>
                  <a:outerShdw blurRad="38100" dist="38100" dir="2700000" algn="tl">
                    <a:srgbClr val="000000"/>
                  </a:outerShdw>
                </a:effectLst>
              </a:rPr>
              <a:t>“Y oí como una voz en medio de los cuatro seres vivientes, que decía: "¡Una medida de trigo por un denario, y tres medidas de cebada por un denario! Y no hagas ningún daño al vino ni al aceite." (</a:t>
            </a:r>
            <a:r>
              <a:rPr lang="es-CO" sz="2400" b="1" dirty="0" err="1">
                <a:solidFill>
                  <a:srgbClr val="FFC000"/>
                </a:solidFill>
                <a:effectLst>
                  <a:outerShdw blurRad="38100" dist="38100" dir="2700000" algn="tl">
                    <a:srgbClr val="000000"/>
                  </a:outerShdw>
                </a:effectLst>
              </a:rPr>
              <a:t>Apoc</a:t>
            </a:r>
            <a:r>
              <a:rPr lang="es-CO" sz="2400" b="1" dirty="0">
                <a:solidFill>
                  <a:srgbClr val="FFC000"/>
                </a:solidFill>
                <a:effectLst>
                  <a:outerShdw blurRad="38100" dist="38100" dir="2700000" algn="tl">
                    <a:srgbClr val="000000"/>
                  </a:outerShdw>
                </a:effectLst>
              </a:rPr>
              <a:t>. 6:5,6)</a:t>
            </a:r>
          </a:p>
        </p:txBody>
      </p:sp>
      <p:sp>
        <p:nvSpPr>
          <p:cNvPr id="25604" name="WordArt 5" descr="Paper bag"/>
          <p:cNvSpPr>
            <a:spLocks noChangeArrowheads="1" noChangeShapeType="1" noTextEdit="1"/>
          </p:cNvSpPr>
          <p:nvPr/>
        </p:nvSpPr>
        <p:spPr bwMode="auto">
          <a:xfrm>
            <a:off x="5292080" y="3939902"/>
            <a:ext cx="4318000" cy="744538"/>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fromWordArt="1"/>
          <a:lstStyle/>
          <a:p>
            <a:pPr algn="ctr">
              <a:defRPr/>
            </a:pPr>
            <a:r>
              <a:rPr lang="es-CO" sz="3600" b="0" kern="1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Impact"/>
              </a:rPr>
              <a:t>EL TERCER SELLO</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500" fill="hold"/>
                                        <p:tgtEl>
                                          <p:spTgt spid="563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3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p:cTn id="13" dur="500" fill="hold"/>
                                        <p:tgtEl>
                                          <p:spTgt spid="563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632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171450"/>
            <a:ext cx="4648200" cy="857250"/>
          </a:xfrm>
        </p:spPr>
        <p:txBody>
          <a:bodyPr/>
          <a:lstStyle/>
          <a:p>
            <a:pPr>
              <a:defRPr/>
            </a:pPr>
            <a:r>
              <a:rPr lang="en-US" sz="3600" b="1">
                <a:solidFill>
                  <a:srgbClr val="FCFEB9"/>
                </a:solidFill>
                <a:effectLst>
                  <a:outerShdw blurRad="38100" dist="38100" dir="2700000" algn="tl">
                    <a:srgbClr val="FFFFFF"/>
                  </a:outerShdw>
                </a:effectLst>
              </a:rPr>
              <a:t>EL CABALLO NEGRO</a:t>
            </a:r>
          </a:p>
        </p:txBody>
      </p:sp>
      <p:sp>
        <p:nvSpPr>
          <p:cNvPr id="58371" name="Rectangle 3"/>
          <p:cNvSpPr>
            <a:spLocks noGrp="1" noChangeArrowheads="1"/>
          </p:cNvSpPr>
          <p:nvPr>
            <p:ph type="body" sz="half" idx="1"/>
          </p:nvPr>
        </p:nvSpPr>
        <p:spPr>
          <a:xfrm>
            <a:off x="34925" y="1200150"/>
            <a:ext cx="5083175" cy="3086100"/>
          </a:xfrm>
        </p:spPr>
        <p:txBody>
          <a:bodyPr/>
          <a:lstStyle/>
          <a:p>
            <a:pPr algn="just"/>
            <a:r>
              <a:rPr lang="es-CO" sz="2400" b="1">
                <a:solidFill>
                  <a:srgbClr val="FCFEB9"/>
                </a:solidFill>
              </a:rPr>
              <a:t>El color negro es la ausencia de luz (Así se pondrá el sol durante el sexto sello -  Apoc. 6:12);  es lo contrario al blanco. </a:t>
            </a:r>
          </a:p>
          <a:p>
            <a:pPr algn="just"/>
            <a:r>
              <a:rPr lang="es-CO" sz="2400" b="1">
                <a:solidFill>
                  <a:srgbClr val="FCFEB9"/>
                </a:solidFill>
              </a:rPr>
              <a:t>El caballo negro corresponde a la época de la iglesia de Pérgamo: Una iglesia  que moraba “donde está el trono de Satanás”     (Apoc. 2:13); es la época cuando la oscuridad se apoderó de la iglesia</a:t>
            </a:r>
          </a:p>
        </p:txBody>
      </p:sp>
      <p:pic>
        <p:nvPicPr>
          <p:cNvPr id="27652" name="Picture 4" descr="&#10;caballo negro                                                  00000004láminas zip                    B225EA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0"/>
            <a:ext cx="39243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dissolve">
                                      <p:cBhvr>
                                        <p:cTn id="7" dur="500"/>
                                        <p:tgtEl>
                                          <p:spTgt spid="58371">
                                            <p:txEl>
                                              <p:pRg st="0" end="0"/>
                                            </p:txEl>
                                          </p:spTgt>
                                        </p:tgtEl>
                                      </p:cBhvr>
                                    </p:animEffect>
                                  </p:childTnLst>
                                  <p:subTnLst>
                                    <p:animClr clrSpc="rgb" dir="cw">
                                      <p:cBhvr override="childStyle">
                                        <p:cTn dur="1" fill="hold" display="0" masterRel="nextClick" afterEffect="1"/>
                                        <p:tgtEl>
                                          <p:spTgt spid="58371">
                                            <p:txEl>
                                              <p:pRg st="0" end="0"/>
                                            </p:txEl>
                                          </p:spTgt>
                                        </p:tgtEl>
                                        <p:attrNameLst>
                                          <p:attrName>ppt_c</p:attrName>
                                        </p:attrNameLst>
                                      </p:cBhvr>
                                      <p:to>
                                        <a:srgbClr val="FAFD0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dissolve">
                                      <p:cBhvr>
                                        <p:cTn id="12" dur="500"/>
                                        <p:tgtEl>
                                          <p:spTgt spid="58371">
                                            <p:txEl>
                                              <p:pRg st="1" end="1"/>
                                            </p:txEl>
                                          </p:spTgt>
                                        </p:tgtEl>
                                      </p:cBhvr>
                                    </p:animEffect>
                                  </p:childTnLst>
                                  <p:subTnLst>
                                    <p:animClr clrSpc="rgb" dir="cw">
                                      <p:cBhvr override="childStyle">
                                        <p:cTn dur="1" fill="hold" display="0" masterRel="nextClick" afterEffect="1"/>
                                        <p:tgtEl>
                                          <p:spTgt spid="58371">
                                            <p:txEl>
                                              <p:pRg st="1" end="1"/>
                                            </p:txEl>
                                          </p:spTgt>
                                        </p:tgtEl>
                                        <p:attrNameLst>
                                          <p:attrName>ppt_c</p:attrName>
                                        </p:attrNameLst>
                                      </p:cBhvr>
                                      <p:to>
                                        <a:srgbClr val="FAFD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1029" descr="S032.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Rectangle 1026"/>
          <p:cNvSpPr>
            <a:spLocks noGrp="1" noChangeArrowheads="1"/>
          </p:cNvSpPr>
          <p:nvPr>
            <p:ph type="title"/>
          </p:nvPr>
        </p:nvSpPr>
        <p:spPr>
          <a:xfrm>
            <a:off x="-252413" y="312738"/>
            <a:ext cx="4462463" cy="674687"/>
          </a:xfrm>
        </p:spPr>
        <p:txBody>
          <a:bodyPr/>
          <a:lstStyle/>
          <a:p>
            <a:pPr>
              <a:defRPr/>
            </a:pPr>
            <a:r>
              <a:rPr lang="en-US" b="1" dirty="0">
                <a:solidFill>
                  <a:schemeClr val="tx2">
                    <a:lumMod val="20000"/>
                    <a:lumOff val="80000"/>
                  </a:schemeClr>
                </a:solidFill>
                <a:effectLst>
                  <a:outerShdw blurRad="38100" dist="38100" dir="2700000" algn="tl">
                    <a:srgbClr val="000000"/>
                  </a:outerShdw>
                </a:effectLst>
              </a:rPr>
              <a:t>EL JINETE Y LA BALANZA</a:t>
            </a:r>
            <a:endParaRPr lang="en-US" b="1" dirty="0">
              <a:solidFill>
                <a:schemeClr val="tx2">
                  <a:lumMod val="20000"/>
                  <a:lumOff val="80000"/>
                </a:schemeClr>
              </a:solidFill>
              <a:effectLst>
                <a:outerShdw blurRad="38100" dist="38100" dir="2700000" algn="tl">
                  <a:srgbClr val="FFFFFF"/>
                </a:outerShdw>
              </a:effectLst>
            </a:endParaRPr>
          </a:p>
        </p:txBody>
      </p:sp>
      <p:sp>
        <p:nvSpPr>
          <p:cNvPr id="90116" name="Rectangle 1028"/>
          <p:cNvSpPr>
            <a:spLocks noGrp="1" noChangeArrowheads="1"/>
          </p:cNvSpPr>
          <p:nvPr>
            <p:ph type="body" sz="half" idx="2"/>
          </p:nvPr>
        </p:nvSpPr>
        <p:spPr>
          <a:xfrm>
            <a:off x="107950" y="2654300"/>
            <a:ext cx="8928100" cy="2454275"/>
          </a:xfrm>
        </p:spPr>
        <p:txBody>
          <a:bodyPr/>
          <a:lstStyle/>
          <a:p>
            <a:pPr algn="just">
              <a:defRPr/>
            </a:pPr>
            <a:r>
              <a:rPr lang="es-CO" sz="2000" b="1" dirty="0">
                <a:solidFill>
                  <a:schemeClr val="bg1"/>
                </a:solidFill>
              </a:rPr>
              <a:t>Es claro  que el jinete está efectuando una obra de pesaje: En </a:t>
            </a:r>
            <a:r>
              <a:rPr lang="es-CO" sz="2000" b="1" dirty="0" err="1">
                <a:solidFill>
                  <a:schemeClr val="bg1"/>
                </a:solidFill>
              </a:rPr>
              <a:t>Pérgamo</a:t>
            </a:r>
            <a:r>
              <a:rPr lang="es-CO" sz="2000" b="1" dirty="0">
                <a:solidFill>
                  <a:schemeClr val="bg1"/>
                </a:solidFill>
              </a:rPr>
              <a:t> se están adulterando los precios y  hay gran escasez de la Palabra de Dios:</a:t>
            </a:r>
          </a:p>
          <a:p>
            <a:pPr algn="just">
              <a:defRPr/>
            </a:pPr>
            <a:r>
              <a:rPr lang="es-CO" sz="2000" b="1" dirty="0">
                <a:solidFill>
                  <a:schemeClr val="tx2">
                    <a:lumMod val="20000"/>
                    <a:lumOff val="80000"/>
                  </a:schemeClr>
                </a:solidFill>
              </a:rPr>
              <a:t>Qué ofrece? : “Dos libras de trigo por un denario, y seis libras de cebada por un denario” (</a:t>
            </a:r>
            <a:r>
              <a:rPr lang="es-CO" sz="2000" b="1" dirty="0" err="1">
                <a:solidFill>
                  <a:schemeClr val="tx2">
                    <a:lumMod val="20000"/>
                    <a:lumOff val="80000"/>
                  </a:schemeClr>
                </a:solidFill>
              </a:rPr>
              <a:t>Apoc</a:t>
            </a:r>
            <a:r>
              <a:rPr lang="es-CO" sz="2000" b="1" dirty="0">
                <a:solidFill>
                  <a:schemeClr val="tx2">
                    <a:lumMod val="20000"/>
                    <a:lumOff val="80000"/>
                  </a:schemeClr>
                </a:solidFill>
              </a:rPr>
              <a:t>. 6:6) </a:t>
            </a:r>
          </a:p>
          <a:p>
            <a:pPr algn="just">
              <a:defRPr/>
            </a:pPr>
            <a:r>
              <a:rPr lang="es-CO" sz="2000" b="1" dirty="0">
                <a:solidFill>
                  <a:schemeClr val="tx2">
                    <a:lumMod val="20000"/>
                    <a:lumOff val="80000"/>
                  </a:schemeClr>
                </a:solidFill>
              </a:rPr>
              <a:t>Esto era un robo: Un denario era el salario de un día de trabajo (Mat. 20:2). Cómo podrían 2 libras de trigo ó 6 de cebada lo de todo un día de trabajo? (el pan de cebada era el pan de los pobres).</a:t>
            </a:r>
          </a:p>
          <a:p>
            <a:pPr algn="just">
              <a:defRPr/>
            </a:pPr>
            <a:endParaRPr lang="es-CO" sz="1800" dirty="0">
              <a:solidFill>
                <a:schemeClr val="tx2">
                  <a:lumMod val="20000"/>
                  <a:lumOff val="80000"/>
                </a:schemeClr>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animEffect transition="in" filter="wipe(down)">
                                      <p:cBhvr>
                                        <p:cTn id="7" dur="500"/>
                                        <p:tgtEl>
                                          <p:spTgt spid="901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0116">
                                            <p:txEl>
                                              <p:pRg st="1" end="1"/>
                                            </p:txEl>
                                          </p:spTgt>
                                        </p:tgtEl>
                                        <p:attrNameLst>
                                          <p:attrName>style.visibility</p:attrName>
                                        </p:attrNameLst>
                                      </p:cBhvr>
                                      <p:to>
                                        <p:strVal val="visible"/>
                                      </p:to>
                                    </p:set>
                                    <p:animEffect transition="in" filter="wipe(down)">
                                      <p:cBhvr>
                                        <p:cTn id="12" dur="500"/>
                                        <p:tgtEl>
                                          <p:spTgt spid="9011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0116">
                                            <p:txEl>
                                              <p:pRg st="2" end="2"/>
                                            </p:txEl>
                                          </p:spTgt>
                                        </p:tgtEl>
                                        <p:attrNameLst>
                                          <p:attrName>style.visibility</p:attrName>
                                        </p:attrNameLst>
                                      </p:cBhvr>
                                      <p:to>
                                        <p:strVal val="visible"/>
                                      </p:to>
                                    </p:set>
                                    <p:animEffect transition="in" filter="wipe(down)">
                                      <p:cBhvr>
                                        <p:cTn id="17" dur="500"/>
                                        <p:tgtEl>
                                          <p:spTgt spid="901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6" descr="catedral                                                       00000004láminas zip                    B225EA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19450"/>
            <a:ext cx="4572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8" descr="PAPA                                                           00000004láminas zip                    B225EA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9450"/>
            <a:ext cx="4572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Rectangle 2"/>
          <p:cNvSpPr>
            <a:spLocks noGrp="1" noChangeArrowheads="1"/>
          </p:cNvSpPr>
          <p:nvPr>
            <p:ph type="title"/>
          </p:nvPr>
        </p:nvSpPr>
        <p:spPr>
          <a:xfrm>
            <a:off x="609600" y="228600"/>
            <a:ext cx="7772400" cy="457200"/>
          </a:xfrm>
        </p:spPr>
        <p:txBody>
          <a:bodyPr/>
          <a:lstStyle/>
          <a:p>
            <a:pPr>
              <a:defRPr/>
            </a:pPr>
            <a:r>
              <a:rPr lang="en-US" b="1">
                <a:solidFill>
                  <a:srgbClr val="FAFD00"/>
                </a:solidFill>
                <a:effectLst>
                  <a:outerShdw blurRad="38100" dist="38100" dir="2700000" algn="tl">
                    <a:srgbClr val="000000"/>
                  </a:outerShdw>
                </a:effectLst>
              </a:rPr>
              <a:t>LA VERDAD ADULTERADA</a:t>
            </a:r>
            <a:endParaRPr lang="en-US" b="1">
              <a:effectLst>
                <a:outerShdw blurRad="38100" dist="38100" dir="2700000" algn="tl">
                  <a:srgbClr val="FFFFFF"/>
                </a:outerShdw>
              </a:effectLst>
            </a:endParaRPr>
          </a:p>
        </p:txBody>
      </p:sp>
      <p:sp>
        <p:nvSpPr>
          <p:cNvPr id="91140" name="Rectangle 4"/>
          <p:cNvSpPr>
            <a:spLocks noGrp="1" noChangeArrowheads="1"/>
          </p:cNvSpPr>
          <p:nvPr>
            <p:ph type="body" sz="half" idx="2"/>
          </p:nvPr>
        </p:nvSpPr>
        <p:spPr>
          <a:xfrm>
            <a:off x="179388" y="914400"/>
            <a:ext cx="8713787" cy="3086100"/>
          </a:xfrm>
        </p:spPr>
        <p:txBody>
          <a:bodyPr/>
          <a:lstStyle/>
          <a:p>
            <a:pPr algn="just">
              <a:defRPr/>
            </a:pPr>
            <a:r>
              <a:rPr lang="es-CO" sz="2000" b="1" dirty="0">
                <a:solidFill>
                  <a:srgbClr val="FFFF00"/>
                </a:solidFill>
                <a:effectLst>
                  <a:outerShdw blurRad="38100" dist="38100" dir="2700000" algn="tl">
                    <a:srgbClr val="000000"/>
                  </a:outerShdw>
                </a:effectLst>
              </a:rPr>
              <a:t>Durante el tiempo del caballo negro se atentó contra la ley de Dios: Se eliminó el segundo mandamiento que prohíbe la veneración de las imágenes; se eliminó el cuarto mandamiento al sustituirse el sábado  por el domingo como día de reposo.</a:t>
            </a:r>
          </a:p>
          <a:p>
            <a:pPr algn="just">
              <a:defRPr/>
            </a:pPr>
            <a:r>
              <a:rPr lang="es-CO" sz="2000" b="1" dirty="0">
                <a:solidFill>
                  <a:srgbClr val="FFFF00"/>
                </a:solidFill>
                <a:effectLst>
                  <a:outerShdw blurRad="38100" dist="38100" dir="2700000" algn="tl">
                    <a:srgbClr val="000000"/>
                  </a:outerShdw>
                </a:effectLst>
              </a:rPr>
              <a:t>Se reintrodujo el sacerdocio, se mezclaron el paganismo con el cristianismo al implantarse el papado, la veneración de los santos, el  sacrificio de la misa, el purgatorio, el limbo, etc.</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1140">
                                            <p:txEl>
                                              <p:pRg st="0" end="0"/>
                                            </p:txEl>
                                          </p:spTgt>
                                        </p:tgtEl>
                                        <p:attrNameLst>
                                          <p:attrName>style.visibility</p:attrName>
                                        </p:attrNameLst>
                                      </p:cBhvr>
                                      <p:to>
                                        <p:strVal val="visible"/>
                                      </p:to>
                                    </p:set>
                                    <p:anim calcmode="lin" valueType="num">
                                      <p:cBhvr>
                                        <p:cTn id="7" dur="500" fill="hold"/>
                                        <p:tgtEl>
                                          <p:spTgt spid="9114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114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1140">
                                            <p:txEl>
                                              <p:pRg st="1" end="1"/>
                                            </p:txEl>
                                          </p:spTgt>
                                        </p:tgtEl>
                                        <p:attrNameLst>
                                          <p:attrName>style.visibility</p:attrName>
                                        </p:attrNameLst>
                                      </p:cBhvr>
                                      <p:to>
                                        <p:strVal val="visible"/>
                                      </p:to>
                                    </p:set>
                                    <p:anim calcmode="lin" valueType="num">
                                      <p:cBhvr>
                                        <p:cTn id="13" dur="500" fill="hold"/>
                                        <p:tgtEl>
                                          <p:spTgt spid="9114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114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11" descr="http://www.google.com.co/url?source=imglanding&amp;ct=img&amp;q=http://femenina-salud.com/wp-content/uploads/2009/08/e.jpg&amp;sa=X&amp;ei=-gKXTpPzKI-utwealKj3Aw&amp;ved=0CA4Q8wc&amp;usg=AFQjCNEUlM49zwkNbbmL6gLPVLF0jDY8j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013" y="20638"/>
            <a:ext cx="4344987"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9" descr="http://www.google.com.co/url?source=imglanding&amp;ct=img&amp;q=http://4.bp.blogspot.com/_J0GPVZRi-4M/TNL_7hJ0f3I/AAAAAAAAAAc/4fqMeHcFTnI/s1600/uvas.jpg&amp;sa=X&amp;ei=eAKXTou3B4ODtgfG0a2ABA&amp;ved=0CAsQ8wc&amp;usg=AFQjCNFN-u2ZjzWejFkq19vKTUETMLaU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0638"/>
            <a:ext cx="47879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Rectangle 2"/>
          <p:cNvSpPr>
            <a:spLocks noGrp="1" noChangeArrowheads="1"/>
          </p:cNvSpPr>
          <p:nvPr>
            <p:ph type="title"/>
          </p:nvPr>
        </p:nvSpPr>
        <p:spPr>
          <a:xfrm>
            <a:off x="685800" y="228600"/>
            <a:ext cx="7772400" cy="342900"/>
          </a:xfrm>
        </p:spPr>
        <p:txBody>
          <a:bodyPr/>
          <a:lstStyle/>
          <a:p>
            <a:pPr>
              <a:defRPr/>
            </a:pPr>
            <a:r>
              <a:rPr lang="es-CO" b="1">
                <a:solidFill>
                  <a:srgbClr val="FFFF00"/>
                </a:solidFill>
                <a:effectLst>
                  <a:outerShdw blurRad="38100" dist="38100" dir="2700000" algn="tl">
                    <a:srgbClr val="000000"/>
                  </a:outerShdw>
                </a:effectLst>
              </a:rPr>
              <a:t>Pero no todo fue oscuridad!</a:t>
            </a:r>
          </a:p>
        </p:txBody>
      </p:sp>
      <p:sp>
        <p:nvSpPr>
          <p:cNvPr id="92163" name="Rectangle 3"/>
          <p:cNvSpPr>
            <a:spLocks noGrp="1" noChangeArrowheads="1"/>
          </p:cNvSpPr>
          <p:nvPr>
            <p:ph type="body" sz="half" idx="1"/>
          </p:nvPr>
        </p:nvSpPr>
        <p:spPr>
          <a:xfrm>
            <a:off x="219075" y="1485900"/>
            <a:ext cx="8816975" cy="3086100"/>
          </a:xfrm>
        </p:spPr>
        <p:txBody>
          <a:bodyPr/>
          <a:lstStyle/>
          <a:p>
            <a:pPr algn="just"/>
            <a:r>
              <a:rPr lang="es-CO" sz="2400" b="1">
                <a:solidFill>
                  <a:schemeClr val="bg2"/>
                </a:solidFill>
              </a:rPr>
              <a:t>“Dos libras de trigo por un denario, y seis libras de cebada por un denario; </a:t>
            </a:r>
            <a:r>
              <a:rPr lang="es-CO" sz="2400" b="1" u="sng">
                <a:solidFill>
                  <a:schemeClr val="bg2"/>
                </a:solidFill>
              </a:rPr>
              <a:t>pero no dañes el aceite ni el vino”</a:t>
            </a:r>
            <a:r>
              <a:rPr lang="es-CO" sz="2400" b="1">
                <a:solidFill>
                  <a:schemeClr val="bg2"/>
                </a:solidFill>
              </a:rPr>
              <a:t> (Apoc. 6:6).</a:t>
            </a:r>
          </a:p>
          <a:p>
            <a:pPr algn="just"/>
            <a:r>
              <a:rPr lang="es-CO" sz="2400" b="1">
                <a:solidFill>
                  <a:schemeClr val="bg2"/>
                </a:solidFill>
              </a:rPr>
              <a:t>Durante la época de Pérgamo se consolidaron verdades tan fundamentales como la de la Trinidad; la naturaleza divino-humana de Cristo cuya sangre se simboliza con el vino y del Espíritu Santo que se compara con el aceite.</a:t>
            </a:r>
          </a:p>
          <a:p>
            <a:pPr algn="just"/>
            <a:r>
              <a:rPr lang="es-CO" sz="2400" b="1">
                <a:solidFill>
                  <a:schemeClr val="bg2"/>
                </a:solidFill>
              </a:rPr>
              <a:t>Las herejías gnósticas, arrianas, montanistas, adopcionistas, etc. que atacaban la naturaleza Divino-humana de Cristo y la Trinidad, fueron denunciadas y erradicadas de la iglesia.</a:t>
            </a:r>
          </a:p>
        </p:txBody>
      </p:sp>
      <p:sp>
        <p:nvSpPr>
          <p:cNvPr id="30726" name="WordArt 7"/>
          <p:cNvSpPr>
            <a:spLocks noChangeArrowheads="1" noChangeShapeType="1" noTextEdit="1"/>
          </p:cNvSpPr>
          <p:nvPr/>
        </p:nvSpPr>
        <p:spPr bwMode="auto">
          <a:xfrm rot="738072">
            <a:off x="1925638" y="582613"/>
            <a:ext cx="876300" cy="942975"/>
          </a:xfrm>
          <a:prstGeom prst="rect">
            <a:avLst/>
          </a:prstGeom>
        </p:spPr>
        <p:txBody>
          <a:bodyPr wrap="none" fromWordArt="1">
            <a:prstTxWarp prst="textSlantUp">
              <a:avLst>
                <a:gd name="adj" fmla="val 32056"/>
              </a:avLst>
            </a:prstTxWarp>
          </a:bodyPr>
          <a:lstStyle/>
          <a:p>
            <a:pPr algn="ctr"/>
            <a:r>
              <a:rPr lang="es-CO" sz="3600" kern="10">
                <a:ln w="9525">
                  <a:solidFill>
                    <a:srgbClr val="CC99FF"/>
                  </a:solidFill>
                  <a:round/>
                  <a:headEnd/>
                  <a:tailEnd/>
                </a:ln>
                <a:gradFill rotWithShape="1">
                  <a:gsLst>
                    <a:gs pos="0">
                      <a:srgbClr val="6600CC"/>
                    </a:gs>
                    <a:gs pos="100000">
                      <a:srgbClr val="CC00CC"/>
                    </a:gs>
                  </a:gsLst>
                  <a:lin ang="4620000" scaled="1"/>
                </a:gradFill>
                <a:effectLst>
                  <a:outerShdw dist="53882" dir="2700000" algn="ctr" rotWithShape="0">
                    <a:srgbClr val="9999FF"/>
                  </a:outerShdw>
                </a:effectLst>
                <a:latin typeface="Impact"/>
              </a:rPr>
              <a:t>VINO</a:t>
            </a:r>
          </a:p>
        </p:txBody>
      </p:sp>
      <p:sp>
        <p:nvSpPr>
          <p:cNvPr id="30727" name="WordArt 8"/>
          <p:cNvSpPr>
            <a:spLocks noChangeArrowheads="1" noChangeShapeType="1" noTextEdit="1"/>
          </p:cNvSpPr>
          <p:nvPr/>
        </p:nvSpPr>
        <p:spPr bwMode="auto">
          <a:xfrm rot="731562">
            <a:off x="6243638" y="636588"/>
            <a:ext cx="1193800" cy="942975"/>
          </a:xfrm>
          <a:prstGeom prst="rect">
            <a:avLst/>
          </a:prstGeom>
        </p:spPr>
        <p:txBody>
          <a:bodyPr wrap="none" fromWordArt="1">
            <a:prstTxWarp prst="textSlantUp">
              <a:avLst>
                <a:gd name="adj" fmla="val 32056"/>
              </a:avLst>
            </a:prstTxWarp>
          </a:bodyPr>
          <a:lstStyle/>
          <a:p>
            <a:pPr algn="ctr"/>
            <a:r>
              <a:rPr lang="es-CO" sz="3600" kern="10">
                <a:ln w="9525">
                  <a:solidFill>
                    <a:srgbClr val="CC99FF"/>
                  </a:solidFill>
                  <a:round/>
                  <a:headEnd/>
                  <a:tailEnd/>
                </a:ln>
                <a:gradFill rotWithShape="1">
                  <a:gsLst>
                    <a:gs pos="0">
                      <a:srgbClr val="6600CC"/>
                    </a:gs>
                    <a:gs pos="100000">
                      <a:srgbClr val="CC00CC"/>
                    </a:gs>
                  </a:gsLst>
                  <a:lin ang="4620000" scaled="1"/>
                </a:gradFill>
                <a:effectLst>
                  <a:outerShdw dist="53882" dir="2700000" algn="ctr" rotWithShape="0">
                    <a:srgbClr val="9999FF"/>
                  </a:outerShdw>
                </a:effectLst>
                <a:latin typeface="Impact"/>
              </a:rPr>
              <a:t>ACEITE</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p:tgtEl>
                                          <p:spTgt spid="921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92163">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additive="base">
                                        <p:cTn id="13" dur="500"/>
                                        <p:tgtEl>
                                          <p:spTgt spid="9216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9216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92163">
                                            <p:txEl>
                                              <p:pRg st="2" end="2"/>
                                            </p:txEl>
                                          </p:spTgt>
                                        </p:tgtEl>
                                        <p:attrNameLst>
                                          <p:attrName>style.visibility</p:attrName>
                                        </p:attrNameLst>
                                      </p:cBhvr>
                                      <p:to>
                                        <p:strVal val="visible"/>
                                      </p:to>
                                    </p:set>
                                    <p:anim calcmode="lin" valueType="num">
                                      <p:cBhvr additive="base">
                                        <p:cTn id="19" dur="500"/>
                                        <p:tgtEl>
                                          <p:spTgt spid="92163">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92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4" descr="S063.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7494"/>
            <a:ext cx="3995936" cy="4371950"/>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body" sz="half" idx="2"/>
          </p:nvPr>
        </p:nvSpPr>
        <p:spPr>
          <a:xfrm>
            <a:off x="3779838" y="123825"/>
            <a:ext cx="5184775" cy="3816350"/>
          </a:xfrm>
        </p:spPr>
        <p:txBody>
          <a:bodyPr/>
          <a:lstStyle/>
          <a:p>
            <a:pPr algn="just"/>
            <a:r>
              <a:rPr lang="es-CO" sz="2200" b="1">
                <a:solidFill>
                  <a:srgbClr val="FFC000"/>
                </a:solidFill>
              </a:rPr>
              <a:t>“Cuando abrió el cuarto sello, oí la voz del cuarto ser viviente que decía: "¡Ven!"</a:t>
            </a:r>
          </a:p>
          <a:p>
            <a:pPr algn="just"/>
            <a:r>
              <a:rPr lang="es-CO" sz="2200" b="1">
                <a:solidFill>
                  <a:srgbClr val="FFC000"/>
                </a:solidFill>
              </a:rPr>
              <a:t>“Y miré, y he aquí un caballo pálido;  y el que estaba montado sobre él se llamaba Muerte; y el Hades le seguía muy de cerca “A ellos les fue dado poder sobre la cuarta parte de la tierra, para matar con espada y con hambre y con pestilencia y por las fieras del campo.”. (Ap. 6:7,8)</a:t>
            </a:r>
          </a:p>
        </p:txBody>
      </p:sp>
      <p:sp>
        <p:nvSpPr>
          <p:cNvPr id="30724" name="WordArt 5"/>
          <p:cNvSpPr>
            <a:spLocks noChangeArrowheads="1" noChangeShapeType="1" noTextEdit="1"/>
          </p:cNvSpPr>
          <p:nvPr/>
        </p:nvSpPr>
        <p:spPr bwMode="auto">
          <a:xfrm>
            <a:off x="6372200" y="4087316"/>
            <a:ext cx="2997200" cy="716682"/>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fromWordArt="1"/>
          <a:lstStyle/>
          <a:p>
            <a:pPr algn="ctr">
              <a:defRPr/>
            </a:pPr>
            <a:r>
              <a:rPr lang="es-CO" sz="3600" b="0" kern="1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Impact"/>
              </a:rPr>
              <a:t>EL CUARTO SELLO</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p:tgtEl>
                                          <p:spTgt spid="59395">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59395">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p:tgtEl>
                                          <p:spTgt spid="59395">
                                            <p:txEl>
                                              <p:pRg st="1" end="1"/>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4" descr="S066.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2"/>
          <p:cNvSpPr>
            <a:spLocks noGrp="1" noChangeArrowheads="1"/>
          </p:cNvSpPr>
          <p:nvPr>
            <p:ph type="title"/>
          </p:nvPr>
        </p:nvSpPr>
        <p:spPr>
          <a:xfrm>
            <a:off x="107950" y="195263"/>
            <a:ext cx="4032250" cy="857250"/>
          </a:xfrm>
        </p:spPr>
        <p:txBody>
          <a:bodyPr/>
          <a:lstStyle/>
          <a:p>
            <a:pPr>
              <a:defRPr/>
            </a:pPr>
            <a:r>
              <a:rPr lang="en-US" sz="3600" b="1" dirty="0">
                <a:solidFill>
                  <a:srgbClr val="FAFD00"/>
                </a:solidFill>
                <a:effectLst>
                  <a:outerShdw blurRad="38100" dist="38100" dir="2700000" algn="tl">
                    <a:srgbClr val="000000"/>
                  </a:outerShdw>
                </a:effectLst>
              </a:rPr>
              <a:t>EL CABALLO PALIDO</a:t>
            </a:r>
          </a:p>
        </p:txBody>
      </p:sp>
      <p:sp>
        <p:nvSpPr>
          <p:cNvPr id="60419" name="Rectangle 3"/>
          <p:cNvSpPr>
            <a:spLocks noGrp="1" noChangeArrowheads="1"/>
          </p:cNvSpPr>
          <p:nvPr>
            <p:ph type="body" sz="half" idx="2"/>
          </p:nvPr>
        </p:nvSpPr>
        <p:spPr>
          <a:xfrm>
            <a:off x="0" y="3292475"/>
            <a:ext cx="9144000" cy="1847850"/>
          </a:xfrm>
        </p:spPr>
        <p:txBody>
          <a:bodyPr/>
          <a:lstStyle/>
          <a:p>
            <a:pPr algn="just">
              <a:defRPr/>
            </a:pPr>
            <a:r>
              <a:rPr lang="es-CO" sz="2200" b="1" dirty="0">
                <a:effectLst>
                  <a:outerShdw blurRad="38100" dist="38100" dir="2700000" algn="tl">
                    <a:srgbClr val="FFFFFF"/>
                  </a:outerShdw>
                </a:effectLst>
              </a:rPr>
              <a:t>El color pálido es sinónimo de </a:t>
            </a:r>
            <a:r>
              <a:rPr lang="es-CO" sz="2200" b="1" u="sng" dirty="0">
                <a:solidFill>
                  <a:srgbClr val="FFC000"/>
                </a:solidFill>
                <a:effectLst>
                  <a:outerShdw blurRad="38100" dist="38100" dir="2700000" algn="tl">
                    <a:srgbClr val="000000"/>
                  </a:outerShdw>
                </a:effectLst>
              </a:rPr>
              <a:t>vergüenza</a:t>
            </a:r>
            <a:r>
              <a:rPr lang="es-CO" sz="2200" b="1" dirty="0">
                <a:effectLst>
                  <a:outerShdw blurRad="38100" dist="38100" dir="2700000" algn="tl">
                    <a:srgbClr val="FFFFFF"/>
                  </a:outerShdw>
                </a:effectLst>
              </a:rPr>
              <a:t> (Isa. 29:22); de </a:t>
            </a:r>
            <a:r>
              <a:rPr lang="es-CO" sz="2200" b="1" u="sng" dirty="0">
                <a:solidFill>
                  <a:srgbClr val="FFC000"/>
                </a:solidFill>
                <a:effectLst>
                  <a:outerShdw blurRad="38100" dist="38100" dir="2700000" algn="tl">
                    <a:srgbClr val="000000"/>
                  </a:outerShdw>
                </a:effectLst>
              </a:rPr>
              <a:t>temor, espanto y pérdida de la paz </a:t>
            </a:r>
            <a:r>
              <a:rPr lang="es-CO" sz="2200" b="1" dirty="0">
                <a:solidFill>
                  <a:srgbClr val="FFC000"/>
                </a:solidFill>
                <a:effectLst>
                  <a:outerShdw blurRad="38100" dist="38100" dir="2700000" algn="tl">
                    <a:srgbClr val="FFFFFF"/>
                  </a:outerShdw>
                </a:effectLst>
              </a:rPr>
              <a:t> </a:t>
            </a:r>
            <a:r>
              <a:rPr lang="es-CO" sz="2200" b="1" dirty="0">
                <a:solidFill>
                  <a:schemeClr val="tx2">
                    <a:lumMod val="20000"/>
                    <a:lumOff val="80000"/>
                  </a:schemeClr>
                </a:solidFill>
              </a:rPr>
              <a:t>(</a:t>
            </a:r>
            <a:r>
              <a:rPr lang="es-CO" sz="2200" b="1" dirty="0" err="1">
                <a:solidFill>
                  <a:schemeClr val="tx2">
                    <a:lumMod val="20000"/>
                    <a:lumOff val="80000"/>
                  </a:schemeClr>
                </a:solidFill>
              </a:rPr>
              <a:t>Jer</a:t>
            </a:r>
            <a:r>
              <a:rPr lang="es-CO" sz="2200" b="1" dirty="0">
                <a:solidFill>
                  <a:schemeClr val="tx2">
                    <a:lumMod val="20000"/>
                    <a:lumOff val="80000"/>
                  </a:schemeClr>
                </a:solidFill>
              </a:rPr>
              <a:t>. 30:5,6; Joel 2:6).</a:t>
            </a:r>
          </a:p>
          <a:p>
            <a:pPr algn="just">
              <a:defRPr/>
            </a:pPr>
            <a:r>
              <a:rPr lang="es-CO" sz="2200" b="1" dirty="0">
                <a:solidFill>
                  <a:schemeClr val="tx2">
                    <a:lumMod val="20000"/>
                    <a:lumOff val="80000"/>
                  </a:schemeClr>
                </a:solidFill>
              </a:rPr>
              <a:t>Este es el ángel de la iglesia de </a:t>
            </a:r>
            <a:r>
              <a:rPr lang="es-CO" sz="2200" b="1" dirty="0" err="1">
                <a:solidFill>
                  <a:schemeClr val="tx2">
                    <a:lumMod val="20000"/>
                    <a:lumOff val="80000"/>
                  </a:schemeClr>
                </a:solidFill>
              </a:rPr>
              <a:t>Tiatira</a:t>
            </a:r>
            <a:r>
              <a:rPr lang="es-CO" sz="2200" b="1" dirty="0">
                <a:solidFill>
                  <a:schemeClr val="tx2">
                    <a:lumMod val="20000"/>
                    <a:lumOff val="80000"/>
                  </a:schemeClr>
                </a:solidFill>
              </a:rPr>
              <a:t>; una iglesia que se llenó de la vergüenza de sus hechos, que sembró el mundo con temor y espanto; una iglesia que quitó la paz de la tierra.</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arn(outHorizontal)">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barn(outHorizontal)">
                                      <p:cBhvr>
                                        <p:cTn id="12" dur="5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050" y="7938"/>
            <a:ext cx="6621463" cy="857250"/>
          </a:xfrm>
        </p:spPr>
        <p:txBody>
          <a:bodyPr/>
          <a:lstStyle/>
          <a:p>
            <a:pPr>
              <a:defRPr/>
            </a:pPr>
            <a:r>
              <a:rPr lang="en-US" b="1" dirty="0">
                <a:solidFill>
                  <a:srgbClr val="FCFEB9"/>
                </a:solidFill>
                <a:effectLst>
                  <a:outerShdw blurRad="38100" dist="38100" dir="2700000" algn="tl">
                    <a:srgbClr val="000000"/>
                  </a:outerShdw>
                </a:effectLst>
              </a:rPr>
              <a:t>EL LIBRO SELLADO</a:t>
            </a:r>
          </a:p>
        </p:txBody>
      </p:sp>
      <p:sp>
        <p:nvSpPr>
          <p:cNvPr id="80899" name="Rectangle 3"/>
          <p:cNvSpPr>
            <a:spLocks noGrp="1" noChangeArrowheads="1"/>
          </p:cNvSpPr>
          <p:nvPr>
            <p:ph type="body" sz="half" idx="1"/>
          </p:nvPr>
        </p:nvSpPr>
        <p:spPr>
          <a:xfrm>
            <a:off x="323850" y="1347788"/>
            <a:ext cx="3810000" cy="3086100"/>
          </a:xfrm>
        </p:spPr>
        <p:txBody>
          <a:bodyPr/>
          <a:lstStyle/>
          <a:p>
            <a:pPr algn="just">
              <a:defRPr/>
            </a:pPr>
            <a:r>
              <a:rPr lang="es-CO" b="1" dirty="0">
                <a:solidFill>
                  <a:srgbClr val="FCFEB9"/>
                </a:solidFill>
                <a:effectLst>
                  <a:outerShdw blurRad="38100" dist="38100" dir="2700000" algn="tl">
                    <a:srgbClr val="000000"/>
                  </a:outerShdw>
                </a:effectLst>
              </a:rPr>
              <a:t>“Pero tú,  Daniel”,  dijo Dios, “ cierra las palabras y </a:t>
            </a:r>
            <a:r>
              <a:rPr lang="es-CO" b="1" u="sng" dirty="0">
                <a:solidFill>
                  <a:srgbClr val="FAFD00"/>
                </a:solidFill>
                <a:effectLst>
                  <a:outerShdw blurRad="38100" dist="38100" dir="2700000" algn="tl">
                    <a:srgbClr val="000000"/>
                  </a:outerShdw>
                </a:effectLst>
              </a:rPr>
              <a:t>SELLA EL LIBRO  hasta el tiempo del fin…</a:t>
            </a:r>
            <a:r>
              <a:rPr lang="es-CO" b="1" dirty="0">
                <a:solidFill>
                  <a:srgbClr val="FCFEB9"/>
                </a:solidFill>
                <a:effectLst>
                  <a:outerShdw blurRad="38100" dist="38100" dir="2700000" algn="tl">
                    <a:srgbClr val="000000"/>
                  </a:outerShdw>
                </a:effectLst>
              </a:rPr>
              <a:t>”        (Dan. 12:4).</a:t>
            </a:r>
          </a:p>
          <a:p>
            <a:pPr algn="just">
              <a:defRPr/>
            </a:pPr>
            <a:endParaRPr lang="es-CO" sz="2800" b="1" u="sng" dirty="0">
              <a:solidFill>
                <a:srgbClr val="FAFD00"/>
              </a:solidFill>
              <a:effectLst>
                <a:outerShdw blurRad="38100" dist="38100" dir="2700000" algn="tl">
                  <a:srgbClr val="000000"/>
                </a:outerShdw>
              </a:effectLst>
            </a:endParaRPr>
          </a:p>
          <a:p>
            <a:pPr algn="just">
              <a:defRPr/>
            </a:pPr>
            <a:endParaRPr lang="es-CO" sz="2800" dirty="0"/>
          </a:p>
        </p:txBody>
      </p:sp>
      <p:pic>
        <p:nvPicPr>
          <p:cNvPr id="61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915988"/>
            <a:ext cx="4500562"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6" descr="http://www.google.com.co/url?source=imglanding&amp;ct=img&amp;q=http://www.editoriallapaz.org/apocalipsis_sello_4_files/image004.jpg&amp;sa=X&amp;ei=4wOXTs7_NtO1tgfL2MzwAw&amp;ved=0CAwQ8wc4Eg&amp;usg=AFQjCNGw2Tp7-trajdWg50I1KCV6EQLh5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9050"/>
            <a:ext cx="9123363"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2"/>
          <p:cNvSpPr>
            <a:spLocks noGrp="1" noChangeArrowheads="1"/>
          </p:cNvSpPr>
          <p:nvPr>
            <p:ph type="title"/>
          </p:nvPr>
        </p:nvSpPr>
        <p:spPr>
          <a:xfrm>
            <a:off x="55563" y="2139950"/>
            <a:ext cx="3579812" cy="400050"/>
          </a:xfrm>
        </p:spPr>
        <p:txBody>
          <a:bodyPr/>
          <a:lstStyle/>
          <a:p>
            <a:pPr>
              <a:defRPr/>
            </a:pPr>
            <a:br>
              <a:rPr lang="en-US" sz="3600" b="1" dirty="0">
                <a:solidFill>
                  <a:srgbClr val="FAFD00"/>
                </a:solidFill>
                <a:effectLst>
                  <a:outerShdw blurRad="38100" dist="38100" dir="2700000" algn="tl">
                    <a:srgbClr val="000000"/>
                  </a:outerShdw>
                </a:effectLst>
              </a:rPr>
            </a:br>
            <a:r>
              <a:rPr lang="en-US" sz="3600" b="1" dirty="0">
                <a:solidFill>
                  <a:srgbClr val="FAFD00"/>
                </a:solidFill>
                <a:effectLst>
                  <a:outerShdw blurRad="38100" dist="38100" dir="2700000" algn="tl">
                    <a:srgbClr val="000000"/>
                  </a:outerShdw>
                </a:effectLst>
              </a:rPr>
              <a:t>LOS JINETES </a:t>
            </a:r>
            <a:br>
              <a:rPr lang="en-US" sz="3600" b="1" dirty="0">
                <a:solidFill>
                  <a:srgbClr val="FAFD00"/>
                </a:solidFill>
                <a:effectLst>
                  <a:outerShdw blurRad="38100" dist="38100" dir="2700000" algn="tl">
                    <a:srgbClr val="000000"/>
                  </a:outerShdw>
                </a:effectLst>
              </a:rPr>
            </a:br>
            <a:endParaRPr lang="en-US" sz="3600" b="1" dirty="0">
              <a:solidFill>
                <a:srgbClr val="FAFD00"/>
              </a:solidFill>
              <a:effectLst>
                <a:outerShdw blurRad="38100" dist="38100" dir="2700000" algn="tl">
                  <a:srgbClr val="000000"/>
                </a:outerShdw>
              </a:effectLst>
            </a:endParaRPr>
          </a:p>
        </p:txBody>
      </p:sp>
      <p:sp>
        <p:nvSpPr>
          <p:cNvPr id="61443" name="Rectangle 3"/>
          <p:cNvSpPr>
            <a:spLocks noGrp="1" noChangeArrowheads="1"/>
          </p:cNvSpPr>
          <p:nvPr>
            <p:ph type="body" sz="half" idx="2"/>
          </p:nvPr>
        </p:nvSpPr>
        <p:spPr>
          <a:xfrm>
            <a:off x="-3175" y="2676525"/>
            <a:ext cx="9144000" cy="2466975"/>
          </a:xfrm>
        </p:spPr>
        <p:txBody>
          <a:bodyPr/>
          <a:lstStyle/>
          <a:p>
            <a:pPr algn="just">
              <a:defRPr/>
            </a:pPr>
            <a:r>
              <a:rPr lang="es-CO" sz="3600" b="1">
                <a:solidFill>
                  <a:srgbClr val="FAFD00"/>
                </a:solidFill>
                <a:effectLst>
                  <a:outerShdw blurRad="38100" dist="38100" dir="2700000" algn="tl">
                    <a:srgbClr val="000000"/>
                  </a:outerShdw>
                </a:effectLst>
              </a:rPr>
              <a:t>Sus jinetes, sus líderes son la muerte y el Hades (Infierno o sepulcro) (Apoc. 6:8).</a:t>
            </a:r>
          </a:p>
          <a:p>
            <a:pPr algn="just">
              <a:defRPr/>
            </a:pPr>
            <a:r>
              <a:rPr lang="es-CO" sz="3600" b="1">
                <a:solidFill>
                  <a:srgbClr val="FAFD00"/>
                </a:solidFill>
                <a:effectLst>
                  <a:outerShdw blurRad="38100" dist="38100" dir="2700000" algn="tl">
                    <a:srgbClr val="000000"/>
                  </a:outerShdw>
                </a:effectLst>
              </a:rPr>
              <a:t>Su líder, Jezabel (Apoc. 2:20), se embriagó con la sangre de los santos (Apoc. 17:6).</a:t>
            </a:r>
          </a:p>
          <a:p>
            <a:pPr algn="just">
              <a:defRPr/>
            </a:pPr>
            <a:endParaRPr lang="es-CO" sz="3600" b="1">
              <a:solidFill>
                <a:srgbClr val="FAFD00"/>
              </a:solidFill>
              <a:effectLst>
                <a:outerShdw blurRad="38100" dist="38100" dir="2700000" algn="tl">
                  <a:srgbClr val="000000"/>
                </a:outerShdw>
              </a:effectLst>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p:cTn id="7" dur="500" fill="hold"/>
                                        <p:tgtEl>
                                          <p:spTgt spid="614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4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144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61443">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61443">
                                            <p:txEl>
                                              <p:pRg st="0" end="0"/>
                                            </p:txEl>
                                          </p:spTgt>
                                        </p:tgtEl>
                                        <p:attrNameLst>
                                          <p:attrName>ppt_c</p:attrName>
                                        </p:attrNameLst>
                                      </p:cBhvr>
                                      <p:to>
                                        <a:srgbClr val="FAFD0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61443">
                                            <p:txEl>
                                              <p:pRg st="1" end="1"/>
                                            </p:txEl>
                                          </p:spTgt>
                                        </p:tgtEl>
                                        <p:attrNameLst>
                                          <p:attrName>style.visibility</p:attrName>
                                        </p:attrNameLst>
                                      </p:cBhvr>
                                      <p:to>
                                        <p:strVal val="visible"/>
                                      </p:to>
                                    </p:set>
                                    <p:anim calcmode="lin" valueType="num">
                                      <p:cBhvr>
                                        <p:cTn id="15" dur="500" fill="hold"/>
                                        <p:tgtEl>
                                          <p:spTgt spid="6144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144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61443">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61443">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61443">
                                            <p:txEl>
                                              <p:pRg st="1" end="1"/>
                                            </p:txEl>
                                          </p:spTgt>
                                        </p:tgtEl>
                                        <p:attrNameLst>
                                          <p:attrName>ppt_c</p:attrName>
                                        </p:attrNameLst>
                                      </p:cBhvr>
                                      <p:to>
                                        <a:srgbClr val="FAFD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6" descr="http://www.google.com.co/url?source=imglanding&amp;ct=img&amp;q=http://3.bp.blogspot.com/_wf0uHXH3VxE/TAkTKhYd0MI/AAAAAAAAAms/WsPSkFFBVEM/s1600/inquisition2.jpg&amp;sa=X&amp;ei=vQWXTvSODefa0QGtx-W6BA&amp;ved=0CAwQ8wc&amp;usg=AFQjCNGbqmnDaRwObYdb5VGSCgvnAh5Tx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6350"/>
            <a:ext cx="9139237"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Rectangle 2"/>
          <p:cNvSpPr>
            <a:spLocks noGrp="1" noChangeArrowheads="1"/>
          </p:cNvSpPr>
          <p:nvPr>
            <p:ph type="title"/>
          </p:nvPr>
        </p:nvSpPr>
        <p:spPr>
          <a:xfrm>
            <a:off x="2057400" y="34174"/>
            <a:ext cx="5334000" cy="1074653"/>
          </a:xfrm>
        </p:spPr>
        <p:txBody>
          <a:bodyPr>
            <a:spAutoFit/>
          </a:bodyPr>
          <a:lstStyle/>
          <a:p>
            <a:pPr>
              <a:defRPr/>
            </a:pPr>
            <a:r>
              <a:rPr lang="en-US" sz="3200" b="1" kern="1200">
                <a:solidFill>
                  <a:srgbClr val="FFFF00"/>
                </a:solidFill>
                <a:effectLst>
                  <a:glow rad="228600">
                    <a:schemeClr val="accent4">
                      <a:satMod val="175000"/>
                      <a:alpha val="40000"/>
                    </a:schemeClr>
                  </a:glow>
                </a:effectLst>
                <a:ea typeface="+mn-ea"/>
                <a:cs typeface="+mn-cs"/>
              </a:rPr>
              <a:t>LA INQUISICION Y EL CUARTO JINETE</a:t>
            </a:r>
          </a:p>
        </p:txBody>
      </p:sp>
      <p:sp>
        <p:nvSpPr>
          <p:cNvPr id="2" name="1 Rectángulo"/>
          <p:cNvSpPr/>
          <p:nvPr/>
        </p:nvSpPr>
        <p:spPr>
          <a:xfrm>
            <a:off x="0" y="1709086"/>
            <a:ext cx="9143998" cy="3416320"/>
          </a:xfrm>
          <a:prstGeom prst="rect">
            <a:avLst/>
          </a:prstGeom>
        </p:spPr>
        <p:txBody>
          <a:bodyPr>
            <a:spAutoFit/>
          </a:bodyPr>
          <a:lstStyle/>
          <a:p>
            <a:pPr algn="just">
              <a:defRPr/>
            </a:pPr>
            <a:r>
              <a:rPr lang="es-CO" dirty="0">
                <a:solidFill>
                  <a:srgbClr val="FFFF00"/>
                </a:solidFill>
                <a:effectLst>
                  <a:glow rad="228600">
                    <a:schemeClr val="accent4">
                      <a:satMod val="175000"/>
                      <a:alpha val="40000"/>
                    </a:schemeClr>
                  </a:glow>
                </a:effectLst>
                <a:latin typeface="Times"/>
              </a:rPr>
              <a:t>El Papa Inocencio IV en su documento: “Ad </a:t>
            </a:r>
            <a:r>
              <a:rPr lang="es-CO" dirty="0" err="1">
                <a:solidFill>
                  <a:srgbClr val="FFFF00"/>
                </a:solidFill>
                <a:effectLst>
                  <a:glow rad="228600">
                    <a:schemeClr val="accent4">
                      <a:satMod val="175000"/>
                      <a:alpha val="40000"/>
                    </a:schemeClr>
                  </a:glow>
                </a:effectLst>
                <a:latin typeface="Times"/>
              </a:rPr>
              <a:t>Extirpanda</a:t>
            </a:r>
            <a:r>
              <a:rPr lang="es-CO" dirty="0">
                <a:solidFill>
                  <a:srgbClr val="FFFF00"/>
                </a:solidFill>
                <a:effectLst>
                  <a:glow rad="228600">
                    <a:schemeClr val="accent4">
                      <a:satMod val="175000"/>
                      <a:alpha val="40000"/>
                    </a:schemeClr>
                  </a:glow>
                </a:effectLst>
                <a:latin typeface="Times"/>
              </a:rPr>
              <a:t>”, declaró que los que se opusieran a la iglesia católica deberían ser aplastados como serpientes. Esto se cumplió al pie de la letra:</a:t>
            </a:r>
          </a:p>
          <a:p>
            <a:pPr algn="just">
              <a:defRPr/>
            </a:pPr>
            <a:r>
              <a:rPr lang="es-CO" dirty="0">
                <a:solidFill>
                  <a:srgbClr val="FFFF00"/>
                </a:solidFill>
                <a:effectLst>
                  <a:glow rad="228600">
                    <a:schemeClr val="accent4">
                      <a:satMod val="175000"/>
                      <a:alpha val="40000"/>
                    </a:schemeClr>
                  </a:glow>
                </a:effectLst>
                <a:latin typeface="Times"/>
              </a:rPr>
              <a:t>En 1209 </a:t>
            </a:r>
            <a:r>
              <a:rPr lang="es-CO" dirty="0" err="1">
                <a:solidFill>
                  <a:srgbClr val="FFFF00"/>
                </a:solidFill>
                <a:effectLst>
                  <a:glow rad="228600">
                    <a:schemeClr val="accent4">
                      <a:satMod val="175000"/>
                      <a:alpha val="40000"/>
                    </a:schemeClr>
                  </a:glow>
                </a:effectLst>
                <a:latin typeface="Times"/>
              </a:rPr>
              <a:t>Beziers</a:t>
            </a:r>
            <a:r>
              <a:rPr lang="es-CO" dirty="0">
                <a:solidFill>
                  <a:srgbClr val="FFFF00"/>
                </a:solidFill>
                <a:effectLst>
                  <a:glow rad="228600">
                    <a:schemeClr val="accent4">
                      <a:satMod val="175000"/>
                      <a:alpha val="40000"/>
                    </a:schemeClr>
                  </a:glow>
                </a:effectLst>
                <a:latin typeface="Times"/>
              </a:rPr>
              <a:t> es tomada por los cruzados y 60.000 “herejes” fueron acuchillados;</a:t>
            </a:r>
          </a:p>
          <a:p>
            <a:pPr algn="just">
              <a:defRPr/>
            </a:pPr>
            <a:r>
              <a:rPr lang="es-CO" dirty="0">
                <a:solidFill>
                  <a:srgbClr val="FFFF00"/>
                </a:solidFill>
                <a:effectLst>
                  <a:glow rad="228600">
                    <a:schemeClr val="accent4">
                      <a:satMod val="175000"/>
                      <a:alpha val="40000"/>
                    </a:schemeClr>
                  </a:glow>
                </a:effectLst>
                <a:latin typeface="Times"/>
              </a:rPr>
              <a:t>En 1211, </a:t>
            </a:r>
            <a:r>
              <a:rPr lang="es-CO" dirty="0" err="1">
                <a:solidFill>
                  <a:srgbClr val="FFFF00"/>
                </a:solidFill>
                <a:effectLst>
                  <a:glow rad="228600">
                    <a:schemeClr val="accent4">
                      <a:satMod val="175000"/>
                      <a:alpha val="40000"/>
                    </a:schemeClr>
                  </a:glow>
                </a:effectLst>
                <a:latin typeface="Times"/>
              </a:rPr>
              <a:t>Lavour</a:t>
            </a:r>
            <a:r>
              <a:rPr lang="es-CO" dirty="0">
                <a:solidFill>
                  <a:srgbClr val="FFFF00"/>
                </a:solidFill>
                <a:effectLst>
                  <a:glow rad="228600">
                    <a:schemeClr val="accent4">
                      <a:satMod val="175000"/>
                      <a:alpha val="40000"/>
                    </a:schemeClr>
                  </a:glow>
                </a:effectLst>
                <a:latin typeface="Times"/>
              </a:rPr>
              <a:t>, el gobernador, es ahorcado y 100.000 ciudadanos son quemados;</a:t>
            </a:r>
          </a:p>
          <a:p>
            <a:pPr algn="just">
              <a:defRPr/>
            </a:pPr>
            <a:r>
              <a:rPr lang="es-CO" dirty="0">
                <a:solidFill>
                  <a:srgbClr val="FFFF00"/>
                </a:solidFill>
                <a:effectLst>
                  <a:glow rad="228600">
                    <a:schemeClr val="accent4">
                      <a:satMod val="175000"/>
                      <a:alpha val="40000"/>
                    </a:schemeClr>
                  </a:glow>
                </a:effectLst>
                <a:latin typeface="Times"/>
              </a:rPr>
              <a:t>En </a:t>
            </a:r>
            <a:r>
              <a:rPr lang="es-CO" dirty="0" err="1">
                <a:solidFill>
                  <a:srgbClr val="FFFF00"/>
                </a:solidFill>
                <a:effectLst>
                  <a:glow rad="228600">
                    <a:schemeClr val="accent4">
                      <a:satMod val="175000"/>
                      <a:alpha val="40000"/>
                    </a:schemeClr>
                  </a:glow>
                </a:effectLst>
                <a:latin typeface="Times"/>
              </a:rPr>
              <a:t>Merindol</a:t>
            </a:r>
            <a:r>
              <a:rPr lang="es-CO" dirty="0">
                <a:solidFill>
                  <a:srgbClr val="FFFF00"/>
                </a:solidFill>
                <a:effectLst>
                  <a:glow rad="228600">
                    <a:schemeClr val="accent4">
                      <a:satMod val="175000"/>
                      <a:alpha val="40000"/>
                    </a:schemeClr>
                  </a:glow>
                </a:effectLst>
                <a:latin typeface="Times"/>
              </a:rPr>
              <a:t>, ciudad valdense, 500 mujeres son quemadas en un establo después de ser violadas.!</a:t>
            </a:r>
          </a:p>
        </p:txBody>
      </p:sp>
    </p:spTree>
  </p:cSld>
  <p:clrMapOvr>
    <a:masterClrMapping/>
  </p:clrMapOvr>
  <p:transition>
    <p:checker dir="vert"/>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5" descr="S081.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Rectangle 2"/>
          <p:cNvSpPr>
            <a:spLocks noGrp="1" noChangeArrowheads="1"/>
          </p:cNvSpPr>
          <p:nvPr>
            <p:ph type="title"/>
          </p:nvPr>
        </p:nvSpPr>
        <p:spPr>
          <a:xfrm>
            <a:off x="685800" y="123825"/>
            <a:ext cx="7772400" cy="857250"/>
          </a:xfrm>
        </p:spPr>
        <p:txBody>
          <a:bodyPr/>
          <a:lstStyle/>
          <a:p>
            <a:pPr>
              <a:defRPr/>
            </a:pPr>
            <a:r>
              <a:rPr lang="en-US" b="1" dirty="0">
                <a:solidFill>
                  <a:srgbClr val="FFFF00"/>
                </a:solidFill>
                <a:effectLst>
                  <a:outerShdw blurRad="38100" dist="38100" dir="2700000" algn="tl">
                    <a:srgbClr val="000000"/>
                  </a:outerShdw>
                </a:effectLst>
              </a:rPr>
              <a:t>LOS VALDENSES</a:t>
            </a:r>
          </a:p>
        </p:txBody>
      </p:sp>
      <p:sp>
        <p:nvSpPr>
          <p:cNvPr id="2" name="1 Rectángulo redondeado"/>
          <p:cNvSpPr/>
          <p:nvPr/>
        </p:nvSpPr>
        <p:spPr bwMode="auto">
          <a:xfrm>
            <a:off x="179512" y="3147814"/>
            <a:ext cx="8856984" cy="1995686"/>
          </a:xfrm>
          <a:prstGeom prst="roundRect">
            <a:avLst/>
          </a:prstGeom>
          <a:solidFill>
            <a:schemeClr val="tx1">
              <a:lumMod val="20000"/>
              <a:lumOff val="80000"/>
            </a:schemeClr>
          </a:solidFill>
          <a:ln>
            <a:noFill/>
            <a:headEnd type="none" w="med" len="med"/>
            <a:tailEnd type="none" w="med" len="med"/>
          </a:ln>
          <a:effectLst>
            <a:glow rad="63500">
              <a:schemeClr val="accent4">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a:lstStyle/>
          <a:p>
            <a:pPr>
              <a:defRPr/>
            </a:pPr>
            <a:endParaRPr lang="es-CO">
              <a:solidFill>
                <a:srgbClr val="FAFD00"/>
              </a:solidFill>
            </a:endParaRPr>
          </a:p>
        </p:txBody>
      </p:sp>
      <p:sp>
        <p:nvSpPr>
          <p:cNvPr id="95235" name="Rectangle 3"/>
          <p:cNvSpPr>
            <a:spLocks noGrp="1" noChangeArrowheads="1"/>
          </p:cNvSpPr>
          <p:nvPr>
            <p:ph type="body" sz="half" idx="1"/>
          </p:nvPr>
        </p:nvSpPr>
        <p:spPr>
          <a:xfrm>
            <a:off x="28575" y="3095625"/>
            <a:ext cx="8928100" cy="2047875"/>
          </a:xfrm>
        </p:spPr>
        <p:txBody>
          <a:bodyPr/>
          <a:lstStyle/>
          <a:p>
            <a:pPr algn="just">
              <a:defRPr/>
            </a:pPr>
            <a:r>
              <a:rPr lang="es-CO" sz="2000" b="1" dirty="0">
                <a:solidFill>
                  <a:srgbClr val="FCFEB9"/>
                </a:solidFill>
                <a:effectLst>
                  <a:outerShdw blurRad="38100" dist="38100" dir="2700000" algn="tl">
                    <a:srgbClr val="000000"/>
                  </a:outerShdw>
                </a:effectLst>
              </a:rPr>
              <a:t>En vano el papado intentó extirpar al pueblo de los valdenses en 1400. </a:t>
            </a:r>
          </a:p>
          <a:p>
            <a:pPr algn="just">
              <a:defRPr/>
            </a:pPr>
            <a:r>
              <a:rPr lang="es-CO" sz="2000" b="1" dirty="0">
                <a:solidFill>
                  <a:srgbClr val="FCFEB9"/>
                </a:solidFill>
                <a:effectLst>
                  <a:outerShdw blurRad="38100" dist="38100" dir="2700000" algn="tl">
                    <a:srgbClr val="000000"/>
                  </a:outerShdw>
                </a:effectLst>
              </a:rPr>
              <a:t>Estos, en las montañas  de </a:t>
            </a:r>
            <a:r>
              <a:rPr lang="es-CO" sz="2000" b="1" dirty="0" err="1">
                <a:solidFill>
                  <a:srgbClr val="FCFEB9"/>
                </a:solidFill>
                <a:effectLst>
                  <a:outerShdw blurRad="38100" dist="38100" dir="2700000" algn="tl">
                    <a:srgbClr val="000000"/>
                  </a:outerShdw>
                </a:effectLst>
              </a:rPr>
              <a:t>Pra</a:t>
            </a:r>
            <a:r>
              <a:rPr lang="es-CO" sz="2000" b="1" dirty="0">
                <a:solidFill>
                  <a:srgbClr val="FCFEB9"/>
                </a:solidFill>
                <a:effectLst>
                  <a:outerShdw blurRad="38100" dist="38100" dir="2700000" algn="tl">
                    <a:srgbClr val="000000"/>
                  </a:outerShdw>
                </a:effectLst>
              </a:rPr>
              <a:t> conservaron  su fe en la Sola Escritura.</a:t>
            </a:r>
          </a:p>
          <a:p>
            <a:pPr algn="just">
              <a:defRPr/>
            </a:pPr>
            <a:r>
              <a:rPr lang="es-CO" sz="2000" b="1" dirty="0">
                <a:solidFill>
                  <a:srgbClr val="FCFEB9"/>
                </a:solidFill>
                <a:effectLst>
                  <a:outerShdw blurRad="38100" dist="38100" dir="2700000" algn="tl">
                    <a:srgbClr val="000000"/>
                  </a:outerShdw>
                </a:effectLst>
              </a:rPr>
              <a:t>“Los inquisidores   establecieron que la señal de los valdenses que los hacía dignos de muerte era que pretendían seguir a Cristo y guardar los mandamientos de Dios” (Historia de la Inquisición en la Edad media, H.C. Les, Vol. 1.)</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wipe(right)">
                                      <p:cBhvr>
                                        <p:cTn id="7" dur="500"/>
                                        <p:tgtEl>
                                          <p:spTgt spid="95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wipe(right)">
                                      <p:cBhvr>
                                        <p:cTn id="12" dur="500"/>
                                        <p:tgtEl>
                                          <p:spTgt spid="95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wipe(right)">
                                      <p:cBhvr>
                                        <p:cTn id="17" dur="500"/>
                                        <p:tgtEl>
                                          <p:spTgt spid="95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5" descr="S084.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2"/>
          <p:cNvSpPr>
            <a:spLocks noGrp="1" noChangeArrowheads="1"/>
          </p:cNvSpPr>
          <p:nvPr>
            <p:ph type="title"/>
          </p:nvPr>
        </p:nvSpPr>
        <p:spPr>
          <a:xfrm>
            <a:off x="685800" y="-92075"/>
            <a:ext cx="7772400" cy="746125"/>
          </a:xfrm>
        </p:spPr>
        <p:txBody>
          <a:bodyPr/>
          <a:lstStyle/>
          <a:p>
            <a:pPr>
              <a:defRPr/>
            </a:pPr>
            <a:r>
              <a:rPr lang="en-US" b="1" dirty="0">
                <a:solidFill>
                  <a:srgbClr val="FCFEB9"/>
                </a:solidFill>
                <a:effectLst>
                  <a:outerShdw blurRad="38100" dist="38100" dir="2700000" algn="tl">
                    <a:srgbClr val="000000"/>
                  </a:outerShdw>
                </a:effectLst>
              </a:rPr>
              <a:t>EL PUEBLO DE LA BIBLIA</a:t>
            </a:r>
          </a:p>
        </p:txBody>
      </p:sp>
      <p:sp>
        <p:nvSpPr>
          <p:cNvPr id="96260" name="Rectangle 4"/>
          <p:cNvSpPr>
            <a:spLocks noGrp="1" noChangeArrowheads="1"/>
          </p:cNvSpPr>
          <p:nvPr>
            <p:ph type="body" sz="half" idx="2"/>
          </p:nvPr>
        </p:nvSpPr>
        <p:spPr>
          <a:xfrm>
            <a:off x="179388" y="2278063"/>
            <a:ext cx="8856662" cy="2886075"/>
          </a:xfrm>
        </p:spPr>
        <p:txBody>
          <a:bodyPr/>
          <a:lstStyle/>
          <a:p>
            <a:pPr algn="just">
              <a:defRPr/>
            </a:pPr>
            <a:r>
              <a:rPr lang="es-CO" sz="2400" b="1">
                <a:solidFill>
                  <a:srgbClr val="FAFD00"/>
                </a:solidFill>
                <a:effectLst>
                  <a:outerShdw blurRad="38100" dist="38100" dir="2700000" algn="tl">
                    <a:srgbClr val="000000"/>
                  </a:outerShdw>
                </a:effectLst>
              </a:rPr>
              <a:t>Los valdenses eran conocidos como el pueblo de “la Biblia”.</a:t>
            </a:r>
          </a:p>
          <a:p>
            <a:pPr algn="just">
              <a:defRPr/>
            </a:pPr>
            <a:r>
              <a:rPr lang="es-CO" sz="2400" b="1">
                <a:solidFill>
                  <a:srgbClr val="FAFD00"/>
                </a:solidFill>
                <a:effectLst>
                  <a:outerShdw blurRad="38100" dist="38100" dir="2700000" algn="tl">
                    <a:srgbClr val="000000"/>
                  </a:outerShdw>
                </a:effectLst>
              </a:rPr>
              <a:t>Sus misioneros trabajaban como mercaderes que llevaban ocultos ejemplares de la Biblia para darlas, bajo  peligro de muerte,  a los que tenían sed de la Palabra.</a:t>
            </a:r>
          </a:p>
          <a:p>
            <a:pPr algn="just">
              <a:defRPr/>
            </a:pPr>
            <a:r>
              <a:rPr lang="es-CO" sz="2400" b="1">
                <a:solidFill>
                  <a:srgbClr val="FAFD00"/>
                </a:solidFill>
                <a:effectLst>
                  <a:outerShdw blurRad="38100" dist="38100" dir="2700000" algn="tl">
                    <a:srgbClr val="000000"/>
                  </a:outerShdw>
                </a:effectLst>
              </a:rPr>
              <a:t>Son varios los templos museos en lo alto de las montañas de Pra donde se conservan los púlpitos y las Biblias que el pueblo valdense usaban en sus cultos.</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 calcmode="lin" valueType="num">
                                      <p:cBhvr>
                                        <p:cTn id="7" dur="500" fill="hold"/>
                                        <p:tgtEl>
                                          <p:spTgt spid="9626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26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6260">
                                            <p:txEl>
                                              <p:pRg st="1" end="1"/>
                                            </p:txEl>
                                          </p:spTgt>
                                        </p:tgtEl>
                                        <p:attrNameLst>
                                          <p:attrName>style.visibility</p:attrName>
                                        </p:attrNameLst>
                                      </p:cBhvr>
                                      <p:to>
                                        <p:strVal val="visible"/>
                                      </p:to>
                                    </p:set>
                                    <p:anim calcmode="lin" valueType="num">
                                      <p:cBhvr>
                                        <p:cTn id="13" dur="500" fill="hold"/>
                                        <p:tgtEl>
                                          <p:spTgt spid="9626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626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6260">
                                            <p:txEl>
                                              <p:pRg st="2" end="2"/>
                                            </p:txEl>
                                          </p:spTgt>
                                        </p:tgtEl>
                                        <p:attrNameLst>
                                          <p:attrName>style.visibility</p:attrName>
                                        </p:attrNameLst>
                                      </p:cBhvr>
                                      <p:to>
                                        <p:strVal val="visible"/>
                                      </p:to>
                                    </p:set>
                                    <p:anim calcmode="lin" valueType="num">
                                      <p:cBhvr>
                                        <p:cTn id="19" dur="500" fill="hold"/>
                                        <p:tgtEl>
                                          <p:spTgt spid="9626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626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5" descr="S096.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Rectangle 2"/>
          <p:cNvSpPr>
            <a:spLocks noGrp="1" noChangeArrowheads="1"/>
          </p:cNvSpPr>
          <p:nvPr>
            <p:ph type="title"/>
          </p:nvPr>
        </p:nvSpPr>
        <p:spPr>
          <a:xfrm>
            <a:off x="179388" y="268288"/>
            <a:ext cx="3733800" cy="571500"/>
          </a:xfrm>
        </p:spPr>
        <p:txBody>
          <a:bodyPr/>
          <a:lstStyle/>
          <a:p>
            <a:pPr>
              <a:defRPr/>
            </a:pPr>
            <a:r>
              <a:rPr lang="es-CO" b="1">
                <a:solidFill>
                  <a:srgbClr val="FAFD00"/>
                </a:solidFill>
                <a:effectLst>
                  <a:outerShdw blurRad="38100" dist="38100" dir="2700000" algn="tl">
                    <a:srgbClr val="000000"/>
                  </a:outerShdw>
                </a:effectLst>
              </a:rPr>
              <a:t>La Reforma Protestante</a:t>
            </a:r>
          </a:p>
        </p:txBody>
      </p:sp>
      <p:sp>
        <p:nvSpPr>
          <p:cNvPr id="97284" name="Rectangle 4"/>
          <p:cNvSpPr>
            <a:spLocks noGrp="1" noChangeArrowheads="1"/>
          </p:cNvSpPr>
          <p:nvPr>
            <p:ph type="body" sz="half" idx="2"/>
          </p:nvPr>
        </p:nvSpPr>
        <p:spPr>
          <a:xfrm>
            <a:off x="0" y="2293938"/>
            <a:ext cx="9144000" cy="3086100"/>
          </a:xfrm>
        </p:spPr>
        <p:txBody>
          <a:bodyPr/>
          <a:lstStyle/>
          <a:p>
            <a:pPr algn="just">
              <a:defRPr/>
            </a:pPr>
            <a:r>
              <a:rPr lang="es-CO" sz="2400" b="1">
                <a:solidFill>
                  <a:srgbClr val="FCFEB9"/>
                </a:solidFill>
                <a:effectLst>
                  <a:outerShdw blurRad="38100" dist="38100" dir="2700000" algn="tl">
                    <a:srgbClr val="000000"/>
                  </a:outerShdw>
                </a:effectLst>
              </a:rPr>
              <a:t>Fue Martín Lutero, uno de los que más abiertamente desafió el abuso papal  y las falsas enseñanzas tal como la de las indulgencias (comprar el perdón de Dios por medio de ofrendas dadivosas).</a:t>
            </a:r>
          </a:p>
          <a:p>
            <a:pPr algn="just">
              <a:defRPr/>
            </a:pPr>
            <a:r>
              <a:rPr lang="es-CO" sz="2400" b="1">
                <a:solidFill>
                  <a:srgbClr val="FCFEB9"/>
                </a:solidFill>
                <a:effectLst>
                  <a:outerShdw blurRad="38100" dist="38100" dir="2700000" algn="tl">
                    <a:srgbClr val="000000"/>
                  </a:outerShdw>
                </a:effectLst>
              </a:rPr>
              <a:t>En octubre 31 de 1517 fijó en la puerta de la iglesia de Wittenberg, sus 95 tesis que son la base de la reforma protestante.</a:t>
            </a:r>
            <a:endParaRPr lang="es-CO" sz="2400" b="1">
              <a:effectLst>
                <a:outerShdw blurRad="38100" dist="38100" dir="2700000" algn="tl">
                  <a:srgbClr val="FFFFFF"/>
                </a:outerShdw>
              </a:effectLst>
            </a:endParaRPr>
          </a:p>
          <a:p>
            <a:pPr algn="just">
              <a:defRPr/>
            </a:pPr>
            <a:r>
              <a:rPr lang="es-CO" sz="2400" b="1">
                <a:solidFill>
                  <a:srgbClr val="FCFEB9"/>
                </a:solidFill>
                <a:effectLst>
                  <a:outerShdw blurRad="38100" dist="38100" dir="2700000" algn="tl">
                    <a:srgbClr val="000000"/>
                  </a:outerShdw>
                </a:effectLst>
              </a:rPr>
              <a:t>Su lema siempre fue:</a:t>
            </a:r>
            <a:r>
              <a:rPr lang="es-CO" sz="2400" b="1">
                <a:effectLst>
                  <a:outerShdw blurRad="38100" dist="38100" dir="2700000" algn="tl">
                    <a:srgbClr val="FFFFFF"/>
                  </a:outerShdw>
                </a:effectLst>
              </a:rPr>
              <a:t> </a:t>
            </a:r>
            <a:r>
              <a:rPr lang="es-CO" sz="2400" b="1">
                <a:solidFill>
                  <a:srgbClr val="00FF00"/>
                </a:solidFill>
                <a:effectLst>
                  <a:outerShdw blurRad="38100" dist="38100" dir="2700000" algn="tl">
                    <a:srgbClr val="000000"/>
                  </a:outerShdw>
                </a:effectLst>
              </a:rPr>
              <a:t>“</a:t>
            </a:r>
            <a:r>
              <a:rPr lang="es-CO" sz="2400" b="1" u="sng">
                <a:solidFill>
                  <a:srgbClr val="00FF00"/>
                </a:solidFill>
                <a:effectLst>
                  <a:outerShdw blurRad="38100" dist="38100" dir="2700000" algn="tl">
                    <a:srgbClr val="000000"/>
                  </a:outerShdw>
                </a:effectLst>
              </a:rPr>
              <a:t>SOLA FE Y SOLA ESCRITURA”</a:t>
            </a:r>
            <a:endParaRPr lang="es-CO" sz="2400" b="1" u="sng">
              <a:effectLst>
                <a:outerShdw blurRad="38100" dist="38100" dir="2700000" algn="tl">
                  <a:srgbClr val="FFFFFF"/>
                </a:outerShdw>
              </a:effectLst>
            </a:endParaRPr>
          </a:p>
          <a:p>
            <a:pPr algn="just">
              <a:defRPr/>
            </a:pPr>
            <a:endParaRPr lang="es-CO" sz="2400" b="1">
              <a:effectLst>
                <a:outerShdw blurRad="38100" dist="38100" dir="2700000" algn="tl">
                  <a:srgbClr val="FFFFFF"/>
                </a:outerShdw>
              </a:effectLst>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97284">
                                            <p:txEl>
                                              <p:pRg st="0" end="0"/>
                                            </p:txEl>
                                          </p:spTgt>
                                        </p:tgtEl>
                                        <p:attrNameLst>
                                          <p:attrName>style.visibility</p:attrName>
                                        </p:attrNameLst>
                                      </p:cBhvr>
                                      <p:to>
                                        <p:strVal val="visible"/>
                                      </p:to>
                                    </p:set>
                                    <p:anim calcmode="lin" valueType="num">
                                      <p:cBhvr>
                                        <p:cTn id="7" dur="500" fill="hold"/>
                                        <p:tgtEl>
                                          <p:spTgt spid="97284">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97284">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97284">
                                            <p:txEl>
                                              <p:pRg st="1" end="1"/>
                                            </p:txEl>
                                          </p:spTgt>
                                        </p:tgtEl>
                                        <p:attrNameLst>
                                          <p:attrName>style.visibility</p:attrName>
                                        </p:attrNameLst>
                                      </p:cBhvr>
                                      <p:to>
                                        <p:strVal val="visible"/>
                                      </p:to>
                                    </p:set>
                                    <p:anim calcmode="lin" valueType="num">
                                      <p:cBhvr>
                                        <p:cTn id="13" dur="500" fill="hold"/>
                                        <p:tgtEl>
                                          <p:spTgt spid="97284">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97284">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97284">
                                            <p:txEl>
                                              <p:pRg st="2" end="2"/>
                                            </p:txEl>
                                          </p:spTgt>
                                        </p:tgtEl>
                                        <p:attrNameLst>
                                          <p:attrName>style.visibility</p:attrName>
                                        </p:attrNameLst>
                                      </p:cBhvr>
                                      <p:to>
                                        <p:strVal val="visible"/>
                                      </p:to>
                                    </p:set>
                                    <p:anim calcmode="lin" valueType="num">
                                      <p:cBhvr>
                                        <p:cTn id="19" dur="500" fill="hold"/>
                                        <p:tgtEl>
                                          <p:spTgt spid="97284">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97284">
                                            <p:txEl>
                                              <p:pRg st="2" end="2"/>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1" name="Rectangle 3"/>
          <p:cNvSpPr>
            <a:spLocks noGrp="1" noChangeArrowheads="1"/>
          </p:cNvSpPr>
          <p:nvPr>
            <p:ph type="body" sz="half" idx="1"/>
          </p:nvPr>
        </p:nvSpPr>
        <p:spPr>
          <a:xfrm>
            <a:off x="0" y="285750"/>
            <a:ext cx="4191000" cy="4662488"/>
          </a:xfrm>
        </p:spPr>
        <p:txBody>
          <a:bodyPr/>
          <a:lstStyle/>
          <a:p>
            <a:pPr algn="just">
              <a:defRPr/>
            </a:pPr>
            <a:r>
              <a:rPr lang="es-CO" sz="2000" b="1">
                <a:solidFill>
                  <a:srgbClr val="FF3BAB"/>
                </a:solidFill>
                <a:effectLst>
                  <a:outerShdw blurRad="38100" dist="38100" dir="2700000" algn="tl">
                    <a:srgbClr val="000000"/>
                  </a:outerShdw>
                </a:effectLst>
              </a:rPr>
              <a:t>Este levantamiento atizó la llama de la Inquisición:</a:t>
            </a:r>
          </a:p>
          <a:p>
            <a:pPr algn="just">
              <a:defRPr/>
            </a:pPr>
            <a:r>
              <a:rPr lang="es-CO" sz="2000" b="1">
                <a:solidFill>
                  <a:srgbClr val="FF3BAB"/>
                </a:solidFill>
                <a:effectLst>
                  <a:outerShdw blurRad="38100" dist="38100" dir="2700000" algn="tl">
                    <a:srgbClr val="000000"/>
                  </a:outerShdw>
                </a:effectLst>
              </a:rPr>
              <a:t>En 1572, en el día de San Bartolomé, 100.000 hugonotes fueron sacados de sus lechos, arrastrados por las calles de París  y acuchillados.</a:t>
            </a:r>
          </a:p>
          <a:p>
            <a:pPr algn="just">
              <a:defRPr/>
            </a:pPr>
            <a:r>
              <a:rPr lang="es-CO" sz="2000" b="1">
                <a:solidFill>
                  <a:srgbClr val="FF3BAB"/>
                </a:solidFill>
                <a:effectLst>
                  <a:outerShdw blurRad="38100" dist="38100" dir="2700000" algn="tl">
                    <a:srgbClr val="000000"/>
                  </a:outerShdw>
                </a:effectLst>
              </a:rPr>
              <a:t>El papa Gregorio XIII junto con sus cardenales y dignatarios dio una misa en acción de gracias por la masacre. Una medalla se acuñó para conmemorar la matanza.</a:t>
            </a:r>
          </a:p>
        </p:txBody>
      </p:sp>
      <p:pic>
        <p:nvPicPr>
          <p:cNvPr id="38915" name="Picture 6" descr="&#10;INQUISICION 3                                                  0000031DMacintosh HD                   B0361D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363" y="0"/>
            <a:ext cx="48466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p:cTn id="7" dur="500" fill="hold"/>
                                        <p:tgtEl>
                                          <p:spTgt spid="942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2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p:cTn id="13" dur="500" fill="hold"/>
                                        <p:tgtEl>
                                          <p:spTgt spid="942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42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p:cTn id="19" dur="500" fill="hold"/>
                                        <p:tgtEl>
                                          <p:spTgt spid="942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421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6" descr="http://www.google.com.co/url?source=imglanding&amp;ct=img&amp;q=http://mejorvidapr.com/wp-content/uploads/2011/07/SELLO5TO.jpeg&amp;sa=X&amp;ei=gAiXTpeGJubg0QG5oKHKBA&amp;ved=0CAsQ8wc&amp;usg=AFQjCNEMd9iDDOygJm-MnoAzxxZ7o7k38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noChangeArrowheads="1"/>
          </p:cNvSpPr>
          <p:nvPr>
            <p:ph type="title"/>
          </p:nvPr>
        </p:nvSpPr>
        <p:spPr>
          <a:xfrm>
            <a:off x="38100" y="-92075"/>
            <a:ext cx="3454400" cy="857250"/>
          </a:xfrm>
        </p:spPr>
        <p:txBody>
          <a:bodyPr/>
          <a:lstStyle/>
          <a:p>
            <a:r>
              <a:rPr lang="en-US" sz="2000" b="1">
                <a:solidFill>
                  <a:schemeClr val="bg2"/>
                </a:solidFill>
              </a:rPr>
              <a:t>EL QUINTO SELLO </a:t>
            </a:r>
            <a:br>
              <a:rPr lang="en-US" sz="2000" b="1">
                <a:solidFill>
                  <a:schemeClr val="bg2"/>
                </a:solidFill>
              </a:rPr>
            </a:br>
            <a:r>
              <a:rPr lang="en-US" sz="2000" b="1">
                <a:solidFill>
                  <a:schemeClr val="bg2"/>
                </a:solidFill>
              </a:rPr>
              <a:t>TESTIFICA LO ANTERIOR</a:t>
            </a:r>
          </a:p>
        </p:txBody>
      </p:sp>
      <p:sp>
        <p:nvSpPr>
          <p:cNvPr id="63491" name="Rectangle 3"/>
          <p:cNvSpPr>
            <a:spLocks noGrp="1" noChangeArrowheads="1"/>
          </p:cNvSpPr>
          <p:nvPr>
            <p:ph type="body" sz="half" idx="1"/>
          </p:nvPr>
        </p:nvSpPr>
        <p:spPr>
          <a:xfrm>
            <a:off x="107950" y="2854325"/>
            <a:ext cx="9036050" cy="2309813"/>
          </a:xfrm>
        </p:spPr>
        <p:txBody>
          <a:bodyPr/>
          <a:lstStyle/>
          <a:p>
            <a:pPr algn="just">
              <a:defRPr/>
            </a:pPr>
            <a:r>
              <a:rPr lang="es-CO" sz="2000" b="1" dirty="0">
                <a:solidFill>
                  <a:srgbClr val="FAFD00"/>
                </a:solidFill>
                <a:effectLst>
                  <a:outerShdw blurRad="38100" dist="38100" dir="2700000" algn="tl">
                    <a:srgbClr val="000000"/>
                  </a:outerShdw>
                </a:effectLst>
              </a:rPr>
              <a:t>Y cuando él abrió el quinto sello, vi debajo del altar las almas de los que habían sido </a:t>
            </a:r>
            <a:r>
              <a:rPr lang="es-CO" sz="2000" b="1" u="sng" dirty="0">
                <a:solidFill>
                  <a:srgbClr val="FAFD00"/>
                </a:solidFill>
                <a:effectLst>
                  <a:outerShdw blurRad="38100" dist="38100" dir="2700000" algn="tl">
                    <a:srgbClr val="000000"/>
                  </a:outerShdw>
                </a:effectLst>
              </a:rPr>
              <a:t>muertos por la palabra de Dios </a:t>
            </a:r>
            <a:r>
              <a:rPr lang="es-CO" sz="2000" b="1" dirty="0">
                <a:solidFill>
                  <a:srgbClr val="FAFD00"/>
                </a:solidFill>
                <a:effectLst>
                  <a:outerShdw blurRad="38100" dist="38100" dir="2700000" algn="tl">
                    <a:srgbClr val="000000"/>
                  </a:outerShdw>
                </a:effectLst>
              </a:rPr>
              <a:t>y por el testimonio que ellos tenían... “Y clamaban en alta voz diciendo:</a:t>
            </a:r>
            <a:r>
              <a:rPr lang="es-CO" sz="2000" b="1" dirty="0">
                <a:solidFill>
                  <a:srgbClr val="FCFEB9"/>
                </a:solidFill>
                <a:effectLst>
                  <a:outerShdw blurRad="38100" dist="38100" dir="2700000" algn="tl">
                    <a:srgbClr val="000000"/>
                  </a:outerShdw>
                </a:effectLst>
              </a:rPr>
              <a:t> ¿</a:t>
            </a:r>
            <a:r>
              <a:rPr lang="es-CO" sz="2000" b="1" u="sng" dirty="0">
                <a:solidFill>
                  <a:srgbClr val="FCFEB9"/>
                </a:solidFill>
                <a:effectLst>
                  <a:outerShdw blurRad="38100" dist="38100" dir="2700000" algn="tl">
                    <a:srgbClr val="000000"/>
                  </a:outerShdw>
                </a:effectLst>
              </a:rPr>
              <a:t>Hasta cuándo, Señor, santo y verdadero, no juzgas y vengas nuestra sangre</a:t>
            </a:r>
            <a:r>
              <a:rPr lang="es-CO" sz="2000" b="1" dirty="0">
                <a:solidFill>
                  <a:srgbClr val="FCFEB9"/>
                </a:solidFill>
                <a:effectLst>
                  <a:outerShdw blurRad="38100" dist="38100" dir="2700000" algn="tl">
                    <a:srgbClr val="000000"/>
                  </a:outerShdw>
                </a:effectLst>
              </a:rPr>
              <a:t> </a:t>
            </a:r>
            <a:r>
              <a:rPr lang="es-CO" sz="2000" b="1" dirty="0">
                <a:solidFill>
                  <a:srgbClr val="FAFD00"/>
                </a:solidFill>
                <a:effectLst>
                  <a:outerShdw blurRad="38100" dist="38100" dir="2700000" algn="tl">
                    <a:srgbClr val="000000"/>
                  </a:outerShdw>
                </a:effectLst>
              </a:rPr>
              <a:t>de los que moran en la tierra?</a:t>
            </a:r>
          </a:p>
          <a:p>
            <a:pPr algn="just">
              <a:defRPr/>
            </a:pPr>
            <a:r>
              <a:rPr lang="es-CO" sz="2000" b="1" dirty="0">
                <a:solidFill>
                  <a:srgbClr val="FAFD00"/>
                </a:solidFill>
                <a:effectLst>
                  <a:outerShdw blurRad="38100" dist="38100" dir="2700000" algn="tl">
                    <a:srgbClr val="000000"/>
                  </a:outerShdw>
                </a:effectLst>
              </a:rPr>
              <a:t>“Y les fueron dadas Sendas ropas blancas, y </a:t>
            </a:r>
            <a:r>
              <a:rPr lang="es-CO" sz="2000" b="1" dirty="0" err="1">
                <a:solidFill>
                  <a:srgbClr val="FAFD00"/>
                </a:solidFill>
                <a:effectLst>
                  <a:outerShdw blurRad="38100" dist="38100" dir="2700000" algn="tl">
                    <a:srgbClr val="000000"/>
                  </a:outerShdw>
                </a:effectLst>
              </a:rPr>
              <a:t>fuéles</a:t>
            </a:r>
            <a:r>
              <a:rPr lang="es-CO" sz="2000" b="1" dirty="0">
                <a:solidFill>
                  <a:srgbClr val="FAFD00"/>
                </a:solidFill>
                <a:effectLst>
                  <a:outerShdw blurRad="38100" dist="38100" dir="2700000" algn="tl">
                    <a:srgbClr val="000000"/>
                  </a:outerShdw>
                </a:effectLst>
              </a:rPr>
              <a:t> dicho que reposasen todavía un poco de tiempo, hasta que se completaran sus consiervos y sus hermanos, que también  habían de ser muertos como ellos.” </a:t>
            </a:r>
            <a:r>
              <a:rPr lang="es-CO" sz="1800" b="1" dirty="0">
                <a:solidFill>
                  <a:srgbClr val="FDC0E5"/>
                </a:solidFill>
                <a:effectLst>
                  <a:outerShdw blurRad="38100" dist="38100" dir="2700000" algn="tl">
                    <a:srgbClr val="000000"/>
                  </a:outerShdw>
                </a:effectLst>
              </a:rPr>
              <a:t>(Ap. 6:9-11).</a:t>
            </a:r>
          </a:p>
          <a:p>
            <a:pPr marL="0" indent="0" algn="just">
              <a:buFontTx/>
              <a:buNone/>
              <a:defRPr/>
            </a:pPr>
            <a:endParaRPr lang="es-CO" sz="2000" b="1" dirty="0">
              <a:solidFill>
                <a:srgbClr val="FAFD00"/>
              </a:solidFill>
              <a:effectLst>
                <a:outerShdw blurRad="38100" dist="38100" dir="2700000" algn="tl">
                  <a:srgbClr val="000000"/>
                </a:outerShdw>
              </a:effectLst>
            </a:endParaRPr>
          </a:p>
          <a:p>
            <a:pPr algn="just">
              <a:defRPr/>
            </a:pPr>
            <a:endParaRPr lang="es-CO" sz="2000" b="1" dirty="0">
              <a:solidFill>
                <a:srgbClr val="FAFD00"/>
              </a:solidFill>
              <a:effectLst>
                <a:outerShdw blurRad="38100" dist="38100" dir="2700000" algn="tl">
                  <a:srgbClr val="000000"/>
                </a:outerShdw>
              </a:effectLst>
            </a:endParaRPr>
          </a:p>
          <a:p>
            <a:pPr algn="just">
              <a:buFontTx/>
              <a:buNone/>
              <a:defRPr/>
            </a:pPr>
            <a:r>
              <a:rPr lang="es-CO" sz="2000" b="1" dirty="0">
                <a:solidFill>
                  <a:srgbClr val="FAFD00"/>
                </a:solidFill>
                <a:effectLst>
                  <a:outerShdw blurRad="38100" dist="38100" dir="2700000" algn="tl">
                    <a:srgbClr val="000000"/>
                  </a:outerShdw>
                </a:effectLst>
              </a:rPr>
              <a:t>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5" descr="hoguera                                                        00000004láminas zip                    B22C0C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Rectangle 2"/>
          <p:cNvSpPr>
            <a:spLocks noGrp="1" noChangeArrowheads="1"/>
          </p:cNvSpPr>
          <p:nvPr>
            <p:ph type="title"/>
          </p:nvPr>
        </p:nvSpPr>
        <p:spPr>
          <a:xfrm>
            <a:off x="107950" y="50800"/>
            <a:ext cx="8928100" cy="603250"/>
          </a:xfrm>
        </p:spPr>
        <p:txBody>
          <a:bodyPr/>
          <a:lstStyle/>
          <a:p>
            <a:pPr>
              <a:defRPr/>
            </a:pPr>
            <a:r>
              <a:rPr lang="en-US" sz="3600" b="1" dirty="0">
                <a:solidFill>
                  <a:srgbClr val="FFFF00"/>
                </a:solidFill>
                <a:effectLst>
                  <a:outerShdw blurRad="38100" dist="38100" dir="2700000" algn="tl">
                    <a:srgbClr val="000000"/>
                  </a:outerShdw>
                </a:effectLst>
              </a:rPr>
              <a:t>DIOS NOS CALLARA PARA SIEMPRE</a:t>
            </a:r>
          </a:p>
        </p:txBody>
      </p:sp>
      <p:sp>
        <p:nvSpPr>
          <p:cNvPr id="98308" name="Rectangle 4"/>
          <p:cNvSpPr>
            <a:spLocks noGrp="1" noChangeArrowheads="1"/>
          </p:cNvSpPr>
          <p:nvPr>
            <p:ph type="body" sz="half" idx="2"/>
          </p:nvPr>
        </p:nvSpPr>
        <p:spPr>
          <a:xfrm>
            <a:off x="-12700" y="3408363"/>
            <a:ext cx="9156700" cy="1733550"/>
          </a:xfrm>
        </p:spPr>
        <p:txBody>
          <a:bodyPr/>
          <a:lstStyle/>
          <a:p>
            <a:pPr algn="just">
              <a:defRPr/>
            </a:pPr>
            <a:r>
              <a:rPr lang="es-CO" sz="2000" b="1" dirty="0">
                <a:solidFill>
                  <a:srgbClr val="FCFEB9"/>
                </a:solidFill>
                <a:effectLst>
                  <a:outerShdw blurRad="38100" dist="38100" dir="2700000" algn="tl">
                    <a:srgbClr val="000000"/>
                  </a:outerShdw>
                </a:effectLst>
              </a:rPr>
              <a:t>Muchos más tendrían que morir por causa de la fe.</a:t>
            </a:r>
          </a:p>
          <a:p>
            <a:pPr algn="just">
              <a:defRPr/>
            </a:pPr>
            <a:r>
              <a:rPr lang="es-CO" sz="2000" b="1" dirty="0">
                <a:solidFill>
                  <a:srgbClr val="FCFEB9"/>
                </a:solidFill>
                <a:effectLst>
                  <a:outerShdw blurRad="38100" dist="38100" dir="2700000" algn="tl">
                    <a:srgbClr val="000000"/>
                  </a:outerShdw>
                </a:effectLst>
              </a:rPr>
              <a:t>El quinto sello tiene que ver con la quinta iglesia ya que lo que le ofrece a los mártires es lo mismo que le ofrece a </a:t>
            </a:r>
            <a:r>
              <a:rPr lang="es-CO" sz="2000" b="1" dirty="0" err="1">
                <a:solidFill>
                  <a:srgbClr val="FCFEB9"/>
                </a:solidFill>
                <a:effectLst>
                  <a:outerShdw blurRad="38100" dist="38100" dir="2700000" algn="tl">
                    <a:srgbClr val="000000"/>
                  </a:outerShdw>
                </a:effectLst>
              </a:rPr>
              <a:t>Sardis</a:t>
            </a:r>
            <a:r>
              <a:rPr lang="es-CO" sz="2000" b="1" dirty="0">
                <a:solidFill>
                  <a:srgbClr val="FCFEB9"/>
                </a:solidFill>
                <a:effectLst>
                  <a:outerShdw blurRad="38100" dist="38100" dir="2700000" algn="tl">
                    <a:srgbClr val="000000"/>
                  </a:outerShdw>
                </a:effectLst>
              </a:rPr>
              <a:t>:</a:t>
            </a:r>
          </a:p>
          <a:p>
            <a:pPr algn="just">
              <a:defRPr/>
            </a:pPr>
            <a:r>
              <a:rPr lang="es-CO" sz="2000" b="1" dirty="0">
                <a:solidFill>
                  <a:srgbClr val="FCFEB9"/>
                </a:solidFill>
                <a:effectLst>
                  <a:outerShdw blurRad="38100" dist="38100" dir="2700000" algn="tl">
                    <a:srgbClr val="000000"/>
                  </a:outerShdw>
                </a:effectLst>
              </a:rPr>
              <a:t>“El que venciere será vestido de vestiduras blancas” (</a:t>
            </a:r>
            <a:r>
              <a:rPr lang="es-CO" sz="2000" b="1" dirty="0" err="1">
                <a:solidFill>
                  <a:srgbClr val="FCFEB9"/>
                </a:solidFill>
                <a:effectLst>
                  <a:outerShdw blurRad="38100" dist="38100" dir="2700000" algn="tl">
                    <a:srgbClr val="000000"/>
                  </a:outerShdw>
                </a:effectLst>
              </a:rPr>
              <a:t>Apoc</a:t>
            </a:r>
            <a:r>
              <a:rPr lang="es-CO" sz="2000" b="1" dirty="0">
                <a:solidFill>
                  <a:srgbClr val="FCFEB9"/>
                </a:solidFill>
                <a:effectLst>
                  <a:outerShdw blurRad="38100" dist="38100" dir="2700000" algn="tl">
                    <a:srgbClr val="000000"/>
                  </a:outerShdw>
                </a:effectLst>
              </a:rPr>
              <a:t>. 3:4); y a los mártires: “Se les dieron vestiduras blancas” (</a:t>
            </a:r>
            <a:r>
              <a:rPr lang="es-CO" sz="2000" b="1" dirty="0" err="1">
                <a:solidFill>
                  <a:srgbClr val="FCFEB9"/>
                </a:solidFill>
                <a:effectLst>
                  <a:outerShdw blurRad="38100" dist="38100" dir="2700000" algn="tl">
                    <a:srgbClr val="000000"/>
                  </a:outerShdw>
                </a:effectLst>
              </a:rPr>
              <a:t>Apoc</a:t>
            </a:r>
            <a:r>
              <a:rPr lang="es-CO" sz="2000" b="1" dirty="0">
                <a:solidFill>
                  <a:srgbClr val="FCFEB9"/>
                </a:solidFill>
                <a:effectLst>
                  <a:outerShdw blurRad="38100" dist="38100" dir="2700000" algn="tl">
                    <a:srgbClr val="000000"/>
                  </a:outerShdw>
                </a:effectLst>
              </a:rPr>
              <a:t>. 6:11)</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8308">
                                            <p:txEl>
                                              <p:pRg st="0" end="0"/>
                                            </p:txEl>
                                          </p:spTgt>
                                        </p:tgtEl>
                                        <p:attrNameLst>
                                          <p:attrName>style.visibility</p:attrName>
                                        </p:attrNameLst>
                                      </p:cBhvr>
                                      <p:to>
                                        <p:strVal val="visible"/>
                                      </p:to>
                                    </p:set>
                                    <p:animEffect transition="in" filter="randombar(vertical)">
                                      <p:cBhvr>
                                        <p:cTn id="7" dur="500"/>
                                        <p:tgtEl>
                                          <p:spTgt spid="983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98308">
                                            <p:txEl>
                                              <p:pRg st="1" end="1"/>
                                            </p:txEl>
                                          </p:spTgt>
                                        </p:tgtEl>
                                        <p:attrNameLst>
                                          <p:attrName>style.visibility</p:attrName>
                                        </p:attrNameLst>
                                      </p:cBhvr>
                                      <p:to>
                                        <p:strVal val="visible"/>
                                      </p:to>
                                    </p:set>
                                    <p:animEffect transition="in" filter="randombar(vertical)">
                                      <p:cBhvr>
                                        <p:cTn id="12" dur="500"/>
                                        <p:tgtEl>
                                          <p:spTgt spid="983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98308">
                                            <p:txEl>
                                              <p:pRg st="2" end="2"/>
                                            </p:txEl>
                                          </p:spTgt>
                                        </p:tgtEl>
                                        <p:attrNameLst>
                                          <p:attrName>style.visibility</p:attrName>
                                        </p:attrNameLst>
                                      </p:cBhvr>
                                      <p:to>
                                        <p:strVal val="visible"/>
                                      </p:to>
                                    </p:set>
                                    <p:animEffect transition="in" filter="randombar(vertical)">
                                      <p:cBhvr>
                                        <p:cTn id="17" dur="500"/>
                                        <p:tgtEl>
                                          <p:spTgt spid="983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99592" y="411510"/>
            <a:ext cx="3528392" cy="576064"/>
          </a:xfrm>
          <a:solidFill>
            <a:srgbClr val="000000"/>
          </a:solidFill>
          <a:ln w="12700" cap="flat" algn="ctr">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fromWordArt="1"/>
          <a:lstStyle/>
          <a:p>
            <a:pPr>
              <a:defRPr/>
            </a:pPr>
            <a:br>
              <a:rPr lang="en-US" sz="3600" kern="10" dirty="0">
                <a:ln w="18415" cmpd="sng">
                  <a:solidFill>
                    <a:srgbClr val="FFFFFF"/>
                  </a:solidFill>
                  <a:prstDash val="solid"/>
                </a:ln>
                <a:solidFill>
                  <a:srgbClr val="7030A0"/>
                </a:solidFill>
                <a:effectLst>
                  <a:outerShdw blurRad="63500" dir="3600000" algn="tl" rotWithShape="0">
                    <a:srgbClr val="000000">
                      <a:alpha val="70000"/>
                    </a:srgbClr>
                  </a:outerShdw>
                </a:effectLst>
                <a:latin typeface="Impact"/>
                <a:ea typeface="+mn-ea"/>
                <a:cs typeface="+mn-cs"/>
              </a:rPr>
            </a:br>
            <a:r>
              <a:rPr lang="en-US" sz="3600" kern="10" dirty="0">
                <a:ln w="18415" cmpd="sng">
                  <a:solidFill>
                    <a:srgbClr val="FFFFFF"/>
                  </a:solidFill>
                  <a:prstDash val="solid"/>
                </a:ln>
                <a:solidFill>
                  <a:srgbClr val="7030A0"/>
                </a:solidFill>
                <a:effectLst>
                  <a:outerShdw blurRad="63500" dir="3600000" algn="tl" rotWithShape="0">
                    <a:srgbClr val="000000">
                      <a:alpha val="70000"/>
                    </a:srgbClr>
                  </a:outerShdw>
                </a:effectLst>
                <a:latin typeface="Impact"/>
                <a:ea typeface="+mn-ea"/>
                <a:cs typeface="+mn-cs"/>
              </a:rPr>
              <a:t>EL SEXTO SELLO </a:t>
            </a:r>
            <a:br>
              <a:rPr lang="en-US" sz="3600" kern="10" dirty="0">
                <a:ln w="18415" cmpd="sng">
                  <a:solidFill>
                    <a:srgbClr val="FFFFFF"/>
                  </a:solidFill>
                  <a:prstDash val="solid"/>
                </a:ln>
                <a:solidFill>
                  <a:srgbClr val="7030A0"/>
                </a:solidFill>
                <a:effectLst>
                  <a:outerShdw blurRad="63500" dir="3600000" algn="tl" rotWithShape="0">
                    <a:srgbClr val="000000">
                      <a:alpha val="70000"/>
                    </a:srgbClr>
                  </a:outerShdw>
                </a:effectLst>
                <a:latin typeface="Impact"/>
                <a:ea typeface="+mn-ea"/>
                <a:cs typeface="+mn-cs"/>
              </a:rPr>
            </a:br>
            <a:endParaRPr lang="en-US" sz="3600" kern="10" dirty="0">
              <a:ln w="18415" cmpd="sng">
                <a:solidFill>
                  <a:srgbClr val="FFFFFF"/>
                </a:solidFill>
                <a:prstDash val="solid"/>
              </a:ln>
              <a:solidFill>
                <a:srgbClr val="7030A0"/>
              </a:solidFill>
              <a:effectLst>
                <a:outerShdw blurRad="63500" dir="3600000" algn="tl" rotWithShape="0">
                  <a:srgbClr val="000000">
                    <a:alpha val="70000"/>
                  </a:srgbClr>
                </a:outerShdw>
              </a:effectLst>
              <a:latin typeface="Impact"/>
              <a:ea typeface="+mn-ea"/>
              <a:cs typeface="+mn-cs"/>
            </a:endParaRPr>
          </a:p>
        </p:txBody>
      </p:sp>
      <p:sp>
        <p:nvSpPr>
          <p:cNvPr id="65539" name="Rectangle 3"/>
          <p:cNvSpPr>
            <a:spLocks noGrp="1" noChangeArrowheads="1"/>
          </p:cNvSpPr>
          <p:nvPr>
            <p:ph type="body" sz="half" idx="1"/>
          </p:nvPr>
        </p:nvSpPr>
        <p:spPr>
          <a:xfrm>
            <a:off x="107950" y="1708150"/>
            <a:ext cx="4464050" cy="3187700"/>
          </a:xfrm>
        </p:spPr>
        <p:txBody>
          <a:bodyPr/>
          <a:lstStyle/>
          <a:p>
            <a:pPr algn="just">
              <a:defRPr/>
            </a:pPr>
            <a:r>
              <a:rPr lang="es-CO" sz="2000" b="1" dirty="0">
                <a:solidFill>
                  <a:srgbClr val="FDC0E5"/>
                </a:solidFill>
                <a:effectLst>
                  <a:outerShdw blurRad="38100" dist="38100" dir="2700000" algn="tl">
                    <a:srgbClr val="000000"/>
                  </a:outerShdw>
                </a:effectLst>
              </a:rPr>
              <a:t>Este sello es el sello de la confirmación de las 	señales del fin del mundo dadas por Jesús:</a:t>
            </a:r>
          </a:p>
          <a:p>
            <a:pPr algn="just">
              <a:defRPr/>
            </a:pPr>
            <a:r>
              <a:rPr lang="es-CO" sz="2000" b="1" dirty="0">
                <a:solidFill>
                  <a:srgbClr val="FDC0E5"/>
                </a:solidFill>
                <a:effectLst>
                  <a:outerShdw blurRad="38100" dist="38100" dir="2700000" algn="tl">
                    <a:srgbClr val="000000"/>
                  </a:outerShdw>
                </a:effectLst>
              </a:rPr>
              <a:t>“Y miré cuando él abrió el  sexto sello, y he aquí </a:t>
            </a:r>
            <a:r>
              <a:rPr lang="es-CO" sz="2000" b="1" dirty="0" err="1">
                <a:solidFill>
                  <a:srgbClr val="FDC0E5"/>
                </a:solidFill>
                <a:effectLst>
                  <a:outerShdw blurRad="38100" dist="38100" dir="2700000" algn="tl">
                    <a:srgbClr val="000000"/>
                  </a:outerShdw>
                </a:effectLst>
              </a:rPr>
              <a:t>fué</a:t>
            </a:r>
            <a:r>
              <a:rPr lang="es-CO" sz="2000" b="1" dirty="0">
                <a:solidFill>
                  <a:srgbClr val="FDC0E5"/>
                </a:solidFill>
                <a:effectLst>
                  <a:outerShdw blurRad="38100" dist="38100" dir="2700000" algn="tl">
                    <a:srgbClr val="000000"/>
                  </a:outerShdw>
                </a:effectLst>
              </a:rPr>
              <a:t> hecho </a:t>
            </a:r>
            <a:r>
              <a:rPr lang="es-CO" sz="2000" b="1" u="sng" dirty="0">
                <a:solidFill>
                  <a:srgbClr val="FAFD00"/>
                </a:solidFill>
                <a:effectLst>
                  <a:outerShdw blurRad="38100" dist="38100" dir="2700000" algn="tl">
                    <a:srgbClr val="000000"/>
                  </a:outerShdw>
                </a:effectLst>
              </a:rPr>
              <a:t>un gran terremoto; y el sol se puso negro como un saco de cilicio, y la luna se puso toda como sangre; Y las estrellas del cielo cayeron </a:t>
            </a:r>
            <a:r>
              <a:rPr lang="es-CO" sz="2000" b="1" dirty="0">
                <a:solidFill>
                  <a:srgbClr val="FDC0E5"/>
                </a:solidFill>
                <a:effectLst>
                  <a:outerShdw blurRad="38100" dist="38100" dir="2700000" algn="tl">
                    <a:srgbClr val="000000"/>
                  </a:outerShdw>
                </a:effectLst>
              </a:rPr>
              <a:t>sobre la tierra,...” (6:12,13)</a:t>
            </a:r>
          </a:p>
        </p:txBody>
      </p:sp>
      <p:pic>
        <p:nvPicPr>
          <p:cNvPr id="419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188" y="0"/>
            <a:ext cx="4595812"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9">
                                            <p:txEl>
                                              <p:pRg st="0" end="0"/>
                                            </p:txEl>
                                          </p:spTgt>
                                        </p:tgtEl>
                                        <p:attrNameLst>
                                          <p:attrName>ppt_c</p:attrName>
                                        </p:attrNameLst>
                                      </p:cBhvr>
                                      <p:to>
                                        <a:srgbClr val="FAFD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9">
                                            <p:txEl>
                                              <p:pRg st="1" end="1"/>
                                            </p:txEl>
                                          </p:spTgt>
                                        </p:tgtEl>
                                        <p:attrNameLst>
                                          <p:attrName>ppt_c</p:attrName>
                                        </p:attrNameLst>
                                      </p:cBhvr>
                                      <p:to>
                                        <a:srgbClr val="FAFD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4" name="Picture 4"/>
          <p:cNvPicPr>
            <a:picLocks noGrp="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0" y="3292475"/>
            <a:ext cx="5508625" cy="1851025"/>
          </a:xfrm>
          <a:noFill/>
        </p:spPr>
      </p:pic>
      <p:sp>
        <p:nvSpPr>
          <p:cNvPr id="66562" name="Rectangle 2"/>
          <p:cNvSpPr>
            <a:spLocks noGrp="1" noChangeArrowheads="1"/>
          </p:cNvSpPr>
          <p:nvPr>
            <p:ph type="title"/>
          </p:nvPr>
        </p:nvSpPr>
        <p:spPr>
          <a:xfrm>
            <a:off x="34925" y="-20638"/>
            <a:ext cx="4465638" cy="800101"/>
          </a:xfrm>
        </p:spPr>
        <p:txBody>
          <a:bodyPr/>
          <a:lstStyle/>
          <a:p>
            <a:pPr>
              <a:defRPr/>
            </a:pPr>
            <a:r>
              <a:rPr lang="es-CO" sz="2800" b="1" dirty="0">
                <a:solidFill>
                  <a:srgbClr val="FAFD00"/>
                </a:solidFill>
                <a:effectLst>
                  <a:outerShdw blurRad="38100" dist="38100" dir="2700000" algn="tl">
                    <a:srgbClr val="000000"/>
                  </a:outerShdw>
                </a:effectLst>
              </a:rPr>
              <a:t>El cumplimiento de las señales no se hizo esperar:</a:t>
            </a:r>
          </a:p>
        </p:txBody>
      </p:sp>
      <p:sp>
        <p:nvSpPr>
          <p:cNvPr id="66563" name="Rectangle 3"/>
          <p:cNvSpPr>
            <a:spLocks noGrp="1" noChangeArrowheads="1"/>
          </p:cNvSpPr>
          <p:nvPr>
            <p:ph type="body" sz="half" idx="1"/>
          </p:nvPr>
        </p:nvSpPr>
        <p:spPr>
          <a:xfrm>
            <a:off x="-36513" y="842963"/>
            <a:ext cx="5472113" cy="2233612"/>
          </a:xfrm>
        </p:spPr>
        <p:txBody>
          <a:bodyPr/>
          <a:lstStyle/>
          <a:p>
            <a:pPr algn="just">
              <a:defRPr/>
            </a:pPr>
            <a:r>
              <a:rPr lang="es-CO" sz="2000" b="1" dirty="0">
                <a:solidFill>
                  <a:srgbClr val="FDC0E5"/>
                </a:solidFill>
                <a:effectLst>
                  <a:outerShdw blurRad="38100" dist="38100" dir="2700000" algn="tl">
                    <a:srgbClr val="000000"/>
                  </a:outerShdw>
                </a:effectLst>
              </a:rPr>
              <a:t>El gran terremoto 	(Nov. 1/ 1755).</a:t>
            </a:r>
          </a:p>
          <a:p>
            <a:pPr algn="just">
              <a:defRPr/>
            </a:pPr>
            <a:r>
              <a:rPr lang="es-CO" sz="2000" b="1" dirty="0">
                <a:solidFill>
                  <a:srgbClr val="FDC0E5"/>
                </a:solidFill>
                <a:effectLst>
                  <a:outerShdw blurRad="38100" dist="38100" dir="2700000" algn="tl">
                    <a:srgbClr val="000000"/>
                  </a:outerShdw>
                </a:effectLst>
              </a:rPr>
              <a:t>Oscurecimiento del sol (May. 19/ 1780).</a:t>
            </a:r>
          </a:p>
          <a:p>
            <a:pPr algn="just">
              <a:defRPr/>
            </a:pPr>
            <a:r>
              <a:rPr lang="es-CO" sz="2000" b="1" dirty="0">
                <a:solidFill>
                  <a:srgbClr val="FDC0E5"/>
                </a:solidFill>
                <a:effectLst>
                  <a:outerShdw blurRad="38100" dist="38100" dir="2700000" algn="tl">
                    <a:srgbClr val="000000"/>
                  </a:outerShdw>
                </a:effectLst>
              </a:rPr>
              <a:t>Caída de las estrellas (Nov. 13/1833).</a:t>
            </a:r>
          </a:p>
          <a:p>
            <a:pPr algn="just">
              <a:defRPr/>
            </a:pPr>
            <a:r>
              <a:rPr lang="es-CO" sz="2000" b="1" dirty="0">
                <a:solidFill>
                  <a:srgbClr val="FDC0E5"/>
                </a:solidFill>
                <a:effectLst>
                  <a:outerShdw blurRad="38100" dist="38100" dir="2700000" algn="tl">
                    <a:srgbClr val="000000"/>
                  </a:outerShdw>
                </a:effectLst>
              </a:rPr>
              <a:t>El inicio de la obra  del sellamiento de los fieles. (Posterior a 1844, año en que se inició el juicio de Dios - Profecía de los 2300 días - Dan. 8:14)</a:t>
            </a:r>
          </a:p>
        </p:txBody>
      </p:sp>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0"/>
            <a:ext cx="363537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66564"/>
                                        </p:tgtEl>
                                        <p:attrNameLst>
                                          <p:attrName>style.visibility</p:attrName>
                                        </p:attrNameLst>
                                      </p:cBhvr>
                                      <p:to>
                                        <p:strVal val="visible"/>
                                      </p:to>
                                    </p:set>
                                    <p:anim calcmode="lin" valueType="num">
                                      <p:cBhvr additive="base">
                                        <p:cTn id="31" dur="500" fill="hold"/>
                                        <p:tgtEl>
                                          <p:spTgt spid="66564"/>
                                        </p:tgtEl>
                                        <p:attrNameLst>
                                          <p:attrName>ppt_x</p:attrName>
                                        </p:attrNameLst>
                                      </p:cBhvr>
                                      <p:tavLst>
                                        <p:tav tm="0">
                                          <p:val>
                                            <p:strVal val="0-#ppt_w/2"/>
                                          </p:val>
                                        </p:tav>
                                        <p:tav tm="100000">
                                          <p:val>
                                            <p:strVal val="#ppt_x"/>
                                          </p:val>
                                        </p:tav>
                                      </p:tavLst>
                                    </p:anim>
                                    <p:anim calcmode="lin" valueType="num">
                                      <p:cBhvr additive="base">
                                        <p:cTn id="32" dur="500" fill="hold"/>
                                        <p:tgtEl>
                                          <p:spTgt spid="665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utoUpdateAnimBg="0"/>
      <p:bldP spid="6656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6" descr="sellos.PICT                                                    00000769&#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title"/>
          </p:nvPr>
        </p:nvSpPr>
        <p:spPr>
          <a:xfrm>
            <a:off x="395288" y="50800"/>
            <a:ext cx="8424862" cy="857250"/>
          </a:xfrm>
        </p:spPr>
        <p:txBody>
          <a:bodyPr/>
          <a:lstStyle/>
          <a:p>
            <a:pPr>
              <a:defRPr/>
            </a:pPr>
            <a:r>
              <a:rPr lang="en-US" sz="4000" b="1" dirty="0">
                <a:solidFill>
                  <a:schemeClr val="accent1">
                    <a:lumMod val="75000"/>
                  </a:schemeClr>
                </a:solidFill>
                <a:effectLst>
                  <a:outerShdw blurRad="38100" dist="38100" dir="2700000" algn="tl">
                    <a:srgbClr val="000000"/>
                  </a:outerShdw>
                </a:effectLst>
              </a:rPr>
              <a:t>EL LIBRO DE LOS SIETE SELLOS</a:t>
            </a:r>
          </a:p>
        </p:txBody>
      </p:sp>
      <p:sp>
        <p:nvSpPr>
          <p:cNvPr id="78851" name="Rectangle 3"/>
          <p:cNvSpPr>
            <a:spLocks noGrp="1" noChangeArrowheads="1"/>
          </p:cNvSpPr>
          <p:nvPr>
            <p:ph type="body" sz="half" idx="1"/>
          </p:nvPr>
        </p:nvSpPr>
        <p:spPr>
          <a:xfrm>
            <a:off x="17463" y="1708150"/>
            <a:ext cx="6553200" cy="2800350"/>
          </a:xfrm>
        </p:spPr>
        <p:txBody>
          <a:bodyPr/>
          <a:lstStyle/>
          <a:p>
            <a:pPr algn="just">
              <a:defRPr/>
            </a:pPr>
            <a:r>
              <a:rPr lang="es-CO" sz="2800" b="1">
                <a:solidFill>
                  <a:schemeClr val="tx2">
                    <a:lumMod val="20000"/>
                    <a:lumOff val="80000"/>
                  </a:schemeClr>
                </a:solidFill>
                <a:effectLst>
                  <a:outerShdw blurRad="38100" dist="38100" dir="2700000" algn="tl">
                    <a:srgbClr val="000000"/>
                  </a:outerShdw>
                </a:effectLst>
              </a:rPr>
              <a:t>Siglos más tarde, cuando Juan recibió el mensaje para las siete iglesias vio algo que lo conmovió profundamente:</a:t>
            </a:r>
          </a:p>
          <a:p>
            <a:pPr algn="just">
              <a:defRPr/>
            </a:pPr>
            <a:r>
              <a:rPr lang="es-CO" sz="2800" b="1">
                <a:solidFill>
                  <a:schemeClr val="tx2">
                    <a:lumMod val="20000"/>
                    <a:lumOff val="80000"/>
                  </a:schemeClr>
                </a:solidFill>
                <a:effectLst>
                  <a:outerShdw blurRad="38100" dist="38100" dir="2700000" algn="tl">
                    <a:srgbClr val="000000"/>
                  </a:outerShdw>
                </a:effectLst>
              </a:rPr>
              <a:t>VIO EL LIBRO DE LOS SIETE SELLOS que le había sido prohibido  a Daniel  revelar y que contenía el desenlace del drama mundial.</a:t>
            </a:r>
            <a:endParaRPr lang="es-CO" sz="2000" b="1">
              <a:solidFill>
                <a:schemeClr val="tx2">
                  <a:lumMod val="20000"/>
                  <a:lumOff val="80000"/>
                </a:schemeClr>
              </a:solidFill>
              <a:effectLst>
                <a:outerShdw blurRad="38100" dist="38100" dir="2700000" algn="tl">
                  <a:srgbClr val="000000"/>
                </a:outerShdw>
              </a:effectLst>
            </a:endParaRPr>
          </a:p>
        </p:txBody>
      </p:sp>
      <p:pic>
        <p:nvPicPr>
          <p:cNvPr id="7173" name="Picture 6" descr="http://www.google.com.co/url?source=imglanding&amp;ct=img&amp;q=http://2.bp.blogspot.com/_tHRmGq6OtL0/TE1YG6fX4KI/AAAAAAAABTA/eP8ZW-_6gh8/s400/Pergamino+con+los+siete+sellos-ApocalipsisFONDO+BLANCO.jpg&amp;sa=X&amp;ei=RBeWTvz4PMrd0QGShKy5Bw&amp;ved=0CAoQ8wc&amp;usg=AFQjCNHFve0vIscZO_dbYAGov8UZceeew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88577">
            <a:off x="5568951" y="1316037"/>
            <a:ext cx="3810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5" descr="77T.JPG                                                        0000A8CC&#10;FOTOS_CD_BETA                  B1732A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Rectangle 2"/>
          <p:cNvSpPr>
            <a:spLocks noGrp="1" noChangeArrowheads="1"/>
          </p:cNvSpPr>
          <p:nvPr>
            <p:ph type="title"/>
          </p:nvPr>
        </p:nvSpPr>
        <p:spPr>
          <a:xfrm>
            <a:off x="142875" y="123825"/>
            <a:ext cx="8858250" cy="857250"/>
          </a:xfrm>
        </p:spPr>
        <p:txBody>
          <a:bodyPr/>
          <a:lstStyle/>
          <a:p>
            <a:pPr>
              <a:defRPr/>
            </a:pPr>
            <a:r>
              <a:rPr lang="es-CO" sz="3200" b="1" dirty="0">
                <a:solidFill>
                  <a:srgbClr val="FAFD00"/>
                </a:solidFill>
                <a:effectLst>
                  <a:outerShdw blurRad="38100" dist="38100" dir="2700000" algn="tl">
                    <a:srgbClr val="000000"/>
                  </a:outerShdw>
                </a:effectLst>
              </a:rPr>
              <a:t>EL SEXTO SELLO:</a:t>
            </a:r>
            <a:br>
              <a:rPr lang="es-CO" sz="3200" b="1" dirty="0">
                <a:solidFill>
                  <a:srgbClr val="FAFD00"/>
                </a:solidFill>
                <a:effectLst>
                  <a:outerShdw blurRad="38100" dist="38100" dir="2700000" algn="tl">
                    <a:srgbClr val="000000"/>
                  </a:outerShdw>
                </a:effectLst>
              </a:rPr>
            </a:br>
            <a:r>
              <a:rPr lang="es-CO" sz="3200" b="1" dirty="0">
                <a:solidFill>
                  <a:srgbClr val="FAFD00"/>
                </a:solidFill>
                <a:effectLst>
                  <a:outerShdw blurRad="38100" dist="38100" dir="2700000" algn="tl">
                    <a:srgbClr val="000000"/>
                  </a:outerShdw>
                </a:effectLst>
              </a:rPr>
              <a:t>Desata los eventos previos a la venida del Señor</a:t>
            </a:r>
            <a:endParaRPr lang="es-CO" sz="4000" b="1" dirty="0">
              <a:solidFill>
                <a:srgbClr val="FAFD00"/>
              </a:solidFill>
              <a:effectLst>
                <a:outerShdw blurRad="38100" dist="38100" dir="2700000" algn="tl">
                  <a:srgbClr val="FFFFFF"/>
                </a:outerShdw>
              </a:effectLst>
            </a:endParaRPr>
          </a:p>
        </p:txBody>
      </p:sp>
      <p:sp>
        <p:nvSpPr>
          <p:cNvPr id="99332" name="Rectangle 4"/>
          <p:cNvSpPr>
            <a:spLocks noGrp="1" noChangeArrowheads="1"/>
          </p:cNvSpPr>
          <p:nvPr>
            <p:ph type="body" sz="half" idx="2"/>
          </p:nvPr>
        </p:nvSpPr>
        <p:spPr>
          <a:xfrm>
            <a:off x="179388" y="2378075"/>
            <a:ext cx="8785225" cy="2736850"/>
          </a:xfrm>
        </p:spPr>
        <p:txBody>
          <a:bodyPr/>
          <a:lstStyle/>
          <a:p>
            <a:pPr algn="just"/>
            <a:r>
              <a:rPr lang="es-CO" sz="1800" b="1">
                <a:solidFill>
                  <a:srgbClr val="FAFD00"/>
                </a:solidFill>
              </a:rPr>
              <a:t>Estamos viviendo actualmente bajo el paraguas del sexto sello. Los eventos del sexto sello son  DEFINITIVOS:</a:t>
            </a:r>
          </a:p>
          <a:p>
            <a:pPr algn="just"/>
            <a:r>
              <a:rPr lang="es-CO" sz="1800" b="1">
                <a:solidFill>
                  <a:srgbClr val="FAFD00"/>
                </a:solidFill>
              </a:rPr>
              <a:t>“E inmediatamente después de la tribulación de aquellos días” , -(la inquisición) -, “el sol se oscurecerá y la luna no dará su resplandor” - (19 de mayo de 1780) - “y las estrellas caerán del cielo, y las potencias de los cielos serán conmovidas” - (13 de noviembre de 1833)- . </a:t>
            </a:r>
          </a:p>
          <a:p>
            <a:pPr algn="just"/>
            <a:r>
              <a:rPr lang="es-CO" sz="1800" b="1">
                <a:solidFill>
                  <a:srgbClr val="FAFD00"/>
                </a:solidFill>
              </a:rPr>
              <a:t>“ENTONCES APARECERA LA SEÑAL DEL HIJO DEL HOMBRE EN EL CIELO; y entonces… verán al Hijo del hombre viniendo sobre las nubes del cielo…” (Mat. 24:29,30)</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99332">
                                            <p:txEl>
                                              <p:pRg st="0" end="0"/>
                                            </p:txEl>
                                          </p:spTgt>
                                        </p:tgtEl>
                                        <p:attrNameLst>
                                          <p:attrName>style.visibility</p:attrName>
                                        </p:attrNameLst>
                                      </p:cBhvr>
                                      <p:to>
                                        <p:strVal val="visible"/>
                                      </p:to>
                                    </p:set>
                                    <p:anim calcmode="lin" valueType="num">
                                      <p:cBhvr additive="base">
                                        <p:cTn id="7" dur="75" fill="hold"/>
                                        <p:tgtEl>
                                          <p:spTgt spid="99332">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9933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99332">
                                            <p:txEl>
                                              <p:pRg st="1" end="1"/>
                                            </p:txEl>
                                          </p:spTgt>
                                        </p:tgtEl>
                                        <p:attrNameLst>
                                          <p:attrName>style.visibility</p:attrName>
                                        </p:attrNameLst>
                                      </p:cBhvr>
                                      <p:to>
                                        <p:strVal val="visible"/>
                                      </p:to>
                                    </p:set>
                                    <p:anim calcmode="lin" valueType="num">
                                      <p:cBhvr additive="base">
                                        <p:cTn id="13" dur="75" fill="hold"/>
                                        <p:tgtEl>
                                          <p:spTgt spid="99332">
                                            <p:txEl>
                                              <p:pRg st="1" end="1"/>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9933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ser"/>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99332">
                                            <p:txEl>
                                              <p:pRg st="2" end="2"/>
                                            </p:txEl>
                                          </p:spTgt>
                                        </p:tgtEl>
                                        <p:attrNameLst>
                                          <p:attrName>style.visibility</p:attrName>
                                        </p:attrNameLst>
                                      </p:cBhvr>
                                      <p:to>
                                        <p:strVal val="visible"/>
                                      </p:to>
                                    </p:set>
                                    <p:anim calcmode="lin" valueType="num">
                                      <p:cBhvr additive="base">
                                        <p:cTn id="19" dur="75" fill="hold"/>
                                        <p:tgtEl>
                                          <p:spTgt spid="99332">
                                            <p:txEl>
                                              <p:pRg st="2" end="2"/>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99332">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5" descr="20Q.JPG                                                        0000A8CC&#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Rectangle 2"/>
          <p:cNvSpPr>
            <a:spLocks noGrp="1" noChangeArrowheads="1"/>
          </p:cNvSpPr>
          <p:nvPr>
            <p:ph type="title"/>
          </p:nvPr>
        </p:nvSpPr>
        <p:spPr>
          <a:xfrm>
            <a:off x="179388" y="484188"/>
            <a:ext cx="4749800" cy="857250"/>
          </a:xfrm>
        </p:spPr>
        <p:txBody>
          <a:bodyPr/>
          <a:lstStyle/>
          <a:p>
            <a:pPr>
              <a:defRPr/>
            </a:pPr>
            <a:r>
              <a:rPr lang="en-US" sz="3600" b="1" dirty="0">
                <a:solidFill>
                  <a:srgbClr val="FAFD00"/>
                </a:solidFill>
                <a:effectLst>
                  <a:outerShdw blurRad="38100" dist="38100" dir="2700000" algn="tl">
                    <a:srgbClr val="000000"/>
                  </a:outerShdw>
                </a:effectLst>
              </a:rPr>
              <a:t>EL SEXTO SELLO Y </a:t>
            </a:r>
            <a:br>
              <a:rPr lang="en-US" sz="3600" b="1" dirty="0">
                <a:solidFill>
                  <a:srgbClr val="FAFD00"/>
                </a:solidFill>
                <a:effectLst>
                  <a:outerShdw blurRad="38100" dist="38100" dir="2700000" algn="tl">
                    <a:srgbClr val="000000"/>
                  </a:outerShdw>
                </a:effectLst>
              </a:rPr>
            </a:br>
            <a:r>
              <a:rPr lang="en-US" sz="3600" b="1" dirty="0">
                <a:solidFill>
                  <a:srgbClr val="FAFD00"/>
                </a:solidFill>
                <a:effectLst>
                  <a:outerShdw blurRad="38100" dist="38100" dir="2700000" algn="tl">
                    <a:srgbClr val="000000"/>
                  </a:outerShdw>
                </a:effectLst>
              </a:rPr>
              <a:t>LA SEXTA IGLESIA</a:t>
            </a:r>
            <a:endParaRPr lang="en-US" sz="3600" b="1" dirty="0">
              <a:effectLst>
                <a:outerShdw blurRad="38100" dist="38100" dir="2700000" algn="tl">
                  <a:srgbClr val="FFFFFF"/>
                </a:outerShdw>
              </a:effectLst>
            </a:endParaRPr>
          </a:p>
        </p:txBody>
      </p:sp>
      <p:sp>
        <p:nvSpPr>
          <p:cNvPr id="100355" name="Rectangle 3"/>
          <p:cNvSpPr>
            <a:spLocks noGrp="1" noChangeArrowheads="1"/>
          </p:cNvSpPr>
          <p:nvPr>
            <p:ph type="body" sz="half" idx="1"/>
          </p:nvPr>
        </p:nvSpPr>
        <p:spPr>
          <a:xfrm>
            <a:off x="0" y="3055938"/>
            <a:ext cx="9144000" cy="2087562"/>
          </a:xfrm>
        </p:spPr>
        <p:txBody>
          <a:bodyPr/>
          <a:lstStyle/>
          <a:p>
            <a:pPr algn="just">
              <a:defRPr/>
            </a:pPr>
            <a:r>
              <a:rPr lang="es-CO" sz="2400" b="1" dirty="0">
                <a:solidFill>
                  <a:srgbClr val="00FF00"/>
                </a:solidFill>
                <a:effectLst>
                  <a:outerShdw blurRad="38100" dist="38100" dir="2700000" algn="tl">
                    <a:srgbClr val="000000"/>
                  </a:outerShdw>
                </a:effectLst>
              </a:rPr>
              <a:t>En el sexto sello todos los impíos huyen ante la venida del Señor (Apoca. 6:15-17).</a:t>
            </a:r>
            <a:endParaRPr lang="es-CO" sz="2400" b="1" dirty="0">
              <a:solidFill>
                <a:srgbClr val="FCFEB9"/>
              </a:solidFill>
              <a:effectLst>
                <a:outerShdw blurRad="38100" dist="38100" dir="2700000" algn="tl">
                  <a:srgbClr val="000000"/>
                </a:outerShdw>
              </a:effectLst>
            </a:endParaRPr>
          </a:p>
          <a:p>
            <a:pPr algn="just">
              <a:defRPr/>
            </a:pPr>
            <a:r>
              <a:rPr lang="es-CO" sz="2400" b="1" dirty="0">
                <a:solidFill>
                  <a:srgbClr val="00FF00"/>
                </a:solidFill>
                <a:effectLst>
                  <a:outerShdw blurRad="38100" dist="38100" dir="2700000" algn="tl">
                    <a:srgbClr val="000000"/>
                  </a:outerShdw>
                </a:effectLst>
              </a:rPr>
              <a:t>A la iglesia de Filadelfia Dios le promete: “</a:t>
            </a:r>
            <a:r>
              <a:rPr lang="es-CO" sz="2400" b="1" u="sng" dirty="0">
                <a:solidFill>
                  <a:srgbClr val="FAFD00"/>
                </a:solidFill>
                <a:effectLst>
                  <a:outerShdw blurRad="38100" dist="38100" dir="2700000" algn="tl">
                    <a:srgbClr val="000000"/>
                  </a:outerShdw>
                </a:effectLst>
              </a:rPr>
              <a:t>He aquí yo vengo pronto</a:t>
            </a:r>
            <a:r>
              <a:rPr lang="es-CO" sz="2400" b="1" dirty="0">
                <a:solidFill>
                  <a:srgbClr val="00FF00"/>
                </a:solidFill>
                <a:effectLst>
                  <a:outerShdw blurRad="38100" dist="38100" dir="2700000" algn="tl">
                    <a:srgbClr val="000000"/>
                  </a:outerShdw>
                </a:effectLst>
              </a:rPr>
              <a:t>; retén lo que tienes para que ninguno tome tu corona” (Apoca. 3:11)</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00355">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00355">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003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100355">
                                            <p:txEl>
                                              <p:pRg st="1" end="1"/>
                                            </p:txEl>
                                          </p:spTgt>
                                        </p:tgtEl>
                                        <p:attrNameLst>
                                          <p:attrName>style.visibility</p:attrName>
                                        </p:attrNameLst>
                                      </p:cBhvr>
                                      <p:to>
                                        <p:strVal val="visible"/>
                                      </p:to>
                                    </p:set>
                                    <p:anim calcmode="lin" valueType="num">
                                      <p:cBhvr>
                                        <p:cTn id="15"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00355">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100355">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10035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626387" y="3927046"/>
            <a:ext cx="3526160" cy="514350"/>
          </a:xfrm>
          <a:solidFill>
            <a:srgbClr val="000000"/>
          </a:solidFill>
          <a:ln w="12700" cap="flat" algn="ctr">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fromWordArt="1"/>
          <a:lstStyle/>
          <a:p>
            <a:pPr>
              <a:defRPr/>
            </a:pPr>
            <a:r>
              <a:rPr lang="en-US" sz="3600" kern="10" dirty="0">
                <a:ln w="18415" cmpd="sng">
                  <a:solidFill>
                    <a:srgbClr val="FFFFFF"/>
                  </a:solidFill>
                  <a:prstDash val="solid"/>
                </a:ln>
                <a:solidFill>
                  <a:schemeClr val="accent1">
                    <a:lumMod val="75000"/>
                  </a:schemeClr>
                </a:solidFill>
                <a:effectLst>
                  <a:outerShdw blurRad="63500" dir="3600000" algn="tl" rotWithShape="0">
                    <a:srgbClr val="000000">
                      <a:alpha val="70000"/>
                    </a:srgbClr>
                  </a:outerShdw>
                </a:effectLst>
                <a:latin typeface="Impact"/>
                <a:ea typeface="+mn-ea"/>
                <a:cs typeface="+mn-cs"/>
              </a:rPr>
              <a:t>EL SEPTIMO SELLO</a:t>
            </a:r>
          </a:p>
        </p:txBody>
      </p:sp>
      <p:sp>
        <p:nvSpPr>
          <p:cNvPr id="67587" name="Rectangle 3"/>
          <p:cNvSpPr>
            <a:spLocks noGrp="1" noChangeArrowheads="1"/>
          </p:cNvSpPr>
          <p:nvPr>
            <p:ph type="body" sz="half" idx="2"/>
          </p:nvPr>
        </p:nvSpPr>
        <p:spPr>
          <a:xfrm>
            <a:off x="4427538" y="268288"/>
            <a:ext cx="4330700" cy="3671887"/>
          </a:xfrm>
        </p:spPr>
        <p:txBody>
          <a:bodyPr/>
          <a:lstStyle/>
          <a:p>
            <a:pPr algn="just">
              <a:defRPr/>
            </a:pPr>
            <a:r>
              <a:rPr lang="es-CO" sz="3600" b="1" dirty="0">
                <a:solidFill>
                  <a:srgbClr val="FDC0E5"/>
                </a:solidFill>
                <a:effectLst>
                  <a:outerShdw blurRad="38100" dist="38100" dir="2700000" algn="tl">
                    <a:srgbClr val="000000"/>
                  </a:outerShdw>
                </a:effectLst>
              </a:rPr>
              <a:t>“Cuando  él abrió el séptimo sello, </a:t>
            </a:r>
            <a:r>
              <a:rPr lang="es-CO" sz="3600" b="1" dirty="0" err="1">
                <a:solidFill>
                  <a:srgbClr val="FDC0E5"/>
                </a:solidFill>
                <a:effectLst>
                  <a:outerShdw blurRad="38100" dist="38100" dir="2700000" algn="tl">
                    <a:srgbClr val="000000"/>
                  </a:outerShdw>
                </a:effectLst>
              </a:rPr>
              <a:t>fué</a:t>
            </a:r>
            <a:r>
              <a:rPr lang="es-CO" sz="3600" b="1" dirty="0">
                <a:solidFill>
                  <a:srgbClr val="FDC0E5"/>
                </a:solidFill>
                <a:effectLst>
                  <a:outerShdw blurRad="38100" dist="38100" dir="2700000" algn="tl">
                    <a:srgbClr val="000000"/>
                  </a:outerShdw>
                </a:effectLst>
              </a:rPr>
              <a:t> hecho </a:t>
            </a:r>
            <a:r>
              <a:rPr lang="es-CO" sz="3600" b="1" u="sng" dirty="0">
                <a:solidFill>
                  <a:srgbClr val="FAFD00"/>
                </a:solidFill>
                <a:effectLst>
                  <a:outerShdw blurRad="38100" dist="38100" dir="2700000" algn="tl">
                    <a:srgbClr val="000000"/>
                  </a:outerShdw>
                </a:effectLst>
              </a:rPr>
              <a:t>silencio en el cielo casi por media hora”</a:t>
            </a:r>
            <a:r>
              <a:rPr lang="es-CO" sz="3600" b="1" dirty="0">
                <a:solidFill>
                  <a:srgbClr val="FAFD00"/>
                </a:solidFill>
                <a:effectLst>
                  <a:outerShdw blurRad="38100" dist="38100" dir="2700000" algn="tl">
                    <a:srgbClr val="000000"/>
                  </a:outerShdw>
                </a:effectLst>
              </a:rPr>
              <a:t> </a:t>
            </a:r>
            <a:r>
              <a:rPr lang="es-CO" sz="2400" b="1" dirty="0">
                <a:solidFill>
                  <a:srgbClr val="FFCCFF"/>
                </a:solidFill>
                <a:effectLst>
                  <a:outerShdw blurRad="38100" dist="38100" dir="2700000" algn="tl">
                    <a:srgbClr val="000000"/>
                  </a:outerShdw>
                </a:effectLst>
              </a:rPr>
              <a:t>(Ap. 8:1)</a:t>
            </a:r>
            <a:endParaRPr lang="es-CO" sz="1400" b="1" dirty="0">
              <a:solidFill>
                <a:srgbClr val="FFCCFF"/>
              </a:solidFill>
              <a:effectLst>
                <a:outerShdw blurRad="38100" dist="38100" dir="2700000" algn="tl">
                  <a:srgbClr val="000000"/>
                </a:outerShdw>
              </a:effectLst>
            </a:endParaRPr>
          </a:p>
        </p:txBody>
      </p:sp>
      <p:pic>
        <p:nvPicPr>
          <p:cNvPr id="45062" name="Picture 6" descr="http://www.google.com.co/url?source=imglanding&amp;ct=img&amp;q=http://us.reocities.com/edicioneselamen/fotostemas/septimo.jpg&amp;sa=X&amp;ei=IxCXTv2WOoX20gG0_6zIBA&amp;ved=0CAsQ8wc4Eg&amp;usg=AFQjCNFKyZsksUKPvi-UHqQgO8mK29yo3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9502"/>
            <a:ext cx="4680520" cy="4104456"/>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p:cTn id="7" dur="5000" fill="hold"/>
                                        <p:tgtEl>
                                          <p:spTgt spid="67587">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6758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5" descr="O103.JPG                                                       0000A938&#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Rectangle 2"/>
          <p:cNvSpPr>
            <a:spLocks noGrp="1" noChangeArrowheads="1"/>
          </p:cNvSpPr>
          <p:nvPr>
            <p:ph type="title"/>
          </p:nvPr>
        </p:nvSpPr>
        <p:spPr>
          <a:xfrm>
            <a:off x="685800" y="457200"/>
            <a:ext cx="7772400" cy="628650"/>
          </a:xfrm>
        </p:spPr>
        <p:txBody>
          <a:bodyPr/>
          <a:lstStyle/>
          <a:p>
            <a:pPr>
              <a:defRPr/>
            </a:pPr>
            <a:r>
              <a:rPr lang="en-US" sz="3600" b="1">
                <a:solidFill>
                  <a:schemeClr val="bg1"/>
                </a:solidFill>
                <a:effectLst>
                  <a:outerShdw blurRad="38100" dist="38100" dir="2700000" algn="tl">
                    <a:srgbClr val="000000"/>
                  </a:outerShdw>
                </a:effectLst>
              </a:rPr>
              <a:t>EL SILENCIO DE MEDIA HORA</a:t>
            </a:r>
            <a:endParaRPr lang="en-US" b="1">
              <a:solidFill>
                <a:srgbClr val="FFCCFF"/>
              </a:solidFill>
              <a:effectLst>
                <a:outerShdw blurRad="38100" dist="38100" dir="2700000" algn="tl">
                  <a:srgbClr val="000000"/>
                </a:outerShdw>
              </a:effectLst>
            </a:endParaRPr>
          </a:p>
        </p:txBody>
      </p:sp>
      <p:sp>
        <p:nvSpPr>
          <p:cNvPr id="101379" name="Rectangle 3"/>
          <p:cNvSpPr>
            <a:spLocks noGrp="1" noChangeArrowheads="1"/>
          </p:cNvSpPr>
          <p:nvPr>
            <p:ph type="body" sz="half" idx="1"/>
          </p:nvPr>
        </p:nvSpPr>
        <p:spPr>
          <a:xfrm>
            <a:off x="0" y="2695575"/>
            <a:ext cx="9144000" cy="2447925"/>
          </a:xfrm>
        </p:spPr>
        <p:txBody>
          <a:bodyPr/>
          <a:lstStyle/>
          <a:p>
            <a:pPr algn="just">
              <a:defRPr/>
            </a:pPr>
            <a:r>
              <a:rPr lang="es-CO" sz="2000" b="1" dirty="0">
                <a:solidFill>
                  <a:schemeClr val="tx1">
                    <a:lumMod val="60000"/>
                    <a:lumOff val="40000"/>
                  </a:schemeClr>
                </a:solidFill>
              </a:rPr>
              <a:t>Juan en visión vio que en el cielo la alabanza no cesa ni de día ni de noche (</a:t>
            </a:r>
            <a:r>
              <a:rPr lang="es-CO" sz="2000" b="1" dirty="0" err="1">
                <a:solidFill>
                  <a:schemeClr val="tx1">
                    <a:lumMod val="60000"/>
                    <a:lumOff val="40000"/>
                  </a:schemeClr>
                </a:solidFill>
              </a:rPr>
              <a:t>Apoc</a:t>
            </a:r>
            <a:r>
              <a:rPr lang="es-CO" sz="2000" b="1" dirty="0">
                <a:solidFill>
                  <a:schemeClr val="tx1">
                    <a:lumMod val="60000"/>
                    <a:lumOff val="40000"/>
                  </a:schemeClr>
                </a:solidFill>
              </a:rPr>
              <a:t>. 4:8).</a:t>
            </a:r>
          </a:p>
          <a:p>
            <a:pPr algn="just">
              <a:defRPr/>
            </a:pPr>
            <a:r>
              <a:rPr lang="es-CO" sz="2000" b="1" dirty="0">
                <a:solidFill>
                  <a:schemeClr val="tx1">
                    <a:lumMod val="60000"/>
                    <a:lumOff val="40000"/>
                  </a:schemeClr>
                </a:solidFill>
              </a:rPr>
              <a:t>Cómo es posible que en el último gran evento no hayan alabanzas en el cielo?</a:t>
            </a:r>
          </a:p>
          <a:p>
            <a:pPr algn="just">
              <a:defRPr/>
            </a:pPr>
            <a:r>
              <a:rPr lang="es-CO" sz="2000" b="1" dirty="0">
                <a:solidFill>
                  <a:schemeClr val="tx1">
                    <a:lumMod val="60000"/>
                    <a:lumOff val="40000"/>
                  </a:schemeClr>
                </a:solidFill>
              </a:rPr>
              <a:t>La gran razón es porque Cristo en su segunda venida viene acompañado por todos sus santos ángeles. El cielo se vacía para venir a la tierra!</a:t>
            </a:r>
          </a:p>
          <a:p>
            <a:pPr algn="just">
              <a:defRPr/>
            </a:pPr>
            <a:r>
              <a:rPr lang="es-CO" sz="2000" b="1" dirty="0">
                <a:solidFill>
                  <a:schemeClr val="tx1">
                    <a:lumMod val="60000"/>
                    <a:lumOff val="40000"/>
                  </a:schemeClr>
                </a:solidFill>
              </a:rPr>
              <a:t>Las alabanzas se trasladan a este planeta para celebrar el gran encuentro entre Cristo y sus fieles seguidores que tanto le esperaban.</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500" fill="hold"/>
                                        <p:tgtEl>
                                          <p:spTgt spid="101379">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0137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0137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01379">
                                            <p:txEl>
                                              <p:pRg st="1" end="1"/>
                                            </p:txEl>
                                          </p:spTgt>
                                        </p:tgtEl>
                                        <p:attrNameLst>
                                          <p:attrName>style.visibility</p:attrName>
                                        </p:attrNameLst>
                                      </p:cBhvr>
                                      <p:to>
                                        <p:strVal val="visible"/>
                                      </p:to>
                                    </p:set>
                                    <p:anim calcmode="lin" valueType="num">
                                      <p:cBhvr>
                                        <p:cTn id="15" dur="500" fill="hold"/>
                                        <p:tgtEl>
                                          <p:spTgt spid="101379">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01379">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0137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137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01379">
                                            <p:txEl>
                                              <p:pRg st="2" end="2"/>
                                            </p:txEl>
                                          </p:spTgt>
                                        </p:tgtEl>
                                        <p:attrNameLst>
                                          <p:attrName>style.visibility</p:attrName>
                                        </p:attrNameLst>
                                      </p:cBhvr>
                                      <p:to>
                                        <p:strVal val="visible"/>
                                      </p:to>
                                    </p:set>
                                    <p:anim calcmode="lin" valueType="num">
                                      <p:cBhvr>
                                        <p:cTn id="23" dur="500" fill="hold"/>
                                        <p:tgtEl>
                                          <p:spTgt spid="101379">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01379">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0137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137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01379">
                                            <p:txEl>
                                              <p:pRg st="3" end="3"/>
                                            </p:txEl>
                                          </p:spTgt>
                                        </p:tgtEl>
                                        <p:attrNameLst>
                                          <p:attrName>style.visibility</p:attrName>
                                        </p:attrNameLst>
                                      </p:cBhvr>
                                      <p:to>
                                        <p:strVal val="visible"/>
                                      </p:to>
                                    </p:set>
                                    <p:anim calcmode="lin" valueType="num">
                                      <p:cBhvr>
                                        <p:cTn id="31" dur="500" fill="hold"/>
                                        <p:tgtEl>
                                          <p:spTgt spid="101379">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101379">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10137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137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6" descr="C:\Users\hp\Documents\Adventista 7 Día\Diapositivas Power\sv\content\bin\images\large\0901137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Rectangle 2"/>
          <p:cNvSpPr>
            <a:spLocks noGrp="1" noChangeArrowheads="1"/>
          </p:cNvSpPr>
          <p:nvPr>
            <p:ph type="title"/>
          </p:nvPr>
        </p:nvSpPr>
        <p:spPr>
          <a:xfrm>
            <a:off x="304800" y="228600"/>
            <a:ext cx="2514600" cy="3486150"/>
          </a:xfrm>
        </p:spPr>
        <p:txBody>
          <a:bodyPr/>
          <a:lstStyle/>
          <a:p>
            <a:pPr>
              <a:defRPr/>
            </a:pPr>
            <a:r>
              <a:rPr lang="en-US" sz="3600" b="1">
                <a:solidFill>
                  <a:srgbClr val="FAFD00"/>
                </a:solidFill>
                <a:effectLst>
                  <a:outerShdw blurRad="38100" dist="38100" dir="2700000" algn="tl">
                    <a:srgbClr val="000000"/>
                  </a:outerShdw>
                </a:effectLst>
              </a:rPr>
              <a:t>EL SEPTIMO SELLO EN UN FUTURO MUY CERCANO</a:t>
            </a:r>
          </a:p>
        </p:txBody>
      </p:sp>
      <p:sp>
        <p:nvSpPr>
          <p:cNvPr id="70659" name="Rectangle 3"/>
          <p:cNvSpPr>
            <a:spLocks noGrp="1" noChangeArrowheads="1"/>
          </p:cNvSpPr>
          <p:nvPr>
            <p:ph type="body" sz="half" idx="2"/>
          </p:nvPr>
        </p:nvSpPr>
        <p:spPr>
          <a:xfrm>
            <a:off x="3132138" y="771525"/>
            <a:ext cx="5715000" cy="3086100"/>
          </a:xfrm>
        </p:spPr>
        <p:txBody>
          <a:bodyPr/>
          <a:lstStyle/>
          <a:p>
            <a:pPr algn="just">
              <a:defRPr/>
            </a:pPr>
            <a:r>
              <a:rPr lang="es-CO" sz="2800" b="1" dirty="0">
                <a:solidFill>
                  <a:srgbClr val="FDC0E5"/>
                </a:solidFill>
                <a:effectLst>
                  <a:outerShdw blurRad="38100" dist="38100" dir="2700000" algn="tl">
                    <a:srgbClr val="000000"/>
                  </a:outerShdw>
                </a:effectLst>
              </a:rPr>
              <a:t>Algún día en el futuro, Cristo arrojará el incensario dejando de interceder por la raza humana.</a:t>
            </a:r>
          </a:p>
          <a:p>
            <a:pPr algn="just">
              <a:defRPr/>
            </a:pPr>
            <a:r>
              <a:rPr lang="es-CO" sz="2800" b="1" dirty="0">
                <a:solidFill>
                  <a:srgbClr val="FDC0E5"/>
                </a:solidFill>
                <a:effectLst>
                  <a:outerShdw blurRad="38100" dist="38100" dir="2700000" algn="tl">
                    <a:srgbClr val="000000"/>
                  </a:outerShdw>
                </a:effectLst>
              </a:rPr>
              <a:t>Algún día en el futuro se producirá el silencio de media hora (7 días y medio en profecía) cuando los ángeles abandonen el cielo y vengan con Cristo por los redimidos.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up)">
                                      <p:cBhvr>
                                        <p:cTn id="7" dur="75"/>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wd">
                                    <p:tmPct val="10000"/>
                                  </p:iterate>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up)">
                                      <p:cBhvr>
                                        <p:cTn id="12" dur="75"/>
                                        <p:tgtEl>
                                          <p:spTgt spid="706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5" descr="http://www.editoriallapaz.org/salon_apocalipsis_Capitulo2_ilu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redondeado"/>
          <p:cNvSpPr/>
          <p:nvPr/>
        </p:nvSpPr>
        <p:spPr bwMode="auto">
          <a:xfrm>
            <a:off x="179512" y="2859782"/>
            <a:ext cx="8856984" cy="1944216"/>
          </a:xfrm>
          <a:prstGeom prst="roundRect">
            <a:avLst/>
          </a:prstGeom>
          <a:ln>
            <a:headEnd type="none" w="med" len="med"/>
            <a:tailEnd type="none" w="med" len="med"/>
          </a:ln>
          <a:effectLst>
            <a:glow rad="63500">
              <a:schemeClr val="accent4">
                <a:satMod val="175000"/>
                <a:alpha val="40000"/>
              </a:schemeClr>
            </a:glow>
          </a:effectLst>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a:lstStyle/>
          <a:p>
            <a:pPr>
              <a:defRPr/>
            </a:pPr>
            <a:endParaRPr lang="es-CO">
              <a:solidFill>
                <a:srgbClr val="FAFD00"/>
              </a:solidFill>
            </a:endParaRPr>
          </a:p>
        </p:txBody>
      </p:sp>
      <p:sp>
        <p:nvSpPr>
          <p:cNvPr id="77827" name="Rectangle 3"/>
          <p:cNvSpPr>
            <a:spLocks noGrp="1" noChangeArrowheads="1"/>
          </p:cNvSpPr>
          <p:nvPr>
            <p:ph type="subTitle" idx="1"/>
          </p:nvPr>
        </p:nvSpPr>
        <p:spPr>
          <a:xfrm>
            <a:off x="273050" y="2932113"/>
            <a:ext cx="8763000" cy="1943100"/>
          </a:xfrm>
          <a:noFill/>
        </p:spPr>
        <p:txBody>
          <a:bodyPr/>
          <a:lstStyle/>
          <a:p>
            <a:pPr marL="342900" indent="-342900"/>
            <a:r>
              <a:rPr lang="es-CO" sz="2000" b="1">
                <a:solidFill>
                  <a:srgbClr val="FCFEB9"/>
                </a:solidFill>
              </a:rPr>
              <a:t>Dios lo ha hecho todo para advertir a su pueblo; para salvar a la humanidad. Pero no será siempre así.</a:t>
            </a:r>
          </a:p>
          <a:p>
            <a:pPr marL="342900" indent="-342900"/>
            <a:r>
              <a:rPr lang="es-CO" sz="2000" b="1">
                <a:solidFill>
                  <a:srgbClr val="FAFD00"/>
                </a:solidFill>
              </a:rPr>
              <a:t>Viene el día en que la misericordia terminará y la ira de Dios se derramará sobre la humanidad impenitente. Esto es      lo que se conoce como: </a:t>
            </a:r>
          </a:p>
          <a:p>
            <a:pPr marL="342900" indent="-342900"/>
            <a:r>
              <a:rPr lang="es-CO" sz="2000" b="1" u="sng">
                <a:solidFill>
                  <a:srgbClr val="FAFD00"/>
                </a:solidFill>
              </a:rPr>
              <a:t>“LAS SIETE PLAGAS POSTRERAS”</a:t>
            </a:r>
            <a:r>
              <a:rPr lang="es-CO" sz="2000" b="1">
                <a:solidFill>
                  <a:srgbClr val="FAFD00"/>
                </a:solidFill>
              </a:rPr>
              <a:t>       y éste será nuestro próximo estudio.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3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778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3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7782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3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7782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1026" descr="sellos.PICT                                                    00000769&#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1027"/>
          <p:cNvSpPr>
            <a:spLocks noGrp="1" noChangeArrowheads="1"/>
          </p:cNvSpPr>
          <p:nvPr>
            <p:ph type="title"/>
          </p:nvPr>
        </p:nvSpPr>
        <p:spPr>
          <a:xfrm>
            <a:off x="250825" y="123825"/>
            <a:ext cx="8713788" cy="857250"/>
          </a:xfrm>
        </p:spPr>
        <p:txBody>
          <a:bodyPr/>
          <a:lstStyle/>
          <a:p>
            <a:pPr>
              <a:defRPr/>
            </a:pPr>
            <a:r>
              <a:rPr lang="en-US" sz="4000" b="1" dirty="0">
                <a:solidFill>
                  <a:schemeClr val="accent1">
                    <a:lumMod val="75000"/>
                  </a:schemeClr>
                </a:solidFill>
                <a:effectLst>
                  <a:outerShdw blurRad="38100" dist="38100" dir="2700000" algn="tl">
                    <a:srgbClr val="000000"/>
                  </a:outerShdw>
                </a:effectLst>
              </a:rPr>
              <a:t>EL LIBRO DE LOS SIETE SELLOS</a:t>
            </a:r>
          </a:p>
        </p:txBody>
      </p:sp>
      <p:sp>
        <p:nvSpPr>
          <p:cNvPr id="82948" name="Rectangle 1028"/>
          <p:cNvSpPr>
            <a:spLocks noGrp="1" noChangeArrowheads="1"/>
          </p:cNvSpPr>
          <p:nvPr>
            <p:ph type="body" sz="half" idx="1"/>
          </p:nvPr>
        </p:nvSpPr>
        <p:spPr>
          <a:xfrm>
            <a:off x="107950" y="987425"/>
            <a:ext cx="6119813" cy="2800350"/>
          </a:xfrm>
        </p:spPr>
        <p:txBody>
          <a:bodyPr/>
          <a:lstStyle/>
          <a:p>
            <a:pPr algn="just">
              <a:defRPr/>
            </a:pPr>
            <a:r>
              <a:rPr lang="es-CO" sz="2400" b="1" dirty="0">
                <a:solidFill>
                  <a:schemeClr val="tx2">
                    <a:lumMod val="20000"/>
                    <a:lumOff val="80000"/>
                  </a:schemeClr>
                </a:solidFill>
                <a:effectLst>
                  <a:outerShdw blurRad="38100" dist="38100" dir="2700000" algn="tl">
                    <a:srgbClr val="000000"/>
                  </a:outerShdw>
                </a:effectLst>
              </a:rPr>
              <a:t>“Y vi en la mano derecha del que estaba sentado en el trono </a:t>
            </a:r>
            <a:r>
              <a:rPr lang="es-CO" sz="2400" b="1" u="sng" dirty="0">
                <a:solidFill>
                  <a:schemeClr val="tx2">
                    <a:lumMod val="20000"/>
                    <a:lumOff val="80000"/>
                  </a:schemeClr>
                </a:solidFill>
                <a:effectLst>
                  <a:outerShdw blurRad="38100" dist="38100" dir="2700000" algn="tl">
                    <a:srgbClr val="000000"/>
                  </a:outerShdw>
                </a:effectLst>
              </a:rPr>
              <a:t>un libro escrito por dentro y por fuera, sellado con siete sellos</a:t>
            </a:r>
            <a:r>
              <a:rPr lang="es-CO" sz="2400" b="1" dirty="0">
                <a:solidFill>
                  <a:schemeClr val="tx2">
                    <a:lumMod val="20000"/>
                    <a:lumOff val="80000"/>
                  </a:schemeClr>
                </a:solidFill>
                <a:effectLst>
                  <a:outerShdw blurRad="38100" dist="38100" dir="2700000" algn="tl">
                    <a:srgbClr val="000000"/>
                  </a:outerShdw>
                </a:effectLst>
              </a:rPr>
              <a:t>.</a:t>
            </a:r>
          </a:p>
          <a:p>
            <a:pPr algn="just">
              <a:defRPr/>
            </a:pPr>
            <a:r>
              <a:rPr lang="es-CO" sz="2400" b="1" dirty="0">
                <a:solidFill>
                  <a:schemeClr val="tx2">
                    <a:lumMod val="20000"/>
                    <a:lumOff val="80000"/>
                  </a:schemeClr>
                </a:solidFill>
                <a:effectLst>
                  <a:outerShdw blurRad="38100" dist="38100" dir="2700000" algn="tl">
                    <a:srgbClr val="000000"/>
                  </a:outerShdw>
                </a:effectLst>
              </a:rPr>
              <a:t>“Y vi a un ángel fuerte que pregonaba a gran voz: Quién es digno de abrir el libro y desatar sus sellos?</a:t>
            </a:r>
          </a:p>
          <a:p>
            <a:pPr algn="just">
              <a:defRPr/>
            </a:pPr>
            <a:r>
              <a:rPr lang="es-CO" sz="2400" b="1" dirty="0">
                <a:solidFill>
                  <a:schemeClr val="tx2">
                    <a:lumMod val="20000"/>
                    <a:lumOff val="80000"/>
                  </a:schemeClr>
                </a:solidFill>
                <a:effectLst>
                  <a:outerShdw blurRad="38100" dist="38100" dir="2700000" algn="tl">
                    <a:srgbClr val="000000"/>
                  </a:outerShdw>
                </a:effectLst>
              </a:rPr>
              <a:t>“Y ninguno, ni en el cielo ni en la tierra ni debajo de la tierra, podía abrir el libro, ni aún mirarlo” (</a:t>
            </a:r>
            <a:r>
              <a:rPr lang="es-CO" sz="2400" b="1" dirty="0" err="1">
                <a:solidFill>
                  <a:schemeClr val="tx2">
                    <a:lumMod val="20000"/>
                    <a:lumOff val="80000"/>
                  </a:schemeClr>
                </a:solidFill>
                <a:effectLst>
                  <a:outerShdw blurRad="38100" dist="38100" dir="2700000" algn="tl">
                    <a:srgbClr val="000000"/>
                  </a:outerShdw>
                </a:effectLst>
              </a:rPr>
              <a:t>Apoc</a:t>
            </a:r>
            <a:r>
              <a:rPr lang="es-CO" sz="2400" b="1" dirty="0">
                <a:solidFill>
                  <a:schemeClr val="tx2">
                    <a:lumMod val="20000"/>
                    <a:lumOff val="80000"/>
                  </a:schemeClr>
                </a:solidFill>
                <a:effectLst>
                  <a:outerShdw blurRad="38100" dist="38100" dir="2700000" algn="tl">
                    <a:srgbClr val="000000"/>
                  </a:outerShdw>
                </a:effectLst>
              </a:rPr>
              <a:t>. 5:1-3)</a:t>
            </a:r>
          </a:p>
        </p:txBody>
      </p:sp>
      <p:pic>
        <p:nvPicPr>
          <p:cNvPr id="8197" name="Picture 6" descr="http://www.google.com.co/url?source=imglanding&amp;ct=img&amp;q=http://2.bp.blogspot.com/_tHRmGq6OtL0/TE1YG6fX4KI/AAAAAAAABTA/eP8ZW-_6gh8/s400/Pergamino+con+los+siete+sellos-ApocalipsisFONDO+BLANCO.jpg&amp;sa=X&amp;ei=RBeWTvz4PMrd0QGShKy5Bw&amp;ved=0CAoQ8wc&amp;usg=AFQjCNHFve0vIscZO_dbYAGov8UZceeew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58564">
            <a:off x="5568951" y="1316037"/>
            <a:ext cx="3810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anim calcmode="lin" valueType="num">
                                      <p:cBhvr additive="base">
                                        <p:cTn id="7" dur="500" fill="hold"/>
                                        <p:tgtEl>
                                          <p:spTgt spid="829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2948">
                                            <p:txEl>
                                              <p:pRg st="1" end="1"/>
                                            </p:txEl>
                                          </p:spTgt>
                                        </p:tgtEl>
                                        <p:attrNameLst>
                                          <p:attrName>style.visibility</p:attrName>
                                        </p:attrNameLst>
                                      </p:cBhvr>
                                      <p:to>
                                        <p:strVal val="visible"/>
                                      </p:to>
                                    </p:set>
                                    <p:anim calcmode="lin" valueType="num">
                                      <p:cBhvr additive="base">
                                        <p:cTn id="13" dur="500" fill="hold"/>
                                        <p:tgtEl>
                                          <p:spTgt spid="829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2948">
                                            <p:txEl>
                                              <p:pRg st="2" end="2"/>
                                            </p:txEl>
                                          </p:spTgt>
                                        </p:tgtEl>
                                        <p:attrNameLst>
                                          <p:attrName>style.visibility</p:attrName>
                                        </p:attrNameLst>
                                      </p:cBhvr>
                                      <p:to>
                                        <p:strVal val="visible"/>
                                      </p:to>
                                    </p:set>
                                    <p:anim calcmode="lin" valueType="num">
                                      <p:cBhvr additive="base">
                                        <p:cTn id="19" dur="500" fill="hold"/>
                                        <p:tgtEl>
                                          <p:spTgt spid="829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8">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8" descr="C:\Users\hp\Documents\Adventista 7 Día\Diapositivas Power\sacri\content\bin\images\large\cross_of_nai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0"/>
            <a:ext cx="6659562"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026"/>
          <p:cNvSpPr>
            <a:spLocks noGrp="1" noChangeArrowheads="1"/>
          </p:cNvSpPr>
          <p:nvPr>
            <p:ph type="title"/>
          </p:nvPr>
        </p:nvSpPr>
        <p:spPr>
          <a:xfrm>
            <a:off x="971550" y="195263"/>
            <a:ext cx="7772400" cy="514350"/>
          </a:xfrm>
        </p:spPr>
        <p:txBody>
          <a:bodyPr/>
          <a:lstStyle/>
          <a:p>
            <a:pPr>
              <a:defRPr/>
            </a:pPr>
            <a:r>
              <a:rPr lang="es-CO" b="1" dirty="0">
                <a:solidFill>
                  <a:schemeClr val="tx2">
                    <a:lumMod val="20000"/>
                    <a:lumOff val="80000"/>
                  </a:schemeClr>
                </a:solidFill>
              </a:rPr>
              <a:t>QUIEN ABRIO EL LIBRO</a:t>
            </a:r>
          </a:p>
        </p:txBody>
      </p:sp>
      <p:sp>
        <p:nvSpPr>
          <p:cNvPr id="83971" name="Rectangle 1027"/>
          <p:cNvSpPr>
            <a:spLocks noGrp="1" noChangeArrowheads="1"/>
          </p:cNvSpPr>
          <p:nvPr>
            <p:ph type="body" sz="half" idx="1"/>
          </p:nvPr>
        </p:nvSpPr>
        <p:spPr>
          <a:xfrm>
            <a:off x="0" y="842963"/>
            <a:ext cx="5813425" cy="3086100"/>
          </a:xfrm>
        </p:spPr>
        <p:txBody>
          <a:bodyPr/>
          <a:lstStyle/>
          <a:p>
            <a:pPr algn="just">
              <a:defRPr/>
            </a:pPr>
            <a:r>
              <a:rPr lang="es-CO" sz="2400" b="1" dirty="0">
                <a:solidFill>
                  <a:srgbClr val="00FF00"/>
                </a:solidFill>
                <a:effectLst>
                  <a:outerShdw blurRad="38100" dist="38100" dir="2700000" algn="tl">
                    <a:srgbClr val="000000"/>
                  </a:outerShdw>
                </a:effectLst>
              </a:rPr>
              <a:t>“Y 	lloraba yo mucho, porque no se había hallado a ninguno digno de abrir el libro, ni de leerlo, ni de mirarlo.</a:t>
            </a:r>
          </a:p>
          <a:p>
            <a:pPr algn="just">
              <a:defRPr/>
            </a:pPr>
            <a:r>
              <a:rPr lang="es-CO" sz="2400" b="1" dirty="0">
                <a:solidFill>
                  <a:srgbClr val="00FF00"/>
                </a:solidFill>
                <a:effectLst>
                  <a:outerShdw blurRad="38100" dist="38100" dir="2700000" algn="tl">
                    <a:srgbClr val="000000"/>
                  </a:outerShdw>
                </a:effectLst>
              </a:rPr>
              <a:t>“Y uno de los ancianos me dijo: No llores. He aquí que </a:t>
            </a:r>
            <a:r>
              <a:rPr lang="es-CO" sz="2400" b="1" u="sng" dirty="0">
                <a:solidFill>
                  <a:srgbClr val="FAFD00"/>
                </a:solidFill>
                <a:effectLst>
                  <a:outerShdw blurRad="38100" dist="38100" dir="2700000" algn="tl">
                    <a:srgbClr val="000000"/>
                  </a:outerShdw>
                </a:effectLst>
              </a:rPr>
              <a:t>el León de la tribu de Judá, la raíz de David</a:t>
            </a:r>
            <a:r>
              <a:rPr lang="es-CO" sz="2400" b="1" dirty="0">
                <a:solidFill>
                  <a:srgbClr val="00FF00"/>
                </a:solidFill>
                <a:effectLst>
                  <a:outerShdw blurRad="38100" dist="38100" dir="2700000" algn="tl">
                    <a:srgbClr val="000000"/>
                  </a:outerShdw>
                </a:effectLst>
              </a:rPr>
              <a:t>,  ha vencido para abrir el libro y desatar sus siete sellos.</a:t>
            </a:r>
          </a:p>
          <a:p>
            <a:pPr algn="just">
              <a:defRPr/>
            </a:pPr>
            <a:r>
              <a:rPr lang="es-CO" sz="2400" b="1" dirty="0">
                <a:solidFill>
                  <a:srgbClr val="00FF00"/>
                </a:solidFill>
                <a:effectLst>
                  <a:outerShdw blurRad="38100" dist="38100" dir="2700000" algn="tl">
                    <a:srgbClr val="000000"/>
                  </a:outerShdw>
                </a:effectLst>
              </a:rPr>
              <a:t>“Y miré, y </a:t>
            </a:r>
            <a:r>
              <a:rPr lang="es-CO" sz="2400" b="1" dirty="0" err="1">
                <a:solidFill>
                  <a:srgbClr val="00FF00"/>
                </a:solidFill>
                <a:effectLst>
                  <a:outerShdw blurRad="38100" dist="38100" dir="2700000" algn="tl">
                    <a:srgbClr val="000000"/>
                  </a:outerShdw>
                </a:effectLst>
              </a:rPr>
              <a:t>hé</a:t>
            </a:r>
            <a:r>
              <a:rPr lang="es-CO" sz="2400" b="1" dirty="0">
                <a:solidFill>
                  <a:srgbClr val="00FF00"/>
                </a:solidFill>
                <a:effectLst>
                  <a:outerShdw blurRad="38100" dist="38100" dir="2700000" algn="tl">
                    <a:srgbClr val="000000"/>
                  </a:outerShdw>
                </a:effectLst>
              </a:rPr>
              <a:t> aquí en medio del trono… estaba en pie un </a:t>
            </a:r>
            <a:r>
              <a:rPr lang="es-CO" sz="2400" b="1" u="sng" dirty="0">
                <a:solidFill>
                  <a:srgbClr val="FAFD00"/>
                </a:solidFill>
                <a:effectLst>
                  <a:outerShdw blurRad="38100" dist="38100" dir="2700000" algn="tl">
                    <a:srgbClr val="000000"/>
                  </a:outerShdw>
                </a:effectLst>
              </a:rPr>
              <a:t>Cordero</a:t>
            </a:r>
            <a:r>
              <a:rPr lang="es-CO" sz="2400" b="1" dirty="0">
                <a:solidFill>
                  <a:srgbClr val="00FF00"/>
                </a:solidFill>
                <a:effectLst>
                  <a:outerShdw blurRad="38100" dist="38100" dir="2700000" algn="tl">
                    <a:srgbClr val="000000"/>
                  </a:outerShdw>
                </a:effectLst>
              </a:rPr>
              <a:t> como inmolado…</a:t>
            </a:r>
          </a:p>
          <a:p>
            <a:pPr algn="just">
              <a:defRPr/>
            </a:pPr>
            <a:r>
              <a:rPr lang="es-CO" sz="2400" b="1" dirty="0">
                <a:solidFill>
                  <a:srgbClr val="00FF00"/>
                </a:solidFill>
                <a:effectLst>
                  <a:outerShdw blurRad="38100" dist="38100" dir="2700000" algn="tl">
                    <a:srgbClr val="000000"/>
                  </a:outerShdw>
                </a:effectLst>
              </a:rPr>
              <a:t>“Y vino, y tomó el libro…” (</a:t>
            </a:r>
            <a:r>
              <a:rPr lang="es-CO" sz="2400" b="1" dirty="0" err="1">
                <a:solidFill>
                  <a:srgbClr val="00FF00"/>
                </a:solidFill>
                <a:effectLst>
                  <a:outerShdw blurRad="38100" dist="38100" dir="2700000" algn="tl">
                    <a:srgbClr val="000000"/>
                  </a:outerShdw>
                </a:effectLst>
              </a:rPr>
              <a:t>Apoc</a:t>
            </a:r>
            <a:r>
              <a:rPr lang="es-CO" sz="2400" b="1" dirty="0">
                <a:solidFill>
                  <a:srgbClr val="00FF00"/>
                </a:solidFill>
                <a:effectLst>
                  <a:outerShdw blurRad="38100" dist="38100" dir="2700000" algn="tl">
                    <a:srgbClr val="000000"/>
                  </a:outerShdw>
                </a:effectLst>
              </a:rPr>
              <a:t>. 5:4-7)</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83971">
                                            <p:txEl>
                                              <p:pRg st="3" end="3"/>
                                            </p:txEl>
                                          </p:spTgt>
                                        </p:tgtEl>
                                        <p:attrNameLst>
                                          <p:attrName>style.visibility</p:attrName>
                                        </p:attrNameLst>
                                      </p:cBhvr>
                                      <p:to>
                                        <p:strVal val="visible"/>
                                      </p:to>
                                    </p:set>
                                    <p:anim calcmode="lin" valueType="num">
                                      <p:cBhvr additive="base">
                                        <p:cTn id="25" dur="500" fill="hold"/>
                                        <p:tgtEl>
                                          <p:spTgt spid="8397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39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7" descr="http://www.google.com.co/url?source=imglanding&amp;ct=img&amp;q=http://www.galeon.com/adventista/estudios/img/cordero.jpg&amp;sa=X&amp;ei=oBiWTtSwBcWutwfJwPiwAQ&amp;ved=0CAsQ8wc&amp;usg=AFQjCNFvD8VR3pc2C4q3w47aQpktV7w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1028"/>
          <p:cNvSpPr>
            <a:spLocks noGrp="1" noChangeArrowheads="1"/>
          </p:cNvSpPr>
          <p:nvPr>
            <p:ph type="body" sz="half" idx="2"/>
          </p:nvPr>
        </p:nvSpPr>
        <p:spPr>
          <a:xfrm>
            <a:off x="15875" y="1028700"/>
            <a:ext cx="8763000" cy="3086100"/>
          </a:xfrm>
        </p:spPr>
        <p:txBody>
          <a:bodyPr/>
          <a:lstStyle/>
          <a:p>
            <a:pPr algn="just">
              <a:defRPr/>
            </a:pPr>
            <a:r>
              <a:rPr lang="es-CO" sz="2800" b="1" dirty="0">
                <a:solidFill>
                  <a:schemeClr val="tx2">
                    <a:lumMod val="20000"/>
                    <a:lumOff val="80000"/>
                  </a:schemeClr>
                </a:solidFill>
                <a:effectLst>
                  <a:outerShdw blurRad="38100" dist="38100" dir="2700000" algn="tl">
                    <a:srgbClr val="000000"/>
                  </a:outerShdw>
                </a:effectLst>
              </a:rPr>
              <a:t>“Y cuando hubo tomado el libro, los cuatro seres vivientes y los veinticuatro ancianos se postraron… y cantaban un nuevo cántico diciendo:</a:t>
            </a:r>
          </a:p>
          <a:p>
            <a:pPr algn="just">
              <a:defRPr/>
            </a:pPr>
            <a:r>
              <a:rPr lang="es-CO" sz="2800" b="1" dirty="0">
                <a:solidFill>
                  <a:schemeClr val="tx2">
                    <a:lumMod val="20000"/>
                    <a:lumOff val="80000"/>
                  </a:schemeClr>
                </a:solidFill>
                <a:effectLst>
                  <a:outerShdw blurRad="38100" dist="38100" dir="2700000" algn="tl">
                    <a:srgbClr val="000000"/>
                  </a:outerShdw>
                </a:effectLst>
              </a:rPr>
              <a:t>“Digno eres de tomar el libro y de abrir sus sellos; </a:t>
            </a:r>
            <a:r>
              <a:rPr lang="es-CO" sz="2800" b="1" u="sng" dirty="0">
                <a:solidFill>
                  <a:schemeClr val="tx2">
                    <a:lumMod val="20000"/>
                    <a:lumOff val="80000"/>
                  </a:schemeClr>
                </a:solidFill>
                <a:effectLst>
                  <a:outerShdw blurRad="38100" dist="38100" dir="2700000" algn="tl">
                    <a:srgbClr val="000000"/>
                  </a:outerShdw>
                </a:effectLst>
              </a:rPr>
              <a:t>porque tú fuiste inmolado, y con tu sangre nos has redimido para Dios… y nos has hecho reyes y sacerdotes...</a:t>
            </a:r>
            <a:r>
              <a:rPr lang="es-CO" sz="2800" b="1" dirty="0">
                <a:solidFill>
                  <a:schemeClr val="tx2">
                    <a:lumMod val="20000"/>
                    <a:lumOff val="80000"/>
                  </a:schemeClr>
                </a:solidFill>
                <a:effectLst>
                  <a:outerShdw blurRad="38100" dist="38100" dir="2700000" algn="tl">
                    <a:srgbClr val="000000"/>
                  </a:outerShdw>
                </a:effectLst>
              </a:rPr>
              <a:t>”     (</a:t>
            </a:r>
            <a:r>
              <a:rPr lang="es-CO" sz="2800" b="1" dirty="0" err="1">
                <a:solidFill>
                  <a:schemeClr val="tx2">
                    <a:lumMod val="20000"/>
                    <a:lumOff val="80000"/>
                  </a:schemeClr>
                </a:solidFill>
                <a:effectLst>
                  <a:outerShdw blurRad="38100" dist="38100" dir="2700000" algn="tl">
                    <a:srgbClr val="000000"/>
                  </a:outerShdw>
                </a:effectLst>
              </a:rPr>
              <a:t>Apoc</a:t>
            </a:r>
            <a:r>
              <a:rPr lang="es-CO" sz="2800" b="1" dirty="0">
                <a:solidFill>
                  <a:schemeClr val="tx2">
                    <a:lumMod val="20000"/>
                    <a:lumOff val="80000"/>
                  </a:schemeClr>
                </a:solidFill>
                <a:effectLst>
                  <a:outerShdw blurRad="38100" dist="38100" dir="2700000" algn="tl">
                    <a:srgbClr val="000000"/>
                  </a:outerShdw>
                </a:effectLst>
              </a:rPr>
              <a:t>. 5:8-10)</a:t>
            </a:r>
          </a:p>
          <a:p>
            <a:pPr algn="just">
              <a:defRPr/>
            </a:pPr>
            <a:r>
              <a:rPr lang="es-CO" sz="3600" b="1" dirty="0">
                <a:solidFill>
                  <a:schemeClr val="tx2">
                    <a:lumMod val="20000"/>
                    <a:lumOff val="80000"/>
                  </a:schemeClr>
                </a:solidFill>
                <a:effectLst>
                  <a:outerShdw blurRad="38100" dist="38100" dir="2700000" algn="tl">
                    <a:srgbClr val="000000"/>
                  </a:outerShdw>
                </a:effectLst>
              </a:rPr>
              <a:t>CRISTO ES EL CORDERO</a:t>
            </a:r>
            <a:endParaRPr lang="es-CO" sz="2800" b="1" dirty="0">
              <a:solidFill>
                <a:schemeClr val="tx2">
                  <a:lumMod val="20000"/>
                  <a:lumOff val="80000"/>
                </a:schemeClr>
              </a:solidFill>
              <a:effectLst>
                <a:outerShdw blurRad="38100" dist="38100" dir="2700000" algn="tl">
                  <a:srgbClr val="000000"/>
                </a:outerShdw>
              </a:effectLst>
            </a:endParaRPr>
          </a:p>
        </p:txBody>
      </p:sp>
      <p:sp>
        <p:nvSpPr>
          <p:cNvPr id="2" name="1 Rectángulo"/>
          <p:cNvSpPr/>
          <p:nvPr/>
        </p:nvSpPr>
        <p:spPr>
          <a:xfrm>
            <a:off x="611560" y="123478"/>
            <a:ext cx="7920880" cy="523220"/>
          </a:xfrm>
          <a:prstGeom prst="rect">
            <a:avLst/>
          </a:prstGeom>
        </p:spPr>
        <p:txBody>
          <a:bodyPr>
            <a:spAutoFit/>
          </a:bodyPr>
          <a:lstStyle/>
          <a:p>
            <a:pPr algn="ctr">
              <a:defRPr/>
            </a:pPr>
            <a:r>
              <a:rPr lang="es-CO"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rPr>
              <a:t>LA IDENTIDAD DEL CORDERO INMOLADO</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4996">
                                            <p:txEl>
                                              <p:pRg st="0" end="0"/>
                                            </p:txEl>
                                          </p:spTgt>
                                        </p:tgtEl>
                                        <p:attrNameLst>
                                          <p:attrName>style.visibility</p:attrName>
                                        </p:attrNameLst>
                                      </p:cBhvr>
                                      <p:to>
                                        <p:strVal val="visible"/>
                                      </p:to>
                                    </p:set>
                                    <p:anim calcmode="lin" valueType="num">
                                      <p:cBhvr additive="base">
                                        <p:cTn id="7" dur="500" fill="hold"/>
                                        <p:tgtEl>
                                          <p:spTgt spid="849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4996">
                                            <p:txEl>
                                              <p:pRg st="1" end="1"/>
                                            </p:txEl>
                                          </p:spTgt>
                                        </p:tgtEl>
                                        <p:attrNameLst>
                                          <p:attrName>style.visibility</p:attrName>
                                        </p:attrNameLst>
                                      </p:cBhvr>
                                      <p:to>
                                        <p:strVal val="visible"/>
                                      </p:to>
                                    </p:set>
                                    <p:anim calcmode="lin" valueType="num">
                                      <p:cBhvr additive="base">
                                        <p:cTn id="13" dur="500" fill="hold"/>
                                        <p:tgtEl>
                                          <p:spTgt spid="8499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499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84996">
                                            <p:txEl>
                                              <p:pRg st="2" end="2"/>
                                            </p:txEl>
                                          </p:spTgt>
                                        </p:tgtEl>
                                        <p:attrNameLst>
                                          <p:attrName>style.visibility</p:attrName>
                                        </p:attrNameLst>
                                      </p:cBhvr>
                                      <p:to>
                                        <p:strVal val="visible"/>
                                      </p:to>
                                    </p:set>
                                    <p:anim calcmode="lin" valueType="num">
                                      <p:cBhvr additive="base">
                                        <p:cTn id="19" dur="500" fill="hold"/>
                                        <p:tgtEl>
                                          <p:spTgt spid="8499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4996">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6" descr="http://www.google.com.co/url?source=imglanding&amp;ct=img&amp;q=http://tecnoculto.com/wp-content/uploads/2011/los_cuatro_jinetes_del_apocalipsis_01.jpg&amp;sa=X&amp;ei=SRmWTtXKAYe2tgf68rH7Bg&amp;ved=0CAoQ8wc&amp;usg=AFQjCNElKdQHr14CJSyFfKBVzU6Lu7HL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513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Rectangle 1026"/>
          <p:cNvSpPr>
            <a:spLocks noGrp="1" noChangeArrowheads="1"/>
          </p:cNvSpPr>
          <p:nvPr>
            <p:ph type="title"/>
          </p:nvPr>
        </p:nvSpPr>
        <p:spPr/>
        <p:txBody>
          <a:bodyPr/>
          <a:lstStyle/>
          <a:p>
            <a:pPr>
              <a:defRPr/>
            </a:pPr>
            <a:r>
              <a:rPr lang="en-US" b="1">
                <a:solidFill>
                  <a:schemeClr val="bg1"/>
                </a:solidFill>
                <a:effectLst>
                  <a:outerShdw blurRad="38100" dist="38100" dir="2700000" algn="tl">
                    <a:srgbClr val="000000"/>
                  </a:outerShdw>
                </a:effectLst>
              </a:rPr>
              <a:t>LA APERTURA DE LOS PRIMEROS  SELLOS</a:t>
            </a:r>
          </a:p>
        </p:txBody>
      </p:sp>
      <p:sp>
        <p:nvSpPr>
          <p:cNvPr id="81924" name="Rectangle 1028"/>
          <p:cNvSpPr>
            <a:spLocks noGrp="1" noChangeArrowheads="1"/>
          </p:cNvSpPr>
          <p:nvPr>
            <p:ph type="body" sz="half" idx="2"/>
          </p:nvPr>
        </p:nvSpPr>
        <p:spPr>
          <a:xfrm>
            <a:off x="1219200" y="2400300"/>
            <a:ext cx="6477000" cy="1943100"/>
          </a:xfrm>
        </p:spPr>
        <p:txBody>
          <a:bodyPr/>
          <a:lstStyle/>
          <a:p>
            <a:pPr algn="ctr">
              <a:defRPr/>
            </a:pPr>
            <a:r>
              <a:rPr lang="en-US" sz="3600" b="1" dirty="0">
                <a:solidFill>
                  <a:srgbClr val="FAFD00"/>
                </a:solidFill>
                <a:effectLst>
                  <a:outerShdw blurRad="38100" dist="38100" dir="2700000" algn="tl">
                    <a:srgbClr val="000000"/>
                  </a:outerShdw>
                </a:effectLst>
              </a:rPr>
              <a:t>LOS PRIMEROS CUATRO     SELLOS TIENEN ALGO                EN COMUN:</a:t>
            </a:r>
          </a:p>
          <a:p>
            <a:pPr algn="ctr">
              <a:defRPr/>
            </a:pPr>
            <a:r>
              <a:rPr lang="en-US" sz="3600" b="1" dirty="0">
                <a:solidFill>
                  <a:srgbClr val="FAFD00"/>
                </a:solidFill>
                <a:effectLst>
                  <a:outerShdw blurRad="38100" dist="38100" dir="2700000" algn="tl">
                    <a:srgbClr val="000000"/>
                  </a:outerShdw>
                </a:effectLst>
              </a:rPr>
              <a:t>INCLUYEN  CABALLOS</a:t>
            </a:r>
            <a:r>
              <a:rPr lang="en-US" sz="3600" b="1" dirty="0">
                <a:solidFill>
                  <a:srgbClr val="00FF00"/>
                </a:solidFill>
                <a:effectLst>
                  <a:outerShdw blurRad="38100" dist="38100" dir="2700000" algn="tl">
                    <a:srgbClr val="000000"/>
                  </a:outerShdw>
                </a:effectLst>
              </a:rPr>
              <a:t>!</a:t>
            </a:r>
            <a:endParaRPr lang="en-US" sz="2800" b="1" dirty="0">
              <a:solidFill>
                <a:srgbClr val="00FF00"/>
              </a:solidFill>
              <a:effectLst>
                <a:outerShdw blurRad="38100" dist="38100" dir="2700000" algn="tl">
                  <a:srgbClr val="000000"/>
                </a:outerShdw>
              </a:effectLst>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anim calcmode="lin" valueType="num">
                                      <p:cBhvr additive="base">
                                        <p:cTn id="7" dur="500" fill="hold"/>
                                        <p:tgtEl>
                                          <p:spTgt spid="8192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creeching Brake"/>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24">
                                            <p:txEl>
                                              <p:pRg st="1" end="1"/>
                                            </p:txEl>
                                          </p:spTgt>
                                        </p:tgtEl>
                                        <p:attrNameLst>
                                          <p:attrName>style.visibility</p:attrName>
                                        </p:attrNameLst>
                                      </p:cBhvr>
                                      <p:to>
                                        <p:strVal val="visible"/>
                                      </p:to>
                                    </p:set>
                                    <p:anim calcmode="lin" valueType="num">
                                      <p:cBhvr additive="base">
                                        <p:cTn id="13" dur="500" fill="hold"/>
                                        <p:tgtEl>
                                          <p:spTgt spid="8192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2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Screeching Brak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6" descr="cuatro jinetes.PICT                                            00000769&#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p:cNvSpPr>
            <a:spLocks noGrp="1" noChangeArrowheads="1"/>
          </p:cNvSpPr>
          <p:nvPr>
            <p:ph type="title"/>
          </p:nvPr>
        </p:nvSpPr>
        <p:spPr>
          <a:xfrm>
            <a:off x="533400" y="342900"/>
            <a:ext cx="7772400" cy="857250"/>
          </a:xfrm>
        </p:spPr>
        <p:txBody>
          <a:bodyPr/>
          <a:lstStyle/>
          <a:p>
            <a:pPr>
              <a:defRPr/>
            </a:pPr>
            <a:r>
              <a:rPr lang="es-CO" sz="3600" b="1">
                <a:solidFill>
                  <a:srgbClr val="00FF00"/>
                </a:solidFill>
                <a:effectLst>
                  <a:outerShdw blurRad="38100" dist="38100" dir="2700000" algn="tl">
                    <a:srgbClr val="000000"/>
                  </a:outerShdw>
                </a:effectLst>
              </a:rPr>
              <a:t>LOS CABALLOS EN PROFECIA</a:t>
            </a:r>
            <a:endParaRPr lang="es-CO" sz="3600" b="1">
              <a:solidFill>
                <a:srgbClr val="FCFEB9"/>
              </a:solidFill>
              <a:effectLst>
                <a:outerShdw blurRad="38100" dist="38100" dir="2700000" algn="tl">
                  <a:srgbClr val="000000"/>
                </a:outerShdw>
              </a:effectLst>
            </a:endParaRPr>
          </a:p>
        </p:txBody>
      </p:sp>
      <p:sp>
        <p:nvSpPr>
          <p:cNvPr id="45059" name="Rectangle 3"/>
          <p:cNvSpPr>
            <a:spLocks noGrp="1" noChangeArrowheads="1"/>
          </p:cNvSpPr>
          <p:nvPr>
            <p:ph type="body" sz="half" idx="2"/>
          </p:nvPr>
        </p:nvSpPr>
        <p:spPr>
          <a:xfrm>
            <a:off x="3419475" y="1485900"/>
            <a:ext cx="5545138" cy="3086100"/>
          </a:xfrm>
        </p:spPr>
        <p:txBody>
          <a:bodyPr/>
          <a:lstStyle/>
          <a:p>
            <a:pPr algn="just">
              <a:defRPr/>
            </a:pPr>
            <a:r>
              <a:rPr lang="es-CO" sz="2000" b="1">
                <a:solidFill>
                  <a:srgbClr val="FAFD00"/>
                </a:solidFill>
                <a:effectLst>
                  <a:outerShdw blurRad="38100" dist="38100" dir="2700000" algn="tl">
                    <a:srgbClr val="000000"/>
                  </a:outerShdw>
                </a:effectLst>
              </a:rPr>
              <a:t>Zacarías había tenido una visión similar     (Cap. 6:1-5)</a:t>
            </a:r>
          </a:p>
          <a:p>
            <a:pPr algn="just">
              <a:defRPr/>
            </a:pPr>
            <a:r>
              <a:rPr lang="es-CO" sz="2000" b="1">
                <a:solidFill>
                  <a:srgbClr val="FAFD00"/>
                </a:solidFill>
                <a:effectLst>
                  <a:outerShdw blurRad="38100" dist="38100" dir="2700000" algn="tl">
                    <a:srgbClr val="000000"/>
                  </a:outerShdw>
                </a:effectLst>
              </a:rPr>
              <a:t>“Y Tornéme, y alcé mis ojos y miré, y he aquí cuatro carros que salían de entre dos montes; y aquellos montes eran de metal.</a:t>
            </a:r>
          </a:p>
          <a:p>
            <a:pPr algn="just">
              <a:defRPr/>
            </a:pPr>
            <a:r>
              <a:rPr lang="es-CO" sz="2000" b="1">
                <a:solidFill>
                  <a:srgbClr val="FAFD00"/>
                </a:solidFill>
                <a:effectLst>
                  <a:outerShdw blurRad="38100" dist="38100" dir="2700000" algn="tl">
                    <a:srgbClr val="000000"/>
                  </a:outerShdw>
                </a:effectLst>
              </a:rPr>
              <a:t>“En el primer carro había </a:t>
            </a:r>
            <a:r>
              <a:rPr lang="es-CO" sz="2000" b="1" u="sng">
                <a:solidFill>
                  <a:srgbClr val="00FF00"/>
                </a:solidFill>
                <a:effectLst>
                  <a:outerShdw blurRad="38100" dist="38100" dir="2700000" algn="tl">
                    <a:srgbClr val="000000"/>
                  </a:outerShdw>
                </a:effectLst>
              </a:rPr>
              <a:t>caballos bermejos</a:t>
            </a:r>
            <a:r>
              <a:rPr lang="es-CO" sz="2000" b="1">
                <a:solidFill>
                  <a:srgbClr val="FAFD00"/>
                </a:solidFill>
                <a:effectLst>
                  <a:outerShdw blurRad="38100" dist="38100" dir="2700000" algn="tl">
                    <a:srgbClr val="000000"/>
                  </a:outerShdw>
                </a:effectLst>
              </a:rPr>
              <a:t>, y el segundo carro </a:t>
            </a:r>
            <a:r>
              <a:rPr lang="es-CO" sz="2000" b="1" u="sng">
                <a:solidFill>
                  <a:srgbClr val="00FF00"/>
                </a:solidFill>
                <a:effectLst>
                  <a:outerShdw blurRad="38100" dist="38100" dir="2700000" algn="tl">
                    <a:srgbClr val="000000"/>
                  </a:outerShdw>
                </a:effectLst>
              </a:rPr>
              <a:t>caballos negros</a:t>
            </a:r>
            <a:r>
              <a:rPr lang="es-CO" sz="2000" b="1">
                <a:solidFill>
                  <a:srgbClr val="FAFD00"/>
                </a:solidFill>
                <a:effectLst>
                  <a:outerShdw blurRad="38100" dist="38100" dir="2700000" algn="tl">
                    <a:srgbClr val="000000"/>
                  </a:outerShdw>
                </a:effectLst>
              </a:rPr>
              <a:t>, y en el tercer carro </a:t>
            </a:r>
            <a:r>
              <a:rPr lang="es-CO" sz="2000" b="1" u="sng">
                <a:solidFill>
                  <a:srgbClr val="00FF00"/>
                </a:solidFill>
                <a:effectLst>
                  <a:outerShdw blurRad="38100" dist="38100" dir="2700000" algn="tl">
                    <a:srgbClr val="000000"/>
                  </a:outerShdw>
                </a:effectLst>
              </a:rPr>
              <a:t>caballos blancos</a:t>
            </a:r>
            <a:r>
              <a:rPr lang="es-CO" sz="2000" b="1">
                <a:solidFill>
                  <a:srgbClr val="FAFD00"/>
                </a:solidFill>
                <a:effectLst>
                  <a:outerShdw blurRad="38100" dist="38100" dir="2700000" algn="tl">
                    <a:srgbClr val="000000"/>
                  </a:outerShdw>
                </a:effectLst>
              </a:rPr>
              <a:t>, y en el cuarto carro </a:t>
            </a:r>
            <a:r>
              <a:rPr lang="es-CO" sz="2000" b="1" u="sng">
                <a:solidFill>
                  <a:srgbClr val="00FF00"/>
                </a:solidFill>
                <a:effectLst>
                  <a:outerShdw blurRad="38100" dist="38100" dir="2700000" algn="tl">
                    <a:srgbClr val="000000"/>
                  </a:outerShdw>
                </a:effectLst>
              </a:rPr>
              <a:t>caballos overos ruciorodados</a:t>
            </a:r>
            <a:r>
              <a:rPr lang="es-CO" sz="2000" b="1">
                <a:solidFill>
                  <a:srgbClr val="FAFD00"/>
                </a:solidFill>
                <a:effectLst>
                  <a:outerShdw blurRad="38100" dist="38100" dir="2700000" algn="tl">
                    <a:srgbClr val="000000"/>
                  </a:outerShdw>
                </a:effectLst>
              </a:rPr>
              <a:t>. (vs. 1-3)</a:t>
            </a: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635646"/>
            <a:ext cx="3275856" cy="2771361"/>
          </a:xfrm>
          <a:prstGeom prst="rect">
            <a:avLst/>
          </a:prstGeom>
          <a:solidFill>
            <a:srgbClr val="000000"/>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subTnLst>
                                    <p:animClr clrSpc="rgb" dir="cw">
                                      <p:cBhvr override="childStyle">
                                        <p:cTn dur="1" fill="hold" display="0" masterRel="nextClick" afterEffect="1"/>
                                        <p:tgtEl>
                                          <p:spTgt spid="45059">
                                            <p:txEl>
                                              <p:pRg st="0" end="0"/>
                                            </p:txEl>
                                          </p:spTgt>
                                        </p:tgtEl>
                                        <p:attrNameLst>
                                          <p:attrName>ppt_c</p:attrName>
                                        </p:attrNameLst>
                                      </p:cBhvr>
                                      <p:to>
                                        <a:srgbClr val="FDC0E5"/>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blinds(horizontal)">
                                      <p:cBhvr>
                                        <p:cTn id="12" dur="500"/>
                                        <p:tgtEl>
                                          <p:spTgt spid="45059">
                                            <p:txEl>
                                              <p:pRg st="1" end="1"/>
                                            </p:txEl>
                                          </p:spTgt>
                                        </p:tgtEl>
                                      </p:cBhvr>
                                    </p:animEffect>
                                  </p:childTnLst>
                                  <p:subTnLst>
                                    <p:animClr clrSpc="rgb" dir="cw">
                                      <p:cBhvr override="childStyle">
                                        <p:cTn dur="1" fill="hold" display="0" masterRel="nextClick" afterEffect="1"/>
                                        <p:tgtEl>
                                          <p:spTgt spid="45059">
                                            <p:txEl>
                                              <p:pRg st="1" end="1"/>
                                            </p:txEl>
                                          </p:spTgt>
                                        </p:tgtEl>
                                        <p:attrNameLst>
                                          <p:attrName>ppt_c</p:attrName>
                                        </p:attrNameLst>
                                      </p:cBhvr>
                                      <p:to>
                                        <a:srgbClr val="FDC0E5"/>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17" dur="500"/>
                                        <p:tgtEl>
                                          <p:spTgt spid="45059">
                                            <p:txEl>
                                              <p:pRg st="2" end="2"/>
                                            </p:txEl>
                                          </p:spTgt>
                                        </p:tgtEl>
                                      </p:cBhvr>
                                    </p:animEffect>
                                  </p:childTnLst>
                                  <p:subTnLst>
                                    <p:animClr clrSpc="rgb" dir="cw">
                                      <p:cBhvr override="childStyle">
                                        <p:cTn dur="1" fill="hold" display="0" masterRel="nextClick" afterEffect="1"/>
                                        <p:tgtEl>
                                          <p:spTgt spid="45059">
                                            <p:txEl>
                                              <p:pRg st="2" end="2"/>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theme/theme1.xml><?xml version="1.0" encoding="utf-8"?>
<a:theme xmlns:a="http://schemas.openxmlformats.org/drawingml/2006/main" name="untitled 3">
  <a:themeElements>
    <a:clrScheme name="">
      <a:dk1>
        <a:srgbClr val="000000"/>
      </a:dk1>
      <a:lt1>
        <a:srgbClr val="FC0128"/>
      </a:lt1>
      <a:dk2>
        <a:srgbClr val="000000"/>
      </a:dk2>
      <a:lt2>
        <a:srgbClr val="919191"/>
      </a:lt2>
      <a:accent1>
        <a:srgbClr val="618FFD"/>
      </a:accent1>
      <a:accent2>
        <a:srgbClr val="00AE00"/>
      </a:accent2>
      <a:accent3>
        <a:srgbClr val="FDAAAC"/>
      </a:accent3>
      <a:accent4>
        <a:srgbClr val="000000"/>
      </a:accent4>
      <a:accent5>
        <a:srgbClr val="B7C6FE"/>
      </a:accent5>
      <a:accent6>
        <a:srgbClr val="009D00"/>
      </a:accent6>
      <a:hlink>
        <a:srgbClr val="FC0128"/>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AFD00"/>
            </a:solidFill>
            <a:effectLst/>
            <a:latin typeface="Times"/>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AFD00"/>
            </a:solidFill>
            <a:effectLst/>
            <a:latin typeface="Times"/>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919191"/>
    </a:lt1>
    <a:dk2>
      <a:srgbClr val="000000"/>
    </a:dk2>
    <a:lt2>
      <a:srgbClr val="919191"/>
    </a:lt2>
    <a:accent1>
      <a:srgbClr val="618FFD"/>
    </a:accent1>
    <a:accent2>
      <a:srgbClr val="00AE00"/>
    </a:accent2>
    <a:accent3>
      <a:srgbClr val="C7C7C7"/>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005400"/>
    </a:lt1>
    <a:dk2>
      <a:srgbClr val="000000"/>
    </a:dk2>
    <a:lt2>
      <a:srgbClr val="919191"/>
    </a:lt2>
    <a:accent1>
      <a:srgbClr val="618FFD"/>
    </a:accent1>
    <a:accent2>
      <a:srgbClr val="00AE00"/>
    </a:accent2>
    <a:accent3>
      <a:srgbClr val="AAB3AA"/>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Hard Disk:Applications:Microsoft Office:Microsoft PowerPoint 4:</Template>
  <TotalTime>852</TotalTime>
  <Pages>73</Pages>
  <Words>3409</Words>
  <Application>Microsoft Office PowerPoint</Application>
  <PresentationFormat>Presentación en pantalla (16:9)</PresentationFormat>
  <Paragraphs>164</Paragraphs>
  <Slides>45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45</vt:i4>
      </vt:variant>
    </vt:vector>
  </HeadingPairs>
  <TitlesOfParts>
    <vt:vector size="48" baseType="lpstr">
      <vt:lpstr>Impact</vt:lpstr>
      <vt:lpstr>Times</vt:lpstr>
      <vt:lpstr>untitled 3</vt:lpstr>
      <vt:lpstr>EL FUERTE PREGON  PRESENTA</vt:lpstr>
      <vt:lpstr>Lo que Dios le había  mostrado a  Daniel</vt:lpstr>
      <vt:lpstr>EL LIBRO SELLADO</vt:lpstr>
      <vt:lpstr>EL LIBRO DE LOS SIETE SELLOS</vt:lpstr>
      <vt:lpstr>EL LIBRO DE LOS SIETE SELLOS</vt:lpstr>
      <vt:lpstr>QUIEN ABRIO EL LIBRO</vt:lpstr>
      <vt:lpstr>Presentación de PowerPoint</vt:lpstr>
      <vt:lpstr>LA APERTURA DE LOS PRIMEROS  SELLOS</vt:lpstr>
      <vt:lpstr>LOS CABALLOS EN PROFECIA</vt:lpstr>
      <vt:lpstr>QUE REPRESENTAN LOS CABALLOS?</vt:lpstr>
      <vt:lpstr>LA IDENTIDAD DE LOS CABALLOS EN SIMBOLOGIA</vt:lpstr>
      <vt:lpstr>EL JINETE Y EL CABALLO</vt:lpstr>
      <vt:lpstr>EL JINETE Y EL CABALLO</vt:lpstr>
      <vt:lpstr>LOS CUATRO VIENTOS  SOPLAN SOBRE LA TIERRA</vt:lpstr>
      <vt:lpstr>Presentación de PowerPoint</vt:lpstr>
      <vt:lpstr>El caballo blanco</vt:lpstr>
      <vt:lpstr>EL JINETE DEL PRIMER SELLO</vt:lpstr>
      <vt:lpstr>UN MENSAJE VICTORIOSO</vt:lpstr>
      <vt:lpstr>Presentación de PowerPoint</vt:lpstr>
      <vt:lpstr>EL CABALLO ROJO</vt:lpstr>
      <vt:lpstr>LA ESPADA QUE QUITA LA PAZ DE LA TIERRA</vt:lpstr>
      <vt:lpstr>LA ESPADA QUE QUITA LA PAZ DE LA TIERRA</vt:lpstr>
      <vt:lpstr>Presentación de PowerPoint</vt:lpstr>
      <vt:lpstr>EL CABALLO NEGRO</vt:lpstr>
      <vt:lpstr>EL JINETE Y LA BALANZA</vt:lpstr>
      <vt:lpstr>LA VERDAD ADULTERADA</vt:lpstr>
      <vt:lpstr>Pero no todo fue oscuridad!</vt:lpstr>
      <vt:lpstr>Presentación de PowerPoint</vt:lpstr>
      <vt:lpstr>EL CABALLO PALIDO</vt:lpstr>
      <vt:lpstr> LOS JINETES  </vt:lpstr>
      <vt:lpstr>LA INQUISICION Y EL CUARTO JINETE</vt:lpstr>
      <vt:lpstr>LOS VALDENSES</vt:lpstr>
      <vt:lpstr>EL PUEBLO DE LA BIBLIA</vt:lpstr>
      <vt:lpstr>La Reforma Protestante</vt:lpstr>
      <vt:lpstr>Presentación de PowerPoint</vt:lpstr>
      <vt:lpstr>EL QUINTO SELLO  TESTIFICA LO ANTERIOR</vt:lpstr>
      <vt:lpstr>DIOS NOS CALLARA PARA SIEMPRE</vt:lpstr>
      <vt:lpstr> EL SEXTO SELLO  </vt:lpstr>
      <vt:lpstr>El cumplimiento de las señales no se hizo esperar:</vt:lpstr>
      <vt:lpstr>EL SEXTO SELLO: Desata los eventos previos a la venida del Señor</vt:lpstr>
      <vt:lpstr>EL SEXTO SELLO Y  LA SEXTA IGLESIA</vt:lpstr>
      <vt:lpstr>EL SEPTIMO SELLO</vt:lpstr>
      <vt:lpstr>EL SILENCIO DE MEDIA HORA</vt:lpstr>
      <vt:lpstr>EL SEPTIMO SELLO EN UN FUTURO MUY CERCANO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4 jinestes del Apocalipsis</dc:title>
  <dc:creator>Carlos Quintana</dc:creator>
  <cp:lastModifiedBy>57314</cp:lastModifiedBy>
  <cp:revision>46</cp:revision>
  <cp:lastPrinted>2009-04-22T19:24:48Z</cp:lastPrinted>
  <dcterms:created xsi:type="dcterms:W3CDTF">1998-02-18T14:32:54Z</dcterms:created>
  <dcterms:modified xsi:type="dcterms:W3CDTF">2023-04-18T21:54:38Z</dcterms:modified>
</cp:coreProperties>
</file>