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1" r:id="rId6"/>
    <p:sldId id="262" r:id="rId7"/>
    <p:sldId id="263" r:id="rId8"/>
    <p:sldId id="286" r:id="rId9"/>
    <p:sldId id="302" r:id="rId10"/>
    <p:sldId id="264" r:id="rId11"/>
    <p:sldId id="287" r:id="rId12"/>
    <p:sldId id="265" r:id="rId13"/>
    <p:sldId id="306" r:id="rId14"/>
    <p:sldId id="288" r:id="rId15"/>
    <p:sldId id="289" r:id="rId16"/>
    <p:sldId id="290" r:id="rId17"/>
    <p:sldId id="268" r:id="rId18"/>
    <p:sldId id="291" r:id="rId19"/>
    <p:sldId id="292" r:id="rId20"/>
    <p:sldId id="293" r:id="rId21"/>
    <p:sldId id="270" r:id="rId22"/>
    <p:sldId id="271" r:id="rId23"/>
    <p:sldId id="272" r:id="rId24"/>
    <p:sldId id="303" r:id="rId25"/>
    <p:sldId id="275" r:id="rId26"/>
    <p:sldId id="276" r:id="rId27"/>
    <p:sldId id="308" r:id="rId28"/>
    <p:sldId id="278" r:id="rId29"/>
    <p:sldId id="279" r:id="rId30"/>
    <p:sldId id="294" r:id="rId31"/>
    <p:sldId id="309" r:id="rId32"/>
    <p:sldId id="310" r:id="rId33"/>
    <p:sldId id="280" r:id="rId34"/>
    <p:sldId id="295" r:id="rId35"/>
    <p:sldId id="281" r:id="rId36"/>
    <p:sldId id="296" r:id="rId37"/>
    <p:sldId id="284" r:id="rId38"/>
    <p:sldId id="298" r:id="rId39"/>
    <p:sldId id="299" r:id="rId40"/>
    <p:sldId id="300" r:id="rId41"/>
    <p:sldId id="301" r:id="rId42"/>
    <p:sldId id="297" r:id="rId43"/>
    <p:sldId id="304" r:id="rId44"/>
    <p:sldId id="305" r:id="rId45"/>
  </p:sldIdLst>
  <p:sldSz cx="9144000" cy="5143500" type="screen16x9"/>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200" b="1" kern="1200">
        <a:solidFill>
          <a:srgbClr val="EAEC5E"/>
        </a:solidFill>
        <a:latin typeface="Times" charset="0"/>
        <a:ea typeface="+mn-ea"/>
        <a:cs typeface="+mn-cs"/>
      </a:defRPr>
    </a:lvl1pPr>
    <a:lvl2pPr marL="457200" algn="l" rtl="0" eaLnBrk="0" fontAlgn="base" hangingPunct="0">
      <a:spcBef>
        <a:spcPct val="0"/>
      </a:spcBef>
      <a:spcAft>
        <a:spcPct val="0"/>
      </a:spcAft>
      <a:defRPr sz="3200" b="1" kern="1200">
        <a:solidFill>
          <a:srgbClr val="EAEC5E"/>
        </a:solidFill>
        <a:latin typeface="Times" charset="0"/>
        <a:ea typeface="+mn-ea"/>
        <a:cs typeface="+mn-cs"/>
      </a:defRPr>
    </a:lvl2pPr>
    <a:lvl3pPr marL="914400" algn="l" rtl="0" eaLnBrk="0" fontAlgn="base" hangingPunct="0">
      <a:spcBef>
        <a:spcPct val="0"/>
      </a:spcBef>
      <a:spcAft>
        <a:spcPct val="0"/>
      </a:spcAft>
      <a:defRPr sz="3200" b="1" kern="1200">
        <a:solidFill>
          <a:srgbClr val="EAEC5E"/>
        </a:solidFill>
        <a:latin typeface="Times" charset="0"/>
        <a:ea typeface="+mn-ea"/>
        <a:cs typeface="+mn-cs"/>
      </a:defRPr>
    </a:lvl3pPr>
    <a:lvl4pPr marL="1371600" algn="l" rtl="0" eaLnBrk="0" fontAlgn="base" hangingPunct="0">
      <a:spcBef>
        <a:spcPct val="0"/>
      </a:spcBef>
      <a:spcAft>
        <a:spcPct val="0"/>
      </a:spcAft>
      <a:defRPr sz="3200" b="1" kern="1200">
        <a:solidFill>
          <a:srgbClr val="EAEC5E"/>
        </a:solidFill>
        <a:latin typeface="Times" charset="0"/>
        <a:ea typeface="+mn-ea"/>
        <a:cs typeface="+mn-cs"/>
      </a:defRPr>
    </a:lvl4pPr>
    <a:lvl5pPr marL="1828800" algn="l" rtl="0" eaLnBrk="0" fontAlgn="base" hangingPunct="0">
      <a:spcBef>
        <a:spcPct val="0"/>
      </a:spcBef>
      <a:spcAft>
        <a:spcPct val="0"/>
      </a:spcAft>
      <a:defRPr sz="3200" b="1" kern="1200">
        <a:solidFill>
          <a:srgbClr val="EAEC5E"/>
        </a:solidFill>
        <a:latin typeface="Times" charset="0"/>
        <a:ea typeface="+mn-ea"/>
        <a:cs typeface="+mn-cs"/>
      </a:defRPr>
    </a:lvl5pPr>
    <a:lvl6pPr marL="2286000" algn="l" defTabSz="914400" rtl="0" eaLnBrk="1" latinLnBrk="0" hangingPunct="1">
      <a:defRPr sz="3200" b="1" kern="1200">
        <a:solidFill>
          <a:srgbClr val="EAEC5E"/>
        </a:solidFill>
        <a:latin typeface="Times" charset="0"/>
        <a:ea typeface="+mn-ea"/>
        <a:cs typeface="+mn-cs"/>
      </a:defRPr>
    </a:lvl6pPr>
    <a:lvl7pPr marL="2743200" algn="l" defTabSz="914400" rtl="0" eaLnBrk="1" latinLnBrk="0" hangingPunct="1">
      <a:defRPr sz="3200" b="1" kern="1200">
        <a:solidFill>
          <a:srgbClr val="EAEC5E"/>
        </a:solidFill>
        <a:latin typeface="Times" charset="0"/>
        <a:ea typeface="+mn-ea"/>
        <a:cs typeface="+mn-cs"/>
      </a:defRPr>
    </a:lvl7pPr>
    <a:lvl8pPr marL="3200400" algn="l" defTabSz="914400" rtl="0" eaLnBrk="1" latinLnBrk="0" hangingPunct="1">
      <a:defRPr sz="3200" b="1" kern="1200">
        <a:solidFill>
          <a:srgbClr val="EAEC5E"/>
        </a:solidFill>
        <a:latin typeface="Times" charset="0"/>
        <a:ea typeface="+mn-ea"/>
        <a:cs typeface="+mn-cs"/>
      </a:defRPr>
    </a:lvl8pPr>
    <a:lvl9pPr marL="3657600" algn="l" defTabSz="914400" rtl="0" eaLnBrk="1" latinLnBrk="0" hangingPunct="1">
      <a:defRPr sz="3200" b="1" kern="1200">
        <a:solidFill>
          <a:srgbClr val="EAEC5E"/>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FFFF"/>
    <a:srgbClr val="9008F6"/>
    <a:srgbClr val="E21CDD"/>
    <a:srgbClr val="000000"/>
    <a:srgbClr val="EAEC5E"/>
    <a:srgbClr val="FAFD00"/>
    <a:srgbClr val="C0F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88" y="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27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975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79" name="Rectangle 3"/>
          <p:cNvSpPr>
            <a:spLocks noGrp="1" noRot="1" noChangeAspect="1" noChangeArrowheads="1" noTextEdit="1"/>
          </p:cNvSpPr>
          <p:nvPr>
            <p:ph type="sldImg" idx="2"/>
          </p:nvPr>
        </p:nvSpPr>
        <p:spPr bwMode="auto">
          <a:xfrm>
            <a:off x="393700" y="695325"/>
            <a:ext cx="60706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27149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Tree>
    <p:extLst>
      <p:ext uri="{BB962C8B-B14F-4D97-AF65-F5344CB8AC3E}">
        <p14:creationId xmlns:p14="http://schemas.microsoft.com/office/powerpoint/2010/main" val="732814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53615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457200"/>
            <a:ext cx="1943100" cy="41148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85800" y="457200"/>
            <a:ext cx="5676900" cy="41148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40865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texto"/>
          <p:cNvSpPr>
            <a:spLocks noGrp="1"/>
          </p:cNvSpPr>
          <p:nvPr>
            <p:ph type="body" sz="half" idx="1"/>
          </p:nvPr>
        </p:nvSpPr>
        <p:spPr>
          <a:xfrm>
            <a:off x="6858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485900"/>
            <a:ext cx="3810000" cy="3086100"/>
          </a:xfrm>
        </p:spPr>
        <p:txBody>
          <a:bodyPr/>
          <a:lstStyle/>
          <a:p>
            <a:pPr lvl="0"/>
            <a:endParaRPr lang="es-CO" noProof="0"/>
          </a:p>
        </p:txBody>
      </p:sp>
    </p:spTree>
    <p:extLst>
      <p:ext uri="{BB962C8B-B14F-4D97-AF65-F5344CB8AC3E}">
        <p14:creationId xmlns:p14="http://schemas.microsoft.com/office/powerpoint/2010/main" val="539935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57200"/>
            <a:ext cx="7772400" cy="857250"/>
          </a:xfrm>
        </p:spPr>
        <p:txBody>
          <a:bodyPr/>
          <a:lstStyle/>
          <a:p>
            <a:r>
              <a:rPr lang="es-ES"/>
              <a:t>Haga clic para modificar el estilo de título del patrón</a:t>
            </a:r>
            <a:endParaRPr lang="es-CO"/>
          </a:p>
        </p:txBody>
      </p:sp>
      <p:sp>
        <p:nvSpPr>
          <p:cNvPr id="3" name="2 Marcador de imágenes prediseñadas"/>
          <p:cNvSpPr>
            <a:spLocks noGrp="1"/>
          </p:cNvSpPr>
          <p:nvPr>
            <p:ph type="clipArt" sz="half" idx="1"/>
          </p:nvPr>
        </p:nvSpPr>
        <p:spPr>
          <a:xfrm>
            <a:off x="685800" y="1485900"/>
            <a:ext cx="3810000" cy="3086100"/>
          </a:xfrm>
        </p:spPr>
        <p:txBody>
          <a:bodyPr/>
          <a:lstStyle/>
          <a:p>
            <a:pPr lvl="0"/>
            <a:endParaRPr lang="es-CO" noProof="0"/>
          </a:p>
        </p:txBody>
      </p:sp>
      <p:sp>
        <p:nvSpPr>
          <p:cNvPr id="4" name="3 Marcador de texto"/>
          <p:cNvSpPr>
            <a:spLocks noGrp="1"/>
          </p:cNvSpPr>
          <p:nvPr>
            <p:ph type="body" sz="half" idx="2"/>
          </p:nvPr>
        </p:nvSpPr>
        <p:spPr>
          <a:xfrm>
            <a:off x="4648200" y="1485900"/>
            <a:ext cx="3810000" cy="30861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37695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42260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71069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41254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4508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184275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30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4343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36086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bin"/><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3"/>
          <p:cNvSpPr>
            <a:spLocks noGrp="1" noChangeArrowheads="1"/>
          </p:cNvSpPr>
          <p:nvPr>
            <p:ph type="ctrTitle"/>
          </p:nvPr>
        </p:nvSpPr>
        <p:spPr>
          <a:xfrm>
            <a:off x="685800" y="-20638"/>
            <a:ext cx="7772400" cy="1371601"/>
          </a:xfrm>
        </p:spPr>
        <p:txBody>
          <a:bodyPr/>
          <a:lstStyle/>
          <a:p>
            <a:pPr>
              <a:defRPr/>
            </a:pPr>
            <a:r>
              <a:rPr lang="es-CO" b="1">
                <a:solidFill>
                  <a:srgbClr val="EAEC5E"/>
                </a:solidFill>
                <a:effectLst>
                  <a:outerShdw blurRad="38100" dist="38100" dir="2700000" algn="tl">
                    <a:srgbClr val="000000"/>
                  </a:outerShdw>
                </a:effectLst>
              </a:rPr>
              <a:t>EL FUERTE PREGON  PRESENTA</a:t>
            </a:r>
          </a:p>
        </p:txBody>
      </p:sp>
      <p:sp>
        <p:nvSpPr>
          <p:cNvPr id="4100" name="Rectangle 4"/>
          <p:cNvSpPr>
            <a:spLocks noGrp="1" noChangeArrowheads="1"/>
          </p:cNvSpPr>
          <p:nvPr>
            <p:ph type="subTitle" idx="1"/>
          </p:nvPr>
        </p:nvSpPr>
        <p:spPr>
          <a:xfrm>
            <a:off x="827088" y="1419225"/>
            <a:ext cx="6913562" cy="2857500"/>
          </a:xfrm>
        </p:spPr>
        <p:txBody>
          <a:bodyPr/>
          <a:lstStyle/>
          <a:p>
            <a:pPr marL="342900" indent="-342900">
              <a:buFontTx/>
              <a:buChar char="•"/>
              <a:defRPr/>
            </a:pPr>
            <a:r>
              <a:rPr lang="es-CO" sz="4400" b="1" dirty="0">
                <a:solidFill>
                  <a:srgbClr val="FAFD00"/>
                </a:solidFill>
                <a:effectLst>
                  <a:outerShdw blurRad="38100" dist="38100" dir="2700000" algn="tl">
                    <a:srgbClr val="000000"/>
                  </a:outerShdw>
                </a:effectLst>
              </a:rPr>
              <a:t>Tema No. 14</a:t>
            </a:r>
          </a:p>
          <a:p>
            <a:pPr>
              <a:defRPr/>
            </a:pPr>
            <a:r>
              <a:rPr lang="es-CO" sz="6000" b="1" dirty="0">
                <a:solidFill>
                  <a:srgbClr val="FAFD00"/>
                </a:solidFill>
                <a:effectLst>
                  <a:outerShdw blurRad="38100" dist="38100" dir="2700000" algn="tl">
                    <a:srgbClr val="000000"/>
                  </a:outerShdw>
                </a:effectLst>
              </a:rPr>
              <a:t>“Señales de la Iglesia Verdadera”</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75" fill="hold"/>
                                        <p:tgtEl>
                                          <p:spTgt spid="4100">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410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75" fill="hold"/>
                                        <p:tgtEl>
                                          <p:spTgt spid="4100">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4100">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a:spLocks noGrp="1" noChangeArrowheads="1"/>
          </p:cNvSpPr>
          <p:nvPr>
            <p:ph type="title"/>
          </p:nvPr>
        </p:nvSpPr>
        <p:spPr>
          <a:xfrm>
            <a:off x="250825" y="50800"/>
            <a:ext cx="8713788" cy="360363"/>
          </a:xfrm>
        </p:spPr>
        <p:txBody>
          <a:bodyPr/>
          <a:lstStyle/>
          <a:p>
            <a:pPr>
              <a:defRPr/>
            </a:pPr>
            <a:r>
              <a:rPr lang="en-US" sz="3200" b="1" dirty="0">
                <a:solidFill>
                  <a:srgbClr val="FFFFFF"/>
                </a:solidFill>
                <a:effectLst>
                  <a:outerShdw blurRad="38100" dist="38100" dir="2700000" algn="tl">
                    <a:srgbClr val="000000"/>
                  </a:outerShdw>
                </a:effectLst>
              </a:rPr>
              <a:t>(3) TIENEN EL FRUTO DEL ESPIRITU</a:t>
            </a:r>
          </a:p>
        </p:txBody>
      </p:sp>
      <p:sp>
        <p:nvSpPr>
          <p:cNvPr id="12292" name="Rectangle 4"/>
          <p:cNvSpPr>
            <a:spLocks noGrp="1" noChangeArrowheads="1"/>
          </p:cNvSpPr>
          <p:nvPr>
            <p:ph type="body" sz="half" idx="2"/>
          </p:nvPr>
        </p:nvSpPr>
        <p:spPr>
          <a:xfrm>
            <a:off x="1908175" y="2971800"/>
            <a:ext cx="4833938" cy="2136775"/>
          </a:xfrm>
        </p:spPr>
        <p:txBody>
          <a:bodyPr/>
          <a:lstStyle/>
          <a:p>
            <a:pPr algn="just">
              <a:defRPr/>
            </a:pPr>
            <a:r>
              <a:rPr lang="es-CO" sz="2000" b="1" dirty="0">
                <a:solidFill>
                  <a:schemeClr val="accent3"/>
                </a:solidFill>
                <a:effectLst>
                  <a:outerShdw blurRad="38100" dist="38100" dir="2700000" algn="tl">
                    <a:srgbClr val="000000"/>
                  </a:outerShdw>
                </a:effectLst>
              </a:rPr>
              <a:t>“</a:t>
            </a:r>
            <a:r>
              <a:rPr lang="es-CO" sz="2000" b="1" u="sng" dirty="0">
                <a:solidFill>
                  <a:schemeClr val="accent3"/>
                </a:solidFill>
                <a:effectLst>
                  <a:outerShdw blurRad="38100" dist="38100" dir="2700000" algn="tl">
                    <a:srgbClr val="000000"/>
                  </a:outerShdw>
                </a:effectLst>
              </a:rPr>
              <a:t>Mas el fruto del Espíritu es</a:t>
            </a:r>
            <a:r>
              <a:rPr lang="es-CO" sz="2000" b="1" dirty="0">
                <a:solidFill>
                  <a:schemeClr val="accent3"/>
                </a:solidFill>
                <a:effectLst>
                  <a:outerShdw blurRad="38100" dist="38100" dir="2700000" algn="tl">
                    <a:srgbClr val="000000"/>
                  </a:outerShdw>
                </a:effectLst>
              </a:rPr>
              <a:t>: </a:t>
            </a:r>
          </a:p>
          <a:p>
            <a:pPr algn="just">
              <a:defRPr/>
            </a:pPr>
            <a:r>
              <a:rPr lang="es-CO" sz="2000" b="1" dirty="0">
                <a:solidFill>
                  <a:schemeClr val="accent3"/>
                </a:solidFill>
                <a:effectLst>
                  <a:outerShdw blurRad="38100" dist="38100" dir="2700000" algn="tl">
                    <a:srgbClr val="000000"/>
                  </a:outerShdw>
                </a:effectLst>
              </a:rPr>
              <a:t>“Caridad, gozo, paz, tolerancia, benignidad, bondad, </a:t>
            </a:r>
          </a:p>
          <a:p>
            <a:pPr algn="just">
              <a:defRPr/>
            </a:pPr>
            <a:r>
              <a:rPr lang="es-CO" sz="2000" b="1" dirty="0">
                <a:solidFill>
                  <a:schemeClr val="accent3"/>
                </a:solidFill>
                <a:effectLst>
                  <a:outerShdw blurRad="38100" dist="38100" dir="2700000" algn="tl">
                    <a:srgbClr val="000000"/>
                  </a:outerShdw>
                </a:effectLst>
              </a:rPr>
              <a:t>“Fe, mansedumbre, templanza: contra tales cosas no hay ley. 	     </a:t>
            </a:r>
          </a:p>
          <a:p>
            <a:pPr algn="just">
              <a:defRPr/>
            </a:pPr>
            <a:r>
              <a:rPr lang="es-CO" sz="2000" b="1" dirty="0">
                <a:solidFill>
                  <a:schemeClr val="accent3"/>
                </a:solidFill>
                <a:effectLst>
                  <a:outerShdw blurRad="38100" dist="38100" dir="2700000" algn="tl">
                    <a:srgbClr val="000000"/>
                  </a:outerShdw>
                </a:effectLst>
              </a:rPr>
              <a:t>(Gál. 5:22,23)</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wd">
                                    <p:tmPct val="10000"/>
                                  </p:iterate>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75" fill="hold"/>
                                        <p:tgtEl>
                                          <p:spTgt spid="12292">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229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wd">
                                    <p:tmPct val="10000"/>
                                  </p:iterate>
                                  <p:childTnLst>
                                    <p:set>
                                      <p:cBhvr>
                                        <p:cTn id="12" dur="1" fill="hold">
                                          <p:stCondLst>
                                            <p:cond delay="0"/>
                                          </p:stCondLst>
                                        </p:cTn>
                                        <p:tgtEl>
                                          <p:spTgt spid="12292">
                                            <p:txEl>
                                              <p:pRg st="1" end="1"/>
                                            </p:txEl>
                                          </p:spTgt>
                                        </p:tgtEl>
                                        <p:attrNameLst>
                                          <p:attrName>style.visibility</p:attrName>
                                        </p:attrNameLst>
                                      </p:cBhvr>
                                      <p:to>
                                        <p:strVal val="visible"/>
                                      </p:to>
                                    </p:set>
                                    <p:anim calcmode="lin" valueType="num">
                                      <p:cBhvr additive="base">
                                        <p:cTn id="13" dur="75" fill="hold"/>
                                        <p:tgtEl>
                                          <p:spTgt spid="12292">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1229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wd">
                                    <p:tmPct val="10000"/>
                                  </p:iterate>
                                  <p:childTnLst>
                                    <p:set>
                                      <p:cBhvr>
                                        <p:cTn id="18" dur="1" fill="hold">
                                          <p:stCondLst>
                                            <p:cond delay="0"/>
                                          </p:stCondLst>
                                        </p:cTn>
                                        <p:tgtEl>
                                          <p:spTgt spid="12292">
                                            <p:txEl>
                                              <p:pRg st="2" end="2"/>
                                            </p:txEl>
                                          </p:spTgt>
                                        </p:tgtEl>
                                        <p:attrNameLst>
                                          <p:attrName>style.visibility</p:attrName>
                                        </p:attrNameLst>
                                      </p:cBhvr>
                                      <p:to>
                                        <p:strVal val="visible"/>
                                      </p:to>
                                    </p:set>
                                    <p:anim calcmode="lin" valueType="num">
                                      <p:cBhvr additive="base">
                                        <p:cTn id="19" dur="75" fill="hold"/>
                                        <p:tgtEl>
                                          <p:spTgt spid="12292">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1229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iterate type="wd">
                                    <p:tmPct val="10000"/>
                                  </p:iterate>
                                  <p:childTnLst>
                                    <p:set>
                                      <p:cBhvr>
                                        <p:cTn id="24" dur="1" fill="hold">
                                          <p:stCondLst>
                                            <p:cond delay="0"/>
                                          </p:stCondLst>
                                        </p:cTn>
                                        <p:tgtEl>
                                          <p:spTgt spid="12292">
                                            <p:txEl>
                                              <p:pRg st="3" end="3"/>
                                            </p:txEl>
                                          </p:spTgt>
                                        </p:tgtEl>
                                        <p:attrNameLst>
                                          <p:attrName>style.visibility</p:attrName>
                                        </p:attrNameLst>
                                      </p:cBhvr>
                                      <p:to>
                                        <p:strVal val="visible"/>
                                      </p:to>
                                    </p:set>
                                    <p:anim calcmode="lin" valueType="num">
                                      <p:cBhvr additive="base">
                                        <p:cTn id="25" dur="75" fill="hold"/>
                                        <p:tgtEl>
                                          <p:spTgt spid="12292">
                                            <p:txEl>
                                              <p:pRg st="3" end="3"/>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1229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6" descr="Q083.JPG                                                       0000A938&#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915565"/>
            <a:ext cx="8064896" cy="3665587"/>
          </a:xfrm>
          <a:prstGeom prst="rect">
            <a:avLst/>
          </a:prstGeom>
          <a:noFill/>
          <a:ln>
            <a:noFill/>
          </a:ln>
          <a:effectLst>
            <a:outerShdw dist="35921" dir="2700000" algn="ctr" rotWithShape="0">
              <a:schemeClr val="bg2"/>
            </a:outerShdw>
            <a:softEdge rad="317500"/>
          </a:effectLst>
          <a:scene3d>
            <a:camera prst="perspectiveContrastingRightFacing">
              <a:rot lat="21357540" lon="18037283" rev="41975"/>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p:cNvSpPr>
            <a:spLocks noGrp="1" noChangeArrowheads="1"/>
          </p:cNvSpPr>
          <p:nvPr>
            <p:ph type="body" sz="half" idx="2"/>
          </p:nvPr>
        </p:nvSpPr>
        <p:spPr>
          <a:xfrm>
            <a:off x="4716463" y="484188"/>
            <a:ext cx="3851275" cy="3086100"/>
          </a:xfrm>
        </p:spPr>
        <p:txBody>
          <a:bodyPr/>
          <a:lstStyle/>
          <a:p>
            <a:pPr marL="0" indent="0" algn="ctr">
              <a:buFontTx/>
              <a:buNone/>
            </a:pPr>
            <a:r>
              <a:rPr lang="en-US" sz="4000" b="1"/>
              <a:t>LOS QUE ADORAN EN ESPIRITU REFLEJAN UN CARACTER COMO EL DE JESUCRISTO</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p:cTn id="7" dur="500" fill="hold"/>
                                        <p:tgtEl>
                                          <p:spTgt spid="35844">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35844">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4"/>
          <p:cNvPicPr>
            <a:picLocks noGrp="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1404664" y="915566"/>
            <a:ext cx="8424936" cy="3960440"/>
          </a:xfrm>
          <a:effectLst>
            <a:outerShdw dist="35921" dir="2700000" algn="ctr" rotWithShape="0">
              <a:schemeClr val="bg2"/>
            </a:outerShdw>
            <a:softEdge rad="317500"/>
          </a:effectLst>
          <a:scene3d>
            <a:camera prst="perspectiveContrastingRightFacing">
              <a:rot lat="21357540" lon="18037283" rev="41975"/>
            </a:camera>
            <a:lightRig rig="threePt" dir="t"/>
          </a:scene3d>
        </p:spPr>
      </p:pic>
      <p:sp>
        <p:nvSpPr>
          <p:cNvPr id="14339" name="Rectangle 2"/>
          <p:cNvSpPr>
            <a:spLocks noGrp="1" noChangeArrowheads="1"/>
          </p:cNvSpPr>
          <p:nvPr>
            <p:ph type="title"/>
          </p:nvPr>
        </p:nvSpPr>
        <p:spPr>
          <a:xfrm>
            <a:off x="395288" y="50800"/>
            <a:ext cx="8713787" cy="720725"/>
          </a:xfrm>
        </p:spPr>
        <p:txBody>
          <a:bodyPr/>
          <a:lstStyle/>
          <a:p>
            <a:pPr algn="r"/>
            <a:r>
              <a:rPr lang="es-CO" sz="3600">
                <a:solidFill>
                  <a:schemeClr val="tx1"/>
                </a:solidFill>
              </a:rPr>
              <a:t>POSEEN LOS DONES DEL ESPIRITU</a:t>
            </a:r>
          </a:p>
        </p:txBody>
      </p:sp>
      <p:sp>
        <p:nvSpPr>
          <p:cNvPr id="2" name="Rectangle 3"/>
          <p:cNvSpPr>
            <a:spLocks noGrp="1" noChangeArrowheads="1"/>
          </p:cNvSpPr>
          <p:nvPr>
            <p:ph type="body" sz="half" idx="1"/>
          </p:nvPr>
        </p:nvSpPr>
        <p:spPr>
          <a:xfrm>
            <a:off x="4500563" y="842963"/>
            <a:ext cx="4464050" cy="2814637"/>
          </a:xfrm>
        </p:spPr>
        <p:txBody>
          <a:bodyPr/>
          <a:lstStyle/>
          <a:p>
            <a:pPr algn="just">
              <a:defRPr/>
            </a:pPr>
            <a:r>
              <a:rPr lang="es-CO" sz="2000" b="1" dirty="0">
                <a:effectLst>
                  <a:outerShdw blurRad="38100" dist="38100" dir="2700000" algn="tl">
                    <a:srgbClr val="FFFFFF"/>
                  </a:outerShdw>
                </a:effectLst>
              </a:rPr>
              <a:t>“Porque a uno se le da palabra de sabiduría por medio del Espíritu; pero a otro, palabra de conocimiento según el mismo Espíritu;</a:t>
            </a:r>
          </a:p>
          <a:p>
            <a:pPr algn="just">
              <a:defRPr/>
            </a:pPr>
            <a:r>
              <a:rPr lang="es-CO" sz="2000" b="1" dirty="0">
                <a:effectLst>
                  <a:outerShdw blurRad="38100" dist="38100" dir="2700000" algn="tl">
                    <a:srgbClr val="FFFFFF"/>
                  </a:outerShdw>
                </a:effectLst>
              </a:rPr>
              <a:t>“A  otro, fe por el mismo Espíritu; y a otro, dones de sanidades por un solo Espíritu;</a:t>
            </a:r>
          </a:p>
          <a:p>
            <a:pPr algn="just">
              <a:defRPr/>
            </a:pPr>
            <a:r>
              <a:rPr lang="es-CO" sz="2000" b="1" dirty="0">
                <a:effectLst>
                  <a:outerShdw blurRad="38100" dist="38100" dir="2700000" algn="tl">
                    <a:srgbClr val="FFFFFF"/>
                  </a:outerShdw>
                </a:effectLst>
              </a:rPr>
              <a:t>“A otro, el hacer milagros; a otro, profecía; a otro, discernimiento de espíritus; a otro, géneros de lenguas; y a otro, interpretación de lenguas.”</a:t>
            </a:r>
            <a:r>
              <a:rPr lang="es-CO" sz="2000" b="1" dirty="0">
                <a:solidFill>
                  <a:srgbClr val="FAFD00"/>
                </a:solidFill>
                <a:effectLst>
                  <a:outerShdw blurRad="38100" dist="38100" dir="2700000" algn="tl">
                    <a:srgbClr val="000000"/>
                  </a:outerShdw>
                </a:effectLst>
              </a:rPr>
              <a:t>            </a:t>
            </a:r>
            <a:r>
              <a:rPr lang="es-CO" sz="2000" b="1" dirty="0">
                <a:solidFill>
                  <a:schemeClr val="tx2">
                    <a:lumMod val="60000"/>
                    <a:lumOff val="40000"/>
                  </a:schemeClr>
                </a:solidFill>
                <a:effectLst>
                  <a:outerShdw blurRad="38100" dist="38100" dir="2700000" algn="tl">
                    <a:srgbClr val="000000"/>
                  </a:outerShdw>
                </a:effectLst>
              </a:rPr>
              <a:t>(1 Cor. 12:8-10)</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wd">
                                    <p:tmPct val="1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5"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wd">
                                    <p:tmPct val="1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75"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4925" y="50800"/>
            <a:ext cx="9109075" cy="504825"/>
          </a:xfrm>
        </p:spPr>
        <p:txBody>
          <a:bodyPr/>
          <a:lstStyle/>
          <a:p>
            <a:pPr>
              <a:defRPr/>
            </a:pPr>
            <a:r>
              <a:rPr lang="es-CO" sz="2600" b="1" dirty="0">
                <a:solidFill>
                  <a:schemeClr val="tx1"/>
                </a:solidFill>
                <a:effectLst>
                  <a:outerShdw blurRad="38100" dist="38100" dir="2700000" algn="tl">
                    <a:srgbClr val="FFFFFF"/>
                  </a:outerShdw>
                </a:effectLst>
              </a:rPr>
              <a:t>Es bien claro que no todos tienen el mismo don como requisito.</a:t>
            </a:r>
            <a:endParaRPr lang="es-CO" sz="2600" dirty="0">
              <a:solidFill>
                <a:schemeClr val="tx1"/>
              </a:solidFill>
            </a:endParaRPr>
          </a:p>
        </p:txBody>
      </p:sp>
      <p:pic>
        <p:nvPicPr>
          <p:cNvPr id="6" name="Picture 7" descr="Espiritu dones 1                                               00014DEDMacintosh HD                   B0361D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92" y="1203598"/>
            <a:ext cx="6536134" cy="3314700"/>
          </a:xfrm>
          <a:prstGeom prst="rect">
            <a:avLst/>
          </a:prstGeom>
          <a:noFill/>
          <a:ln>
            <a:noFill/>
          </a:ln>
          <a:effectLst>
            <a:outerShdw dist="35921" dir="2700000" algn="ctr" rotWithShape="0">
              <a:schemeClr val="bg2"/>
            </a:outerShdw>
            <a:softEdge rad="317500"/>
          </a:effectLst>
          <a:scene3d>
            <a:camera prst="perspectiveContrastingRightFacing">
              <a:rot lat="21357540" lon="18037283" rev="41975"/>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type="body" sz="half" idx="1"/>
          </p:nvPr>
        </p:nvSpPr>
        <p:spPr>
          <a:xfrm>
            <a:off x="4168775" y="842963"/>
            <a:ext cx="4506913" cy="3086100"/>
          </a:xfrm>
        </p:spPr>
        <p:txBody>
          <a:bodyPr/>
          <a:lstStyle/>
          <a:p>
            <a:pPr algn="just"/>
            <a:r>
              <a:rPr lang="es-CO" b="1"/>
              <a:t>“Pero todas estas cosas las realiza el único y </a:t>
            </a:r>
            <a:r>
              <a:rPr lang="es-CO" b="1" u="sng">
                <a:solidFill>
                  <a:srgbClr val="FFFF00"/>
                </a:solidFill>
              </a:rPr>
              <a:t>el mismo Espíritu, repartiendo a cada uno en particular como él designa..” </a:t>
            </a:r>
          </a:p>
          <a:p>
            <a:pPr algn="just"/>
            <a:r>
              <a:rPr lang="es-CO" b="1"/>
              <a:t>(1 Cor. 12:11)</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5" descr="W058.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75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a:xfrm>
            <a:off x="107950" y="195263"/>
            <a:ext cx="9036050" cy="857250"/>
          </a:xfrm>
        </p:spPr>
        <p:txBody>
          <a:bodyPr/>
          <a:lstStyle/>
          <a:p>
            <a:pPr>
              <a:defRPr/>
            </a:pPr>
            <a:r>
              <a:rPr lang="en-US" sz="2800" b="1" dirty="0">
                <a:solidFill>
                  <a:srgbClr val="FAFD00"/>
                </a:solidFill>
                <a:effectLst>
                  <a:outerShdw blurRad="38100" dist="38100" dir="2700000" algn="tl">
                    <a:srgbClr val="000000"/>
                  </a:outerShdw>
                </a:effectLst>
              </a:rPr>
              <a:t>EL FATIDICO  ERROR DEL PENTECOSTALISMO Y CARISMATISMO MODERNOS</a:t>
            </a:r>
            <a:endParaRPr lang="en-US" sz="3600" dirty="0"/>
          </a:p>
        </p:txBody>
      </p:sp>
      <p:sp>
        <p:nvSpPr>
          <p:cNvPr id="36867" name="Rectangle 3"/>
          <p:cNvSpPr>
            <a:spLocks noGrp="1" noChangeArrowheads="1"/>
          </p:cNvSpPr>
          <p:nvPr>
            <p:ph type="body" sz="half" idx="1"/>
          </p:nvPr>
        </p:nvSpPr>
        <p:spPr>
          <a:xfrm>
            <a:off x="4284663" y="1203325"/>
            <a:ext cx="4714875" cy="3097213"/>
          </a:xfrm>
        </p:spPr>
        <p:txBody>
          <a:bodyPr/>
          <a:lstStyle/>
          <a:p>
            <a:pPr algn="just">
              <a:defRPr/>
            </a:pPr>
            <a:r>
              <a:rPr lang="es-CO" sz="2200" b="1" dirty="0">
                <a:effectLst>
                  <a:outerShdw blurRad="38100" dist="38100" dir="2700000" algn="tl">
                    <a:srgbClr val="FFFFFF"/>
                  </a:outerShdw>
                </a:effectLst>
              </a:rPr>
              <a:t>Estos movimientos han hecho de un solo don, el don de lenguas,  la única evidencia de que la iglesia verdadera tiene el Espíritu Santo.</a:t>
            </a:r>
          </a:p>
          <a:p>
            <a:pPr algn="just">
              <a:defRPr/>
            </a:pPr>
            <a:r>
              <a:rPr lang="es-CO" sz="2200" b="1" dirty="0">
                <a:effectLst>
                  <a:outerShdw blurRad="38100" dist="38100" dir="2700000" algn="tl">
                    <a:srgbClr val="FFFFFF"/>
                  </a:outerShdw>
                </a:effectLst>
              </a:rPr>
              <a:t>Eso contradice a  1 Corintios 12. La iglesia es un cuerpo donde hay muchos miembros con dones y funciones diferentes. No existe un que sea más que el otro. Todos son necesarios.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500" fill="hold"/>
                                        <p:tgtEl>
                                          <p:spTgt spid="3686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686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68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 calcmode="lin" valueType="num">
                                      <p:cBhvr>
                                        <p:cTn id="15" dur="500" fill="hold"/>
                                        <p:tgtEl>
                                          <p:spTgt spid="3686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686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68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Rectangle 2"/>
          <p:cNvSpPr>
            <a:spLocks noGrp="1" noChangeArrowheads="1"/>
          </p:cNvSpPr>
          <p:nvPr>
            <p:ph type="title"/>
          </p:nvPr>
        </p:nvSpPr>
        <p:spPr>
          <a:xfrm>
            <a:off x="112713" y="201613"/>
            <a:ext cx="7772400" cy="857250"/>
          </a:xfrm>
        </p:spPr>
        <p:txBody>
          <a:bodyPr/>
          <a:lstStyle/>
          <a:p>
            <a:pPr>
              <a:defRPr/>
            </a:pPr>
            <a:r>
              <a:rPr lang="en-US" sz="3600" b="1" dirty="0">
                <a:solidFill>
                  <a:srgbClr val="C0FEF9"/>
                </a:solidFill>
                <a:effectLst>
                  <a:outerShdw blurRad="38100" dist="38100" dir="2700000" algn="tl">
                    <a:srgbClr val="000000"/>
                  </a:outerShdw>
                </a:effectLst>
              </a:rPr>
              <a:t>LA VARIEDAD DE DONES PARA LA EDIFICACION DE LA IGLESIA</a:t>
            </a:r>
            <a:endParaRPr lang="en-US" b="1" dirty="0">
              <a:solidFill>
                <a:srgbClr val="C0FEF9"/>
              </a:solidFill>
              <a:effectLst>
                <a:outerShdw blurRad="38100" dist="38100" dir="2700000" algn="tl">
                  <a:srgbClr val="000000"/>
                </a:outerShdw>
              </a:effectLst>
            </a:endParaRPr>
          </a:p>
        </p:txBody>
      </p:sp>
      <p:sp>
        <p:nvSpPr>
          <p:cNvPr id="37891" name="Rectangle 3"/>
          <p:cNvSpPr>
            <a:spLocks noGrp="1" noChangeArrowheads="1"/>
          </p:cNvSpPr>
          <p:nvPr>
            <p:ph type="body" sz="half" idx="1"/>
          </p:nvPr>
        </p:nvSpPr>
        <p:spPr>
          <a:xfrm>
            <a:off x="34925" y="1203325"/>
            <a:ext cx="6697663" cy="3816350"/>
          </a:xfrm>
        </p:spPr>
        <p:txBody>
          <a:bodyPr/>
          <a:lstStyle/>
          <a:p>
            <a:pPr algn="just">
              <a:defRPr/>
            </a:pPr>
            <a:r>
              <a:rPr lang="es-CO" sz="2000" b="1" dirty="0">
                <a:solidFill>
                  <a:srgbClr val="FAFD00"/>
                </a:solidFill>
                <a:effectLst>
                  <a:outerShdw blurRad="38100" dist="38100" dir="2700000" algn="tl">
                    <a:srgbClr val="000000"/>
                  </a:outerShdw>
                </a:effectLst>
              </a:rPr>
              <a:t>“Y a unos puso Dios en la iglesia, primeramente apóstoles, luego profetas, lo tercero maestros, luego los que hacen milagros, después los que  sanan, los que ayudan, los que administran, los que tienen don de lenguas” (1 Cor. 12:28)</a:t>
            </a:r>
          </a:p>
          <a:p>
            <a:pPr algn="just">
              <a:defRPr/>
            </a:pPr>
            <a:r>
              <a:rPr lang="es-CO" sz="2000" b="1" dirty="0">
                <a:solidFill>
                  <a:srgbClr val="FAFD00"/>
                </a:solidFill>
                <a:effectLst>
                  <a:outerShdw blurRad="38100" dist="38100" dir="2700000" algn="tl">
                    <a:srgbClr val="000000"/>
                  </a:outerShdw>
                </a:effectLst>
              </a:rPr>
              <a:t>Si existiera un orden de importancia en cuanto a los dones el de lenguas sería el último!!. Sin embargo la Biblia destaca que no todos deben hablar en lenguas!</a:t>
            </a:r>
          </a:p>
          <a:p>
            <a:pPr algn="just">
              <a:defRPr/>
            </a:pPr>
            <a:r>
              <a:rPr lang="es-CO" sz="2000" b="1" dirty="0">
                <a:solidFill>
                  <a:srgbClr val="FAFD00"/>
                </a:solidFill>
                <a:effectLst>
                  <a:outerShdw blurRad="38100" dist="38100" dir="2700000" algn="tl">
                    <a:srgbClr val="000000"/>
                  </a:outerShdw>
                </a:effectLst>
              </a:rPr>
              <a:t>“Son todos apóstoles? Son todos profetas? Todos maestros? Hacen todos milagros? Tienen todos dones de sanidad? Hablan todos lenguas? Interpretan todos?. Procurad pues los dones mejores…” (vs. 29,30)</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p:tgtEl>
                                          <p:spTgt spid="37891">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37891">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p:tgtEl>
                                          <p:spTgt spid="37891">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3789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p:tgtEl>
                                          <p:spTgt spid="37891">
                                            <p:txEl>
                                              <p:pRg st="2" end="2"/>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8" descr="C:\Users\hp\Documents\Adventista 7 Día\Diapositivas Power\es\content\bin\images\large\fondos_213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2667000" y="3314700"/>
            <a:ext cx="6477000" cy="1828800"/>
          </a:xfrm>
        </p:spPr>
        <p:txBody>
          <a:bodyPr/>
          <a:lstStyle/>
          <a:p>
            <a:r>
              <a:rPr lang="en-US" sz="3600" b="1">
                <a:solidFill>
                  <a:schemeClr val="tx1"/>
                </a:solidFill>
              </a:rPr>
              <a:t>EL DON DE LENGUAS </a:t>
            </a:r>
            <a:br>
              <a:rPr lang="en-US" sz="3600" b="1">
                <a:solidFill>
                  <a:schemeClr val="tx1"/>
                </a:solidFill>
              </a:rPr>
            </a:br>
            <a:r>
              <a:rPr lang="en-US" sz="3600" b="1">
                <a:solidFill>
                  <a:schemeClr val="tx1"/>
                </a:solidFill>
              </a:rPr>
              <a:t>TUVO SU IMPORTANCIA </a:t>
            </a:r>
            <a:br>
              <a:rPr lang="en-US" sz="3600" b="1">
                <a:solidFill>
                  <a:schemeClr val="tx1"/>
                </a:solidFill>
              </a:rPr>
            </a:br>
            <a:r>
              <a:rPr lang="en-US" sz="3600" b="1">
                <a:solidFill>
                  <a:schemeClr val="tx1"/>
                </a:solidFill>
              </a:rPr>
              <a:t>EN SU DEBIDO MOMENTO</a:t>
            </a:r>
            <a:endParaRPr lang="en-US" b="1">
              <a:solidFill>
                <a:schemeClr val="tx1"/>
              </a:solidFill>
            </a:endParaRPr>
          </a:p>
        </p:txBody>
      </p:sp>
      <p:sp>
        <p:nvSpPr>
          <p:cNvPr id="38915" name="Rectangle 3"/>
          <p:cNvSpPr>
            <a:spLocks noGrp="1" noChangeArrowheads="1"/>
          </p:cNvSpPr>
          <p:nvPr>
            <p:ph type="body" sz="half" idx="1"/>
          </p:nvPr>
        </p:nvSpPr>
        <p:spPr>
          <a:xfrm>
            <a:off x="1763713" y="411163"/>
            <a:ext cx="6858000" cy="1657350"/>
          </a:xfrm>
        </p:spPr>
        <p:txBody>
          <a:bodyPr/>
          <a:lstStyle/>
          <a:p>
            <a:pPr algn="just">
              <a:defRPr/>
            </a:pPr>
            <a:r>
              <a:rPr lang="es-CO" sz="3600" b="1" dirty="0">
                <a:solidFill>
                  <a:srgbClr val="C0FEF9"/>
                </a:solidFill>
                <a:effectLst>
                  <a:outerShdw blurRad="38100" dist="38100" dir="2700000" algn="tl">
                    <a:srgbClr val="000000"/>
                  </a:outerShdw>
                </a:effectLst>
              </a:rPr>
              <a:t>Cómo iban a cumplir la misión de evangelizar a todo el mundo un grupo de pescadores galileos que escasamente sabían medio hablar su propia lengua?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arn(inHorizontal)">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8" descr="C:\Users\hp\Documents\Adventista 7 Día\Diapositivas Power\es\content\bin\images\large\fondos_213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533400" y="228600"/>
            <a:ext cx="7924800" cy="685800"/>
          </a:xfrm>
        </p:spPr>
        <p:txBody>
          <a:bodyPr/>
          <a:lstStyle/>
          <a:p>
            <a:pPr>
              <a:defRPr/>
            </a:pPr>
            <a:r>
              <a:rPr lang="en-US" sz="3600" b="1" dirty="0">
                <a:solidFill>
                  <a:schemeClr val="accent3"/>
                </a:solidFill>
                <a:effectLst>
                  <a:outerShdw blurRad="38100" dist="38100" dir="2700000" algn="tl">
                    <a:srgbClr val="000000"/>
                  </a:outerShdw>
                </a:effectLst>
              </a:rPr>
              <a:t>EL DON  CON QUE LA </a:t>
            </a:r>
            <a:br>
              <a:rPr lang="en-US" sz="3600" b="1" dirty="0">
                <a:solidFill>
                  <a:schemeClr val="accent3"/>
                </a:solidFill>
                <a:effectLst>
                  <a:outerShdw blurRad="38100" dist="38100" dir="2700000" algn="tl">
                    <a:srgbClr val="000000"/>
                  </a:outerShdw>
                </a:effectLst>
              </a:rPr>
            </a:br>
            <a:r>
              <a:rPr lang="en-US" sz="3600" b="1" dirty="0">
                <a:solidFill>
                  <a:schemeClr val="accent3"/>
                </a:solidFill>
                <a:effectLst>
                  <a:outerShdw blurRad="38100" dist="38100" dir="2700000" algn="tl">
                    <a:srgbClr val="000000"/>
                  </a:outerShdw>
                </a:effectLst>
              </a:rPr>
              <a:t>IGLESIA INICIO SU OBRA</a:t>
            </a:r>
          </a:p>
        </p:txBody>
      </p:sp>
      <p:sp>
        <p:nvSpPr>
          <p:cNvPr id="16387" name="Rectangle 3"/>
          <p:cNvSpPr>
            <a:spLocks noGrp="1" noChangeArrowheads="1"/>
          </p:cNvSpPr>
          <p:nvPr>
            <p:ph type="body" sz="half" idx="1"/>
          </p:nvPr>
        </p:nvSpPr>
        <p:spPr>
          <a:xfrm>
            <a:off x="2268538" y="1131888"/>
            <a:ext cx="6494462" cy="2457450"/>
          </a:xfrm>
        </p:spPr>
        <p:txBody>
          <a:bodyPr/>
          <a:lstStyle/>
          <a:p>
            <a:pPr algn="just"/>
            <a:r>
              <a:rPr lang="es-CO" sz="2200" b="1"/>
              <a:t>“Al llegar el día de Pentecostés, estaban todos reunidos en un mismo lugar.</a:t>
            </a:r>
          </a:p>
          <a:p>
            <a:pPr algn="just"/>
            <a:r>
              <a:rPr lang="es-CO" sz="2200" b="1"/>
              <a:t>“Y de repente vino un estruendo del cielo, como si soplara un viento violento, y llenó toda la casa donde estaban sentados</a:t>
            </a:r>
          </a:p>
          <a:p>
            <a:pPr algn="just"/>
            <a:r>
              <a:rPr lang="es-CO" sz="2200" b="1"/>
              <a:t>“Entonces aparecieron, repartidas entre ellos, lenguas como de fuego, y se asentaron sobre cada uno de ellos.</a:t>
            </a:r>
          </a:p>
          <a:p>
            <a:pPr algn="just"/>
            <a:r>
              <a:rPr lang="es-CO" sz="2200" b="1"/>
              <a:t>“Todos fueron llenos del Espíritu Santo y comenzaron a </a:t>
            </a:r>
            <a:r>
              <a:rPr lang="es-CO" sz="2200" b="1" u="sng"/>
              <a:t>hablar en distintas lenguas, como el Espíritu les daba que hablasen</a:t>
            </a:r>
            <a:r>
              <a:rPr lang="es-CO" sz="2200" b="1"/>
              <a:t>.” (Hechos 2:1-4)</a:t>
            </a:r>
          </a:p>
          <a:p>
            <a:pPr algn="just">
              <a:buFontTx/>
              <a:buNone/>
            </a:pPr>
            <a:endParaRPr lang="es-CO" sz="2200" b="1"/>
          </a:p>
          <a:p>
            <a:pPr algn="just">
              <a:buFontTx/>
              <a:buNone/>
            </a:pPr>
            <a:endParaRPr lang="es-CO" sz="2200" b="1"/>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p:tgtEl>
                                          <p:spTgt spid="16387">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16387">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p:tgtEl>
                                          <p:spTgt spid="16387">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1638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p:tgtEl>
                                          <p:spTgt spid="16387">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1638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p:tgtEl>
                                          <p:spTgt spid="16387">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Rectangle 2"/>
          <p:cNvSpPr>
            <a:spLocks noGrp="1" noChangeArrowheads="1"/>
          </p:cNvSpPr>
          <p:nvPr>
            <p:ph type="title"/>
          </p:nvPr>
        </p:nvSpPr>
        <p:spPr>
          <a:xfrm>
            <a:off x="0" y="0"/>
            <a:ext cx="9144000" cy="1028700"/>
          </a:xfrm>
        </p:spPr>
        <p:txBody>
          <a:bodyPr/>
          <a:lstStyle/>
          <a:p>
            <a:pPr>
              <a:defRPr/>
            </a:pPr>
            <a:r>
              <a:rPr lang="en-US" sz="3200" b="1" dirty="0">
                <a:solidFill>
                  <a:srgbClr val="C0FEF9"/>
                </a:solidFill>
                <a:effectLst>
                  <a:outerShdw blurRad="38100" dist="38100" dir="2700000" algn="tl">
                    <a:srgbClr val="000000"/>
                  </a:outerShdw>
                </a:effectLst>
              </a:rPr>
              <a:t>EL DON DE LENGUAS EN EL DIA DE PENTECOSTES</a:t>
            </a:r>
            <a:endParaRPr lang="en-US" b="1" dirty="0">
              <a:solidFill>
                <a:srgbClr val="C0FEF9"/>
              </a:solidFill>
              <a:effectLst>
                <a:outerShdw blurRad="38100" dist="38100" dir="2700000" algn="tl">
                  <a:srgbClr val="000000"/>
                </a:outerShdw>
              </a:effectLst>
            </a:endParaRPr>
          </a:p>
        </p:txBody>
      </p:sp>
      <p:sp>
        <p:nvSpPr>
          <p:cNvPr id="39939" name="Rectangle 3"/>
          <p:cNvSpPr>
            <a:spLocks noGrp="1" noChangeArrowheads="1"/>
          </p:cNvSpPr>
          <p:nvPr>
            <p:ph type="body" sz="half" idx="1"/>
          </p:nvPr>
        </p:nvSpPr>
        <p:spPr>
          <a:xfrm>
            <a:off x="179388" y="1357313"/>
            <a:ext cx="8713787" cy="3662362"/>
          </a:xfrm>
        </p:spPr>
        <p:txBody>
          <a:bodyPr/>
          <a:lstStyle/>
          <a:p>
            <a:pPr algn="just">
              <a:defRPr/>
            </a:pPr>
            <a:r>
              <a:rPr lang="es-CO" sz="2000" b="1" dirty="0">
                <a:solidFill>
                  <a:schemeClr val="accent3"/>
                </a:solidFill>
              </a:rPr>
              <a:t>“Y hecho este estruendo, se juntó la multitud; y estaban confusos, porque </a:t>
            </a:r>
            <a:r>
              <a:rPr lang="es-CO" sz="2000" b="1" u="sng" dirty="0">
                <a:solidFill>
                  <a:schemeClr val="accent3"/>
                </a:solidFill>
              </a:rPr>
              <a:t>cada uno les oía hablar en su propia lengua. </a:t>
            </a:r>
          </a:p>
          <a:p>
            <a:pPr algn="just">
              <a:defRPr/>
            </a:pPr>
            <a:r>
              <a:rPr lang="es-CO" sz="2000" b="1" dirty="0">
                <a:solidFill>
                  <a:schemeClr val="accent3"/>
                </a:solidFill>
              </a:rPr>
              <a:t>“Y estaban atónitos y maravillados, diciendo: Mirad, no son galileos todos estos que hablan?</a:t>
            </a:r>
          </a:p>
          <a:p>
            <a:pPr algn="just">
              <a:defRPr/>
            </a:pPr>
            <a:r>
              <a:rPr lang="es-CO" sz="2000" b="1" dirty="0">
                <a:solidFill>
                  <a:schemeClr val="accent3"/>
                </a:solidFill>
              </a:rPr>
              <a:t>“Cómo, pues, les oímos nosotros hablar cada uno en nuestra lengua en que hemos nacido?</a:t>
            </a:r>
          </a:p>
          <a:p>
            <a:pPr algn="just">
              <a:defRPr/>
            </a:pPr>
            <a:r>
              <a:rPr lang="es-CO" sz="2000" b="1" dirty="0">
                <a:solidFill>
                  <a:schemeClr val="accent3"/>
                </a:solidFill>
              </a:rPr>
              <a:t>“Partos, medos, elamitas, y los que habitamos en Mesopotamia y Judea, en Capadocia, en el Ponto y en Asia, en Frigia y </a:t>
            </a:r>
            <a:r>
              <a:rPr lang="es-CO" sz="2000" b="1" dirty="0" err="1">
                <a:solidFill>
                  <a:schemeClr val="accent3"/>
                </a:solidFill>
              </a:rPr>
              <a:t>Panfilia</a:t>
            </a:r>
            <a:r>
              <a:rPr lang="es-CO" sz="2000" b="1" dirty="0">
                <a:solidFill>
                  <a:schemeClr val="accent3"/>
                </a:solidFill>
              </a:rPr>
              <a:t>, en Egipto y en las regiones del África más allá de Cirene, y romanos aquí residentes… cretenses y árabes, </a:t>
            </a:r>
            <a:r>
              <a:rPr lang="es-CO" sz="2000" b="1" u="sng" dirty="0">
                <a:solidFill>
                  <a:schemeClr val="accent3"/>
                </a:solidFill>
              </a:rPr>
              <a:t>les </a:t>
            </a:r>
            <a:r>
              <a:rPr lang="es-CO" sz="2000" b="1" u="sng" dirty="0" err="1">
                <a:solidFill>
                  <a:schemeClr val="accent3"/>
                </a:solidFill>
              </a:rPr>
              <a:t>oimos</a:t>
            </a:r>
            <a:r>
              <a:rPr lang="es-CO" sz="2000" b="1" u="sng" dirty="0">
                <a:solidFill>
                  <a:schemeClr val="accent3"/>
                </a:solidFill>
              </a:rPr>
              <a:t> hablar en nuestras lenguas las maravillas de Dios</a:t>
            </a:r>
            <a:r>
              <a:rPr lang="es-CO" sz="2000" b="1" dirty="0">
                <a:solidFill>
                  <a:schemeClr val="accent3"/>
                </a:solidFill>
              </a:rPr>
              <a:t>”. (Hechos 2:6-11)</a:t>
            </a:r>
          </a:p>
          <a:p>
            <a:pPr algn="just">
              <a:defRPr/>
            </a:pPr>
            <a:endParaRPr lang="es-CO" sz="2000" b="1" u="sng" dirty="0">
              <a:solidFill>
                <a:schemeClr val="accent3"/>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5" descr="S004.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116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p:nvPr>
        </p:nvSpPr>
        <p:spPr>
          <a:xfrm>
            <a:off x="4573588" y="123825"/>
            <a:ext cx="4535487" cy="857250"/>
          </a:xfrm>
        </p:spPr>
        <p:txBody>
          <a:bodyPr/>
          <a:lstStyle/>
          <a:p>
            <a:pPr>
              <a:defRPr/>
            </a:pPr>
            <a:r>
              <a:rPr lang="es-CO" sz="3600" b="1" dirty="0">
                <a:solidFill>
                  <a:srgbClr val="FAFD00"/>
                </a:solidFill>
                <a:effectLst>
                  <a:outerShdw blurRad="38100" dist="38100" dir="2700000" algn="tl">
                    <a:srgbClr val="000000"/>
                  </a:outerShdw>
                </a:effectLst>
              </a:rPr>
              <a:t>Problemas con </a:t>
            </a:r>
            <a:br>
              <a:rPr lang="es-CO" sz="3600" b="1" dirty="0">
                <a:solidFill>
                  <a:srgbClr val="FAFD00"/>
                </a:solidFill>
                <a:effectLst>
                  <a:outerShdw blurRad="38100" dist="38100" dir="2700000" algn="tl">
                    <a:srgbClr val="000000"/>
                  </a:outerShdw>
                </a:effectLst>
              </a:rPr>
            </a:br>
            <a:r>
              <a:rPr lang="es-CO" sz="3600" b="1" dirty="0">
                <a:solidFill>
                  <a:srgbClr val="FAFD00"/>
                </a:solidFill>
                <a:effectLst>
                  <a:outerShdw blurRad="38100" dist="38100" dir="2700000" algn="tl">
                    <a:srgbClr val="000000"/>
                  </a:outerShdw>
                </a:effectLst>
              </a:rPr>
              <a:t>el don de lenguas</a:t>
            </a:r>
            <a:endParaRPr lang="es-CO" sz="3600" b="1" dirty="0">
              <a:effectLst>
                <a:outerShdw blurRad="38100" dist="38100" dir="2700000" algn="tl">
                  <a:srgbClr val="FFFFFF"/>
                </a:outerShdw>
              </a:effectLst>
            </a:endParaRPr>
          </a:p>
        </p:txBody>
      </p:sp>
      <p:sp>
        <p:nvSpPr>
          <p:cNvPr id="40963" name="Rectangle 3"/>
          <p:cNvSpPr>
            <a:spLocks noGrp="1" noChangeArrowheads="1"/>
          </p:cNvSpPr>
          <p:nvPr>
            <p:ph type="body" sz="half" idx="1"/>
          </p:nvPr>
        </p:nvSpPr>
        <p:spPr>
          <a:xfrm>
            <a:off x="4211638" y="998538"/>
            <a:ext cx="4824412" cy="3086100"/>
          </a:xfrm>
        </p:spPr>
        <p:txBody>
          <a:bodyPr/>
          <a:lstStyle/>
          <a:p>
            <a:pPr algn="just">
              <a:defRPr/>
            </a:pPr>
            <a:r>
              <a:rPr lang="es-CO" sz="1800" b="1" dirty="0">
                <a:solidFill>
                  <a:srgbClr val="C0FEF9"/>
                </a:solidFill>
                <a:effectLst>
                  <a:outerShdw blurRad="38100" dist="38100" dir="2700000" algn="tl">
                    <a:srgbClr val="000000"/>
                  </a:outerShdw>
                </a:effectLst>
              </a:rPr>
              <a:t>En 1 Cor. 14 se menciona un don de lenguas que ya estaba creando confusión en la iglesia de Corinto.</a:t>
            </a:r>
          </a:p>
          <a:p>
            <a:pPr algn="just">
              <a:defRPr/>
            </a:pPr>
            <a:r>
              <a:rPr lang="es-CO" sz="1800" b="1" dirty="0">
                <a:solidFill>
                  <a:srgbClr val="C0FEF9"/>
                </a:solidFill>
                <a:effectLst>
                  <a:outerShdw blurRad="38100" dist="38100" dir="2700000" algn="tl">
                    <a:srgbClr val="000000"/>
                  </a:outerShdw>
                </a:effectLst>
              </a:rPr>
              <a:t>“Si, pues, toda la iglesia se reúne en un solo lugar,</a:t>
            </a:r>
            <a:r>
              <a:rPr lang="es-CO" sz="1800" b="1" dirty="0">
                <a:effectLst>
                  <a:outerShdw blurRad="38100" dist="38100" dir="2700000" algn="tl">
                    <a:srgbClr val="FFFFFF"/>
                  </a:outerShdw>
                </a:effectLst>
              </a:rPr>
              <a:t> </a:t>
            </a:r>
            <a:r>
              <a:rPr lang="es-CO" sz="1800" b="1" u="sng" dirty="0">
                <a:solidFill>
                  <a:srgbClr val="FAFD00"/>
                </a:solidFill>
                <a:effectLst>
                  <a:outerShdw blurRad="38100" dist="38100" dir="2700000" algn="tl">
                    <a:srgbClr val="000000"/>
                  </a:outerShdw>
                </a:effectLst>
              </a:rPr>
              <a:t>y todos hablan en lenguas,</a:t>
            </a:r>
            <a:r>
              <a:rPr lang="es-CO" sz="1800" b="1" dirty="0">
                <a:effectLst>
                  <a:outerShdw blurRad="38100" dist="38100" dir="2700000" algn="tl">
                    <a:srgbClr val="FFFFFF"/>
                  </a:outerShdw>
                </a:effectLst>
              </a:rPr>
              <a:t> </a:t>
            </a:r>
            <a:r>
              <a:rPr lang="es-CO" sz="1800" b="1" dirty="0">
                <a:solidFill>
                  <a:srgbClr val="C0FEF9"/>
                </a:solidFill>
                <a:effectLst>
                  <a:outerShdw blurRad="38100" dist="38100" dir="2700000" algn="tl">
                    <a:srgbClr val="000000"/>
                  </a:outerShdw>
                </a:effectLst>
              </a:rPr>
              <a:t>y entran indoctos o incrédulos,</a:t>
            </a:r>
            <a:r>
              <a:rPr lang="es-CO" sz="1800" b="1" dirty="0">
                <a:effectLst>
                  <a:outerShdw blurRad="38100" dist="38100" dir="2700000" algn="tl">
                    <a:srgbClr val="FFFFFF"/>
                  </a:outerShdw>
                </a:effectLst>
              </a:rPr>
              <a:t> </a:t>
            </a:r>
            <a:r>
              <a:rPr lang="es-CO" sz="1800" b="1" u="sng" dirty="0">
                <a:solidFill>
                  <a:srgbClr val="FAFD00"/>
                </a:solidFill>
                <a:effectLst>
                  <a:outerShdw blurRad="38100" dist="38100" dir="2700000" algn="tl">
                    <a:srgbClr val="000000"/>
                  </a:outerShdw>
                </a:effectLst>
              </a:rPr>
              <a:t>no dirán que estáis locos</a:t>
            </a:r>
            <a:r>
              <a:rPr lang="es-CO" sz="1800" b="1" dirty="0">
                <a:solidFill>
                  <a:srgbClr val="C0FEF9"/>
                </a:solidFill>
                <a:effectLst>
                  <a:outerShdw blurRad="38100" dist="38100" dir="2700000" algn="tl">
                    <a:srgbClr val="000000"/>
                  </a:outerShdw>
                </a:effectLst>
              </a:rPr>
              <a:t>?…</a:t>
            </a:r>
          </a:p>
          <a:p>
            <a:pPr algn="just">
              <a:defRPr/>
            </a:pPr>
            <a:r>
              <a:rPr lang="es-CO" sz="1800" b="1" dirty="0">
                <a:solidFill>
                  <a:srgbClr val="C0FEF9"/>
                </a:solidFill>
                <a:effectLst>
                  <a:outerShdw blurRad="38100" dist="38100" dir="2700000" algn="tl">
                    <a:srgbClr val="000000"/>
                  </a:outerShdw>
                </a:effectLst>
              </a:rPr>
              <a:t>“Si habla alguno en</a:t>
            </a:r>
            <a:r>
              <a:rPr lang="es-CO" sz="1800" b="1" dirty="0">
                <a:effectLst>
                  <a:outerShdw blurRad="38100" dist="38100" dir="2700000" algn="tl">
                    <a:srgbClr val="FFFFFF"/>
                  </a:outerShdw>
                </a:effectLst>
              </a:rPr>
              <a:t> </a:t>
            </a:r>
            <a:r>
              <a:rPr lang="es-CO" sz="1800" b="1" u="sng" dirty="0">
                <a:solidFill>
                  <a:srgbClr val="FAFD00"/>
                </a:solidFill>
                <a:effectLst>
                  <a:outerShdw blurRad="38100" dist="38100" dir="2700000" algn="tl">
                    <a:srgbClr val="000000"/>
                  </a:outerShdw>
                </a:effectLst>
              </a:rPr>
              <a:t>lengua extraña</a:t>
            </a:r>
            <a:r>
              <a:rPr lang="es-CO" sz="1800" b="1" dirty="0">
                <a:solidFill>
                  <a:srgbClr val="C0FEF9"/>
                </a:solidFill>
                <a:effectLst>
                  <a:outerShdw blurRad="38100" dist="38100" dir="2700000" algn="tl">
                    <a:srgbClr val="000000"/>
                  </a:outerShdw>
                </a:effectLst>
              </a:rPr>
              <a:t>, sea esto por dos, o a lo más tres, y por turno, y uno </a:t>
            </a:r>
            <a:r>
              <a:rPr lang="es-CO" sz="1800" b="1" u="sng" dirty="0">
                <a:solidFill>
                  <a:srgbClr val="FAFD00"/>
                </a:solidFill>
                <a:effectLst>
                  <a:outerShdw blurRad="38100" dist="38100" dir="2700000" algn="tl">
                    <a:srgbClr val="000000"/>
                  </a:outerShdw>
                </a:effectLst>
              </a:rPr>
              <a:t>interprete</a:t>
            </a:r>
            <a:r>
              <a:rPr lang="es-CO" sz="1800" b="1" dirty="0">
                <a:solidFill>
                  <a:srgbClr val="C0FEF9"/>
                </a:solidFill>
                <a:effectLst>
                  <a:outerShdw blurRad="38100" dist="38100" dir="2700000" algn="tl">
                    <a:srgbClr val="000000"/>
                  </a:outerShdw>
                </a:effectLst>
              </a:rPr>
              <a:t>…</a:t>
            </a:r>
          </a:p>
          <a:p>
            <a:pPr algn="just">
              <a:defRPr/>
            </a:pPr>
            <a:r>
              <a:rPr lang="es-CO" sz="1800" b="1" dirty="0">
                <a:solidFill>
                  <a:srgbClr val="C0FEF9"/>
                </a:solidFill>
                <a:effectLst>
                  <a:outerShdw blurRad="38100" dist="38100" dir="2700000" algn="tl">
                    <a:srgbClr val="000000"/>
                  </a:outerShdw>
                </a:effectLst>
              </a:rPr>
              <a:t>“… pues</a:t>
            </a:r>
            <a:r>
              <a:rPr lang="es-CO" sz="1800" b="1" dirty="0">
                <a:effectLst>
                  <a:outerShdw blurRad="38100" dist="38100" dir="2700000" algn="tl">
                    <a:srgbClr val="FFFFFF"/>
                  </a:outerShdw>
                </a:effectLst>
              </a:rPr>
              <a:t> </a:t>
            </a:r>
            <a:r>
              <a:rPr lang="es-CO" sz="1800" b="1" u="sng" dirty="0">
                <a:solidFill>
                  <a:srgbClr val="FAFD00"/>
                </a:solidFill>
                <a:effectLst>
                  <a:outerShdw blurRad="38100" dist="38100" dir="2700000" algn="tl">
                    <a:srgbClr val="000000"/>
                  </a:outerShdw>
                </a:effectLst>
              </a:rPr>
              <a:t>Dios no es Dios de confusión</a:t>
            </a:r>
            <a:r>
              <a:rPr lang="es-CO" sz="1800" b="1" dirty="0">
                <a:solidFill>
                  <a:srgbClr val="C0FEF9"/>
                </a:solidFill>
                <a:effectLst>
                  <a:outerShdw blurRad="38100" dist="38100" dir="2700000" algn="tl">
                    <a:srgbClr val="000000"/>
                  </a:outerShdw>
                </a:effectLst>
              </a:rPr>
              <a:t>, sino de paz. Como en todas las iglesias de los santos” 	      </a:t>
            </a:r>
          </a:p>
          <a:p>
            <a:pPr algn="just">
              <a:defRPr/>
            </a:pPr>
            <a:r>
              <a:rPr lang="es-CO" sz="1800" b="1" dirty="0">
                <a:solidFill>
                  <a:srgbClr val="C0FEF9"/>
                </a:solidFill>
                <a:effectLst>
                  <a:outerShdw blurRad="38100" dist="38100" dir="2700000" algn="tl">
                    <a:srgbClr val="000000"/>
                  </a:outerShdw>
                </a:effectLst>
              </a:rPr>
              <a:t>(1 Cor. 14:23,27,33)</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p:tgtEl>
                                          <p:spTgt spid="4096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096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p:tgtEl>
                                          <p:spTgt spid="4096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096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p:tgtEl>
                                          <p:spTgt spid="4096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096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p:tgtEl>
                                          <p:spTgt spid="4096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096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p:tgtEl>
                                          <p:spTgt spid="4096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00338" y="268288"/>
            <a:ext cx="5978525" cy="1582737"/>
          </a:xfrm>
        </p:spPr>
        <p:txBody>
          <a:bodyPr/>
          <a:lstStyle/>
          <a:p>
            <a:r>
              <a:rPr lang="es-CO" sz="3200" b="1">
                <a:solidFill>
                  <a:schemeClr val="tx1"/>
                </a:solidFill>
              </a:rPr>
              <a:t>Lo que más causa confusión en el mundo hoy es la innumerable cantidad de iglesias con diferencias de credo.</a:t>
            </a:r>
            <a:endParaRPr lang="es-CO" sz="3200" b="1">
              <a:solidFill>
                <a:srgbClr val="C0FEF9"/>
              </a:solidFill>
            </a:endParaRPr>
          </a:p>
        </p:txBody>
      </p:sp>
      <p:sp>
        <p:nvSpPr>
          <p:cNvPr id="5123" name="Rectangle 3"/>
          <p:cNvSpPr>
            <a:spLocks noGrp="1" noChangeArrowheads="1"/>
          </p:cNvSpPr>
          <p:nvPr>
            <p:ph type="body" sz="half" idx="1"/>
          </p:nvPr>
        </p:nvSpPr>
        <p:spPr>
          <a:xfrm>
            <a:off x="4067175" y="2057400"/>
            <a:ext cx="4752975" cy="2286000"/>
          </a:xfrm>
        </p:spPr>
        <p:txBody>
          <a:bodyPr/>
          <a:lstStyle/>
          <a:p>
            <a:r>
              <a:rPr lang="es-CO" sz="2800" b="1"/>
              <a:t>Ya en tiempos de Jesús existían divisiones en el mismo Israel:</a:t>
            </a:r>
          </a:p>
          <a:p>
            <a:r>
              <a:rPr lang="es-CO" sz="2800" b="1"/>
              <a:t>Secta de los Fariseos</a:t>
            </a:r>
          </a:p>
          <a:p>
            <a:r>
              <a:rPr lang="es-CO" sz="2800" b="1"/>
              <a:t>Secta de los Saduceos</a:t>
            </a:r>
          </a:p>
          <a:p>
            <a:r>
              <a:rPr lang="es-CO" sz="2800" b="1"/>
              <a:t>Samaritanos</a:t>
            </a: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579853"/>
            <a:ext cx="6590506" cy="4195955"/>
          </a:xfrm>
          <a:prstGeom prst="rect">
            <a:avLst/>
          </a:prstGeom>
          <a:noFill/>
          <a:ln>
            <a:noFill/>
          </a:ln>
          <a:effectLst>
            <a:outerShdw dist="35921" dir="2700000" algn="ctr" rotWithShape="0">
              <a:schemeClr val="bg2"/>
            </a:outerShdw>
            <a:softEdge rad="317500"/>
          </a:effectLst>
          <a:scene3d>
            <a:camera prst="perspectiveContrastingRightFacing">
              <a:rot lat="21357540" lon="18037283" rev="41975"/>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out)">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out)">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out)">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ox(out)">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6" descr="C:\Users\hp\Documents\Adventista 7 Día\Diapositivas Power\pec\content\bin\images\large\0903039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title"/>
          </p:nvPr>
        </p:nvSpPr>
        <p:spPr>
          <a:xfrm>
            <a:off x="107950" y="342900"/>
            <a:ext cx="6048375" cy="857250"/>
          </a:xfrm>
        </p:spPr>
        <p:txBody>
          <a:bodyPr/>
          <a:lstStyle/>
          <a:p>
            <a:pPr>
              <a:defRPr/>
            </a:pPr>
            <a:r>
              <a:rPr lang="es-CO" sz="3200" b="1">
                <a:solidFill>
                  <a:srgbClr val="FAFD00"/>
                </a:solidFill>
                <a:effectLst>
                  <a:outerShdw blurRad="38100" dist="38100" dir="2700000" algn="tl">
                    <a:srgbClr val="000000"/>
                  </a:outerShdw>
                </a:effectLst>
              </a:rPr>
              <a:t>La presencia de un don no es       la garantía de tener la verdad,</a:t>
            </a:r>
            <a:br>
              <a:rPr lang="es-CO" sz="3200" b="1">
                <a:solidFill>
                  <a:srgbClr val="FAFD00"/>
                </a:solidFill>
                <a:effectLst>
                  <a:outerShdw blurRad="38100" dist="38100" dir="2700000" algn="tl">
                    <a:srgbClr val="000000"/>
                  </a:outerShdw>
                </a:effectLst>
              </a:rPr>
            </a:br>
            <a:r>
              <a:rPr lang="es-CO" sz="3200" b="1">
                <a:solidFill>
                  <a:srgbClr val="FAFD00"/>
                </a:solidFill>
                <a:effectLst>
                  <a:outerShdw blurRad="38100" dist="38100" dir="2700000" algn="tl">
                    <a:srgbClr val="000000"/>
                  </a:outerShdw>
                </a:effectLst>
              </a:rPr>
              <a:t>ni la verdadera adoración</a:t>
            </a:r>
            <a:endParaRPr lang="es-CO" b="1">
              <a:solidFill>
                <a:srgbClr val="FAFD00"/>
              </a:solidFill>
              <a:effectLst>
                <a:outerShdw blurRad="38100" dist="38100" dir="2700000" algn="tl">
                  <a:srgbClr val="000000"/>
                </a:outerShdw>
              </a:effectLst>
            </a:endParaRPr>
          </a:p>
        </p:txBody>
      </p:sp>
      <p:sp>
        <p:nvSpPr>
          <p:cNvPr id="41987" name="Rectangle 3"/>
          <p:cNvSpPr>
            <a:spLocks noGrp="1" noChangeArrowheads="1"/>
          </p:cNvSpPr>
          <p:nvPr>
            <p:ph type="body" sz="half" idx="1"/>
          </p:nvPr>
        </p:nvSpPr>
        <p:spPr>
          <a:xfrm>
            <a:off x="17463" y="1492250"/>
            <a:ext cx="6172200" cy="2743200"/>
          </a:xfrm>
        </p:spPr>
        <p:txBody>
          <a:bodyPr/>
          <a:lstStyle/>
          <a:p>
            <a:pPr algn="just">
              <a:defRPr/>
            </a:pPr>
            <a:r>
              <a:rPr lang="es-CO" sz="2000" b="1">
                <a:solidFill>
                  <a:srgbClr val="C0FEF9"/>
                </a:solidFill>
                <a:effectLst>
                  <a:outerShdw blurRad="38100" dist="38100" dir="2700000" algn="tl">
                    <a:srgbClr val="000000"/>
                  </a:outerShdw>
                </a:effectLst>
              </a:rPr>
              <a:t>“Si yo </a:t>
            </a:r>
            <a:r>
              <a:rPr lang="es-CO" sz="2000" b="1">
                <a:solidFill>
                  <a:srgbClr val="FAFD00"/>
                </a:solidFill>
                <a:effectLst>
                  <a:outerShdw blurRad="38100" dist="38100" dir="2700000" algn="tl">
                    <a:srgbClr val="000000"/>
                  </a:outerShdw>
                </a:effectLst>
              </a:rPr>
              <a:t>hablase en lenguas humanas y angélicas</a:t>
            </a:r>
            <a:r>
              <a:rPr lang="es-CO" sz="2000" b="1">
                <a:solidFill>
                  <a:srgbClr val="C0FEF9"/>
                </a:solidFill>
                <a:effectLst>
                  <a:outerShdw blurRad="38100" dist="38100" dir="2700000" algn="tl">
                    <a:srgbClr val="000000"/>
                  </a:outerShdw>
                </a:effectLst>
              </a:rPr>
              <a:t>, </a:t>
            </a:r>
          </a:p>
          <a:p>
            <a:pPr algn="just">
              <a:defRPr/>
            </a:pPr>
            <a:r>
              <a:rPr lang="es-CO" sz="2000" b="1">
                <a:solidFill>
                  <a:srgbClr val="C0FEF9"/>
                </a:solidFill>
                <a:effectLst>
                  <a:outerShdw blurRad="38100" dist="38100" dir="2700000" algn="tl">
                    <a:srgbClr val="000000"/>
                  </a:outerShdw>
                </a:effectLst>
              </a:rPr>
              <a:t>“Y si tuviese </a:t>
            </a:r>
            <a:r>
              <a:rPr lang="es-CO" sz="2000" b="1">
                <a:solidFill>
                  <a:srgbClr val="FAFD00"/>
                </a:solidFill>
                <a:effectLst>
                  <a:outerShdw blurRad="38100" dist="38100" dir="2700000" algn="tl">
                    <a:srgbClr val="000000"/>
                  </a:outerShdw>
                </a:effectLst>
              </a:rPr>
              <a:t>profecía,</a:t>
            </a:r>
            <a:r>
              <a:rPr lang="es-CO" sz="2000" b="1">
                <a:solidFill>
                  <a:srgbClr val="C0FEF9"/>
                </a:solidFill>
                <a:effectLst>
                  <a:outerShdw blurRad="38100" dist="38100" dir="2700000" algn="tl">
                    <a:srgbClr val="000000"/>
                  </a:outerShdw>
                </a:effectLst>
              </a:rPr>
              <a:t> y </a:t>
            </a:r>
            <a:r>
              <a:rPr lang="es-CO" sz="2000" b="1">
                <a:solidFill>
                  <a:srgbClr val="FAFD00"/>
                </a:solidFill>
                <a:effectLst>
                  <a:outerShdw blurRad="38100" dist="38100" dir="2700000" algn="tl">
                    <a:srgbClr val="000000"/>
                  </a:outerShdw>
                </a:effectLst>
              </a:rPr>
              <a:t>entendiese todos los misterios y toda la ciencia, y si tuviese toda la fe…   </a:t>
            </a:r>
            <a:r>
              <a:rPr lang="es-CO" sz="2000" b="1" u="sng">
                <a:solidFill>
                  <a:srgbClr val="C0FEF9"/>
                </a:solidFill>
                <a:effectLst>
                  <a:outerShdw blurRad="38100" dist="38100" dir="2700000" algn="tl">
                    <a:srgbClr val="000000"/>
                  </a:outerShdw>
                </a:effectLst>
              </a:rPr>
              <a:t>y no tengo amor, nada soy</a:t>
            </a:r>
            <a:r>
              <a:rPr lang="es-CO" sz="2000" b="1">
                <a:solidFill>
                  <a:srgbClr val="C0FEF9"/>
                </a:solidFill>
                <a:effectLst>
                  <a:outerShdw blurRad="38100" dist="38100" dir="2700000" algn="tl">
                    <a:srgbClr val="000000"/>
                  </a:outerShdw>
                </a:effectLst>
              </a:rPr>
              <a:t>” (1 Cor. 13:1,2)</a:t>
            </a:r>
          </a:p>
          <a:p>
            <a:pPr algn="just">
              <a:defRPr/>
            </a:pPr>
            <a:r>
              <a:rPr lang="es-CO" sz="2000" b="1">
                <a:solidFill>
                  <a:srgbClr val="C0FEF9"/>
                </a:solidFill>
                <a:effectLst>
                  <a:outerShdw blurRad="38100" dist="38100" dir="2700000" algn="tl">
                    <a:srgbClr val="000000"/>
                  </a:outerShdw>
                </a:effectLst>
              </a:rPr>
              <a:t>“Muchos me dirán en quel día: Señor, Señor, no </a:t>
            </a:r>
            <a:r>
              <a:rPr lang="es-CO" sz="2000" b="1">
                <a:solidFill>
                  <a:srgbClr val="FAFD00"/>
                </a:solidFill>
                <a:effectLst>
                  <a:outerShdw blurRad="38100" dist="38100" dir="2700000" algn="tl">
                    <a:srgbClr val="000000"/>
                  </a:outerShdw>
                </a:effectLst>
              </a:rPr>
              <a:t>profetizamos </a:t>
            </a:r>
            <a:r>
              <a:rPr lang="es-CO" sz="2000" b="1">
                <a:solidFill>
                  <a:srgbClr val="C0FEF9"/>
                </a:solidFill>
                <a:effectLst>
                  <a:outerShdw blurRad="38100" dist="38100" dir="2700000" algn="tl">
                    <a:srgbClr val="000000"/>
                  </a:outerShdw>
                </a:effectLst>
              </a:rPr>
              <a:t>en tu nombre, y en tu nombre </a:t>
            </a:r>
            <a:r>
              <a:rPr lang="es-CO" sz="2000" b="1">
                <a:solidFill>
                  <a:srgbClr val="FAFD00"/>
                </a:solidFill>
                <a:effectLst>
                  <a:outerShdw blurRad="38100" dist="38100" dir="2700000" algn="tl">
                    <a:srgbClr val="000000"/>
                  </a:outerShdw>
                </a:effectLst>
              </a:rPr>
              <a:t>echamos fuera demonios</a:t>
            </a:r>
            <a:r>
              <a:rPr lang="es-CO" sz="2000" b="1">
                <a:solidFill>
                  <a:srgbClr val="C0FEF9"/>
                </a:solidFill>
                <a:effectLst>
                  <a:outerShdw blurRad="38100" dist="38100" dir="2700000" algn="tl">
                    <a:srgbClr val="000000"/>
                  </a:outerShdw>
                </a:effectLst>
              </a:rPr>
              <a:t>, y en tu nombre hicimos muchos </a:t>
            </a:r>
            <a:r>
              <a:rPr lang="es-CO" sz="2000" b="1">
                <a:solidFill>
                  <a:srgbClr val="FAFD00"/>
                </a:solidFill>
                <a:effectLst>
                  <a:outerShdw blurRad="38100" dist="38100" dir="2700000" algn="tl">
                    <a:srgbClr val="000000"/>
                  </a:outerShdw>
                </a:effectLst>
              </a:rPr>
              <a:t>milagros</a:t>
            </a:r>
            <a:r>
              <a:rPr lang="es-CO" sz="2000" b="1">
                <a:solidFill>
                  <a:srgbClr val="C0FEF9"/>
                </a:solidFill>
                <a:effectLst>
                  <a:outerShdw blurRad="38100" dist="38100" dir="2700000" algn="tl">
                    <a:srgbClr val="000000"/>
                  </a:outerShdw>
                </a:effectLst>
              </a:rPr>
              <a:t>?</a:t>
            </a:r>
          </a:p>
          <a:p>
            <a:pPr algn="just">
              <a:defRPr/>
            </a:pPr>
            <a:r>
              <a:rPr lang="es-CO" sz="2000" b="1">
                <a:solidFill>
                  <a:srgbClr val="C0FEF9"/>
                </a:solidFill>
                <a:effectLst>
                  <a:outerShdw blurRad="38100" dist="38100" dir="2700000" algn="tl">
                    <a:srgbClr val="000000"/>
                  </a:outerShdw>
                </a:effectLst>
              </a:rPr>
              <a:t>“Y entonces les declararé: </a:t>
            </a:r>
            <a:r>
              <a:rPr lang="es-CO" sz="2000" b="1" u="sng">
                <a:solidFill>
                  <a:srgbClr val="C0FEF9"/>
                </a:solidFill>
                <a:effectLst>
                  <a:outerShdw blurRad="38100" dist="38100" dir="2700000" algn="tl">
                    <a:srgbClr val="000000"/>
                  </a:outerShdw>
                </a:effectLst>
              </a:rPr>
              <a:t>Nunca os conocí; apartaos de mí, hacedores de maldad</a:t>
            </a:r>
            <a:r>
              <a:rPr lang="es-CO" sz="2000" b="1">
                <a:solidFill>
                  <a:srgbClr val="C0FEF9"/>
                </a:solidFill>
                <a:effectLst>
                  <a:outerShdw blurRad="38100" dist="38100" dir="2700000" algn="tl">
                    <a:srgbClr val="000000"/>
                  </a:outerShdw>
                </a:effectLst>
              </a:rPr>
              <a:t>”               (Mat. 7:22,23)</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p:tgtEl>
                                          <p:spTgt spid="41987">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41987">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p:tgtEl>
                                          <p:spTgt spid="41987">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4198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p:tgtEl>
                                          <p:spTgt spid="41987">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4198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p:tgtEl>
                                          <p:spTgt spid="41987">
                                            <p:txEl>
                                              <p:pRg st="3" end="3"/>
                                            </p:txEl>
                                          </p:spTgt>
                                        </p:tgtEl>
                                        <p:attrNameLst>
                                          <p:attrName>ppt_y</p:attrName>
                                        </p:attrNameLst>
                                      </p:cBhvr>
                                      <p:tavLst>
                                        <p:tav tm="0">
                                          <p:val>
                                            <p:strVal val="#ppt_y-#ppt_h*1.125000"/>
                                          </p:val>
                                        </p:tav>
                                        <p:tav tm="100000">
                                          <p:val>
                                            <p:strVal val="#ppt_y"/>
                                          </p:val>
                                        </p:tav>
                                      </p:tavLst>
                                    </p:anim>
                                    <p:animEffect transition="in" filter="wipe(down)">
                                      <p:cBhvr>
                                        <p:cTn id="26" dur="500"/>
                                        <p:tgtEl>
                                          <p:spTgt spid="41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6" descr="dios pagano                                                    00000004láminas zip                    B21186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195486"/>
            <a:ext cx="7164288" cy="4443958"/>
          </a:xfrm>
          <a:prstGeom prst="rect">
            <a:avLst/>
          </a:prstGeom>
          <a:noFill/>
          <a:ln>
            <a:noFill/>
          </a:ln>
          <a:effectLst>
            <a:outerShdw dist="35921" dir="2700000" algn="ctr" rotWithShape="0">
              <a:schemeClr val="bg2"/>
            </a:outerShdw>
            <a:softEdge rad="317500"/>
          </a:effectLst>
          <a:scene3d>
            <a:camera prst="perspectiveContrastingRightFacing" fov="3000000">
              <a:rot lat="357494" lon="18044604" rev="42097"/>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3635375" y="339725"/>
            <a:ext cx="5329238" cy="1800225"/>
          </a:xfrm>
        </p:spPr>
        <p:txBody>
          <a:bodyPr/>
          <a:lstStyle/>
          <a:p>
            <a:r>
              <a:rPr lang="es-CO" sz="3200" b="1">
                <a:solidFill>
                  <a:schemeClr val="tx1"/>
                </a:solidFill>
              </a:rPr>
              <a:t>EL DON DE LENGUAS </a:t>
            </a:r>
            <a:br>
              <a:rPr lang="es-CO" sz="3200" b="1">
                <a:solidFill>
                  <a:schemeClr val="tx1"/>
                </a:solidFill>
              </a:rPr>
            </a:br>
            <a:r>
              <a:rPr lang="es-CO" sz="3200" b="1">
                <a:solidFill>
                  <a:schemeClr val="tx1"/>
                </a:solidFill>
              </a:rPr>
              <a:t>fue pervertido en Corinto por la introducción de prácticas paganas ya conocidas”</a:t>
            </a:r>
          </a:p>
        </p:txBody>
      </p:sp>
      <p:sp>
        <p:nvSpPr>
          <p:cNvPr id="18436" name="Rectangle 4"/>
          <p:cNvSpPr>
            <a:spLocks noGrp="1" noChangeArrowheads="1"/>
          </p:cNvSpPr>
          <p:nvPr>
            <p:ph type="body" sz="half" idx="2"/>
          </p:nvPr>
        </p:nvSpPr>
        <p:spPr>
          <a:xfrm>
            <a:off x="3851275" y="2427288"/>
            <a:ext cx="4606925" cy="2343150"/>
          </a:xfrm>
        </p:spPr>
        <p:txBody>
          <a:bodyPr/>
          <a:lstStyle/>
          <a:p>
            <a:pPr algn="just"/>
            <a:r>
              <a:rPr lang="es-CO" sz="2400" b="1"/>
              <a:t>En el culto de Dionisio Trajano al dios Baco (el dios del vino) y bajo la influencia del licor se hablaba “en </a:t>
            </a:r>
            <a:r>
              <a:rPr lang="es-CO" sz="2400" b="1" u="sng"/>
              <a:t>lenguas de los dioses” </a:t>
            </a:r>
            <a:r>
              <a:rPr lang="es-CO" sz="2400" b="1"/>
              <a:t>conocidas como “</a:t>
            </a:r>
            <a:r>
              <a:rPr lang="es-CO" sz="2400" b="1" u="sng"/>
              <a:t>glottes bakcheía”</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0" fill="hold"/>
                                        <p:tgtEl>
                                          <p:spTgt spid="18436">
                                            <p:txEl>
                                              <p:pRg st="0" end="0"/>
                                            </p:txEl>
                                          </p:spTgt>
                                        </p:tgtEl>
                                        <p:attrNameLst>
                                          <p:attrName>ppt_x</p:attrName>
                                        </p:attrNameLst>
                                      </p:cBhvr>
                                      <p:tavLst>
                                        <p:tav tm="0">
                                          <p:val>
                                            <p:strVal val="0-#ppt_w/2"/>
                                          </p:val>
                                        </p:tav>
                                        <p:tav tm="100000">
                                          <p:val>
                                            <p:strVal val="#ppt_x"/>
                                          </p:val>
                                        </p:tav>
                                      </p:tavLst>
                                    </p:anim>
                                    <p:anim calcmode="lin" valueType="num">
                                      <p:cBhvr additive="base">
                                        <p:cTn id="8" dur="5000" fill="hold"/>
                                        <p:tgtEl>
                                          <p:spTgt spid="1843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3475"/>
            <a:ext cx="332422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a:xfrm>
            <a:off x="468313" y="228600"/>
            <a:ext cx="8447087" cy="857250"/>
          </a:xfrm>
        </p:spPr>
        <p:txBody>
          <a:bodyPr/>
          <a:lstStyle/>
          <a:p>
            <a:pPr>
              <a:defRPr/>
            </a:pPr>
            <a:r>
              <a:rPr lang="es-CO" sz="3600" b="1" dirty="0">
                <a:solidFill>
                  <a:schemeClr val="hlink"/>
                </a:solidFill>
                <a:effectLst>
                  <a:outerShdw blurRad="38100" dist="38100" dir="2700000" algn="tl">
                    <a:srgbClr val="000000"/>
                  </a:outerShdw>
                </a:effectLst>
              </a:rPr>
              <a:t>El hablar en lenguas extrañas era conocido por los paganos:</a:t>
            </a:r>
            <a:endParaRPr lang="es-CO" sz="3600" b="1" dirty="0">
              <a:solidFill>
                <a:srgbClr val="FDC0E5"/>
              </a:solidFill>
              <a:effectLst>
                <a:outerShdw blurRad="38100" dist="38100" dir="2700000" algn="tl">
                  <a:srgbClr val="000000"/>
                </a:outerShdw>
              </a:effectLst>
            </a:endParaRPr>
          </a:p>
        </p:txBody>
      </p:sp>
      <p:sp>
        <p:nvSpPr>
          <p:cNvPr id="19459" name="Rectangle 3"/>
          <p:cNvSpPr>
            <a:spLocks noGrp="1" noChangeArrowheads="1"/>
          </p:cNvSpPr>
          <p:nvPr>
            <p:ph type="body" sz="half" idx="1"/>
          </p:nvPr>
        </p:nvSpPr>
        <p:spPr>
          <a:xfrm>
            <a:off x="3276600" y="1203325"/>
            <a:ext cx="5638800" cy="2800350"/>
          </a:xfrm>
        </p:spPr>
        <p:txBody>
          <a:bodyPr/>
          <a:lstStyle/>
          <a:p>
            <a:pPr algn="just">
              <a:defRPr/>
            </a:pPr>
            <a:r>
              <a:rPr lang="es-CO" sz="2400" b="1" dirty="0">
                <a:solidFill>
                  <a:srgbClr val="FAFD00"/>
                </a:solidFill>
                <a:effectLst>
                  <a:outerShdw blurRad="38100" dist="38100" dir="2700000" algn="tl">
                    <a:srgbClr val="000000"/>
                  </a:outerShdw>
                </a:effectLst>
              </a:rPr>
              <a:t>Platón dice que los mantis o adivinos y los profetas hablaban en “</a:t>
            </a:r>
            <a:r>
              <a:rPr lang="es-CO" sz="2400" b="1" u="sng" dirty="0">
                <a:solidFill>
                  <a:srgbClr val="FAFD00"/>
                </a:solidFill>
                <a:effectLst>
                  <a:outerShdw blurRad="38100" dist="38100" dir="2700000" algn="tl">
                    <a:srgbClr val="000000"/>
                  </a:outerShdw>
                </a:effectLst>
              </a:rPr>
              <a:t>lenguas  extrañas</a:t>
            </a:r>
            <a:r>
              <a:rPr lang="es-CO" sz="2400" b="1" dirty="0">
                <a:solidFill>
                  <a:srgbClr val="FAFD00"/>
                </a:solidFill>
                <a:effectLst>
                  <a:outerShdw blurRad="38100" dist="38100" dir="2700000" algn="tl">
                    <a:srgbClr val="000000"/>
                  </a:outerShdw>
                </a:effectLst>
              </a:rPr>
              <a:t>”.</a:t>
            </a:r>
          </a:p>
          <a:p>
            <a:pPr algn="just">
              <a:defRPr/>
            </a:pPr>
            <a:r>
              <a:rPr lang="es-CO" sz="2400" b="1" dirty="0">
                <a:solidFill>
                  <a:srgbClr val="FAFD00"/>
                </a:solidFill>
                <a:effectLst>
                  <a:outerShdw blurRad="38100" dist="38100" dir="2700000" algn="tl">
                    <a:srgbClr val="000000"/>
                  </a:outerShdw>
                </a:effectLst>
              </a:rPr>
              <a:t>Filón dice que los profetas usaban “</a:t>
            </a:r>
            <a:r>
              <a:rPr lang="es-CO" sz="2400" b="1" u="sng" dirty="0">
                <a:solidFill>
                  <a:srgbClr val="FAFD00"/>
                </a:solidFill>
                <a:effectLst>
                  <a:outerShdw blurRad="38100" dist="38100" dir="2700000" algn="tl">
                    <a:srgbClr val="000000"/>
                  </a:outerShdw>
                </a:effectLst>
              </a:rPr>
              <a:t>sonidos ininteligibles</a:t>
            </a:r>
            <a:r>
              <a:rPr lang="es-CO" sz="2400" b="1" dirty="0">
                <a:solidFill>
                  <a:srgbClr val="FAFD00"/>
                </a:solidFill>
                <a:effectLst>
                  <a:outerShdw blurRad="38100" dist="38100" dir="2700000" algn="tl">
                    <a:srgbClr val="000000"/>
                  </a:outerShdw>
                </a:effectLst>
              </a:rPr>
              <a:t>”.</a:t>
            </a:r>
          </a:p>
          <a:p>
            <a:pPr algn="just">
              <a:defRPr/>
            </a:pPr>
            <a:r>
              <a:rPr lang="es-CO" sz="2400" b="1" dirty="0">
                <a:solidFill>
                  <a:srgbClr val="FAFD00"/>
                </a:solidFill>
                <a:effectLst>
                  <a:outerShdw blurRad="38100" dist="38100" dir="2700000" algn="tl">
                    <a:srgbClr val="000000"/>
                  </a:outerShdw>
                </a:effectLst>
              </a:rPr>
              <a:t>Las oraciones al dios Hermes constaban de lenguaje oscuro y sin significado, lenguaje mágico, el lenguaje de los dioses y espíritus de los cielos.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p:tgtEl>
                                          <p:spTgt spid="19459">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19459">
                                            <p:txEl>
                                              <p:pRg st="0" end="0"/>
                                            </p:txEl>
                                          </p:spTgt>
                                        </p:tgtEl>
                                      </p:cBhvr>
                                    </p:animEffect>
                                  </p:childTnLst>
                                  <p:subTnLst>
                                    <p:animClr clrSpc="rgb" dir="cw">
                                      <p:cBhvr override="childStyle">
                                        <p:cTn dur="1" fill="hold" display="0" masterRel="nextClick" afterEffect="1"/>
                                        <p:tgtEl>
                                          <p:spTgt spid="19459">
                                            <p:txEl>
                                              <p:pRg st="0" end="0"/>
                                            </p:txEl>
                                          </p:spTgt>
                                        </p:tgtEl>
                                        <p:attrNameLst>
                                          <p:attrName>ppt_c</p:attrName>
                                        </p:attrNameLst>
                                      </p:cBhvr>
                                      <p:to>
                                        <a:srgbClr val="FDC0E5"/>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p:tgtEl>
                                          <p:spTgt spid="19459">
                                            <p:txEl>
                                              <p:pRg st="1" end="1"/>
                                            </p:txEl>
                                          </p:spTgt>
                                        </p:tgtEl>
                                        <p:attrNameLst>
                                          <p:attrName>ppt_y</p:attrName>
                                        </p:attrNameLst>
                                      </p:cBhvr>
                                      <p:tavLst>
                                        <p:tav tm="0">
                                          <p:val>
                                            <p:strVal val="#ppt_y-#ppt_h*1.125000"/>
                                          </p:val>
                                        </p:tav>
                                        <p:tav tm="100000">
                                          <p:val>
                                            <p:strVal val="#ppt_y"/>
                                          </p:val>
                                        </p:tav>
                                      </p:tavLst>
                                    </p:anim>
                                    <p:animEffect transition="in" filter="wipe(down)">
                                      <p:cBhvr>
                                        <p:cTn id="14" dur="500"/>
                                        <p:tgtEl>
                                          <p:spTgt spid="19459">
                                            <p:txEl>
                                              <p:pRg st="1" end="1"/>
                                            </p:txEl>
                                          </p:spTgt>
                                        </p:tgtEl>
                                      </p:cBhvr>
                                    </p:animEffect>
                                  </p:childTnLst>
                                  <p:subTnLst>
                                    <p:animClr clrSpc="rgb" dir="cw">
                                      <p:cBhvr override="childStyle">
                                        <p:cTn dur="1" fill="hold" display="0" masterRel="nextClick" afterEffect="1"/>
                                        <p:tgtEl>
                                          <p:spTgt spid="19459">
                                            <p:txEl>
                                              <p:pRg st="1" end="1"/>
                                            </p:txEl>
                                          </p:spTgt>
                                        </p:tgtEl>
                                        <p:attrNameLst>
                                          <p:attrName>ppt_c</p:attrName>
                                        </p:attrNameLst>
                                      </p:cBhvr>
                                      <p:to>
                                        <a:srgbClr val="FDC0E5"/>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p:tgtEl>
                                          <p:spTgt spid="19459">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19459">
                                            <p:txEl>
                                              <p:pRg st="2" end="2"/>
                                            </p:txEl>
                                          </p:spTgt>
                                        </p:tgtEl>
                                      </p:cBhvr>
                                    </p:animEffect>
                                  </p:childTnLst>
                                  <p:subTnLst>
                                    <p:animClr clrSpc="rgb" dir="cw">
                                      <p:cBhvr override="childStyle">
                                        <p:cTn dur="1" fill="hold" display="0" masterRel="nextClick" afterEffect="1"/>
                                        <p:tgtEl>
                                          <p:spTgt spid="19459">
                                            <p:txEl>
                                              <p:pRg st="2" end="2"/>
                                            </p:txEl>
                                          </p:spTgt>
                                        </p:tgtEl>
                                        <p:attrNameLst>
                                          <p:attrName>ppt_c</p:attrName>
                                        </p:attrNameLst>
                                      </p:cBhvr>
                                      <p:to>
                                        <a:srgbClr val="FDC0E5"/>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8" descr="25N.JPG                                                        0000A896&#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638"/>
            <a:ext cx="4592638" cy="206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Rectangle 2"/>
          <p:cNvSpPr>
            <a:spLocks noGrp="1" noChangeArrowheads="1"/>
          </p:cNvSpPr>
          <p:nvPr>
            <p:ph type="title"/>
          </p:nvPr>
        </p:nvSpPr>
        <p:spPr>
          <a:xfrm>
            <a:off x="4932363" y="11113"/>
            <a:ext cx="4235450" cy="2128837"/>
          </a:xfrm>
        </p:spPr>
        <p:txBody>
          <a:bodyPr/>
          <a:lstStyle/>
          <a:p>
            <a:pPr algn="just">
              <a:defRPr/>
            </a:pPr>
            <a:r>
              <a:rPr lang="es-CO" sz="2000" b="1" dirty="0">
                <a:solidFill>
                  <a:srgbClr val="FFFFFF"/>
                </a:solidFill>
                <a:effectLst>
                  <a:outerShdw blurRad="38100" dist="38100" dir="2700000" algn="tl">
                    <a:srgbClr val="000000"/>
                  </a:outerShdw>
                </a:effectLst>
              </a:rPr>
              <a:t>Pablo con su filosofía de hacerse “griego al griego” prefiere no entrar en controversias en Corinto donde de por sí no lo querían mucho. Por eso hace una recomendación (1 </a:t>
            </a:r>
            <a:r>
              <a:rPr lang="es-CO" sz="2000" b="1" dirty="0" err="1">
                <a:solidFill>
                  <a:srgbClr val="FFFFFF"/>
                </a:solidFill>
                <a:effectLst>
                  <a:outerShdw blurRad="38100" dist="38100" dir="2700000" algn="tl">
                    <a:srgbClr val="000000"/>
                  </a:outerShdw>
                </a:effectLst>
              </a:rPr>
              <a:t>Cor</a:t>
            </a:r>
            <a:r>
              <a:rPr lang="es-CO" sz="2000" b="1" dirty="0">
                <a:solidFill>
                  <a:srgbClr val="FFFFFF"/>
                </a:solidFill>
                <a:effectLst>
                  <a:outerShdw blurRad="38100" dist="38100" dir="2700000" algn="tl">
                    <a:srgbClr val="000000"/>
                  </a:outerShdw>
                </a:effectLst>
              </a:rPr>
              <a:t>. 14:6-9):</a:t>
            </a:r>
          </a:p>
        </p:txBody>
      </p:sp>
      <p:pic>
        <p:nvPicPr>
          <p:cNvPr id="24582" name="Picture 6"/>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995936" y="2499742"/>
            <a:ext cx="5148064"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067175" y="2643188"/>
            <a:ext cx="4968875" cy="2308225"/>
          </a:xfrm>
          <a:prstGeom prst="rect">
            <a:avLst/>
          </a:prstGeom>
          <a:noFill/>
        </p:spPr>
        <p:style>
          <a:lnRef idx="0">
            <a:scrgbClr r="0" g="0" b="0"/>
          </a:lnRef>
          <a:fillRef idx="1003">
            <a:schemeClr val="dk1"/>
          </a:fillRef>
          <a:effectRef idx="0">
            <a:scrgbClr r="0" g="0" b="0"/>
          </a:effectRef>
          <a:fontRef idx="major"/>
        </p:style>
        <p:txBody>
          <a:bodyPr>
            <a:spAutoFit/>
          </a:bodyPr>
          <a:lstStyle/>
          <a:p>
            <a:pPr algn="just">
              <a:defRPr/>
            </a:pPr>
            <a:r>
              <a:rPr lang="es-CO" sz="1800" dirty="0">
                <a:solidFill>
                  <a:srgbClr val="FFFFFF"/>
                </a:solidFill>
                <a:effectLst>
                  <a:outerShdw blurRad="38100" dist="38100" dir="2700000" algn="tl">
                    <a:srgbClr val="000000"/>
                  </a:outerShdw>
                </a:effectLst>
              </a:rPr>
              <a:t>“Ahora pues, hermanos, si yo fuera a vosotros hablando en lenguas, ¿de qué provecho os sería, si no os hablara con revelación, o con conocimiento, o con profecía o con enseñanza?</a:t>
            </a:r>
          </a:p>
          <a:p>
            <a:pPr algn="just">
              <a:defRPr/>
            </a:pPr>
            <a:r>
              <a:rPr lang="es-CO" sz="1800" dirty="0">
                <a:solidFill>
                  <a:srgbClr val="FFFFFF"/>
                </a:solidFill>
                <a:effectLst>
                  <a:outerShdw blurRad="38100" dist="38100" dir="2700000" algn="tl">
                    <a:srgbClr val="000000"/>
                  </a:outerShdw>
                </a:effectLst>
              </a:rPr>
              <a:t>“ Aun las cosas inanimadas como la flauta o el arpa, cuando producen sonido, si no hacen clara distinción de tonos, ¿cómo se sabrá lo que se toca con la flauta o se tañe con el arpa?</a:t>
            </a:r>
          </a:p>
        </p:txBody>
      </p:sp>
    </p:spTree>
  </p:cSld>
  <p:clrMapOvr>
    <a:masterClrMapping/>
  </p:clrMapOvr>
  <p:transition>
    <p:strips dir="l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39725"/>
            <a:ext cx="28448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Rectangle 4"/>
          <p:cNvSpPr>
            <a:spLocks noGrp="1" noChangeArrowheads="1"/>
          </p:cNvSpPr>
          <p:nvPr>
            <p:ph type="body" sz="half" idx="2"/>
          </p:nvPr>
        </p:nvSpPr>
        <p:spPr>
          <a:xfrm>
            <a:off x="34925" y="206375"/>
            <a:ext cx="6121400" cy="3086100"/>
          </a:xfrm>
        </p:spPr>
        <p:txBody>
          <a:bodyPr/>
          <a:lstStyle/>
          <a:p>
            <a:pPr algn="just">
              <a:defRPr/>
            </a:pPr>
            <a:r>
              <a:rPr lang="es-CO" sz="1600" b="1" dirty="0">
                <a:solidFill>
                  <a:srgbClr val="FAFD00"/>
                </a:solidFill>
                <a:effectLst>
                  <a:outerShdw blurRad="38100" dist="38100" dir="2700000" algn="tl">
                    <a:srgbClr val="000000"/>
                  </a:outerShdw>
                </a:effectLst>
              </a:rPr>
              <a:t>“</a:t>
            </a:r>
            <a:r>
              <a:rPr lang="es-CO" sz="2800" b="1" dirty="0">
                <a:solidFill>
                  <a:srgbClr val="FAFD00"/>
                </a:solidFill>
                <a:effectLst>
                  <a:outerShdw blurRad="38100" dist="38100" dir="2700000" algn="tl">
                    <a:srgbClr val="000000"/>
                  </a:outerShdw>
                </a:effectLst>
              </a:rPr>
              <a:t>Así también vosotros, si mediante la lengua no producís palabras comprensibles, ¿cómo se entenderá lo que se dice? Porque estaréis hablando al aire.”</a:t>
            </a:r>
          </a:p>
          <a:p>
            <a:pPr algn="just">
              <a:defRPr/>
            </a:pPr>
            <a:r>
              <a:rPr lang="es-CO" sz="2800" b="1" dirty="0">
                <a:solidFill>
                  <a:srgbClr val="FAFD00"/>
                </a:solidFill>
                <a:effectLst>
                  <a:outerShdw blurRad="38100" dist="38100" dir="2700000" algn="tl">
                    <a:srgbClr val="000000"/>
                  </a:outerShdw>
                </a:effectLst>
              </a:rPr>
              <a:t>Así que, yo quisiera que todos vosotros hablaseis en lenguas, </a:t>
            </a:r>
            <a:r>
              <a:rPr lang="es-CO" sz="2800" b="1" u="sng" dirty="0">
                <a:solidFill>
                  <a:srgbClr val="FDC0E5"/>
                </a:solidFill>
                <a:effectLst>
                  <a:outerShdw blurRad="38100" dist="38100" dir="2700000" algn="tl">
                    <a:srgbClr val="000000"/>
                  </a:outerShdw>
                </a:effectLst>
              </a:rPr>
              <a:t>pero más, que  profetizaseis</a:t>
            </a:r>
            <a:r>
              <a:rPr lang="es-CO" sz="2800" b="1" dirty="0">
                <a:solidFill>
                  <a:srgbClr val="FAFD00"/>
                </a:solidFill>
                <a:effectLst>
                  <a:outerShdw blurRad="38100" dist="38100" dir="2700000" algn="tl">
                    <a:srgbClr val="000000"/>
                  </a:outerShdw>
                </a:effectLst>
              </a:rPr>
              <a:t>; porque mayor es el que profetiza que el que habla en lenguas”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6" descr="http://www.google.com.co/url?source=imglanding&amp;ct=img&amp;q=http://www.immanuelbroadlands.com/B0318NL_op_800x600.jpg&amp;sa=X&amp;ei=4mSUTr-AC-Xc0QHw4LysBw&amp;ved=0CAkQ8wc&amp;usg=AFQjCNHK5eE-sdepz6HENQH49ZIJ2KGi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915511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title"/>
          </p:nvPr>
        </p:nvSpPr>
        <p:spPr>
          <a:xfrm>
            <a:off x="533400" y="268288"/>
            <a:ext cx="7772400" cy="857250"/>
          </a:xfrm>
        </p:spPr>
        <p:txBody>
          <a:bodyPr/>
          <a:lstStyle/>
          <a:p>
            <a:pPr>
              <a:defRPr/>
            </a:pPr>
            <a:r>
              <a:rPr lang="en-US" sz="3600" b="1" dirty="0">
                <a:solidFill>
                  <a:schemeClr val="accent6">
                    <a:lumMod val="50000"/>
                  </a:schemeClr>
                </a:solidFill>
                <a:effectLst>
                  <a:outerShdw blurRad="38100" dist="38100" dir="2700000" algn="tl">
                    <a:srgbClr val="000000"/>
                  </a:outerShdw>
                </a:effectLst>
              </a:rPr>
              <a:t>EL DON DE PROFECIA: EL DON PARA CULMINAR LA OBRA</a:t>
            </a:r>
          </a:p>
        </p:txBody>
      </p:sp>
      <p:sp>
        <p:nvSpPr>
          <p:cNvPr id="23556" name="Rectangle 4"/>
          <p:cNvSpPr>
            <a:spLocks noGrp="1" noChangeArrowheads="1"/>
          </p:cNvSpPr>
          <p:nvPr>
            <p:ph type="body" sz="half" idx="2"/>
          </p:nvPr>
        </p:nvSpPr>
        <p:spPr>
          <a:xfrm>
            <a:off x="0" y="1347788"/>
            <a:ext cx="8712200" cy="2171700"/>
          </a:xfrm>
        </p:spPr>
        <p:txBody>
          <a:bodyPr/>
          <a:lstStyle/>
          <a:p>
            <a:pPr algn="just">
              <a:defRPr/>
            </a:pPr>
            <a:r>
              <a:rPr lang="es-CO" sz="2800" b="1" dirty="0">
                <a:solidFill>
                  <a:schemeClr val="accent6">
                    <a:lumMod val="50000"/>
                  </a:schemeClr>
                </a:solidFill>
              </a:rPr>
              <a:t>“Y daré prodigios en el cielo y en la tierra, sangre, y fuego, y columnas de humo. El sol se convertirá en tinieblas, y la luna en sangre, antes que venga el día grande y espantoso de Jehová…</a:t>
            </a:r>
          </a:p>
          <a:p>
            <a:pPr algn="just">
              <a:defRPr/>
            </a:pPr>
            <a:r>
              <a:rPr lang="es-CO" sz="2800" b="1" dirty="0">
                <a:solidFill>
                  <a:schemeClr val="accent6">
                    <a:lumMod val="50000"/>
                  </a:schemeClr>
                </a:solidFill>
              </a:rPr>
              <a:t>“Sucederá después de esto que </a:t>
            </a:r>
            <a:r>
              <a:rPr lang="es-CO" sz="2800" b="1" u="sng" dirty="0">
                <a:solidFill>
                  <a:srgbClr val="FDC0E5"/>
                </a:solidFill>
                <a:effectLst>
                  <a:outerShdw blurRad="38100" dist="38100" dir="2700000" algn="tl">
                    <a:srgbClr val="000000"/>
                  </a:outerShdw>
                </a:effectLst>
              </a:rPr>
              <a:t>derramaré mi Espíritu sobre todo mortal</a:t>
            </a:r>
            <a:r>
              <a:rPr lang="es-CO" sz="2800" b="1" dirty="0">
                <a:solidFill>
                  <a:srgbClr val="FAFD00"/>
                </a:solidFill>
                <a:effectLst>
                  <a:outerShdw blurRad="38100" dist="38100" dir="2700000" algn="tl">
                    <a:srgbClr val="000000"/>
                  </a:outerShdw>
                </a:effectLst>
              </a:rPr>
              <a:t>. </a:t>
            </a:r>
            <a:r>
              <a:rPr lang="es-CO" sz="2800" b="1" dirty="0">
                <a:solidFill>
                  <a:schemeClr val="accent3"/>
                </a:solidFill>
                <a:effectLst>
                  <a:outerShdw blurRad="38100" dist="38100" dir="2700000" algn="tl">
                    <a:srgbClr val="000000"/>
                  </a:outerShdw>
                </a:effectLst>
              </a:rPr>
              <a:t>Vuestros hijos y vuestras hijas profetizarán. Vuestros ancianos tendrán sueños; y vuestros jóvenes, visiones.”     </a:t>
            </a:r>
            <a:r>
              <a:rPr lang="es-CO" sz="2800" b="1" dirty="0">
                <a:solidFill>
                  <a:srgbClr val="C0FEF9"/>
                </a:solidFill>
                <a:effectLst>
                  <a:outerShdw blurRad="38100" dist="38100" dir="2700000" algn="tl">
                    <a:srgbClr val="000000"/>
                  </a:outerShdw>
                </a:effectLst>
              </a:rPr>
              <a:t>(Joel 2:27, 28)</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checkerboard(across)">
                                      <p:cBhvr>
                                        <p:cTn id="7" dur="500"/>
                                        <p:tgtEl>
                                          <p:spTgt spid="235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3556">
                                            <p:txEl>
                                              <p:pRg st="1" end="1"/>
                                            </p:txEl>
                                          </p:spTgt>
                                        </p:tgtEl>
                                        <p:attrNameLst>
                                          <p:attrName>style.visibility</p:attrName>
                                        </p:attrNameLst>
                                      </p:cBhvr>
                                      <p:to>
                                        <p:strVal val="visible"/>
                                      </p:to>
                                    </p:set>
                                    <p:animEffect transition="in" filter="checkerboard(across)">
                                      <p:cBhvr>
                                        <p:cTn id="12" dur="500"/>
                                        <p:tgtEl>
                                          <p:spTgt spid="235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6" descr="16H.JPG                                                        0000A860&#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533400" y="171450"/>
            <a:ext cx="7772400" cy="857250"/>
          </a:xfrm>
        </p:spPr>
        <p:txBody>
          <a:bodyPr/>
          <a:lstStyle/>
          <a:p>
            <a:pPr>
              <a:defRPr/>
            </a:pPr>
            <a:r>
              <a:rPr lang="en-US" sz="3600" b="1">
                <a:solidFill>
                  <a:srgbClr val="C0FEF9"/>
                </a:solidFill>
                <a:effectLst>
                  <a:outerShdw blurRad="38100" dist="38100" dir="2700000" algn="tl">
                    <a:srgbClr val="000000"/>
                  </a:outerShdw>
                </a:effectLst>
              </a:rPr>
              <a:t>Los siervos de Dios en los últimos días poseerán el espíritu de profecía</a:t>
            </a:r>
          </a:p>
        </p:txBody>
      </p:sp>
      <p:sp>
        <p:nvSpPr>
          <p:cNvPr id="24580" name="Rectangle 4"/>
          <p:cNvSpPr>
            <a:spLocks noGrp="1" noChangeArrowheads="1"/>
          </p:cNvSpPr>
          <p:nvPr>
            <p:ph type="body" sz="half" idx="2"/>
          </p:nvPr>
        </p:nvSpPr>
        <p:spPr>
          <a:xfrm>
            <a:off x="107950" y="1419225"/>
            <a:ext cx="8785225" cy="1885950"/>
          </a:xfrm>
        </p:spPr>
        <p:txBody>
          <a:bodyPr/>
          <a:lstStyle/>
          <a:p>
            <a:pPr algn="just">
              <a:defRPr/>
            </a:pPr>
            <a:r>
              <a:rPr lang="es-CO" b="1" dirty="0">
                <a:solidFill>
                  <a:srgbClr val="FAFD00"/>
                </a:solidFill>
                <a:effectLst>
                  <a:outerShdw blurRad="38100" dist="38100" dir="2700000" algn="tl">
                    <a:srgbClr val="000000"/>
                  </a:outerShdw>
                </a:effectLst>
              </a:rPr>
              <a:t>“Entonces el dragón se enfureció contra la mujer, y se fue para hacer guerra contra los demás descendientes de ella, quienes guardan los mandamientos de Dios y </a:t>
            </a:r>
            <a:r>
              <a:rPr lang="es-CO" b="1" u="sng" dirty="0">
                <a:solidFill>
                  <a:srgbClr val="E21CDD"/>
                </a:solidFill>
                <a:effectLst>
                  <a:outerShdw blurRad="38100" dist="38100" dir="2700000" algn="tl">
                    <a:srgbClr val="000000"/>
                  </a:outerShdw>
                </a:effectLst>
              </a:rPr>
              <a:t>tienen el testimonio de Jesucristo.</a:t>
            </a:r>
            <a:r>
              <a:rPr lang="es-CO" b="1" u="sng" dirty="0">
                <a:solidFill>
                  <a:srgbClr val="FDC0E5"/>
                </a:solidFill>
                <a:effectLst>
                  <a:outerShdw blurRad="38100" dist="38100" dir="2700000" algn="tl">
                    <a:srgbClr val="000000"/>
                  </a:outerShdw>
                </a:effectLst>
              </a:rPr>
              <a:t> </a:t>
            </a:r>
            <a:r>
              <a:rPr lang="es-CO" b="1" dirty="0">
                <a:solidFill>
                  <a:srgbClr val="FAFD00"/>
                </a:solidFill>
                <a:effectLst>
                  <a:outerShdw blurRad="38100" dist="38100" dir="2700000" algn="tl">
                    <a:srgbClr val="000000"/>
                  </a:outerShdw>
                </a:effectLst>
              </a:rPr>
              <a:t>...” (Ap.2:17)</a:t>
            </a:r>
          </a:p>
          <a:p>
            <a:pPr algn="just">
              <a:defRPr/>
            </a:pPr>
            <a:r>
              <a:rPr lang="es-CO" b="1" dirty="0">
                <a:solidFill>
                  <a:srgbClr val="FAFD00"/>
                </a:solidFill>
                <a:effectLst>
                  <a:outerShdw blurRad="38100" dist="38100" dir="2700000" algn="tl">
                    <a:srgbClr val="000000"/>
                  </a:outerShdw>
                </a:effectLst>
              </a:rPr>
              <a:t>“</a:t>
            </a:r>
            <a:r>
              <a:rPr lang="es-CO" b="1" u="sng" dirty="0">
                <a:solidFill>
                  <a:srgbClr val="E21CDD"/>
                </a:solidFill>
                <a:effectLst>
                  <a:outerShdw blurRad="38100" dist="38100" dir="2700000" algn="tl">
                    <a:srgbClr val="000000"/>
                  </a:outerShdw>
                </a:effectLst>
              </a:rPr>
              <a:t>El testimonio de Jesús es el</a:t>
            </a:r>
            <a:r>
              <a:rPr lang="es-CO" b="1" dirty="0">
                <a:solidFill>
                  <a:srgbClr val="FAFD00"/>
                </a:solidFill>
                <a:effectLst>
                  <a:outerShdw blurRad="38100" dist="38100" dir="2700000" algn="tl">
                    <a:srgbClr val="000000"/>
                  </a:outerShdw>
                </a:effectLst>
              </a:rPr>
              <a:t> </a:t>
            </a:r>
            <a:r>
              <a:rPr lang="es-CO" b="1" u="sng" dirty="0">
                <a:solidFill>
                  <a:srgbClr val="E21CDD"/>
                </a:solidFill>
                <a:effectLst>
                  <a:outerShdw blurRad="38100" dist="38100" dir="2700000" algn="tl">
                    <a:srgbClr val="000000"/>
                  </a:outerShdw>
                </a:effectLst>
              </a:rPr>
              <a:t>espíritu de la profecía</a:t>
            </a:r>
            <a:r>
              <a:rPr lang="es-CO" b="1" u="sng" dirty="0">
                <a:solidFill>
                  <a:srgbClr val="FDC0E5"/>
                </a:solidFill>
                <a:effectLst>
                  <a:outerShdw blurRad="38100" dist="38100" dir="2700000" algn="tl">
                    <a:srgbClr val="000000"/>
                  </a:outerShdw>
                </a:effectLst>
              </a:rPr>
              <a:t>.</a:t>
            </a:r>
            <a:r>
              <a:rPr lang="es-CO" b="1" dirty="0">
                <a:solidFill>
                  <a:srgbClr val="FAFD00"/>
                </a:solidFill>
                <a:effectLst>
                  <a:outerShdw blurRad="38100" dist="38100" dir="2700000" algn="tl">
                    <a:srgbClr val="000000"/>
                  </a:outerShdw>
                </a:effectLst>
              </a:rPr>
              <a:t>” (Ap. 19:10)</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barn(inVertical)">
                                      <p:cBhvr>
                                        <p:cTn id="7" dur="500"/>
                                        <p:tgtEl>
                                          <p:spTgt spid="245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580">
                                            <p:txEl>
                                              <p:pRg st="1" end="1"/>
                                            </p:txEl>
                                          </p:spTgt>
                                        </p:tgtEl>
                                        <p:attrNameLst>
                                          <p:attrName>style.visibility</p:attrName>
                                        </p:attrNameLst>
                                      </p:cBhvr>
                                      <p:to>
                                        <p:strVal val="visible"/>
                                      </p:to>
                                    </p:set>
                                    <p:animEffect transition="in" filter="barn(inVertical)">
                                      <p:cBhvr>
                                        <p:cTn id="12" dur="500"/>
                                        <p:tgtEl>
                                          <p:spTgt spid="245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171450"/>
            <a:ext cx="7772400" cy="857250"/>
          </a:xfrm>
        </p:spPr>
        <p:txBody>
          <a:bodyPr/>
          <a:lstStyle/>
          <a:p>
            <a:pPr>
              <a:defRPr/>
            </a:pPr>
            <a:r>
              <a:rPr lang="en-US" sz="3600" b="1">
                <a:solidFill>
                  <a:srgbClr val="C0FEF9"/>
                </a:solidFill>
                <a:effectLst>
                  <a:outerShdw blurRad="38100" dist="38100" dir="2700000" algn="tl">
                    <a:srgbClr val="000000"/>
                  </a:outerShdw>
                </a:effectLst>
              </a:rPr>
              <a:t>Los siervos de Dios en los últimos días poseerán el espíritu de profecía</a:t>
            </a:r>
          </a:p>
        </p:txBody>
      </p:sp>
      <p:pic>
        <p:nvPicPr>
          <p:cNvPr id="296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013"/>
            <a:ext cx="9144000" cy="390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u"/>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9388" y="339725"/>
            <a:ext cx="4176712" cy="1212850"/>
          </a:xfrm>
        </p:spPr>
        <p:txBody>
          <a:bodyPr/>
          <a:lstStyle/>
          <a:p>
            <a:pPr>
              <a:defRPr/>
            </a:pPr>
            <a:r>
              <a:rPr lang="es-CO" sz="2400" b="1" dirty="0">
                <a:solidFill>
                  <a:srgbClr val="C0FEF9"/>
                </a:solidFill>
                <a:effectLst>
                  <a:outerShdw blurRad="38100" dist="38100" dir="2700000" algn="tl">
                    <a:srgbClr val="000000"/>
                  </a:outerShdw>
                </a:effectLst>
              </a:rPr>
              <a:t>En la Iglesia Verdadera tiene que haber profeta para que se cumpla la promesa del Señor de Amós 3:7</a:t>
            </a:r>
          </a:p>
        </p:txBody>
      </p:sp>
      <p:sp>
        <p:nvSpPr>
          <p:cNvPr id="26627" name="Rectangle 3"/>
          <p:cNvSpPr>
            <a:spLocks noGrp="1" noChangeArrowheads="1"/>
          </p:cNvSpPr>
          <p:nvPr>
            <p:ph type="body" sz="half" idx="1"/>
          </p:nvPr>
        </p:nvSpPr>
        <p:spPr>
          <a:xfrm>
            <a:off x="323850" y="1708150"/>
            <a:ext cx="3810000" cy="3086100"/>
          </a:xfrm>
        </p:spPr>
        <p:txBody>
          <a:bodyPr/>
          <a:lstStyle/>
          <a:p>
            <a:pPr algn="ctr">
              <a:defRPr/>
            </a:pPr>
            <a:r>
              <a:rPr lang="es-CO" sz="3600" b="1">
                <a:solidFill>
                  <a:srgbClr val="FAFD00"/>
                </a:solidFill>
                <a:effectLst>
                  <a:outerShdw blurRad="38100" dist="38100" dir="2700000" algn="tl">
                    <a:srgbClr val="000000"/>
                  </a:outerShdw>
                </a:effectLst>
              </a:rPr>
              <a:t>“Porque no hará nada el Señor Jehová, sin que revele su secreto á sus siervos los profetas.”</a:t>
            </a:r>
          </a:p>
        </p:txBody>
      </p:sp>
      <p:pic>
        <p:nvPicPr>
          <p:cNvPr id="30724" name="Picture 6" descr="http://www.google.com.co/url?source=imglanding&amp;ct=img&amp;q=http://ancladesalvacion.files.wordpress.com/2011/02/profetas.jpg?w=250&amp;h=251&amp;sa=X&amp;ei=QtWUTo2PN-r10gG4muzaBw&amp;ved=0CAoQ8wc4Jg&amp;usg=AFQjCNEvzNgWGUcNXad9LN4I8Zcgmp1Zp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888" y="0"/>
            <a:ext cx="45720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59338" y="14288"/>
            <a:ext cx="4038600" cy="3543300"/>
          </a:xfrm>
        </p:spPr>
        <p:txBody>
          <a:bodyPr/>
          <a:lstStyle/>
          <a:p>
            <a:pPr>
              <a:defRPr/>
            </a:pPr>
            <a:r>
              <a:rPr lang="en-US" sz="3200" b="1" dirty="0">
                <a:solidFill>
                  <a:srgbClr val="FAFD00"/>
                </a:solidFill>
                <a:effectLst>
                  <a:outerShdw blurRad="38100" dist="38100" dir="2700000" algn="tl">
                    <a:srgbClr val="000000"/>
                  </a:outerShdw>
                </a:effectLst>
              </a:rPr>
              <a:t>LA SEGUNDA CARACTERISTICA DE LA IGLESIA VERDADERA DADA POR JESUS A LA SAMARITANA</a:t>
            </a:r>
            <a:r>
              <a:rPr lang="en-US" sz="3600" b="1" dirty="0">
                <a:solidFill>
                  <a:srgbClr val="FAFD00"/>
                </a:solidFill>
                <a:effectLst>
                  <a:outerShdw blurRad="38100" dist="38100" dir="2700000" algn="tl">
                    <a:srgbClr val="000000"/>
                  </a:outerShdw>
                </a:effectLst>
              </a:rPr>
              <a:t> </a:t>
            </a:r>
          </a:p>
        </p:txBody>
      </p:sp>
      <p:sp>
        <p:nvSpPr>
          <p:cNvPr id="27651" name="Rectangle 3"/>
          <p:cNvSpPr>
            <a:spLocks noGrp="1" noChangeArrowheads="1"/>
          </p:cNvSpPr>
          <p:nvPr>
            <p:ph type="body" sz="half" idx="2"/>
          </p:nvPr>
        </p:nvSpPr>
        <p:spPr>
          <a:xfrm>
            <a:off x="250825" y="3724275"/>
            <a:ext cx="8732838" cy="1314450"/>
          </a:xfrm>
        </p:spPr>
        <p:txBody>
          <a:bodyPr/>
          <a:lstStyle/>
          <a:p>
            <a:pPr algn="ctr">
              <a:defRPr/>
            </a:pPr>
            <a:r>
              <a:rPr lang="es-CO" sz="3600" b="1">
                <a:solidFill>
                  <a:srgbClr val="FDC0E5"/>
                </a:solidFill>
                <a:effectLst>
                  <a:outerShdw blurRad="38100" dist="38100" dir="2700000" algn="tl">
                    <a:srgbClr val="000000"/>
                  </a:outerShdw>
                </a:effectLst>
              </a:rPr>
              <a:t>Los verdaderos adoradores ADORAN EN ESPIRITU Y EN  </a:t>
            </a:r>
            <a:r>
              <a:rPr lang="es-CO" sz="3600" b="1" u="sng">
                <a:solidFill>
                  <a:srgbClr val="FAFD00"/>
                </a:solidFill>
                <a:effectLst>
                  <a:outerShdw blurRad="38100" dist="38100" dir="2700000" algn="tl">
                    <a:srgbClr val="000000"/>
                  </a:outerShdw>
                </a:effectLst>
              </a:rPr>
              <a:t>VERDAD 	</a:t>
            </a:r>
            <a:r>
              <a:rPr lang="es-CO" sz="3600" b="1">
                <a:solidFill>
                  <a:srgbClr val="FDC0E5"/>
                </a:solidFill>
                <a:effectLst>
                  <a:outerShdw blurRad="38100" dist="38100" dir="2700000" algn="tl">
                    <a:srgbClr val="000000"/>
                  </a:outerShdw>
                </a:effectLst>
              </a:rPr>
              <a:t>(Jn. 4:24)</a:t>
            </a:r>
            <a:r>
              <a:rPr lang="es-CO" sz="4400" b="1">
                <a:solidFill>
                  <a:srgbClr val="FDC0E5"/>
                </a:solidFill>
                <a:effectLst>
                  <a:outerShdw blurRad="38100" dist="38100" dir="2700000" algn="tl">
                    <a:srgbClr val="000000"/>
                  </a:outerShdw>
                </a:effectLst>
              </a:rPr>
              <a:t> </a:t>
            </a:r>
          </a:p>
          <a:p>
            <a:pPr algn="ctr">
              <a:defRPr/>
            </a:pPr>
            <a:endParaRPr lang="es-CO" sz="4400" b="1">
              <a:solidFill>
                <a:srgbClr val="FDC0E5"/>
              </a:solidFill>
              <a:effectLst>
                <a:outerShdw blurRad="38100" dist="38100" dir="2700000" algn="tl">
                  <a:srgbClr val="000000"/>
                </a:outerShdw>
              </a:effectLst>
            </a:endParaRP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48482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p:tgtEl>
                                          <p:spTgt spid="27651">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5" descr="A100.JPG                                                       0000A902&#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48" y="1563638"/>
            <a:ext cx="6516597" cy="3665586"/>
          </a:xfrm>
          <a:prstGeom prst="rect">
            <a:avLst/>
          </a:prstGeom>
          <a:noFill/>
          <a:ln>
            <a:noFill/>
          </a:ln>
          <a:effectLst>
            <a:outerShdw dist="35921" dir="2700000" algn="ctr" rotWithShape="0">
              <a:schemeClr val="bg2"/>
            </a:outerShdw>
            <a:softEdge rad="317500"/>
          </a:effectLst>
          <a:scene3d>
            <a:camera prst="perspectiveContrastingRightFacing">
              <a:rot lat="21357540" lon="18037283" rev="41975"/>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762000" y="800100"/>
            <a:ext cx="7696200" cy="514350"/>
          </a:xfrm>
        </p:spPr>
        <p:txBody>
          <a:bodyPr/>
          <a:lstStyle/>
          <a:p>
            <a:r>
              <a:rPr lang="es-CO" sz="3200" b="1">
                <a:solidFill>
                  <a:schemeClr val="tx1"/>
                </a:solidFill>
              </a:rPr>
              <a:t>Y fue precisamente una samaritana la que le formuló el problema de las diferencias de credos a Jesús.</a:t>
            </a:r>
            <a:r>
              <a:rPr lang="es-CO" sz="3200" b="1">
                <a:solidFill>
                  <a:srgbClr val="FAFD00"/>
                </a:solidFill>
              </a:rPr>
              <a:t> </a:t>
            </a:r>
          </a:p>
        </p:txBody>
      </p:sp>
      <p:sp>
        <p:nvSpPr>
          <p:cNvPr id="6148" name="Rectangle 4"/>
          <p:cNvSpPr>
            <a:spLocks noGrp="1" noChangeArrowheads="1"/>
          </p:cNvSpPr>
          <p:nvPr>
            <p:ph type="body" sz="half" idx="2"/>
          </p:nvPr>
        </p:nvSpPr>
        <p:spPr>
          <a:xfrm>
            <a:off x="3419475" y="2057400"/>
            <a:ext cx="5473700" cy="2890838"/>
          </a:xfrm>
        </p:spPr>
        <p:txBody>
          <a:bodyPr anchor="ctr"/>
          <a:lstStyle/>
          <a:p>
            <a:pPr algn="just">
              <a:spcBef>
                <a:spcPct val="0"/>
              </a:spcBef>
              <a:defRPr/>
            </a:pPr>
            <a:r>
              <a:rPr lang="es-CO" sz="2800" b="1" dirty="0">
                <a:latin typeface="+mj-lt"/>
                <a:ea typeface="+mj-ea"/>
                <a:cs typeface="+mj-cs"/>
              </a:rPr>
              <a:t>“Le dijo la mujer: --Señor, veo que tú eres profeta.</a:t>
            </a:r>
          </a:p>
          <a:p>
            <a:pPr algn="just">
              <a:spcBef>
                <a:spcPct val="0"/>
              </a:spcBef>
              <a:defRPr/>
            </a:pPr>
            <a:r>
              <a:rPr lang="es-CO" sz="2800" b="1" dirty="0">
                <a:latin typeface="+mj-lt"/>
                <a:ea typeface="+mj-ea"/>
                <a:cs typeface="+mj-cs"/>
              </a:rPr>
              <a:t>“Nuestros padres adoraron en este monte, y vosotros decís que en Jerusalén está el lugar donde se debe adorar” (</a:t>
            </a:r>
            <a:r>
              <a:rPr lang="es-CO" sz="2800" b="1" dirty="0" err="1">
                <a:latin typeface="+mj-lt"/>
                <a:ea typeface="+mj-ea"/>
                <a:cs typeface="+mj-cs"/>
              </a:rPr>
              <a:t>Jn</a:t>
            </a:r>
            <a:r>
              <a:rPr lang="es-CO" sz="2800" b="1" dirty="0">
                <a:latin typeface="+mj-lt"/>
                <a:ea typeface="+mj-ea"/>
                <a:cs typeface="+mj-cs"/>
              </a:rPr>
              <a:t>. 4:19,20)</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5" descr="Jesús Biblia                                                   00000004láminas zip                    B2122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309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381000" y="114300"/>
            <a:ext cx="5410200" cy="457200"/>
          </a:xfrm>
        </p:spPr>
        <p:txBody>
          <a:bodyPr/>
          <a:lstStyle/>
          <a:p>
            <a:pPr>
              <a:defRPr/>
            </a:pPr>
            <a:r>
              <a:rPr lang="en-US" sz="3600" b="1" dirty="0">
                <a:solidFill>
                  <a:schemeClr val="bg1"/>
                </a:solidFill>
                <a:effectLst>
                  <a:outerShdw blurRad="38100" dist="38100" dir="2700000" algn="tl">
                    <a:srgbClr val="000000"/>
                  </a:outerShdw>
                </a:effectLst>
              </a:rPr>
              <a:t>Y QUE ES LA VERDAD?</a:t>
            </a:r>
            <a:endParaRPr lang="en-US" b="1" dirty="0">
              <a:solidFill>
                <a:schemeClr val="bg1"/>
              </a:solidFill>
              <a:effectLst>
                <a:outerShdw blurRad="38100" dist="38100" dir="2700000" algn="tl">
                  <a:srgbClr val="000000"/>
                </a:outerShdw>
              </a:effectLst>
            </a:endParaRPr>
          </a:p>
        </p:txBody>
      </p:sp>
      <p:sp>
        <p:nvSpPr>
          <p:cNvPr id="43012" name="Rectangle 4"/>
          <p:cNvSpPr>
            <a:spLocks noGrp="1" noChangeArrowheads="1"/>
          </p:cNvSpPr>
          <p:nvPr>
            <p:ph type="body" sz="half" idx="2"/>
          </p:nvPr>
        </p:nvSpPr>
        <p:spPr>
          <a:xfrm>
            <a:off x="6011863" y="195263"/>
            <a:ext cx="3024187" cy="4400550"/>
          </a:xfrm>
        </p:spPr>
        <p:txBody>
          <a:bodyPr/>
          <a:lstStyle/>
          <a:p>
            <a:r>
              <a:rPr lang="es-CO" sz="2000" b="1"/>
              <a:t>(1) LA VERDAD ES LA PERSONA MISMA DE CRISTO:</a:t>
            </a:r>
          </a:p>
          <a:p>
            <a:r>
              <a:rPr lang="es-CO" sz="2000" b="1"/>
              <a:t>“</a:t>
            </a:r>
            <a:r>
              <a:rPr lang="es-CO" sz="2000" b="1" u="sng"/>
              <a:t>Yo soy</a:t>
            </a:r>
            <a:r>
              <a:rPr lang="es-CO" sz="2000" b="1"/>
              <a:t> el camino,  </a:t>
            </a:r>
            <a:r>
              <a:rPr lang="es-CO" sz="2000" b="1" u="sng"/>
              <a:t>la verdad,</a:t>
            </a:r>
            <a:r>
              <a:rPr lang="es-CO" sz="2000" b="1"/>
              <a:t> y la vida”  (Juan 14:6).</a:t>
            </a:r>
          </a:p>
          <a:p>
            <a:r>
              <a:rPr lang="es-CO" sz="2000" b="1"/>
              <a:t>(2) LA VERDAD  ES LA SANTA PALABRA DE DIOS Y TODO LO QUE ELLA NOS MANDA:</a:t>
            </a:r>
          </a:p>
          <a:p>
            <a:r>
              <a:rPr lang="es-CO" sz="2000" b="1"/>
              <a:t>“Padre, santifícalos en tu verdad, </a:t>
            </a:r>
            <a:r>
              <a:rPr lang="es-CO" sz="2000" b="1" u="sng"/>
              <a:t>tu palabra es la verdad</a:t>
            </a:r>
            <a:r>
              <a:rPr lang="es-CO" sz="2000" b="1"/>
              <a:t>”             (Juan 17:17)</a:t>
            </a:r>
          </a:p>
          <a:p>
            <a:endParaRPr lang="es-CO" sz="2000" b="1"/>
          </a:p>
        </p:txBody>
      </p:sp>
      <p:sp>
        <p:nvSpPr>
          <p:cNvPr id="33797" name="Text Box 6"/>
          <p:cNvSpPr txBox="1">
            <a:spLocks noChangeArrowheads="1"/>
          </p:cNvSpPr>
          <p:nvPr/>
        </p:nvSpPr>
        <p:spPr bwMode="auto">
          <a:xfrm>
            <a:off x="1524000" y="3549650"/>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rgbClr val="EAEC5E"/>
                </a:solidFill>
                <a:latin typeface="Times" charset="0"/>
              </a:defRPr>
            </a:lvl1pPr>
            <a:lvl2pPr marL="742950" indent="-285750">
              <a:defRPr sz="3200" b="1">
                <a:solidFill>
                  <a:srgbClr val="EAEC5E"/>
                </a:solidFill>
                <a:latin typeface="Times" charset="0"/>
              </a:defRPr>
            </a:lvl2pPr>
            <a:lvl3pPr marL="1143000" indent="-228600">
              <a:defRPr sz="3200" b="1">
                <a:solidFill>
                  <a:srgbClr val="EAEC5E"/>
                </a:solidFill>
                <a:latin typeface="Times" charset="0"/>
              </a:defRPr>
            </a:lvl3pPr>
            <a:lvl4pPr marL="1600200" indent="-228600">
              <a:defRPr sz="3200" b="1">
                <a:solidFill>
                  <a:srgbClr val="EAEC5E"/>
                </a:solidFill>
                <a:latin typeface="Times" charset="0"/>
              </a:defRPr>
            </a:lvl4pPr>
            <a:lvl5pPr marL="2057400" indent="-228600">
              <a:defRPr sz="3200" b="1">
                <a:solidFill>
                  <a:srgbClr val="EAEC5E"/>
                </a:solidFill>
                <a:latin typeface="Times" charset="0"/>
              </a:defRPr>
            </a:lvl5pPr>
            <a:lvl6pPr marL="2514600" indent="-228600" eaLnBrk="0" fontAlgn="base" hangingPunct="0">
              <a:spcBef>
                <a:spcPct val="0"/>
              </a:spcBef>
              <a:spcAft>
                <a:spcPct val="0"/>
              </a:spcAft>
              <a:defRPr sz="3200" b="1">
                <a:solidFill>
                  <a:srgbClr val="EAEC5E"/>
                </a:solidFill>
                <a:latin typeface="Times" charset="0"/>
              </a:defRPr>
            </a:lvl6pPr>
            <a:lvl7pPr marL="2971800" indent="-228600" eaLnBrk="0" fontAlgn="base" hangingPunct="0">
              <a:spcBef>
                <a:spcPct val="0"/>
              </a:spcBef>
              <a:spcAft>
                <a:spcPct val="0"/>
              </a:spcAft>
              <a:defRPr sz="3200" b="1">
                <a:solidFill>
                  <a:srgbClr val="EAEC5E"/>
                </a:solidFill>
                <a:latin typeface="Times" charset="0"/>
              </a:defRPr>
            </a:lvl7pPr>
            <a:lvl8pPr marL="3429000" indent="-228600" eaLnBrk="0" fontAlgn="base" hangingPunct="0">
              <a:spcBef>
                <a:spcPct val="0"/>
              </a:spcBef>
              <a:spcAft>
                <a:spcPct val="0"/>
              </a:spcAft>
              <a:defRPr sz="3200" b="1">
                <a:solidFill>
                  <a:srgbClr val="EAEC5E"/>
                </a:solidFill>
                <a:latin typeface="Times" charset="0"/>
              </a:defRPr>
            </a:lvl8pPr>
            <a:lvl9pPr marL="3886200" indent="-228600" eaLnBrk="0" fontAlgn="base" hangingPunct="0">
              <a:spcBef>
                <a:spcPct val="0"/>
              </a:spcBef>
              <a:spcAft>
                <a:spcPct val="0"/>
              </a:spcAft>
              <a:defRPr sz="3200" b="1">
                <a:solidFill>
                  <a:srgbClr val="EAEC5E"/>
                </a:solidFill>
                <a:latin typeface="Times" charset="0"/>
              </a:defRPr>
            </a:lvl9pPr>
          </a:lstStyle>
          <a:p>
            <a:pPr>
              <a:spcBef>
                <a:spcPct val="50000"/>
              </a:spcBef>
            </a:pPr>
            <a:r>
              <a:rPr lang="en-US" sz="1000">
                <a:solidFill>
                  <a:schemeClr val="hlink"/>
                </a:solidFill>
              </a:rPr>
              <a:t>EDIFICADOS SOBRE CRISTO Y SU PALABRA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2" descr="http://www.google.com.co/url?source=imglanding&amp;ct=img&amp;q=http://www.imagenesdedios.com/imagen/manos-dios.jpg&amp;sa=X&amp;ei=8N2UTreOMqimsQLow_DvAQ&amp;ved=0CA0Q8wc4Fw&amp;usg=AFQjCNEw9W_6Tgg-TzM_yGkpYbIISW4Ax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1113"/>
            <a:ext cx="5865812"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381000" y="114300"/>
            <a:ext cx="5410200" cy="457200"/>
          </a:xfrm>
        </p:spPr>
        <p:txBody>
          <a:bodyPr/>
          <a:lstStyle/>
          <a:p>
            <a:pPr>
              <a:defRPr/>
            </a:pPr>
            <a:r>
              <a:rPr lang="en-US" sz="3600" b="1" dirty="0">
                <a:solidFill>
                  <a:schemeClr val="bg1"/>
                </a:solidFill>
                <a:effectLst>
                  <a:outerShdw blurRad="38100" dist="38100" dir="2700000" algn="tl">
                    <a:srgbClr val="000000"/>
                  </a:outerShdw>
                </a:effectLst>
              </a:rPr>
              <a:t>Y QUE ES LA VERDAD?</a:t>
            </a:r>
            <a:endParaRPr lang="en-US" b="1" dirty="0">
              <a:solidFill>
                <a:schemeClr val="bg1"/>
              </a:solidFill>
              <a:effectLst>
                <a:outerShdw blurRad="38100" dist="38100" dir="2700000" algn="tl">
                  <a:srgbClr val="000000"/>
                </a:outerShdw>
              </a:effectLst>
            </a:endParaRPr>
          </a:p>
        </p:txBody>
      </p:sp>
      <p:sp>
        <p:nvSpPr>
          <p:cNvPr id="43012" name="Rectangle 4"/>
          <p:cNvSpPr>
            <a:spLocks noGrp="1" noChangeArrowheads="1"/>
          </p:cNvSpPr>
          <p:nvPr>
            <p:ph type="body" sz="half" idx="2"/>
          </p:nvPr>
        </p:nvSpPr>
        <p:spPr>
          <a:xfrm>
            <a:off x="5867400" y="403225"/>
            <a:ext cx="3213100" cy="4400550"/>
          </a:xfrm>
        </p:spPr>
        <p:txBody>
          <a:bodyPr/>
          <a:lstStyle/>
          <a:p>
            <a:r>
              <a:rPr lang="es-CO" sz="2000" b="1"/>
              <a:t>(3) LA VERDAD ES EL PADRE:</a:t>
            </a:r>
          </a:p>
          <a:p>
            <a:r>
              <a:rPr lang="es-CO" sz="2000" b="1"/>
              <a:t>“</a:t>
            </a:r>
            <a:r>
              <a:rPr lang="es-CO" sz="2000" b="1" u="sng"/>
              <a:t>Mas Jehová Dios es la verdad; </a:t>
            </a:r>
            <a:r>
              <a:rPr lang="es-CO" sz="2000" b="1"/>
              <a:t>él es Dios vivo y Rey eterno…”  (Jeremías 10:10).</a:t>
            </a:r>
          </a:p>
          <a:p>
            <a:r>
              <a:rPr lang="es-CO" sz="2000" b="1"/>
              <a:t>(4) LA VERDAD  ES EL SANTO ESPIRITU:</a:t>
            </a:r>
          </a:p>
          <a:p>
            <a:r>
              <a:rPr lang="es-CO" sz="2000" b="1"/>
              <a:t>“Pero cuando viniere aquel </a:t>
            </a:r>
            <a:r>
              <a:rPr lang="es-CO" sz="2000" b="1" u="sng"/>
              <a:t>Espíritu de Verdad</a:t>
            </a:r>
            <a:r>
              <a:rPr lang="es-CO" sz="2000" b="1"/>
              <a:t>, él os guiará á toda verdad…”             (Juan 16:13)</a:t>
            </a:r>
          </a:p>
          <a:p>
            <a:endParaRPr lang="es-CO" sz="2000" b="1"/>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http://www.google.com.co/url?source=imglanding&amp;ct=img&amp;q=http://4.bp.blogspot.com/_A57paRKpDSc/S656fMnvqlI/AAAAAAAAAEA/I3YP3aBaOFA/s1600/10+mandamientos.jpg&amp;sa=X&amp;ei=3-GUTrKkHI2FsgKyyLjvAQ&amp;ved=0CA4Q8wc&amp;usg=AFQjCNHEVD7wuOhdoQXSH_s0Ctf2yapU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11113"/>
            <a:ext cx="5353050"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11113" y="195263"/>
            <a:ext cx="5410200" cy="457200"/>
          </a:xfrm>
        </p:spPr>
        <p:txBody>
          <a:bodyPr/>
          <a:lstStyle/>
          <a:p>
            <a:pPr>
              <a:defRPr/>
            </a:pPr>
            <a:r>
              <a:rPr lang="en-US" sz="3600" b="1" dirty="0">
                <a:solidFill>
                  <a:schemeClr val="bg1"/>
                </a:solidFill>
                <a:effectLst>
                  <a:outerShdw blurRad="38100" dist="38100" dir="2700000" algn="tl">
                    <a:srgbClr val="000000"/>
                  </a:outerShdw>
                </a:effectLst>
              </a:rPr>
              <a:t>Y QUE ES LA VERDAD?</a:t>
            </a:r>
            <a:endParaRPr lang="en-US" b="1" dirty="0">
              <a:solidFill>
                <a:schemeClr val="bg1"/>
              </a:solidFill>
              <a:effectLst>
                <a:outerShdw blurRad="38100" dist="38100" dir="2700000" algn="tl">
                  <a:srgbClr val="000000"/>
                </a:outerShdw>
              </a:effectLst>
            </a:endParaRPr>
          </a:p>
        </p:txBody>
      </p:sp>
      <p:sp>
        <p:nvSpPr>
          <p:cNvPr id="43012" name="Rectangle 4"/>
          <p:cNvSpPr>
            <a:spLocks noGrp="1" noChangeArrowheads="1"/>
          </p:cNvSpPr>
          <p:nvPr>
            <p:ph type="body" sz="half" idx="2"/>
          </p:nvPr>
        </p:nvSpPr>
        <p:spPr>
          <a:xfrm>
            <a:off x="5424488" y="268288"/>
            <a:ext cx="3706812" cy="4400550"/>
          </a:xfrm>
        </p:spPr>
        <p:txBody>
          <a:bodyPr/>
          <a:lstStyle/>
          <a:p>
            <a:pPr>
              <a:defRPr/>
            </a:pPr>
            <a:r>
              <a:rPr lang="es-CO" sz="2000" b="1" dirty="0"/>
              <a:t>(5) LA VERDAD ES LA LEY DE DIOS:</a:t>
            </a:r>
          </a:p>
          <a:p>
            <a:pPr>
              <a:defRPr/>
            </a:pPr>
            <a:r>
              <a:rPr lang="es-CO" sz="2000" b="1" dirty="0"/>
              <a:t>“Tu justicia es justicia eterna, y tu </a:t>
            </a:r>
            <a:r>
              <a:rPr lang="es-CO" sz="2000" b="1" u="sng" dirty="0"/>
              <a:t>LEY la verdad.</a:t>
            </a:r>
            <a:r>
              <a:rPr lang="es-CO" sz="2000" b="1" dirty="0"/>
              <a:t>  </a:t>
            </a:r>
          </a:p>
          <a:p>
            <a:pPr marL="0" indent="0">
              <a:buFontTx/>
              <a:buNone/>
              <a:defRPr/>
            </a:pPr>
            <a:r>
              <a:rPr lang="es-CO" sz="2000" b="1" dirty="0"/>
              <a:t>      (Salmos 119:142).</a:t>
            </a:r>
          </a:p>
          <a:p>
            <a:pPr>
              <a:defRPr/>
            </a:pPr>
            <a:r>
              <a:rPr lang="es-CO" sz="2000" b="1" dirty="0"/>
              <a:t>(6) LA VERDAD  ES LA IGLESIA:</a:t>
            </a:r>
          </a:p>
          <a:p>
            <a:pPr>
              <a:defRPr/>
            </a:pPr>
            <a:r>
              <a:rPr lang="es-CO" sz="2000" b="1" dirty="0"/>
              <a:t>“Y si no fuere tan presto, para que sepas cómo te conviene conversar en la casa de Dios, que es la iglesia del Dios vivo, columna y apoyo </a:t>
            </a:r>
            <a:r>
              <a:rPr lang="es-CO" sz="2000" b="1" u="sng" dirty="0"/>
              <a:t>de la Verdad</a:t>
            </a:r>
            <a:r>
              <a:rPr lang="es-CO" sz="2000" b="1" dirty="0"/>
              <a:t>…”             </a:t>
            </a:r>
          </a:p>
          <a:p>
            <a:pPr marL="0" indent="0">
              <a:buFontTx/>
              <a:buNone/>
              <a:defRPr/>
            </a:pPr>
            <a:r>
              <a:rPr lang="es-CO" sz="2000" b="1" dirty="0"/>
              <a:t>     (1 Timoteo 3:15)</a:t>
            </a:r>
          </a:p>
          <a:p>
            <a:pPr>
              <a:defRPr/>
            </a:pPr>
            <a:endParaRPr lang="es-CO" sz="2000" b="1"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anim calcmode="lin" valueType="num">
                                      <p:cBhvr additive="base">
                                        <p:cTn id="31" dur="500" fill="hold"/>
                                        <p:tgtEl>
                                          <p:spTgt spid="4301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30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43012">
                                            <p:txEl>
                                              <p:pRg st="5" end="5"/>
                                            </p:txEl>
                                          </p:spTgt>
                                        </p:tgtEl>
                                        <p:attrNameLst>
                                          <p:attrName>style.visibility</p:attrName>
                                        </p:attrNameLst>
                                      </p:cBhvr>
                                      <p:to>
                                        <p:strVal val="visible"/>
                                      </p:to>
                                    </p:set>
                                    <p:anim calcmode="lin" valueType="num">
                                      <p:cBhvr additive="base">
                                        <p:cTn id="37" dur="500" fill="hold"/>
                                        <p:tgtEl>
                                          <p:spTgt spid="4301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30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6" descr="http://www.google.com.co/url?source=imglanding&amp;ct=img&amp;q=http://4.bp.blogspot.com/_A57paRKpDSc/S656fMnvqlI/AAAAAAAAAEA/I3YP3aBaOFA/s1600/10+mandamientos.jpg&amp;sa=X&amp;ei=3-GUTrKkHI2FsgKyyLjvAQ&amp;ved=0CA4Q8wc&amp;usg=AFQjCNHEVD7wuOhdoQXSH_s0Ctf2yapU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30163"/>
            <a:ext cx="5715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a:xfrm>
            <a:off x="5767388" y="123825"/>
            <a:ext cx="3200400" cy="1439863"/>
          </a:xfrm>
        </p:spPr>
        <p:txBody>
          <a:bodyPr/>
          <a:lstStyle/>
          <a:p>
            <a:pPr>
              <a:defRPr/>
            </a:pPr>
            <a:r>
              <a:rPr lang="es-CO" sz="2400" b="1" dirty="0">
                <a:solidFill>
                  <a:srgbClr val="FAFD00"/>
                </a:solidFill>
                <a:effectLst>
                  <a:outerShdw blurRad="38100" dist="38100" dir="2700000" algn="tl">
                    <a:srgbClr val="000000"/>
                  </a:outerShdw>
                </a:effectLst>
              </a:rPr>
              <a:t>Los que adoran EN VERDAD obedecen los mandamientos de Dios </a:t>
            </a:r>
          </a:p>
        </p:txBody>
      </p:sp>
      <p:sp>
        <p:nvSpPr>
          <p:cNvPr id="28675" name="Rectangle 3"/>
          <p:cNvSpPr>
            <a:spLocks noGrp="1" noChangeArrowheads="1"/>
          </p:cNvSpPr>
          <p:nvPr>
            <p:ph type="body" sz="half" idx="2"/>
          </p:nvPr>
        </p:nvSpPr>
        <p:spPr>
          <a:xfrm>
            <a:off x="5867400" y="1708150"/>
            <a:ext cx="3168650" cy="2809875"/>
          </a:xfrm>
        </p:spPr>
        <p:txBody>
          <a:bodyPr/>
          <a:lstStyle/>
          <a:p>
            <a:pPr algn="just">
              <a:defRPr/>
            </a:pPr>
            <a:r>
              <a:rPr lang="es-CO" sz="2400" b="1" dirty="0">
                <a:solidFill>
                  <a:srgbClr val="E21CDD"/>
                </a:solidFill>
                <a:effectLst>
                  <a:outerShdw blurRad="38100" dist="38100" dir="2700000" algn="tl">
                    <a:srgbClr val="000000"/>
                  </a:outerShdw>
                </a:effectLst>
              </a:rPr>
              <a:t>“El que dice,       Yo le he conocido,  </a:t>
            </a:r>
            <a:r>
              <a:rPr lang="es-CO" sz="2400" b="1" dirty="0">
                <a:solidFill>
                  <a:srgbClr val="FDC0E5"/>
                </a:solidFill>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y no guarda sus mandamientos</a:t>
            </a:r>
            <a:r>
              <a:rPr lang="es-CO" sz="2400" b="1" dirty="0">
                <a:solidFill>
                  <a:srgbClr val="FDC0E5"/>
                </a:solidFill>
                <a:effectLst>
                  <a:outerShdw blurRad="38100" dist="38100" dir="2700000" algn="tl">
                    <a:srgbClr val="000000"/>
                  </a:outerShdw>
                </a:effectLst>
              </a:rPr>
              <a:t>,     </a:t>
            </a:r>
            <a:r>
              <a:rPr lang="es-CO" sz="2400" b="1" dirty="0">
                <a:solidFill>
                  <a:srgbClr val="E21CDD"/>
                </a:solidFill>
                <a:effectLst>
                  <a:outerShdw blurRad="38100" dist="38100" dir="2700000" algn="tl">
                    <a:srgbClr val="000000"/>
                  </a:outerShdw>
                </a:effectLst>
              </a:rPr>
              <a:t>el tal es mentiroso, </a:t>
            </a:r>
            <a:r>
              <a:rPr lang="es-CO" sz="2400" b="1" dirty="0">
                <a:solidFill>
                  <a:srgbClr val="FAFD00"/>
                </a:solidFill>
                <a:effectLst>
                  <a:outerShdw blurRad="38100" dist="38100" dir="2700000" algn="tl">
                    <a:srgbClr val="000000"/>
                  </a:outerShdw>
                </a:effectLst>
              </a:rPr>
              <a:t>y</a:t>
            </a:r>
            <a:r>
              <a:rPr lang="es-CO" sz="2400" b="1" dirty="0">
                <a:solidFill>
                  <a:srgbClr val="FDC0E5"/>
                </a:solidFill>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no hay verdad </a:t>
            </a:r>
            <a:r>
              <a:rPr lang="es-CO" sz="2400" b="1" dirty="0">
                <a:solidFill>
                  <a:srgbClr val="FAFD00"/>
                </a:solidFill>
                <a:effectLst>
                  <a:outerShdw blurRad="38100" dist="38100" dir="2700000" algn="tl">
                    <a:srgbClr val="000000"/>
                  </a:outerShdw>
                </a:effectLst>
              </a:rPr>
              <a:t> </a:t>
            </a:r>
            <a:r>
              <a:rPr lang="es-CO" sz="2400" b="1" u="sng" dirty="0">
                <a:solidFill>
                  <a:srgbClr val="FAFD00"/>
                </a:solidFill>
                <a:effectLst>
                  <a:outerShdw blurRad="38100" dist="38100" dir="2700000" algn="tl">
                    <a:srgbClr val="000000"/>
                  </a:outerShdw>
                </a:effectLst>
              </a:rPr>
              <a:t>en él</a:t>
            </a:r>
            <a:r>
              <a:rPr lang="es-CO" sz="2400" b="1" dirty="0">
                <a:solidFill>
                  <a:srgbClr val="E21CDD"/>
                </a:solidFill>
                <a:effectLst>
                  <a:outerShdw blurRad="38100" dist="38100" dir="2700000" algn="tl">
                    <a:srgbClr val="000000"/>
                  </a:outerShdw>
                </a:effectLst>
              </a:rPr>
              <a:t>”.</a:t>
            </a:r>
            <a:r>
              <a:rPr lang="es-CO" sz="2400" b="1" dirty="0">
                <a:solidFill>
                  <a:srgbClr val="FDC0E5"/>
                </a:solidFill>
                <a:effectLst>
                  <a:outerShdw blurRad="38100" dist="38100" dir="2700000" algn="tl">
                    <a:srgbClr val="000000"/>
                  </a:outerShdw>
                </a:effectLst>
              </a:rPr>
              <a:t> </a:t>
            </a:r>
            <a:r>
              <a:rPr lang="es-CO" sz="2000" b="1" dirty="0">
                <a:solidFill>
                  <a:srgbClr val="FAFD00"/>
                </a:solidFill>
                <a:effectLst>
                  <a:outerShdw blurRad="38100" dist="38100" dir="2700000" algn="tl">
                    <a:srgbClr val="000000"/>
                  </a:outerShdw>
                </a:effectLst>
              </a:rPr>
              <a:t>(1 Juan. 2:4)</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76600" y="195263"/>
            <a:ext cx="5334000" cy="857250"/>
          </a:xfrm>
        </p:spPr>
        <p:txBody>
          <a:bodyPr/>
          <a:lstStyle/>
          <a:p>
            <a:pPr>
              <a:defRPr/>
            </a:pPr>
            <a:r>
              <a:rPr lang="es-CO" b="1" dirty="0">
                <a:solidFill>
                  <a:srgbClr val="1FDF28"/>
                </a:solidFill>
                <a:effectLst>
                  <a:outerShdw blurRad="38100" dist="38100" dir="2700000" algn="tl">
                    <a:srgbClr val="000000"/>
                  </a:outerShdw>
                </a:effectLst>
              </a:rPr>
              <a:t>En el Nuevo Pacto no se descarta la Ley</a:t>
            </a:r>
          </a:p>
        </p:txBody>
      </p:sp>
      <p:sp>
        <p:nvSpPr>
          <p:cNvPr id="44036" name="Rectangle 4"/>
          <p:cNvSpPr>
            <a:spLocks noGrp="1" noChangeArrowheads="1"/>
          </p:cNvSpPr>
          <p:nvPr>
            <p:ph type="body" sz="half" idx="2"/>
          </p:nvPr>
        </p:nvSpPr>
        <p:spPr>
          <a:xfrm>
            <a:off x="2484438" y="1347788"/>
            <a:ext cx="6551612" cy="3671887"/>
          </a:xfrm>
        </p:spPr>
        <p:txBody>
          <a:bodyPr/>
          <a:lstStyle/>
          <a:p>
            <a:pPr algn="just">
              <a:defRPr/>
            </a:pPr>
            <a:r>
              <a:rPr lang="es-CO" sz="2200" b="1" dirty="0">
                <a:solidFill>
                  <a:srgbClr val="C0FEF9"/>
                </a:solidFill>
                <a:effectLst>
                  <a:outerShdw blurRad="38100" dist="38100" dir="2700000" algn="tl">
                    <a:srgbClr val="000000"/>
                  </a:outerShdw>
                </a:effectLst>
              </a:rPr>
              <a:t>“He aquí vienen días, dice el Señor, en que estableceré con la casa de Israel y la casa de Judá </a:t>
            </a:r>
            <a:r>
              <a:rPr lang="es-CO" sz="2200" b="1" u="sng" dirty="0">
                <a:solidFill>
                  <a:srgbClr val="FAFD00"/>
                </a:solidFill>
                <a:effectLst>
                  <a:outerShdw blurRad="38100" dist="38100" dir="2700000" algn="tl">
                    <a:srgbClr val="000000"/>
                  </a:outerShdw>
                </a:effectLst>
              </a:rPr>
              <a:t>UN NUEVO PACTO</a:t>
            </a:r>
            <a:r>
              <a:rPr lang="es-CO" sz="2200" b="1" dirty="0">
                <a:solidFill>
                  <a:srgbClr val="FAFD00"/>
                </a:solidFill>
                <a:effectLst>
                  <a:outerShdw blurRad="38100" dist="38100" dir="2700000" algn="tl">
                    <a:srgbClr val="000000"/>
                  </a:outerShdw>
                </a:effectLst>
              </a:rPr>
              <a:t>…</a:t>
            </a:r>
          </a:p>
          <a:p>
            <a:pPr algn="just">
              <a:defRPr/>
            </a:pPr>
            <a:r>
              <a:rPr lang="es-CO" sz="2200" b="1" dirty="0">
                <a:solidFill>
                  <a:srgbClr val="C0FEF9"/>
                </a:solidFill>
                <a:effectLst>
                  <a:outerShdw blurRad="38100" dist="38100" dir="2700000" algn="tl">
                    <a:srgbClr val="000000"/>
                  </a:outerShdw>
                </a:effectLst>
              </a:rPr>
              <a:t>“Por lo cual, </a:t>
            </a:r>
            <a:r>
              <a:rPr lang="es-CO" sz="2200" b="1" u="sng" dirty="0">
                <a:solidFill>
                  <a:srgbClr val="FAFD00"/>
                </a:solidFill>
                <a:effectLst>
                  <a:outerShdw blurRad="38100" dist="38100" dir="2700000" algn="tl">
                    <a:srgbClr val="000000"/>
                  </a:outerShdw>
                </a:effectLst>
              </a:rPr>
              <a:t>este es el pacto que haré con la casa de Israel…</a:t>
            </a:r>
          </a:p>
          <a:p>
            <a:pPr algn="just">
              <a:defRPr/>
            </a:pPr>
            <a:r>
              <a:rPr lang="es-CO" sz="2200" b="1" u="sng" dirty="0">
                <a:solidFill>
                  <a:srgbClr val="FAFD00"/>
                </a:solidFill>
                <a:effectLst>
                  <a:outerShdw blurRad="38100" dist="38100" dir="2700000" algn="tl">
                    <a:srgbClr val="000000"/>
                  </a:outerShdw>
                </a:effectLst>
              </a:rPr>
              <a:t>(1) PONDRE MIS LEYES EN LA MENTE DE ELLOS, Y SOBRE SU CORAZON LAS ESCRIBIRE</a:t>
            </a:r>
            <a:r>
              <a:rPr lang="es-CO" sz="2200" b="1" u="sng" dirty="0">
                <a:solidFill>
                  <a:srgbClr val="1FDF28"/>
                </a:solidFill>
                <a:effectLst>
                  <a:outerShdw blurRad="38100" dist="38100" dir="2700000" algn="tl">
                    <a:srgbClr val="000000"/>
                  </a:outerShdw>
                </a:effectLst>
              </a:rPr>
              <a:t> </a:t>
            </a:r>
            <a:r>
              <a:rPr lang="es-CO" sz="2200" b="1" dirty="0">
                <a:solidFill>
                  <a:srgbClr val="C0FEF9"/>
                </a:solidFill>
                <a:effectLst>
                  <a:outerShdw blurRad="38100" dist="38100" dir="2700000" algn="tl">
                    <a:srgbClr val="000000"/>
                  </a:outerShdw>
                </a:effectLst>
              </a:rPr>
              <a:t> y</a:t>
            </a:r>
          </a:p>
          <a:p>
            <a:pPr algn="just">
              <a:defRPr/>
            </a:pPr>
            <a:r>
              <a:rPr lang="es-CO" sz="2200" b="1" dirty="0">
                <a:solidFill>
                  <a:srgbClr val="FAFD00"/>
                </a:solidFill>
                <a:effectLst>
                  <a:outerShdw blurRad="38100" dist="38100" dir="2700000" algn="tl">
                    <a:srgbClr val="000000"/>
                  </a:outerShdw>
                </a:effectLst>
              </a:rPr>
              <a:t>“(2) seré a ellos</a:t>
            </a:r>
            <a:r>
              <a:rPr lang="es-CO" sz="2200" b="1" dirty="0">
                <a:effectLst>
                  <a:outerShdw blurRad="38100" dist="38100" dir="2700000" algn="tl">
                    <a:srgbClr val="FFFFFF"/>
                  </a:outerShdw>
                </a:effectLst>
              </a:rPr>
              <a:t> por Dios, y ellos </a:t>
            </a:r>
            <a:r>
              <a:rPr lang="es-CO" sz="2200" b="1" dirty="0">
                <a:solidFill>
                  <a:srgbClr val="FAFD00"/>
                </a:solidFill>
                <a:effectLst>
                  <a:outerShdw blurRad="38100" dist="38100" dir="2700000" algn="tl">
                    <a:srgbClr val="000000"/>
                  </a:outerShdw>
                </a:effectLst>
              </a:rPr>
              <a:t>serán mi</a:t>
            </a:r>
            <a:r>
              <a:rPr lang="es-CO" sz="2200" b="1" dirty="0">
                <a:effectLst>
                  <a:outerShdw blurRad="38100" dist="38100" dir="2700000" algn="tl">
                    <a:srgbClr val="FFFFFF"/>
                  </a:outerShdw>
                </a:effectLst>
              </a:rPr>
              <a:t> pueblo…”</a:t>
            </a:r>
            <a:r>
              <a:rPr lang="es-CO" sz="2200" b="1" u="sng" dirty="0">
                <a:effectLst>
                  <a:outerShdw blurRad="38100" dist="38100" dir="2700000" algn="tl">
                    <a:srgbClr val="FFFFFF"/>
                  </a:outerShdw>
                </a:effectLst>
              </a:rPr>
              <a:t> (Hebreos 8:8,10)</a:t>
            </a:r>
          </a:p>
        </p:txBody>
      </p:sp>
      <p:pic>
        <p:nvPicPr>
          <p:cNvPr id="3789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23368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500" fill="hold"/>
                                        <p:tgtEl>
                                          <p:spTgt spid="44036">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44036">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44036">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440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44036">
                                            <p:txEl>
                                              <p:pRg st="1" end="1"/>
                                            </p:txEl>
                                          </p:spTgt>
                                        </p:tgtEl>
                                        <p:attrNameLst>
                                          <p:attrName>style.visibility</p:attrName>
                                        </p:attrNameLst>
                                      </p:cBhvr>
                                      <p:to>
                                        <p:strVal val="visible"/>
                                      </p:to>
                                    </p:set>
                                    <p:anim calcmode="lin" valueType="num">
                                      <p:cBhvr>
                                        <p:cTn id="15"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4036">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44036">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440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44036">
                                            <p:txEl>
                                              <p:pRg st="2" end="2"/>
                                            </p:txEl>
                                          </p:spTgt>
                                        </p:tgtEl>
                                        <p:attrNameLst>
                                          <p:attrName>style.visibility</p:attrName>
                                        </p:attrNameLst>
                                      </p:cBhvr>
                                      <p:to>
                                        <p:strVal val="visible"/>
                                      </p:to>
                                    </p:set>
                                    <p:anim calcmode="lin" valueType="num">
                                      <p:cBhvr>
                                        <p:cTn id="23"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44036">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44036">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440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44036">
                                            <p:txEl>
                                              <p:pRg st="3" end="3"/>
                                            </p:txEl>
                                          </p:spTgt>
                                        </p:tgtEl>
                                        <p:attrNameLst>
                                          <p:attrName>style.visibility</p:attrName>
                                        </p:attrNameLst>
                                      </p:cBhvr>
                                      <p:to>
                                        <p:strVal val="visible"/>
                                      </p:to>
                                    </p:set>
                                    <p:anim calcmode="lin" valueType="num">
                                      <p:cBhvr>
                                        <p:cTn id="31"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44036">
                                            <p:txEl>
                                              <p:pRg st="3" end="3"/>
                                            </p:txEl>
                                          </p:spTgt>
                                        </p:tgtEl>
                                        <p:attrNameLst>
                                          <p:attrName>ppt_y</p:attrName>
                                        </p:attrNameLst>
                                      </p:cBhvr>
                                      <p:tavLst>
                                        <p:tav tm="0">
                                          <p:val>
                                            <p:strVal val="#ppt_y-#ppt_h/2"/>
                                          </p:val>
                                        </p:tav>
                                        <p:tav tm="100000">
                                          <p:val>
                                            <p:strVal val="#ppt_y"/>
                                          </p:val>
                                        </p:tav>
                                      </p:tavLst>
                                    </p:anim>
                                    <p:anim calcmode="lin" valueType="num">
                                      <p:cBhvr>
                                        <p:cTn id="33" dur="500" fill="hold"/>
                                        <p:tgtEl>
                                          <p:spTgt spid="44036">
                                            <p:txEl>
                                              <p:pRg st="3" end="3"/>
                                            </p:txEl>
                                          </p:spTgt>
                                        </p:tgtEl>
                                        <p:attrNameLst>
                                          <p:attrName>ppt_w</p:attrName>
                                        </p:attrNameLst>
                                      </p:cBhvr>
                                      <p:tavLst>
                                        <p:tav tm="0">
                                          <p:val>
                                            <p:strVal val="#ppt_w"/>
                                          </p:val>
                                        </p:tav>
                                        <p:tav tm="100000">
                                          <p:val>
                                            <p:strVal val="#ppt_w"/>
                                          </p:val>
                                        </p:tav>
                                      </p:tavLst>
                                    </p:anim>
                                    <p:anim calcmode="lin" valueType="num">
                                      <p:cBhvr>
                                        <p:cTn id="34" dur="500" fill="hold"/>
                                        <p:tgtEl>
                                          <p:spTgt spid="4403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6" descr="P019.JPG                                                       0000A938&#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539750" y="195263"/>
            <a:ext cx="8278813" cy="1085850"/>
          </a:xfrm>
        </p:spPr>
        <p:txBody>
          <a:bodyPr/>
          <a:lstStyle/>
          <a:p>
            <a:pPr>
              <a:defRPr/>
            </a:pPr>
            <a:r>
              <a:rPr lang="en-US" sz="3600" b="1" dirty="0">
                <a:solidFill>
                  <a:srgbClr val="FAFD00"/>
                </a:solidFill>
                <a:effectLst>
                  <a:outerShdw blurRad="38100" dist="38100" dir="2700000" algn="tl">
                    <a:srgbClr val="000000"/>
                  </a:outerShdw>
                </a:effectLst>
              </a:rPr>
              <a:t>COMO SE LOGRA LA OBEDIENCIA A LA LEY EN EL NUEVO PACTO? </a:t>
            </a:r>
          </a:p>
        </p:txBody>
      </p:sp>
      <p:sp>
        <p:nvSpPr>
          <p:cNvPr id="29699" name="Rectangle 3"/>
          <p:cNvSpPr>
            <a:spLocks noGrp="1" noChangeArrowheads="1"/>
          </p:cNvSpPr>
          <p:nvPr>
            <p:ph type="body" sz="half" idx="2"/>
          </p:nvPr>
        </p:nvSpPr>
        <p:spPr>
          <a:xfrm>
            <a:off x="0" y="1203325"/>
            <a:ext cx="5364163" cy="3940175"/>
          </a:xfrm>
        </p:spPr>
        <p:txBody>
          <a:bodyPr/>
          <a:lstStyle/>
          <a:p>
            <a:pPr algn="just">
              <a:defRPr/>
            </a:pPr>
            <a:r>
              <a:rPr lang="es-CO" sz="2000" b="1" dirty="0">
                <a:solidFill>
                  <a:schemeClr val="hlink"/>
                </a:solidFill>
                <a:effectLst>
                  <a:outerShdw blurRad="38100" dist="38100" dir="2700000" algn="tl">
                    <a:srgbClr val="000000"/>
                  </a:outerShdw>
                </a:effectLst>
              </a:rPr>
              <a:t>“ </a:t>
            </a:r>
            <a:r>
              <a:rPr lang="es-CO" sz="2000" b="1" dirty="0">
                <a:solidFill>
                  <a:srgbClr val="FAFD00"/>
                </a:solidFill>
                <a:effectLst>
                  <a:outerShdw blurRad="38100" dist="38100" dir="2700000" algn="tl">
                    <a:srgbClr val="000000"/>
                  </a:outerShdw>
                </a:effectLst>
              </a:rPr>
              <a:t>(1) </a:t>
            </a:r>
            <a:r>
              <a:rPr lang="es-CO" sz="2000" b="1" dirty="0">
                <a:solidFill>
                  <a:schemeClr val="hlink"/>
                </a:solidFill>
                <a:effectLst>
                  <a:outerShdw blurRad="38100" dist="38100" dir="2700000" algn="tl">
                    <a:srgbClr val="000000"/>
                  </a:outerShdw>
                </a:effectLst>
              </a:rPr>
              <a:t>Esparciré sobre vosotros </a:t>
            </a:r>
            <a:r>
              <a:rPr lang="es-CO" sz="2000" b="1" dirty="0">
                <a:solidFill>
                  <a:srgbClr val="FAFD00"/>
                </a:solidFill>
                <a:effectLst>
                  <a:outerShdw blurRad="38100" dist="38100" dir="2700000" algn="tl">
                    <a:srgbClr val="000000"/>
                  </a:outerShdw>
                </a:effectLst>
              </a:rPr>
              <a:t>agua limpia</a:t>
            </a:r>
            <a:r>
              <a:rPr lang="es-CO" sz="2000" b="1" dirty="0">
                <a:solidFill>
                  <a:schemeClr val="hlink"/>
                </a:solidFill>
                <a:effectLst>
                  <a:outerShdw blurRad="38100" dist="38100" dir="2700000" algn="tl">
                    <a:srgbClr val="000000"/>
                  </a:outerShdw>
                </a:effectLst>
              </a:rPr>
              <a:t>, y seréis limpiados de todas vuestras inmundicias; y de todos vuestros ídolos os limpiaré,</a:t>
            </a:r>
          </a:p>
          <a:p>
            <a:pPr algn="just">
              <a:defRPr/>
            </a:pPr>
            <a:r>
              <a:rPr lang="es-CO" sz="2000" b="1" dirty="0">
                <a:solidFill>
                  <a:schemeClr val="hlink"/>
                </a:solidFill>
                <a:effectLst>
                  <a:outerShdw blurRad="38100" dist="38100" dir="2700000" algn="tl">
                    <a:srgbClr val="000000"/>
                  </a:outerShdw>
                </a:effectLst>
              </a:rPr>
              <a:t>“</a:t>
            </a:r>
            <a:r>
              <a:rPr lang="es-CO" sz="2000" b="1" dirty="0">
                <a:solidFill>
                  <a:srgbClr val="FAFD00"/>
                </a:solidFill>
                <a:effectLst>
                  <a:outerShdw blurRad="38100" dist="38100" dir="2700000" algn="tl">
                    <a:srgbClr val="000000"/>
                  </a:outerShdw>
                </a:effectLst>
              </a:rPr>
              <a:t>(2) </a:t>
            </a:r>
            <a:r>
              <a:rPr lang="es-CO" sz="2000" b="1" dirty="0">
                <a:solidFill>
                  <a:schemeClr val="hlink"/>
                </a:solidFill>
                <a:effectLst>
                  <a:outerShdw blurRad="38100" dist="38100" dir="2700000" algn="tl">
                    <a:srgbClr val="000000"/>
                  </a:outerShdw>
                </a:effectLst>
              </a:rPr>
              <a:t>Os daré </a:t>
            </a:r>
            <a:r>
              <a:rPr lang="es-CO" sz="2000" b="1" dirty="0">
                <a:solidFill>
                  <a:srgbClr val="FAFD00"/>
                </a:solidFill>
                <a:effectLst>
                  <a:outerShdw blurRad="38100" dist="38100" dir="2700000" algn="tl">
                    <a:srgbClr val="000000"/>
                  </a:outerShdw>
                </a:effectLst>
              </a:rPr>
              <a:t>corazón nuevo</a:t>
            </a:r>
            <a:r>
              <a:rPr lang="es-CO" sz="2000" b="1" dirty="0">
                <a:solidFill>
                  <a:schemeClr val="hlink"/>
                </a:solidFill>
                <a:effectLst>
                  <a:outerShdw blurRad="38100" dist="38100" dir="2700000" algn="tl">
                    <a:srgbClr val="000000"/>
                  </a:outerShdw>
                </a:effectLst>
              </a:rPr>
              <a:t>, y pondré </a:t>
            </a:r>
            <a:r>
              <a:rPr lang="es-CO" sz="2000" b="1" dirty="0">
                <a:solidFill>
                  <a:srgbClr val="FAFD00"/>
                </a:solidFill>
                <a:effectLst>
                  <a:outerShdw blurRad="38100" dist="38100" dir="2700000" algn="tl">
                    <a:srgbClr val="000000"/>
                  </a:outerShdw>
                </a:effectLst>
              </a:rPr>
              <a:t>(3) espíritu nuevo</a:t>
            </a:r>
            <a:r>
              <a:rPr lang="es-CO" sz="2000" b="1" dirty="0">
                <a:solidFill>
                  <a:schemeClr val="hlink"/>
                </a:solidFill>
                <a:effectLst>
                  <a:outerShdw blurRad="38100" dist="38100" dir="2700000" algn="tl">
                    <a:srgbClr val="000000"/>
                  </a:outerShdw>
                </a:effectLst>
              </a:rPr>
              <a:t>  </a:t>
            </a:r>
            <a:r>
              <a:rPr lang="es-CO" sz="2000" b="1" dirty="0">
                <a:solidFill>
                  <a:schemeClr val="bg1"/>
                </a:solidFill>
                <a:effectLst>
                  <a:outerShdw blurRad="38100" dist="38100" dir="2700000" algn="tl">
                    <a:srgbClr val="000000"/>
                  </a:outerShdw>
                </a:effectLst>
              </a:rPr>
              <a:t>dentro de vosotros; y quitaré de vuestra carne el corazón de piedra, y os daré un corazón de carne, </a:t>
            </a:r>
          </a:p>
          <a:p>
            <a:pPr algn="just">
              <a:defRPr/>
            </a:pPr>
            <a:r>
              <a:rPr lang="es-CO" sz="2000" b="1" dirty="0">
                <a:solidFill>
                  <a:schemeClr val="bg2">
                    <a:lumMod val="60000"/>
                    <a:lumOff val="40000"/>
                  </a:schemeClr>
                </a:solidFill>
                <a:effectLst>
                  <a:outerShdw blurRad="38100" dist="38100" dir="2700000" algn="tl">
                    <a:srgbClr val="000000"/>
                  </a:outerShdw>
                </a:effectLst>
              </a:rPr>
              <a:t>“ (4) </a:t>
            </a:r>
            <a:r>
              <a:rPr lang="es-CO" sz="2000" b="1" u="sng" dirty="0">
                <a:solidFill>
                  <a:schemeClr val="bg1"/>
                </a:solidFill>
                <a:effectLst>
                  <a:outerShdw blurRad="38100" dist="38100" dir="2700000" algn="tl">
                    <a:srgbClr val="000000"/>
                  </a:outerShdw>
                </a:effectLst>
              </a:rPr>
              <a:t>Y pondré dentro de vosotros MI ESPÍRITU, y</a:t>
            </a:r>
            <a:r>
              <a:rPr lang="es-CO" sz="2000" b="1" dirty="0">
                <a:solidFill>
                  <a:schemeClr val="bg1"/>
                </a:solidFill>
                <a:effectLst>
                  <a:outerShdw blurRad="38100" dist="38100" dir="2700000" algn="tl">
                    <a:srgbClr val="000000"/>
                  </a:outerShdw>
                </a:effectLst>
              </a:rPr>
              <a:t> </a:t>
            </a:r>
            <a:r>
              <a:rPr lang="es-CO" sz="2000" b="1" u="sng" dirty="0">
                <a:solidFill>
                  <a:schemeClr val="bg1"/>
                </a:solidFill>
                <a:effectLst>
                  <a:outerShdw blurRad="38100" dist="38100" dir="2700000" algn="tl">
                    <a:srgbClr val="000000"/>
                  </a:outerShdw>
                </a:effectLst>
              </a:rPr>
              <a:t>haré que andéis en mis mandamientos, y guardéis mis derechos, y los pongáis por obra</a:t>
            </a:r>
            <a:r>
              <a:rPr lang="es-CO" sz="2000" b="1" dirty="0">
                <a:solidFill>
                  <a:schemeClr val="bg1"/>
                </a:solidFill>
                <a:effectLst>
                  <a:outerShdw blurRad="38100" dist="38100" dir="2700000" algn="tl">
                    <a:srgbClr val="000000"/>
                  </a:outerShdw>
                </a:effectLst>
              </a:rPr>
              <a:t>.” (Ez. 36:25-27)</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checkerboard(down)">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checkerboard(down)">
                                      <p:cBhvr>
                                        <p:cTn id="12" dur="500"/>
                                        <p:tgtEl>
                                          <p:spTgt spid="29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checkerboard(down)">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11" descr="C:\Users\hp\Documents\Adventista 7 Día\Diapositivas Power\biblia\content\bin\images\large\G4Csermons_20_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a:xfrm>
            <a:off x="1676400" y="268288"/>
            <a:ext cx="5715000" cy="742950"/>
          </a:xfrm>
        </p:spPr>
        <p:txBody>
          <a:bodyPr/>
          <a:lstStyle/>
          <a:p>
            <a:pPr>
              <a:defRPr/>
            </a:pPr>
            <a:r>
              <a:rPr lang="en-US" b="1" dirty="0">
                <a:solidFill>
                  <a:schemeClr val="bg1"/>
                </a:solidFill>
                <a:effectLst>
                  <a:outerShdw blurRad="38100" dist="38100" dir="2700000" algn="tl">
                    <a:srgbClr val="000000"/>
                  </a:outerShdw>
                </a:effectLst>
              </a:rPr>
              <a:t>LOS QUE ADORAN </a:t>
            </a:r>
            <a:br>
              <a:rPr lang="en-US" b="1" dirty="0">
                <a:solidFill>
                  <a:schemeClr val="bg1"/>
                </a:solidFill>
                <a:effectLst>
                  <a:outerShdw blurRad="38100" dist="38100" dir="2700000" algn="tl">
                    <a:srgbClr val="000000"/>
                  </a:outerShdw>
                </a:effectLst>
              </a:rPr>
            </a:br>
            <a:r>
              <a:rPr lang="en-US" b="1" dirty="0">
                <a:solidFill>
                  <a:schemeClr val="bg1"/>
                </a:solidFill>
                <a:effectLst>
                  <a:outerShdw blurRad="38100" dist="38100" dir="2700000" algn="tl">
                    <a:srgbClr val="000000"/>
                  </a:outerShdw>
                </a:effectLst>
              </a:rPr>
              <a:t>EN VERDAD</a:t>
            </a:r>
          </a:p>
        </p:txBody>
      </p:sp>
      <p:sp>
        <p:nvSpPr>
          <p:cNvPr id="45059" name="Rectangle 3"/>
          <p:cNvSpPr>
            <a:spLocks noGrp="1" noChangeArrowheads="1"/>
          </p:cNvSpPr>
          <p:nvPr>
            <p:ph type="body" sz="half" idx="1"/>
          </p:nvPr>
        </p:nvSpPr>
        <p:spPr>
          <a:xfrm>
            <a:off x="179388" y="1247775"/>
            <a:ext cx="4025900" cy="1828800"/>
          </a:xfrm>
        </p:spPr>
        <p:txBody>
          <a:bodyPr/>
          <a:lstStyle/>
          <a:p>
            <a:pPr algn="ctr">
              <a:defRPr/>
            </a:pPr>
            <a:r>
              <a:rPr lang="es-CO" b="1" dirty="0">
                <a:solidFill>
                  <a:schemeClr val="hlink"/>
                </a:solidFill>
                <a:effectLst>
                  <a:outerShdw blurRad="38100" dist="38100" dir="2700000" algn="tl">
                    <a:srgbClr val="000000"/>
                  </a:outerShdw>
                </a:effectLst>
              </a:rPr>
              <a:t>“Aquí está la paciencia de los santos, </a:t>
            </a:r>
            <a:r>
              <a:rPr lang="es-CO" b="1" u="sng" dirty="0">
                <a:solidFill>
                  <a:schemeClr val="hlink"/>
                </a:solidFill>
                <a:effectLst>
                  <a:outerShdw blurRad="38100" dist="38100" dir="2700000" algn="tl">
                    <a:srgbClr val="000000"/>
                  </a:outerShdw>
                </a:effectLst>
              </a:rPr>
              <a:t>LOS QUE GUARDAN SUS MANDAMIENTOS </a:t>
            </a:r>
            <a:endParaRPr lang="es-CO" b="1" u="sng" dirty="0">
              <a:solidFill>
                <a:srgbClr val="FAFD00"/>
              </a:solidFill>
              <a:effectLst>
                <a:outerShdw blurRad="38100" dist="38100" dir="2700000" algn="tl">
                  <a:srgbClr val="000000"/>
                </a:outerShdw>
              </a:effectLst>
            </a:endParaRPr>
          </a:p>
        </p:txBody>
      </p:sp>
      <p:sp>
        <p:nvSpPr>
          <p:cNvPr id="45060" name="Rectangle 4"/>
          <p:cNvSpPr>
            <a:spLocks noGrp="1" noChangeArrowheads="1"/>
          </p:cNvSpPr>
          <p:nvPr>
            <p:ph type="body" sz="half" idx="2"/>
          </p:nvPr>
        </p:nvSpPr>
        <p:spPr>
          <a:xfrm>
            <a:off x="4343400" y="2686050"/>
            <a:ext cx="3810000" cy="742950"/>
          </a:xfrm>
        </p:spPr>
        <p:txBody>
          <a:bodyPr/>
          <a:lstStyle/>
          <a:p>
            <a:pPr algn="ctr">
              <a:defRPr/>
            </a:pPr>
            <a:r>
              <a:rPr lang="en-US" b="1" u="sng" dirty="0">
                <a:solidFill>
                  <a:schemeClr val="hlink"/>
                </a:solidFill>
                <a:effectLst>
                  <a:outerShdw blurRad="38100" dist="38100" dir="2700000" algn="tl">
                    <a:srgbClr val="000000"/>
                  </a:outerShdw>
                </a:effectLst>
              </a:rPr>
              <a:t>… Y TIENEN LA FE DE JESUS”</a:t>
            </a:r>
            <a:endParaRPr lang="en-US" b="1" u="sng" dirty="0">
              <a:solidFill>
                <a:srgbClr val="FAFD00"/>
              </a:solidFill>
              <a:effectLst>
                <a:outerShdw blurRad="38100" dist="38100" dir="2700000" algn="tl">
                  <a:srgbClr val="000000"/>
                </a:outerShdw>
              </a:effectLst>
            </a:endParaRPr>
          </a:p>
        </p:txBody>
      </p:sp>
      <p:sp>
        <p:nvSpPr>
          <p:cNvPr id="39942" name="WordArt 5"/>
          <p:cNvSpPr>
            <a:spLocks noChangeArrowheads="1" noChangeShapeType="1" noTextEdit="1"/>
          </p:cNvSpPr>
          <p:nvPr/>
        </p:nvSpPr>
        <p:spPr bwMode="auto">
          <a:xfrm>
            <a:off x="950913" y="3508375"/>
            <a:ext cx="2960687"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600" kern="10">
                <a:blipFill dpi="0" rotWithShape="1">
                  <a:blip r:embed="rId3"/>
                  <a:srcRect/>
                  <a:tile tx="0" ty="0" sx="100000" sy="100000" flip="none" algn="tl"/>
                </a:blipFill>
                <a:effectLst>
                  <a:outerShdw blurRad="25500" dist="23000" dir="7020039" algn="tl" rotWithShape="0">
                    <a:srgbClr val="000000">
                      <a:alpha val="50000"/>
                    </a:srgbClr>
                  </a:outerShdw>
                </a:effectLst>
                <a:latin typeface="Impact"/>
              </a:rPr>
              <a:t>LA LEY DE DIOS Y SU </a:t>
            </a:r>
          </a:p>
          <a:p>
            <a:pPr algn="ctr"/>
            <a:r>
              <a:rPr lang="es-CO" sz="3600" kern="10">
                <a:blipFill dpi="0" rotWithShape="1">
                  <a:blip r:embed="rId3"/>
                  <a:srcRect/>
                  <a:tile tx="0" ty="0" sx="100000" sy="100000" flip="none" algn="tl"/>
                </a:blipFill>
                <a:effectLst>
                  <a:outerShdw blurRad="25500" dist="23000" dir="7020039" algn="tl" rotWithShape="0">
                    <a:srgbClr val="000000">
                      <a:alpha val="50000"/>
                    </a:srgbClr>
                  </a:outerShdw>
                </a:effectLst>
                <a:latin typeface="Impact"/>
              </a:rPr>
              <a:t>PALABRA ES LA VERDAD</a:t>
            </a:r>
          </a:p>
        </p:txBody>
      </p:sp>
      <p:sp>
        <p:nvSpPr>
          <p:cNvPr id="39943" name="WordArt 6"/>
          <p:cNvSpPr>
            <a:spLocks noChangeArrowheads="1" noChangeShapeType="1" noTextEdit="1"/>
          </p:cNvSpPr>
          <p:nvPr/>
        </p:nvSpPr>
        <p:spPr bwMode="auto">
          <a:xfrm>
            <a:off x="5867400" y="1371600"/>
            <a:ext cx="18669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sz="3600" kern="10">
                <a:solidFill>
                  <a:srgbClr val="FF6161"/>
                </a:solidFill>
                <a:effectLst>
                  <a:outerShdw blurRad="25500" dist="23000" dir="7020039" algn="tl" rotWithShape="0">
                    <a:srgbClr val="000000">
                      <a:alpha val="50000"/>
                    </a:srgbClr>
                  </a:outerShdw>
                </a:effectLst>
                <a:latin typeface="Impact"/>
              </a:rPr>
              <a:t>CRISTO ES</a:t>
            </a:r>
          </a:p>
          <a:p>
            <a:pPr algn="ctr"/>
            <a:r>
              <a:rPr lang="es-CO" sz="3600" kern="10">
                <a:solidFill>
                  <a:srgbClr val="FF6161"/>
                </a:solidFill>
                <a:effectLst>
                  <a:outerShdw blurRad="25500" dist="23000" dir="7020039" algn="tl" rotWithShape="0">
                    <a:srgbClr val="000000">
                      <a:alpha val="50000"/>
                    </a:srgbClr>
                  </a:outerShdw>
                </a:effectLst>
                <a:latin typeface="Impact"/>
              </a:rPr>
              <a:t>LA VERDAD</a:t>
            </a:r>
          </a:p>
        </p:txBody>
      </p:sp>
      <p:sp>
        <p:nvSpPr>
          <p:cNvPr id="45063" name="Line 7"/>
          <p:cNvSpPr>
            <a:spLocks noChangeShapeType="1"/>
          </p:cNvSpPr>
          <p:nvPr/>
        </p:nvSpPr>
        <p:spPr bwMode="auto">
          <a:xfrm flipV="1">
            <a:off x="2430463" y="3051175"/>
            <a:ext cx="0" cy="40005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ln>
                <a:solidFill>
                  <a:schemeClr val="bg1"/>
                </a:solidFill>
              </a:ln>
              <a:effectLst>
                <a:outerShdw blurRad="38100" dist="38100" dir="2700000" algn="tl">
                  <a:srgbClr val="000000">
                    <a:alpha val="43137"/>
                  </a:srgbClr>
                </a:outerShdw>
              </a:effectLst>
            </a:endParaRPr>
          </a:p>
        </p:txBody>
      </p:sp>
      <p:sp>
        <p:nvSpPr>
          <p:cNvPr id="45064" name="Line 8"/>
          <p:cNvSpPr>
            <a:spLocks noChangeShapeType="1"/>
          </p:cNvSpPr>
          <p:nvPr/>
        </p:nvSpPr>
        <p:spPr bwMode="auto">
          <a:xfrm rot="10820532" flipV="1">
            <a:off x="6705600" y="2286000"/>
            <a:ext cx="0" cy="40005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39946" name="WordArt 5"/>
          <p:cNvSpPr>
            <a:spLocks noChangeArrowheads="1" noChangeShapeType="1" noTextEdit="1"/>
          </p:cNvSpPr>
          <p:nvPr/>
        </p:nvSpPr>
        <p:spPr bwMode="auto">
          <a:xfrm>
            <a:off x="6443663" y="3927475"/>
            <a:ext cx="2305050" cy="419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CO" kern="10">
                <a:solidFill>
                  <a:srgbClr val="F2ECEC"/>
                </a:solidFill>
                <a:effectLst>
                  <a:outerShdw blurRad="50800" dist="40000" dir="5400000" algn="tl" rotWithShape="0">
                    <a:srgbClr val="000000">
                      <a:alpha val="32999"/>
                    </a:srgbClr>
                  </a:outerShdw>
                </a:effectLst>
                <a:latin typeface="Impact"/>
              </a:rPr>
              <a:t>APOC. 14:12</a:t>
            </a:r>
          </a:p>
        </p:txBody>
      </p:sp>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6" descr="T013.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xfrm>
            <a:off x="2771775" y="123825"/>
            <a:ext cx="5410200" cy="857250"/>
          </a:xfrm>
        </p:spPr>
        <p:txBody>
          <a:bodyPr/>
          <a:lstStyle/>
          <a:p>
            <a:pPr algn="l">
              <a:defRPr/>
            </a:pPr>
            <a:r>
              <a:rPr lang="en-US" sz="3200" b="1" dirty="0">
                <a:solidFill>
                  <a:schemeClr val="accent3"/>
                </a:solidFill>
                <a:effectLst>
                  <a:outerShdw blurRad="38100" dist="38100" dir="2700000" algn="tl">
                    <a:srgbClr val="000000"/>
                  </a:outerShdw>
                </a:effectLst>
              </a:rPr>
              <a:t>FE Y OBEDIENCIA SON </a:t>
            </a:r>
            <a:br>
              <a:rPr lang="en-US" sz="3200" b="1" dirty="0">
                <a:solidFill>
                  <a:schemeClr val="accent3"/>
                </a:solidFill>
                <a:effectLst>
                  <a:outerShdw blurRad="38100" dist="38100" dir="2700000" algn="tl">
                    <a:srgbClr val="000000"/>
                  </a:outerShdw>
                </a:effectLst>
              </a:rPr>
            </a:br>
            <a:r>
              <a:rPr lang="en-US" sz="3200" b="1" dirty="0">
                <a:solidFill>
                  <a:schemeClr val="accent3"/>
                </a:solidFill>
                <a:effectLst>
                  <a:outerShdw blurRad="38100" dist="38100" dir="2700000" algn="tl">
                    <a:srgbClr val="000000"/>
                  </a:outerShdw>
                </a:effectLst>
              </a:rPr>
              <a:t>LA VIDA DEL CREYENTE</a:t>
            </a:r>
          </a:p>
        </p:txBody>
      </p:sp>
      <p:sp>
        <p:nvSpPr>
          <p:cNvPr id="32772" name="Rectangle 4"/>
          <p:cNvSpPr>
            <a:spLocks noGrp="1" noChangeArrowheads="1"/>
          </p:cNvSpPr>
          <p:nvPr>
            <p:ph type="body" sz="half" idx="2"/>
          </p:nvPr>
        </p:nvSpPr>
        <p:spPr>
          <a:xfrm>
            <a:off x="5148263" y="1131888"/>
            <a:ext cx="3668712" cy="3086100"/>
          </a:xfrm>
        </p:spPr>
        <p:txBody>
          <a:bodyPr/>
          <a:lstStyle/>
          <a:p>
            <a:pPr algn="just">
              <a:defRPr/>
            </a:pPr>
            <a:r>
              <a:rPr lang="es-CO" b="1">
                <a:solidFill>
                  <a:srgbClr val="C0FEF9"/>
                </a:solidFill>
                <a:effectLst>
                  <a:outerShdw blurRad="38100" dist="38100" dir="2700000" algn="tl">
                    <a:srgbClr val="000000"/>
                  </a:outerShdw>
                </a:effectLst>
              </a:rPr>
              <a:t>“Pero alguno dirá: Tú tienes fe, y yo tengo obras: muéstrame tu fe sin tus obras, </a:t>
            </a:r>
            <a:r>
              <a:rPr lang="es-CO" b="1">
                <a:solidFill>
                  <a:srgbClr val="FAFD00"/>
                </a:solidFill>
                <a:effectLst>
                  <a:outerShdw blurRad="38100" dist="38100" dir="2700000" algn="tl">
                    <a:srgbClr val="000000"/>
                  </a:outerShdw>
                </a:effectLst>
              </a:rPr>
              <a:t>y </a:t>
            </a:r>
            <a:r>
              <a:rPr lang="es-CO" b="1" u="sng">
                <a:solidFill>
                  <a:srgbClr val="FAFD00"/>
                </a:solidFill>
                <a:effectLst>
                  <a:outerShdw blurRad="38100" dist="38100" dir="2700000" algn="tl">
                    <a:srgbClr val="000000"/>
                  </a:outerShdw>
                </a:effectLst>
              </a:rPr>
              <a:t>yo te mostraré mi fe por mis obras</a:t>
            </a:r>
            <a:r>
              <a:rPr lang="es-CO" b="1">
                <a:solidFill>
                  <a:srgbClr val="FAFD00"/>
                </a:solidFill>
                <a:effectLst>
                  <a:outerShdw blurRad="38100" dist="38100" dir="2700000" algn="tl">
                    <a:srgbClr val="000000"/>
                  </a:outerShdw>
                </a:effectLst>
              </a:rPr>
              <a:t>.” </a:t>
            </a:r>
            <a:r>
              <a:rPr lang="es-CO" sz="2800" b="1">
                <a:solidFill>
                  <a:srgbClr val="C0FEF9"/>
                </a:solidFill>
                <a:effectLst>
                  <a:outerShdw blurRad="38100" dist="38100" dir="2700000" algn="tl">
                    <a:srgbClr val="000000"/>
                  </a:outerShdw>
                </a:effectLst>
              </a:rPr>
              <a:t>(Sant. 2:18)</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p:cTn id="7" dur="1000" fill="hold"/>
                                        <p:tgtEl>
                                          <p:spTgt spid="3277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277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277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5" descr="50Y.JPG                                                        0000A8CC&#10;FOTOS_CD_BETA                  B1732A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46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p:nvPr>
        </p:nvSpPr>
        <p:spPr>
          <a:xfrm>
            <a:off x="755650" y="195263"/>
            <a:ext cx="7772400" cy="857250"/>
          </a:xfrm>
        </p:spPr>
        <p:txBody>
          <a:bodyPr/>
          <a:lstStyle/>
          <a:p>
            <a:pPr>
              <a:defRPr/>
            </a:pPr>
            <a:r>
              <a:rPr lang="es-CO" b="1">
                <a:solidFill>
                  <a:schemeClr val="accent3"/>
                </a:solidFill>
                <a:effectLst>
                  <a:outerShdw blurRad="38100" dist="38100" dir="2700000" algn="tl">
                    <a:srgbClr val="000000"/>
                  </a:outerShdw>
                </a:effectLst>
              </a:rPr>
              <a:t>DIOS TIENE UN PUEBLO EN ESTA TIERRA</a:t>
            </a:r>
          </a:p>
        </p:txBody>
      </p:sp>
      <p:sp>
        <p:nvSpPr>
          <p:cNvPr id="47107" name="Rectangle 3"/>
          <p:cNvSpPr>
            <a:spLocks noGrp="1" noChangeArrowheads="1"/>
          </p:cNvSpPr>
          <p:nvPr>
            <p:ph type="body" sz="half" idx="1"/>
          </p:nvPr>
        </p:nvSpPr>
        <p:spPr>
          <a:xfrm>
            <a:off x="4284663" y="1347788"/>
            <a:ext cx="4678362" cy="3086100"/>
          </a:xfrm>
        </p:spPr>
        <p:txBody>
          <a:bodyPr/>
          <a:lstStyle/>
          <a:p>
            <a:pPr algn="just">
              <a:defRPr/>
            </a:pPr>
            <a:r>
              <a:rPr lang="es-CO" sz="2000" b="1" dirty="0">
                <a:solidFill>
                  <a:srgbClr val="FAFD00"/>
                </a:solidFill>
                <a:effectLst>
                  <a:outerShdw blurRad="38100" dist="38100" dir="2700000" algn="tl">
                    <a:srgbClr val="000000"/>
                  </a:outerShdw>
                </a:effectLst>
              </a:rPr>
              <a:t>Que adora en ESPIRITU y en VERDAD.</a:t>
            </a:r>
          </a:p>
          <a:p>
            <a:pPr algn="just">
              <a:defRPr/>
            </a:pPr>
            <a:r>
              <a:rPr lang="es-CO" sz="2000" b="1" dirty="0">
                <a:solidFill>
                  <a:srgbClr val="FAFD00"/>
                </a:solidFill>
                <a:effectLst>
                  <a:outerShdw blurRad="38100" dist="38100" dir="2700000" algn="tl">
                    <a:srgbClr val="000000"/>
                  </a:outerShdw>
                </a:effectLst>
              </a:rPr>
              <a:t>Que está edificado sobre la ROCA que es Cristo Jesús.</a:t>
            </a:r>
          </a:p>
          <a:p>
            <a:pPr algn="just">
              <a:defRPr/>
            </a:pPr>
            <a:r>
              <a:rPr lang="es-CO" sz="2000" b="1" dirty="0">
                <a:solidFill>
                  <a:srgbClr val="FAFD00"/>
                </a:solidFill>
                <a:effectLst>
                  <a:outerShdw blurRad="38100" dist="38100" dir="2700000" algn="tl">
                    <a:srgbClr val="000000"/>
                  </a:outerShdw>
                </a:effectLst>
              </a:rPr>
              <a:t>“… y sobre esta ROCA (en griego “PETRA” ) edificaré mi iglesia” (Mat. 16:18)</a:t>
            </a:r>
          </a:p>
          <a:p>
            <a:pPr algn="just">
              <a:defRPr/>
            </a:pPr>
            <a:r>
              <a:rPr lang="es-CO" sz="2000" b="1" dirty="0">
                <a:solidFill>
                  <a:srgbClr val="FAFD00"/>
                </a:solidFill>
                <a:effectLst>
                  <a:outerShdw blurRad="38100" dist="38100" dir="2700000" algn="tl">
                    <a:srgbClr val="000000"/>
                  </a:outerShdw>
                </a:effectLst>
              </a:rPr>
              <a:t>Cristo es la “piedra viva”, la “ piedra angular”, la “piedra de tropiezo” y “la ROCA (“PETRA”) que hace caer” (1 Pedro 2:4,6,8)</a:t>
            </a:r>
            <a:endParaRPr lang="es-CO" sz="2000" b="1" dirty="0">
              <a:solidFill>
                <a:srgbClr val="E21CDD"/>
              </a:solidFill>
              <a:effectLst>
                <a:outerShdw blurRad="38100" dist="38100" dir="2700000" algn="tl">
                  <a:srgbClr val="000000"/>
                </a:outerShd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75" fill="hold"/>
                                        <p:tgtEl>
                                          <p:spTgt spid="4710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47107">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75" fill="hold"/>
                                        <p:tgtEl>
                                          <p:spTgt spid="47107">
                                            <p:txEl>
                                              <p:pRg st="1" end="1"/>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47107">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Laser"/>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75" fill="hold"/>
                                        <p:tgtEl>
                                          <p:spTgt spid="47107">
                                            <p:txEl>
                                              <p:pRg st="2" end="2"/>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47107">
                                            <p:txEl>
                                              <p:pRg st="2" end="2"/>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Las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75" fill="hold"/>
                                        <p:tgtEl>
                                          <p:spTgt spid="47107">
                                            <p:txEl>
                                              <p:pRg st="3" end="3"/>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47107">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2250" y="420688"/>
            <a:ext cx="2667000" cy="4229100"/>
          </a:xfrm>
        </p:spPr>
        <p:txBody>
          <a:bodyPr/>
          <a:lstStyle/>
          <a:p>
            <a:pPr>
              <a:defRPr/>
            </a:pPr>
            <a:r>
              <a:rPr lang="en-US" sz="3200" b="1" dirty="0">
                <a:solidFill>
                  <a:schemeClr val="tx1">
                    <a:lumMod val="90000"/>
                  </a:schemeClr>
                </a:solidFill>
                <a:effectLst>
                  <a:outerShdw blurRad="38100" dist="38100" dir="2700000" algn="tl">
                    <a:srgbClr val="000000"/>
                  </a:outerShdw>
                </a:effectLst>
              </a:rPr>
              <a:t>UNA IGLESIA QUE ESTA SIEMPRE EN LA PRESENCIA Y EN EL CORAZON DE DIOS</a:t>
            </a:r>
            <a:endParaRPr lang="en-US" b="1" dirty="0">
              <a:solidFill>
                <a:schemeClr val="tx1">
                  <a:lumMod val="90000"/>
                </a:schemeClr>
              </a:solidFill>
              <a:effectLst>
                <a:outerShdw blurRad="38100" dist="38100" dir="2700000" algn="tl">
                  <a:srgbClr val="000000"/>
                </a:outerShdw>
              </a:effectLst>
            </a:endParaRPr>
          </a:p>
        </p:txBody>
      </p:sp>
      <p:sp>
        <p:nvSpPr>
          <p:cNvPr id="48132" name="Rectangle 4"/>
          <p:cNvSpPr>
            <a:spLocks noGrp="1" noChangeArrowheads="1"/>
          </p:cNvSpPr>
          <p:nvPr>
            <p:ph type="body" sz="half" idx="2"/>
          </p:nvPr>
        </p:nvSpPr>
        <p:spPr>
          <a:xfrm>
            <a:off x="3419475" y="2787650"/>
            <a:ext cx="5638800" cy="2198688"/>
          </a:xfrm>
        </p:spPr>
        <p:txBody>
          <a:bodyPr/>
          <a:lstStyle/>
          <a:p>
            <a:pPr algn="just"/>
            <a:r>
              <a:rPr lang="es-CO" sz="2000" b="1"/>
              <a:t>“Y me volví para ver la voz que hablaba conmigo; y vuelto, vi </a:t>
            </a:r>
            <a:r>
              <a:rPr lang="es-CO" sz="2000" b="1" u="sng"/>
              <a:t>siete candeleros de oro</a:t>
            </a:r>
            <a:r>
              <a:rPr lang="es-CO" sz="2000" b="1"/>
              <a:t>,</a:t>
            </a:r>
          </a:p>
          <a:p>
            <a:pPr algn="just"/>
            <a:r>
              <a:rPr lang="es-CO" sz="2000" b="1"/>
              <a:t>“Y en medio de los siete candeleros  a uno semejante al Hijo del hombre…</a:t>
            </a:r>
          </a:p>
          <a:p>
            <a:pPr algn="just"/>
            <a:r>
              <a:rPr lang="es-CO" sz="2000" b="1"/>
              <a:t>“… y los siete candeleros que has visto, son las </a:t>
            </a:r>
            <a:r>
              <a:rPr lang="es-CO" sz="2000" b="1" u="sng"/>
              <a:t>siete iglesias</a:t>
            </a:r>
            <a:r>
              <a:rPr lang="es-CO" sz="2000" b="1"/>
              <a:t>”   (Apoc. 1:12,13,20)</a:t>
            </a:r>
            <a:endParaRPr lang="es-CO" sz="2000" b="1">
              <a:solidFill>
                <a:srgbClr val="FAFD00"/>
              </a:solidFill>
            </a:endParaRPr>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09550"/>
            <a:ext cx="504031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8132">
                                            <p:txEl>
                                              <p:pRg st="0" end="0"/>
                                            </p:txEl>
                                          </p:spTgt>
                                        </p:tgtEl>
                                        <p:attrNameLst>
                                          <p:attrName>style.visibility</p:attrName>
                                        </p:attrNameLst>
                                      </p:cBhvr>
                                      <p:to>
                                        <p:strVal val="visible"/>
                                      </p:to>
                                    </p:set>
                                    <p:anim calcmode="lin" valueType="num">
                                      <p:cBhvr additive="base">
                                        <p:cTn id="7" dur="300" fill="hold"/>
                                        <p:tgtEl>
                                          <p:spTgt spid="4813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813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48132">
                                            <p:txEl>
                                              <p:pRg st="1" end="1"/>
                                            </p:txEl>
                                          </p:spTgt>
                                        </p:tgtEl>
                                        <p:attrNameLst>
                                          <p:attrName>style.visibility</p:attrName>
                                        </p:attrNameLst>
                                      </p:cBhvr>
                                      <p:to>
                                        <p:strVal val="visible"/>
                                      </p:to>
                                    </p:set>
                                    <p:anim calcmode="lin" valueType="num">
                                      <p:cBhvr additive="base">
                                        <p:cTn id="13" dur="300" fill="hold"/>
                                        <p:tgtEl>
                                          <p:spTgt spid="48132">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813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8132">
                                            <p:txEl>
                                              <p:pRg st="2" end="2"/>
                                            </p:txEl>
                                          </p:spTgt>
                                        </p:tgtEl>
                                        <p:attrNameLst>
                                          <p:attrName>style.visibility</p:attrName>
                                        </p:attrNameLst>
                                      </p:cBhvr>
                                      <p:to>
                                        <p:strVal val="visible"/>
                                      </p:to>
                                    </p:set>
                                    <p:anim calcmode="lin" valueType="num">
                                      <p:cBhvr additive="base">
                                        <p:cTn id="19" dur="300" fill="hold"/>
                                        <p:tgtEl>
                                          <p:spTgt spid="48132">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813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2"/>
          <p:cNvSpPr>
            <a:spLocks noGrp="1" noChangeArrowheads="1"/>
          </p:cNvSpPr>
          <p:nvPr>
            <p:ph type="title"/>
          </p:nvPr>
        </p:nvSpPr>
        <p:spPr>
          <a:xfrm>
            <a:off x="755650" y="285750"/>
            <a:ext cx="7772400" cy="800100"/>
          </a:xfrm>
        </p:spPr>
        <p:txBody>
          <a:bodyPr/>
          <a:lstStyle/>
          <a:p>
            <a:r>
              <a:rPr lang="es-CO" sz="3200" b="1">
                <a:solidFill>
                  <a:schemeClr val="bg1"/>
                </a:solidFill>
              </a:rPr>
              <a:t>Jesús le dio a la mujer las dos principales señales para distinguir la verdadera iglesia</a:t>
            </a:r>
            <a:br>
              <a:rPr lang="es-CO" sz="3200" b="1">
                <a:solidFill>
                  <a:schemeClr val="bg1"/>
                </a:solidFill>
              </a:rPr>
            </a:br>
            <a:endParaRPr lang="es-CO" sz="3200" b="1">
              <a:solidFill>
                <a:schemeClr val="bg1"/>
              </a:solidFill>
            </a:endParaRPr>
          </a:p>
        </p:txBody>
      </p:sp>
      <p:sp>
        <p:nvSpPr>
          <p:cNvPr id="7172" name="Rectangle 4"/>
          <p:cNvSpPr>
            <a:spLocks noGrp="1" noChangeArrowheads="1"/>
          </p:cNvSpPr>
          <p:nvPr>
            <p:ph type="body" sz="half" idx="2"/>
          </p:nvPr>
        </p:nvSpPr>
        <p:spPr>
          <a:xfrm>
            <a:off x="685800" y="1276350"/>
            <a:ext cx="8278813" cy="3671888"/>
          </a:xfrm>
        </p:spPr>
        <p:txBody>
          <a:bodyPr/>
          <a:lstStyle/>
          <a:p>
            <a:pPr algn="just">
              <a:defRPr/>
            </a:pPr>
            <a:r>
              <a:rPr lang="es-CO" sz="2800" b="1" dirty="0">
                <a:solidFill>
                  <a:schemeClr val="bg1"/>
                </a:solidFill>
                <a:effectLst>
                  <a:outerShdw blurRad="38100" dist="38100" dir="2700000" algn="tl">
                    <a:srgbClr val="FFFFFF"/>
                  </a:outerShdw>
                </a:effectLst>
              </a:rPr>
              <a:t>“Pero la hora viene, y ahora es, cuando los </a:t>
            </a:r>
            <a:r>
              <a:rPr lang="es-CO" sz="2800" b="1" u="sng" dirty="0">
                <a:solidFill>
                  <a:schemeClr val="bg1"/>
                </a:solidFill>
                <a:effectLst>
                  <a:outerShdw blurRad="38100" dist="38100" dir="2700000" algn="tl">
                    <a:srgbClr val="FFFFFF"/>
                  </a:outerShdw>
                </a:effectLst>
              </a:rPr>
              <a:t>verdaderos</a:t>
            </a:r>
            <a:r>
              <a:rPr lang="es-CO" sz="2800" b="1" u="sng" dirty="0">
                <a:solidFill>
                  <a:schemeClr val="bg1"/>
                </a:solidFill>
                <a:effectLst>
                  <a:outerShdw blurRad="38100" dist="38100" dir="2700000" algn="tl">
                    <a:srgbClr val="000000"/>
                  </a:outerShdw>
                </a:effectLst>
              </a:rPr>
              <a:t> </a:t>
            </a:r>
            <a:r>
              <a:rPr lang="es-CO" sz="2800" b="1" u="sng" dirty="0">
                <a:solidFill>
                  <a:srgbClr val="FAFD00"/>
                </a:solidFill>
                <a:effectLst>
                  <a:outerShdw blurRad="38100" dist="38100" dir="2700000" algn="tl">
                    <a:srgbClr val="000000"/>
                  </a:outerShdw>
                </a:effectLst>
              </a:rPr>
              <a:t>adoradores </a:t>
            </a:r>
            <a:r>
              <a:rPr lang="es-CO" sz="2800" b="1" u="sng" dirty="0">
                <a:solidFill>
                  <a:schemeClr val="bg1"/>
                </a:solidFill>
                <a:effectLst>
                  <a:outerShdw blurRad="38100" dist="38100" dir="2700000" algn="tl">
                    <a:srgbClr val="FFFFFF"/>
                  </a:outerShdw>
                </a:effectLst>
              </a:rPr>
              <a:t>adorarán al Padre en…</a:t>
            </a:r>
            <a:endParaRPr lang="es-CO" sz="2800" b="1" u="sng" dirty="0">
              <a:solidFill>
                <a:schemeClr val="bg1"/>
              </a:solidFill>
              <a:effectLst>
                <a:outerShdw blurRad="38100" dist="38100" dir="2700000" algn="tl">
                  <a:srgbClr val="000000"/>
                </a:outerShdw>
              </a:effectLst>
            </a:endParaRPr>
          </a:p>
          <a:p>
            <a:pPr algn="just">
              <a:defRPr/>
            </a:pPr>
            <a:r>
              <a:rPr lang="es-CO" sz="2800" b="1" u="sng" dirty="0">
                <a:solidFill>
                  <a:srgbClr val="000000"/>
                </a:solidFill>
                <a:effectLst>
                  <a:outerShdw blurRad="38100" dist="38100" dir="2700000" algn="tl">
                    <a:srgbClr val="FFFFFF"/>
                  </a:outerShdw>
                </a:effectLst>
              </a:rPr>
              <a:t>(1) ESPÍRITU </a:t>
            </a:r>
            <a:r>
              <a:rPr lang="es-CO" sz="2800" b="1" dirty="0">
                <a:solidFill>
                  <a:srgbClr val="000000"/>
                </a:solidFill>
                <a:effectLst>
                  <a:outerShdw blurRad="38100" dist="38100" dir="2700000" algn="tl">
                    <a:srgbClr val="FFFFFF"/>
                  </a:outerShdw>
                </a:effectLst>
              </a:rPr>
              <a:t>y en </a:t>
            </a:r>
          </a:p>
          <a:p>
            <a:pPr algn="just">
              <a:defRPr/>
            </a:pPr>
            <a:r>
              <a:rPr lang="es-CO" sz="2800" b="1" u="sng" dirty="0">
                <a:solidFill>
                  <a:srgbClr val="000000"/>
                </a:solidFill>
                <a:effectLst>
                  <a:outerShdw blurRad="38100" dist="38100" dir="2700000" algn="tl">
                    <a:srgbClr val="FFFFFF"/>
                  </a:outerShdw>
                </a:effectLst>
              </a:rPr>
              <a:t>(2)VERDAD</a:t>
            </a:r>
            <a:r>
              <a:rPr lang="es-CO" sz="2800" b="1" dirty="0">
                <a:solidFill>
                  <a:srgbClr val="000000"/>
                </a:solidFill>
                <a:effectLst>
                  <a:outerShdw blurRad="38100" dist="38100" dir="2700000" algn="tl">
                    <a:srgbClr val="FFFFFF"/>
                  </a:outerShdw>
                </a:effectLst>
              </a:rPr>
              <a:t>; </a:t>
            </a:r>
          </a:p>
          <a:p>
            <a:pPr lvl="4" algn="just">
              <a:defRPr/>
            </a:pPr>
            <a:r>
              <a:rPr lang="es-CO" sz="3200" b="1" dirty="0">
                <a:solidFill>
                  <a:srgbClr val="C0FEF9"/>
                </a:solidFill>
                <a:effectLst>
                  <a:outerShdw blurRad="38100" dist="38100" dir="2700000" algn="tl">
                    <a:srgbClr val="000000"/>
                  </a:outerShdw>
                </a:effectLst>
              </a:rPr>
              <a:t>“</a:t>
            </a:r>
            <a:r>
              <a:rPr lang="es-CO" sz="3200" b="1" dirty="0">
                <a:solidFill>
                  <a:srgbClr val="000000"/>
                </a:solidFill>
                <a:effectLst>
                  <a:outerShdw blurRad="38100" dist="38100" dir="2700000" algn="tl">
                    <a:srgbClr val="FFFFFF"/>
                  </a:outerShdw>
                </a:effectLst>
              </a:rPr>
              <a:t>Porque tambié</a:t>
            </a:r>
            <a:r>
              <a:rPr lang="es-CO" sz="3200" b="1" dirty="0">
                <a:solidFill>
                  <a:schemeClr val="bg1"/>
                </a:solidFill>
                <a:effectLst>
                  <a:outerShdw blurRad="38100" dist="38100" dir="2700000" algn="tl">
                    <a:srgbClr val="FFFFFF"/>
                  </a:outerShdw>
                </a:effectLst>
              </a:rPr>
              <a:t>n el Padre busca  a tales que le adoren.”  (Juan. 4:23,24)</a:t>
            </a:r>
          </a:p>
          <a:p>
            <a:pPr algn="just">
              <a:buFontTx/>
              <a:buNone/>
              <a:defRPr/>
            </a:pPr>
            <a:endParaRPr lang="es-CO" sz="2800" b="1" dirty="0">
              <a:solidFill>
                <a:srgbClr val="000000"/>
              </a:solidFill>
              <a:effectLst>
                <a:outerShdw blurRad="38100" dist="38100" dir="2700000" algn="tl">
                  <a:srgbClr val="FFFFFF"/>
                </a:outerShdw>
              </a:effectLst>
            </a:endParaRPr>
          </a:p>
        </p:txBody>
      </p:sp>
      <p:sp>
        <p:nvSpPr>
          <p:cNvPr id="6149" name="AutoShape 6" descr="C:\Users\hp\Documents\Adventista 7 D%C3%ADa\Diapositivas Power\a\content\bin\images\large\IB_010.jpg"/>
          <p:cNvSpPr>
            <a:spLocks noChangeAspect="1" noChangeArrowheads="1"/>
          </p:cNvSpPr>
          <p:nvPr/>
        </p:nvSpPr>
        <p:spPr bwMode="auto">
          <a:xfrm>
            <a:off x="193675"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additive="base">
                                        <p:cTn id="7" dur="500"/>
                                        <p:tgtEl>
                                          <p:spTgt spid="7172">
                                            <p:txEl>
                                              <p:pRg st="0" end="0"/>
                                            </p:txEl>
                                          </p:spTgt>
                                        </p:tgtEl>
                                        <p:attrNameLst>
                                          <p:attrName>ppt_x</p:attrName>
                                        </p:attrNameLst>
                                      </p:cBhvr>
                                      <p:tavLst>
                                        <p:tav tm="0">
                                          <p:val>
                                            <p:strVal val="#ppt_x+#ppt_w*1.125000"/>
                                          </p:val>
                                        </p:tav>
                                        <p:tav tm="100000">
                                          <p:val>
                                            <p:strVal val="#ppt_x"/>
                                          </p:val>
                                        </p:tav>
                                      </p:tavLst>
                                    </p:anim>
                                    <p:animEffect transition="in" filter="wipe(left)">
                                      <p:cBhvr>
                                        <p:cTn id="8" dur="500"/>
                                        <p:tgtEl>
                                          <p:spTgt spid="7172">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7172">
                                            <p:txEl>
                                              <p:pRg st="1" end="1"/>
                                            </p:txEl>
                                          </p:spTgt>
                                        </p:tgtEl>
                                        <p:attrNameLst>
                                          <p:attrName>style.visibility</p:attrName>
                                        </p:attrNameLst>
                                      </p:cBhvr>
                                      <p:to>
                                        <p:strVal val="visible"/>
                                      </p:to>
                                    </p:set>
                                    <p:anim calcmode="lin" valueType="num">
                                      <p:cBhvr additive="base">
                                        <p:cTn id="13" dur="500"/>
                                        <p:tgtEl>
                                          <p:spTgt spid="7172">
                                            <p:txEl>
                                              <p:pRg st="1" end="1"/>
                                            </p:txEl>
                                          </p:spTgt>
                                        </p:tgtEl>
                                        <p:attrNameLst>
                                          <p:attrName>ppt_x</p:attrName>
                                        </p:attrNameLst>
                                      </p:cBhvr>
                                      <p:tavLst>
                                        <p:tav tm="0">
                                          <p:val>
                                            <p:strVal val="#ppt_x+#ppt_w*1.125000"/>
                                          </p:val>
                                        </p:tav>
                                        <p:tav tm="100000">
                                          <p:val>
                                            <p:strVal val="#ppt_x"/>
                                          </p:val>
                                        </p:tav>
                                      </p:tavLst>
                                    </p:anim>
                                    <p:animEffect transition="in" filter="wipe(left)">
                                      <p:cBhvr>
                                        <p:cTn id="14" dur="500"/>
                                        <p:tgtEl>
                                          <p:spTgt spid="7172">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7172">
                                            <p:txEl>
                                              <p:pRg st="2" end="2"/>
                                            </p:txEl>
                                          </p:spTgt>
                                        </p:tgtEl>
                                        <p:attrNameLst>
                                          <p:attrName>style.visibility</p:attrName>
                                        </p:attrNameLst>
                                      </p:cBhvr>
                                      <p:to>
                                        <p:strVal val="visible"/>
                                      </p:to>
                                    </p:set>
                                    <p:anim calcmode="lin" valueType="num">
                                      <p:cBhvr additive="base">
                                        <p:cTn id="19" dur="500"/>
                                        <p:tgtEl>
                                          <p:spTgt spid="7172">
                                            <p:txEl>
                                              <p:pRg st="2" end="2"/>
                                            </p:txEl>
                                          </p:spTgt>
                                        </p:tgtEl>
                                        <p:attrNameLst>
                                          <p:attrName>ppt_x</p:attrName>
                                        </p:attrNameLst>
                                      </p:cBhvr>
                                      <p:tavLst>
                                        <p:tav tm="0">
                                          <p:val>
                                            <p:strVal val="#ppt_x+#ppt_w*1.125000"/>
                                          </p:val>
                                        </p:tav>
                                        <p:tav tm="100000">
                                          <p:val>
                                            <p:strVal val="#ppt_x"/>
                                          </p:val>
                                        </p:tav>
                                      </p:tavLst>
                                    </p:anim>
                                    <p:animEffect transition="in" filter="wipe(left)">
                                      <p:cBhvr>
                                        <p:cTn id="20" dur="500"/>
                                        <p:tgtEl>
                                          <p:spTgt spid="7172">
                                            <p:txEl>
                                              <p:pRg st="2" end="2"/>
                                            </p:txEl>
                                          </p:spTgt>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anim calcmode="lin" valueType="num">
                                      <p:cBhvr additive="base">
                                        <p:cTn id="23" dur="500"/>
                                        <p:tgtEl>
                                          <p:spTgt spid="7172">
                                            <p:txEl>
                                              <p:pRg st="3" end="3"/>
                                            </p:txEl>
                                          </p:spTgt>
                                        </p:tgtEl>
                                        <p:attrNameLst>
                                          <p:attrName>ppt_x</p:attrName>
                                        </p:attrNameLst>
                                      </p:cBhvr>
                                      <p:tavLst>
                                        <p:tav tm="0">
                                          <p:val>
                                            <p:strVal val="#ppt_x+#ppt_w*1.125000"/>
                                          </p:val>
                                        </p:tav>
                                        <p:tav tm="100000">
                                          <p:val>
                                            <p:strVal val="#ppt_x"/>
                                          </p:val>
                                        </p:tav>
                                      </p:tavLst>
                                    </p:anim>
                                    <p:animEffect transition="in" filter="wipe(left)">
                                      <p:cBhvr>
                                        <p:cTn id="24" dur="5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4" name="Rectangle 2"/>
          <p:cNvSpPr>
            <a:spLocks noGrp="1" noChangeArrowheads="1"/>
          </p:cNvSpPr>
          <p:nvPr>
            <p:ph type="title"/>
          </p:nvPr>
        </p:nvSpPr>
        <p:spPr>
          <a:xfrm>
            <a:off x="685800" y="339725"/>
            <a:ext cx="7772400" cy="857250"/>
          </a:xfrm>
        </p:spPr>
        <p:txBody>
          <a:bodyPr/>
          <a:lstStyle/>
          <a:p>
            <a:pPr>
              <a:defRPr/>
            </a:pPr>
            <a:r>
              <a:rPr lang="es-CO" b="1">
                <a:solidFill>
                  <a:srgbClr val="FAFD00"/>
                </a:solidFill>
                <a:effectLst>
                  <a:outerShdw blurRad="38100" dist="38100" dir="2700000" algn="tl">
                    <a:srgbClr val="000000"/>
                  </a:outerShdw>
                </a:effectLst>
              </a:rPr>
              <a:t>Una iglesia que ha pasado por grandes y graves experiencias</a:t>
            </a:r>
          </a:p>
        </p:txBody>
      </p:sp>
      <p:sp>
        <p:nvSpPr>
          <p:cNvPr id="49156" name="Rectangle 4"/>
          <p:cNvSpPr>
            <a:spLocks noGrp="1" noChangeArrowheads="1"/>
          </p:cNvSpPr>
          <p:nvPr>
            <p:ph type="body" sz="half" idx="2"/>
          </p:nvPr>
        </p:nvSpPr>
        <p:spPr>
          <a:xfrm>
            <a:off x="179388" y="2000250"/>
            <a:ext cx="8856662" cy="2443163"/>
          </a:xfrm>
        </p:spPr>
        <p:txBody>
          <a:bodyPr/>
          <a:lstStyle/>
          <a:p>
            <a:pPr>
              <a:defRPr/>
            </a:pPr>
            <a:r>
              <a:rPr lang="es-CO" sz="3600" b="1" dirty="0">
                <a:solidFill>
                  <a:schemeClr val="tx1">
                    <a:lumMod val="90000"/>
                  </a:schemeClr>
                </a:solidFill>
                <a:effectLst>
                  <a:outerShdw blurRad="38100" dist="38100" dir="2700000" algn="tl">
                    <a:srgbClr val="000000"/>
                  </a:outerShdw>
                </a:effectLst>
              </a:rPr>
              <a:t>Una iglesia que vio crecer en medio de ella misma la apostasía pero que sobrevivió.</a:t>
            </a:r>
          </a:p>
          <a:p>
            <a:pPr>
              <a:defRPr/>
            </a:pPr>
            <a:r>
              <a:rPr lang="es-CO" sz="3600" b="1" dirty="0">
                <a:solidFill>
                  <a:schemeClr val="tx1">
                    <a:lumMod val="90000"/>
                  </a:schemeClr>
                </a:solidFill>
                <a:effectLst>
                  <a:outerShdw blurRad="38100" dist="38100" dir="2700000" algn="tl">
                    <a:srgbClr val="000000"/>
                  </a:outerShdw>
                </a:effectLst>
              </a:rPr>
              <a:t>Esto lo descubriremos en </a:t>
            </a:r>
            <a:r>
              <a:rPr lang="es-CO" sz="3600" b="1" dirty="0">
                <a:solidFill>
                  <a:srgbClr val="FAFD00"/>
                </a:solidFill>
                <a:effectLst>
                  <a:outerShdw blurRad="38100" dist="38100" dir="2700000" algn="tl">
                    <a:srgbClr val="000000"/>
                  </a:outerShdw>
                </a:effectLst>
              </a:rPr>
              <a:t>el mensaje a las siete  iglesias</a:t>
            </a:r>
            <a:r>
              <a:rPr lang="es-CO" sz="3600" b="1" dirty="0">
                <a:solidFill>
                  <a:schemeClr val="hlink"/>
                </a:solidFill>
                <a:effectLst>
                  <a:outerShdw blurRad="38100" dist="38100" dir="2700000" algn="tl">
                    <a:srgbClr val="000000"/>
                  </a:outerShdw>
                </a:effectLst>
              </a:rPr>
              <a:t> </a:t>
            </a:r>
            <a:r>
              <a:rPr lang="es-CO" sz="3600" b="1" dirty="0">
                <a:solidFill>
                  <a:schemeClr val="tx1">
                    <a:lumMod val="90000"/>
                  </a:schemeClr>
                </a:solidFill>
                <a:effectLst>
                  <a:outerShdw blurRad="38100" dist="38100" dir="2700000" algn="tl">
                    <a:srgbClr val="000000"/>
                  </a:outerShdw>
                </a:effectLst>
              </a:rPr>
              <a:t>en nuestro próximo estudio.</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barn(outVertical)">
                                      <p:cBhvr>
                                        <p:cTn id="7" dur="500"/>
                                        <p:tgtEl>
                                          <p:spTgt spid="491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barn(outVertical)">
                                      <p:cBhvr>
                                        <p:cTn id="12" dur="500"/>
                                        <p:tgtEl>
                                          <p:spTgt spid="4915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5" descr="T121.JPG                                                       0000A96E&#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Rectangle 2"/>
          <p:cNvSpPr>
            <a:spLocks noGrp="1" noChangeArrowheads="1"/>
          </p:cNvSpPr>
          <p:nvPr>
            <p:ph type="title"/>
          </p:nvPr>
        </p:nvSpPr>
        <p:spPr>
          <a:xfrm>
            <a:off x="107950" y="457200"/>
            <a:ext cx="8856663" cy="857250"/>
          </a:xfrm>
        </p:spPr>
        <p:txBody>
          <a:bodyPr/>
          <a:lstStyle/>
          <a:p>
            <a:pPr>
              <a:defRPr/>
            </a:pPr>
            <a:r>
              <a:rPr lang="es-CO" b="1" dirty="0">
                <a:solidFill>
                  <a:schemeClr val="accent4"/>
                </a:solidFill>
                <a:effectLst>
                  <a:outerShdw blurRad="38100" dist="38100" dir="2700000" algn="tl">
                    <a:srgbClr val="FFFFFF"/>
                  </a:outerShdw>
                </a:effectLst>
              </a:rPr>
              <a:t>Dios nos llama a unirnos a la iglesia que adora en Espíritu y  en verdad</a:t>
            </a:r>
          </a:p>
        </p:txBody>
      </p:sp>
      <p:sp>
        <p:nvSpPr>
          <p:cNvPr id="50180" name="Rectangle 4"/>
          <p:cNvSpPr>
            <a:spLocks noGrp="1" noChangeArrowheads="1"/>
          </p:cNvSpPr>
          <p:nvPr>
            <p:ph type="body" sz="half" idx="2"/>
          </p:nvPr>
        </p:nvSpPr>
        <p:spPr>
          <a:xfrm>
            <a:off x="2051050" y="1708150"/>
            <a:ext cx="4897438" cy="2457450"/>
          </a:xfrm>
        </p:spPr>
        <p:txBody>
          <a:bodyPr/>
          <a:lstStyle/>
          <a:p>
            <a:pPr algn="ctr">
              <a:defRPr/>
            </a:pPr>
            <a:r>
              <a:rPr lang="es-CO" sz="3600" b="1">
                <a:solidFill>
                  <a:srgbClr val="FAFD00"/>
                </a:solidFill>
                <a:effectLst>
                  <a:outerShdw blurRad="38100" dist="38100" dir="2700000" algn="tl">
                    <a:srgbClr val="000000"/>
                  </a:outerShdw>
                </a:effectLst>
              </a:rPr>
              <a:t>“…Y el Señor añadía cada día a la iglesia los que habían de ser salvos” (Hech. 2:47)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p:cTn id="7" dur="500" fill="hold"/>
                                        <p:tgtEl>
                                          <p:spTgt spid="50180">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50180">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5018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0180">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6" descr="C:\Users\hp\Documents\Adventista 7 Día\Diapositivas Power\arrepen\content\bin\images\large\oracion7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85800" y="339725"/>
            <a:ext cx="7772400" cy="857250"/>
          </a:xfrm>
        </p:spPr>
        <p:txBody>
          <a:bodyPr/>
          <a:lstStyle/>
          <a:p>
            <a:pPr>
              <a:defRPr/>
            </a:pPr>
            <a:r>
              <a:rPr lang="en-US" sz="3600" b="1" dirty="0">
                <a:solidFill>
                  <a:schemeClr val="accent4"/>
                </a:solidFill>
                <a:effectLst>
                  <a:outerShdw blurRad="38100" dist="38100" dir="2700000" algn="tl">
                    <a:srgbClr val="000000"/>
                  </a:outerShdw>
                </a:effectLst>
              </a:rPr>
              <a:t>EL LLAMADO FINAL DE DIOS:</a:t>
            </a:r>
            <a:br>
              <a:rPr lang="en-US" sz="3600" b="1" dirty="0">
                <a:solidFill>
                  <a:schemeClr val="accent4"/>
                </a:solidFill>
                <a:effectLst>
                  <a:outerShdw blurRad="38100" dist="38100" dir="2700000" algn="tl">
                    <a:srgbClr val="000000"/>
                  </a:outerShdw>
                </a:effectLst>
              </a:rPr>
            </a:br>
            <a:endParaRPr lang="en-US" sz="2400" b="1" dirty="0">
              <a:solidFill>
                <a:schemeClr val="accent4"/>
              </a:solidFill>
              <a:effectLst>
                <a:outerShdw blurRad="38100" dist="38100" dir="2700000" algn="tl">
                  <a:srgbClr val="000000"/>
                </a:outerShdw>
              </a:effectLst>
            </a:endParaRPr>
          </a:p>
        </p:txBody>
      </p:sp>
      <p:sp>
        <p:nvSpPr>
          <p:cNvPr id="46083" name="Rectangle 3"/>
          <p:cNvSpPr>
            <a:spLocks noGrp="1" noChangeArrowheads="1"/>
          </p:cNvSpPr>
          <p:nvPr>
            <p:ph type="body" sz="half" idx="1"/>
          </p:nvPr>
        </p:nvSpPr>
        <p:spPr>
          <a:xfrm>
            <a:off x="107950" y="915988"/>
            <a:ext cx="6048375" cy="3959225"/>
          </a:xfrm>
        </p:spPr>
        <p:txBody>
          <a:bodyPr/>
          <a:lstStyle/>
          <a:p>
            <a:pPr>
              <a:defRPr/>
            </a:pPr>
            <a:r>
              <a:rPr lang="es-CO" sz="2800" b="1" dirty="0">
                <a:solidFill>
                  <a:schemeClr val="accent4"/>
                </a:solidFill>
                <a:effectLst>
                  <a:outerShdw blurRad="38100" dist="38100" dir="2700000" algn="tl">
                    <a:srgbClr val="000000"/>
                  </a:outerShdw>
                </a:effectLst>
              </a:rPr>
              <a:t>“He aquí, yo </a:t>
            </a:r>
            <a:r>
              <a:rPr lang="es-CO" sz="2800" b="1" u="sng" dirty="0">
                <a:solidFill>
                  <a:srgbClr val="FAFD00"/>
                </a:solidFill>
                <a:effectLst>
                  <a:outerShdw blurRad="38100" dist="38100" dir="2700000" algn="tl">
                    <a:srgbClr val="000000"/>
                  </a:outerShdw>
                </a:effectLst>
              </a:rPr>
              <a:t>estoy á la puerta y llamo</a:t>
            </a:r>
            <a:r>
              <a:rPr lang="es-CO" sz="2800" b="1" dirty="0">
                <a:solidFill>
                  <a:schemeClr val="accent4"/>
                </a:solidFill>
                <a:effectLst>
                  <a:outerShdw blurRad="38100" dist="38100" dir="2700000" algn="tl">
                    <a:srgbClr val="000000"/>
                  </a:outerShdw>
                </a:effectLst>
              </a:rPr>
              <a:t>: si alguno oyere mi voz y abriere la puerta, entraré á él, y cenaré con él, y él conmigo.</a:t>
            </a:r>
          </a:p>
          <a:p>
            <a:pPr>
              <a:defRPr/>
            </a:pPr>
            <a:r>
              <a:rPr lang="es-CO" sz="2800" b="1" dirty="0">
                <a:solidFill>
                  <a:schemeClr val="accent4"/>
                </a:solidFill>
                <a:effectLst>
                  <a:outerShdw blurRad="38100" dist="38100" dir="2700000" algn="tl">
                    <a:srgbClr val="000000"/>
                  </a:outerShdw>
                </a:effectLst>
              </a:rPr>
              <a:t>“ </a:t>
            </a:r>
            <a:r>
              <a:rPr lang="es-CO" sz="2800" b="1" u="sng" dirty="0">
                <a:solidFill>
                  <a:srgbClr val="FAFD00"/>
                </a:solidFill>
                <a:effectLst>
                  <a:outerShdw blurRad="38100" dist="38100" dir="2700000" algn="tl">
                    <a:srgbClr val="000000"/>
                  </a:outerShdw>
                </a:effectLst>
              </a:rPr>
              <a:t>Al que venciere, yo le daré que se siente conmigo en mi trono</a:t>
            </a:r>
            <a:r>
              <a:rPr lang="es-CO" sz="2800" b="1" dirty="0">
                <a:solidFill>
                  <a:schemeClr val="accent4"/>
                </a:solidFill>
                <a:effectLst>
                  <a:outerShdw blurRad="38100" dist="38100" dir="2700000" algn="tl">
                    <a:srgbClr val="000000"/>
                  </a:outerShdw>
                </a:effectLst>
              </a:rPr>
              <a:t>; así como yo he vencido, y me he sentado con mi Padre en su trono.”</a:t>
            </a:r>
            <a:br>
              <a:rPr lang="es-CO" sz="2800" b="1" dirty="0">
                <a:solidFill>
                  <a:schemeClr val="accent4"/>
                </a:solidFill>
                <a:effectLst>
                  <a:outerShdw blurRad="38100" dist="38100" dir="2700000" algn="tl">
                    <a:srgbClr val="000000"/>
                  </a:outerShdw>
                </a:effectLst>
              </a:rPr>
            </a:br>
            <a:r>
              <a:rPr lang="es-CO" sz="2800" b="1" dirty="0">
                <a:solidFill>
                  <a:schemeClr val="accent4"/>
                </a:solidFill>
                <a:effectLst>
                  <a:outerShdw blurRad="38100" dist="38100" dir="2700000" algn="tl">
                    <a:srgbClr val="000000"/>
                  </a:outerShdw>
                </a:effectLst>
              </a:rPr>
              <a:t>(Ap. 3:20,21)</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60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60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 calcmode="lin" valueType="num">
                                      <p:cBhvr>
                                        <p:cTn id="15" dur="500" fill="hold"/>
                                        <p:tgtEl>
                                          <p:spTgt spid="46083">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46083">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608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0" name="Rectangle 2"/>
          <p:cNvSpPr>
            <a:spLocks noGrp="1" noChangeArrowheads="1"/>
          </p:cNvSpPr>
          <p:nvPr>
            <p:ph type="title"/>
          </p:nvPr>
        </p:nvSpPr>
        <p:spPr>
          <a:xfrm>
            <a:off x="323850" y="123825"/>
            <a:ext cx="7772400" cy="857250"/>
          </a:xfrm>
        </p:spPr>
        <p:txBody>
          <a:bodyPr/>
          <a:lstStyle/>
          <a:p>
            <a:pPr>
              <a:defRPr/>
            </a:pPr>
            <a:r>
              <a:rPr lang="es-CO" b="1">
                <a:solidFill>
                  <a:schemeClr val="accent4"/>
                </a:solidFill>
                <a:effectLst>
                  <a:outerShdw blurRad="38100" dist="38100" dir="2700000" algn="tl">
                    <a:srgbClr val="FFFFFF"/>
                  </a:outerShdw>
                </a:effectLst>
              </a:rPr>
              <a:t>El Señor tiene su iglesia</a:t>
            </a:r>
          </a:p>
        </p:txBody>
      </p:sp>
      <p:sp>
        <p:nvSpPr>
          <p:cNvPr id="53251" name="Rectangle 3"/>
          <p:cNvSpPr>
            <a:spLocks noGrp="1" noChangeArrowheads="1"/>
          </p:cNvSpPr>
          <p:nvPr>
            <p:ph type="body" idx="1"/>
          </p:nvPr>
        </p:nvSpPr>
        <p:spPr>
          <a:xfrm>
            <a:off x="0" y="1419225"/>
            <a:ext cx="7092950" cy="3086100"/>
          </a:xfrm>
        </p:spPr>
        <p:txBody>
          <a:bodyPr/>
          <a:lstStyle/>
          <a:p>
            <a:pPr algn="just">
              <a:defRPr/>
            </a:pPr>
            <a:r>
              <a:rPr lang="es-CO" sz="2800" b="1">
                <a:effectLst>
                  <a:outerShdw blurRad="38100" dist="38100" dir="2700000" algn="tl">
                    <a:srgbClr val="FFFFFF"/>
                  </a:outerShdw>
                </a:effectLst>
              </a:rPr>
              <a:t>Pero qué ha pasado con  ella?</a:t>
            </a:r>
          </a:p>
          <a:p>
            <a:pPr algn="just">
              <a:defRPr/>
            </a:pPr>
            <a:r>
              <a:rPr lang="es-CO" sz="2800" b="1">
                <a:effectLst>
                  <a:outerShdw blurRad="38100" dist="38100" dir="2700000" algn="tl">
                    <a:srgbClr val="FFFFFF"/>
                  </a:outerShdw>
                </a:effectLst>
              </a:rPr>
              <a:t>Importa la iglesia a la cual me uno?</a:t>
            </a:r>
          </a:p>
          <a:p>
            <a:pPr algn="just">
              <a:defRPr/>
            </a:pPr>
            <a:r>
              <a:rPr lang="es-CO" sz="2800" b="1">
                <a:solidFill>
                  <a:srgbClr val="FAFD00"/>
                </a:solidFill>
                <a:effectLst>
                  <a:outerShdw blurRad="38100" dist="38100" dir="2700000" algn="tl">
                    <a:srgbClr val="000000"/>
                  </a:outerShdw>
                </a:effectLst>
              </a:rPr>
              <a:t>La iglesia ha  sufrido transformaciones y hasta mutacionees a través de la historia y esto también estaba previsto.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851275" y="195263"/>
            <a:ext cx="5113338" cy="857250"/>
          </a:xfrm>
        </p:spPr>
        <p:txBody>
          <a:bodyPr/>
          <a:lstStyle/>
          <a:p>
            <a:pPr>
              <a:defRPr/>
            </a:pPr>
            <a:r>
              <a:rPr lang="es-CO" sz="4000" b="1" dirty="0">
                <a:solidFill>
                  <a:srgbClr val="0000FF"/>
                </a:solidFill>
                <a:effectLst>
                  <a:outerShdw blurRad="38100" dist="38100" dir="2700000" algn="tl">
                    <a:srgbClr val="FFFFFF"/>
                  </a:outerShdw>
                </a:effectLst>
              </a:rPr>
              <a:t>No te pierdas </a:t>
            </a:r>
            <a:br>
              <a:rPr lang="es-CO" sz="4000" b="1" dirty="0">
                <a:solidFill>
                  <a:srgbClr val="0000FF"/>
                </a:solidFill>
                <a:effectLst>
                  <a:outerShdw blurRad="38100" dist="38100" dir="2700000" algn="tl">
                    <a:srgbClr val="FFFFFF"/>
                  </a:outerShdw>
                </a:effectLst>
              </a:rPr>
            </a:br>
            <a:r>
              <a:rPr lang="es-CO" sz="4000" b="1" dirty="0">
                <a:solidFill>
                  <a:srgbClr val="0000FF"/>
                </a:solidFill>
                <a:effectLst>
                  <a:outerShdw blurRad="38100" dist="38100" dir="2700000" algn="tl">
                    <a:srgbClr val="FFFFFF"/>
                  </a:outerShdw>
                </a:effectLst>
              </a:rPr>
              <a:t>nuestro próximo tema</a:t>
            </a:r>
          </a:p>
        </p:txBody>
      </p:sp>
      <p:sp>
        <p:nvSpPr>
          <p:cNvPr id="54275" name="Rectangle 3"/>
          <p:cNvSpPr>
            <a:spLocks noGrp="1" noChangeArrowheads="1"/>
          </p:cNvSpPr>
          <p:nvPr>
            <p:ph type="body" sz="half" idx="1"/>
          </p:nvPr>
        </p:nvSpPr>
        <p:spPr>
          <a:xfrm>
            <a:off x="3563938" y="1419225"/>
            <a:ext cx="5456237" cy="3529013"/>
          </a:xfrm>
        </p:spPr>
        <p:txBody>
          <a:bodyPr/>
          <a:lstStyle/>
          <a:p>
            <a:pPr algn="ctr">
              <a:defRPr/>
            </a:pPr>
            <a:r>
              <a:rPr lang="es-CO" sz="3600" b="1">
                <a:effectLst>
                  <a:outerShdw blurRad="38100" dist="38100" dir="2700000" algn="tl">
                    <a:srgbClr val="FFFFFF"/>
                  </a:outerShdw>
                </a:effectLst>
              </a:rPr>
              <a:t>LA PROFECIA DE LAS SIETE IGLESIAS DEL APOCALIPSIS nos revelará cómo se gestó la apostasía;   cómo  han sobrevivido los fieles.</a:t>
            </a:r>
          </a:p>
        </p:txBody>
      </p:sp>
      <p:pic>
        <p:nvPicPr>
          <p:cNvPr id="49156" name="Picture 6" descr="http://www.google.com.co/url?source=imglanding&amp;ct=img&amp;q=http://2.bp.blogspot.com/_k3Y9EdAsKig/S4Is96jOgvI/AAAAAAAAACw/VNCiQtPffMo/s320/7_cartas.jpg&amp;sa=X&amp;ei=CvOUTue_JsHa0QGIvInnBw&amp;ved=0CAkQ8wc4Eg&amp;usg=AFQjCNFH0uHmvPNtIWIvNtyr8RWuzowsz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35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6" descr="12D.JPG                                                        0000A860&#10;FOTOS_CD_BETA                  B1732A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616" y="987574"/>
            <a:ext cx="6748242" cy="3795886"/>
          </a:xfrm>
          <a:prstGeom prst="rect">
            <a:avLst/>
          </a:prstGeom>
          <a:noFill/>
          <a:ln>
            <a:noFill/>
          </a:ln>
          <a:effectLst>
            <a:outerShdw dist="35921" dir="2700000" algn="ctr" rotWithShape="0">
              <a:schemeClr val="bg2"/>
            </a:outerShdw>
            <a:softEdge rad="317500"/>
          </a:effectLst>
          <a:scene3d>
            <a:camera prst="perspectiveContrastingRightFacing">
              <a:rot lat="21357540" lon="18037283" rev="41975"/>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685800" y="228600"/>
            <a:ext cx="7772400" cy="857250"/>
          </a:xfrm>
        </p:spPr>
        <p:txBody>
          <a:bodyPr/>
          <a:lstStyle/>
          <a:p>
            <a:pPr>
              <a:defRPr/>
            </a:pPr>
            <a:r>
              <a:rPr lang="es-CO" sz="4000" dirty="0">
                <a:solidFill>
                  <a:schemeClr val="tx1"/>
                </a:solidFill>
              </a:rPr>
              <a:t>PRIMERA CARACTERISTICA:</a:t>
            </a:r>
            <a:br>
              <a:rPr lang="es-CO" sz="4000" b="1" dirty="0">
                <a:solidFill>
                  <a:srgbClr val="C0FEF9"/>
                </a:solidFill>
                <a:effectLst>
                  <a:outerShdw blurRad="38100" dist="38100" dir="2700000" algn="tl">
                    <a:srgbClr val="000000"/>
                  </a:outerShdw>
                </a:effectLst>
              </a:rPr>
            </a:br>
            <a:r>
              <a:rPr lang="es-CO" sz="4000" b="1" u="sng" dirty="0">
                <a:solidFill>
                  <a:srgbClr val="FAFD00"/>
                </a:solidFill>
                <a:effectLst>
                  <a:outerShdw blurRad="38100" dist="38100" dir="2700000" algn="tl">
                    <a:srgbClr val="000000"/>
                  </a:outerShdw>
                </a:effectLst>
              </a:rPr>
              <a:t>ADORAN EN ESPIRITU</a:t>
            </a:r>
          </a:p>
        </p:txBody>
      </p:sp>
      <p:sp>
        <p:nvSpPr>
          <p:cNvPr id="9219" name="Rectangle 3"/>
          <p:cNvSpPr>
            <a:spLocks noGrp="1" noChangeArrowheads="1"/>
          </p:cNvSpPr>
          <p:nvPr>
            <p:ph type="body" sz="half" idx="1"/>
          </p:nvPr>
        </p:nvSpPr>
        <p:spPr>
          <a:xfrm>
            <a:off x="3708400" y="1771650"/>
            <a:ext cx="4967288" cy="2343150"/>
          </a:xfrm>
        </p:spPr>
        <p:txBody>
          <a:bodyPr/>
          <a:lstStyle/>
          <a:p>
            <a:r>
              <a:rPr lang="es-CO" sz="4000" b="1"/>
              <a:t>(1) Los que adoran en Espíritu </a:t>
            </a:r>
            <a:r>
              <a:rPr lang="es-CO" sz="4000" b="1" u="sng"/>
              <a:t>han nacido del Espíritu </a:t>
            </a:r>
            <a:endParaRPr lang="es-CO" sz="4000" b="1"/>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9219">
                                            <p:txEl>
                                              <p:pRg st="0" end="0"/>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2"/>
          <p:cNvSpPr>
            <a:spLocks noGrp="1" noChangeArrowheads="1"/>
          </p:cNvSpPr>
          <p:nvPr>
            <p:ph type="title"/>
          </p:nvPr>
        </p:nvSpPr>
        <p:spPr>
          <a:xfrm>
            <a:off x="1116013" y="411163"/>
            <a:ext cx="7315200" cy="742950"/>
          </a:xfrm>
        </p:spPr>
        <p:txBody>
          <a:bodyPr/>
          <a:lstStyle/>
          <a:p>
            <a:pPr>
              <a:defRPr/>
            </a:pPr>
            <a:r>
              <a:rPr lang="es-CO" sz="3200" b="1" dirty="0">
                <a:solidFill>
                  <a:schemeClr val="accent6">
                    <a:lumMod val="50000"/>
                  </a:schemeClr>
                </a:solidFill>
                <a:effectLst>
                  <a:outerShdw blurRad="38100" dist="38100" dir="2700000" algn="tl">
                    <a:srgbClr val="000000">
                      <a:alpha val="43137"/>
                    </a:srgbClr>
                  </a:outerShdw>
                </a:effectLst>
              </a:rPr>
              <a:t>El nacimiento del Espíritu comienza en la experiencia del bautismo</a:t>
            </a:r>
            <a:endParaRPr lang="es-CO" sz="4000" b="1" dirty="0">
              <a:solidFill>
                <a:schemeClr val="accent6">
                  <a:lumMod val="50000"/>
                </a:schemeClr>
              </a:solidFill>
              <a:effectLst>
                <a:outerShdw blurRad="38100" dist="38100" dir="2700000" algn="tl">
                  <a:srgbClr val="000000">
                    <a:alpha val="43137"/>
                  </a:srgbClr>
                </a:outerShdw>
              </a:effectLst>
            </a:endParaRPr>
          </a:p>
        </p:txBody>
      </p:sp>
      <p:sp>
        <p:nvSpPr>
          <p:cNvPr id="10243" name="Rectangle 3"/>
          <p:cNvSpPr>
            <a:spLocks noGrp="1" noChangeArrowheads="1"/>
          </p:cNvSpPr>
          <p:nvPr>
            <p:ph type="body" sz="half" idx="1"/>
          </p:nvPr>
        </p:nvSpPr>
        <p:spPr>
          <a:xfrm>
            <a:off x="714375" y="1563688"/>
            <a:ext cx="7715250" cy="2303462"/>
          </a:xfrm>
        </p:spPr>
        <p:txBody>
          <a:bodyPr/>
          <a:lstStyle/>
          <a:p>
            <a:pPr algn="just">
              <a:defRPr/>
            </a:pPr>
            <a:r>
              <a:rPr lang="es-CO" sz="2800" b="1" dirty="0">
                <a:solidFill>
                  <a:schemeClr val="bg1"/>
                </a:solidFill>
              </a:rPr>
              <a:t>“Respondió Jesús: De cierto, de cierto te digo, que el que no </a:t>
            </a:r>
            <a:r>
              <a:rPr lang="es-CO" sz="2800" b="1" u="sng" dirty="0">
                <a:solidFill>
                  <a:schemeClr val="bg1"/>
                </a:solidFill>
              </a:rPr>
              <a:t>naciere de agua y del Espíritu, </a:t>
            </a:r>
            <a:r>
              <a:rPr lang="es-CO" sz="2800" b="1" dirty="0">
                <a:solidFill>
                  <a:schemeClr val="bg1"/>
                </a:solidFill>
              </a:rPr>
              <a:t>no puede entrar en el reino de Dios.” </a:t>
            </a:r>
          </a:p>
          <a:p>
            <a:pPr marL="0" indent="0" algn="just">
              <a:buFontTx/>
              <a:buNone/>
              <a:defRPr/>
            </a:pPr>
            <a:r>
              <a:rPr lang="es-CO" b="1" dirty="0">
                <a:solidFill>
                  <a:schemeClr val="bg1"/>
                </a:solidFill>
              </a:rPr>
              <a:t>(Juan 3:5,6)</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10243">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10243">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0243">
                                            <p:txEl>
                                              <p:pRg st="0" end="0"/>
                                            </p:txEl>
                                          </p:spTgt>
                                        </p:tgtEl>
                                        <p:attrNameLst>
                                          <p:attrName>ppt_c</p:attrName>
                                        </p:attrNameLst>
                                      </p:cBhvr>
                                      <p:to>
                                        <a:srgbClr val="C0FEF9"/>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10243">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10243">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1+(6*min(max(#ppt_w*#ppt_h,.3),1)-7.4)/-.7*#ppt_h/2"/>
                                          </p:val>
                                        </p:tav>
                                        <p:tav tm="100000">
                                          <p:val>
                                            <p:strVal val="#ppt_y"/>
                                          </p:val>
                                        </p:tav>
                                      </p:tavLst>
                                    </p:anim>
                                  </p:childTnLst>
                                  <p:subTnLst>
                                    <p:animClr clrSpc="rgb" dir="cw">
                                      <p:cBhvr override="childStyle">
                                        <p:cTn dur="1" fill="hold" display="0" masterRel="nextClick" afterEffect="1"/>
                                        <p:tgtEl>
                                          <p:spTgt spid="10243">
                                            <p:txEl>
                                              <p:pRg st="1" end="1"/>
                                            </p:txEl>
                                          </p:spTgt>
                                        </p:tgtEl>
                                        <p:attrNameLst>
                                          <p:attrName>ppt_c</p:attrName>
                                        </p:attrNameLst>
                                      </p:cBhvr>
                                      <p:to>
                                        <a:srgbClr val="C0FEF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Grp="1" noChangeArrowheads="1"/>
          </p:cNvSpPr>
          <p:nvPr>
            <p:ph type="title"/>
          </p:nvPr>
        </p:nvSpPr>
        <p:spPr>
          <a:xfrm>
            <a:off x="747713" y="-20638"/>
            <a:ext cx="7654925" cy="1062038"/>
          </a:xfrm>
        </p:spPr>
        <p:txBody>
          <a:bodyPr/>
          <a:lstStyle/>
          <a:p>
            <a:pPr>
              <a:defRPr/>
            </a:pPr>
            <a:r>
              <a:rPr lang="en-US" sz="3200" b="1" dirty="0">
                <a:solidFill>
                  <a:schemeClr val="accent3"/>
                </a:solidFill>
                <a:effectLst>
                  <a:outerShdw blurRad="38100" dist="38100" dir="2700000" algn="tl">
                    <a:srgbClr val="000000"/>
                  </a:outerShdw>
                </a:effectLst>
              </a:rPr>
              <a:t>(2) LOS QUE ADORAN EN ESPIRITU SON GUIADOS POR EL ESPIRITU</a:t>
            </a:r>
            <a:endParaRPr lang="en-US" sz="4000" b="1" dirty="0">
              <a:solidFill>
                <a:schemeClr val="accent3"/>
              </a:solidFill>
              <a:effectLst>
                <a:outerShdw blurRad="38100" dist="38100" dir="2700000" algn="tl">
                  <a:srgbClr val="000000"/>
                </a:outerShdw>
              </a:effectLst>
            </a:endParaRPr>
          </a:p>
        </p:txBody>
      </p:sp>
      <p:sp>
        <p:nvSpPr>
          <p:cNvPr id="11267" name="Rectangle 3"/>
          <p:cNvSpPr>
            <a:spLocks noGrp="1" noChangeArrowheads="1"/>
          </p:cNvSpPr>
          <p:nvPr>
            <p:ph type="body" sz="half" idx="1"/>
          </p:nvPr>
        </p:nvSpPr>
        <p:spPr>
          <a:xfrm>
            <a:off x="160338" y="915988"/>
            <a:ext cx="8769350" cy="2000250"/>
          </a:xfrm>
        </p:spPr>
        <p:txBody>
          <a:bodyPr/>
          <a:lstStyle/>
          <a:p>
            <a:pPr algn="just">
              <a:defRPr/>
            </a:pPr>
            <a:r>
              <a:rPr lang="es-CO" sz="4000" b="1" dirty="0">
                <a:solidFill>
                  <a:srgbClr val="FAFD00"/>
                </a:solidFill>
                <a:effectLst>
                  <a:outerShdw blurRad="38100" dist="38100" dir="2700000" algn="tl">
                    <a:srgbClr val="000000"/>
                  </a:outerShdw>
                </a:effectLst>
              </a:rPr>
              <a:t>“Porque todos</a:t>
            </a:r>
            <a:r>
              <a:rPr lang="es-CO" sz="4000" b="1" dirty="0">
                <a:solidFill>
                  <a:srgbClr val="EAEC5E"/>
                </a:solidFill>
                <a:effectLst>
                  <a:outerShdw blurRad="38100" dist="38100" dir="2700000" algn="tl">
                    <a:srgbClr val="000000"/>
                  </a:outerShdw>
                </a:effectLst>
              </a:rPr>
              <a:t> </a:t>
            </a:r>
            <a:r>
              <a:rPr lang="es-CO" sz="4000" b="1" u="sng" dirty="0">
                <a:solidFill>
                  <a:srgbClr val="FAFD00"/>
                </a:solidFill>
                <a:effectLst>
                  <a:outerShdw blurRad="38100" dist="38100" dir="2700000" algn="tl">
                    <a:srgbClr val="000000"/>
                  </a:outerShdw>
                </a:effectLst>
              </a:rPr>
              <a:t>los que son guiados por el Espíritu de Dios, los tales son hijos de Dios”</a:t>
            </a:r>
            <a:r>
              <a:rPr lang="es-CO" sz="2400" b="1" dirty="0">
                <a:solidFill>
                  <a:srgbClr val="FAFD00"/>
                </a:solidFill>
                <a:effectLst>
                  <a:outerShdw blurRad="38100" dist="38100" dir="2700000" algn="tl">
                    <a:srgbClr val="000000"/>
                  </a:outerShdw>
                </a:effectLst>
              </a:rPr>
              <a:t>(</a:t>
            </a:r>
            <a:r>
              <a:rPr lang="es-CO" sz="2400" b="1" dirty="0" err="1">
                <a:solidFill>
                  <a:srgbClr val="FAFD00"/>
                </a:solidFill>
                <a:effectLst>
                  <a:outerShdw blurRad="38100" dist="38100" dir="2700000" algn="tl">
                    <a:srgbClr val="000000"/>
                  </a:outerShdw>
                </a:effectLst>
              </a:rPr>
              <a:t>Rom</a:t>
            </a:r>
            <a:r>
              <a:rPr lang="es-CO" sz="2400" b="1" dirty="0">
                <a:solidFill>
                  <a:srgbClr val="FAFD00"/>
                </a:solidFill>
                <a:effectLst>
                  <a:outerShdw blurRad="38100" dist="38100" dir="2700000" algn="tl">
                    <a:srgbClr val="000000"/>
                  </a:outerShdw>
                </a:effectLst>
              </a:rPr>
              <a:t>. 8:14)</a:t>
            </a:r>
          </a:p>
        </p:txBody>
      </p:sp>
      <p:sp>
        <p:nvSpPr>
          <p:cNvPr id="9221" name="AutoShape 6" descr="C:\Users\hp\Documents\Adventista 7 D%C3%ADa\Diapositivas Power\baut\content\bin\images\large\scena1.jpg"/>
          <p:cNvSpPr>
            <a:spLocks noChangeAspect="1" noChangeArrowheads="1"/>
          </p:cNvSpPr>
          <p:nvPr/>
        </p:nvSpPr>
        <p:spPr bwMode="auto">
          <a:xfrm>
            <a:off x="193675" y="-2428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9222" name="AutoShape 8" descr="C:\Users\hp\Documents\Adventista 7 D%C3%ADa\Diapositivas Power\baut\content\bin\images\large\scena1.jpg"/>
          <p:cNvSpPr>
            <a:spLocks noChangeAspect="1" noChangeArrowheads="1"/>
          </p:cNvSpPr>
          <p:nvPr/>
        </p:nvSpPr>
        <p:spPr bwMode="auto">
          <a:xfrm>
            <a:off x="346075" y="-90488"/>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11267">
                                            <p:txEl>
                                              <p:pRg st="0" end="0"/>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7" descr="http://www.google.com.co/url?source=imglanding&amp;ct=img&amp;q=http://ekintzel.files.wordpress.com/2009/12/hell_heaven1.jpg&amp;sa=X&amp;ei=vSOTTpLqEurr0gHK2K0r&amp;ved=0CAkQ8wc&amp;usg=AFQjCNHqqqRgeA41Dwro4ZPr-iDHEavj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a:xfrm>
            <a:off x="107950" y="0"/>
            <a:ext cx="9036050" cy="484188"/>
          </a:xfrm>
        </p:spPr>
        <p:txBody>
          <a:bodyPr/>
          <a:lstStyle/>
          <a:p>
            <a:r>
              <a:rPr lang="en-US" sz="2400" b="1">
                <a:solidFill>
                  <a:schemeClr val="tx1"/>
                </a:solidFill>
              </a:rPr>
              <a:t>SOLO HAY DOS TIPOS DE PERSONAS EN EL MUNDO: …</a:t>
            </a:r>
          </a:p>
        </p:txBody>
      </p:sp>
      <p:sp>
        <p:nvSpPr>
          <p:cNvPr id="34819" name="Rectangle 3"/>
          <p:cNvSpPr>
            <a:spLocks noGrp="1" noChangeArrowheads="1"/>
          </p:cNvSpPr>
          <p:nvPr>
            <p:ph type="body" sz="half" idx="1"/>
          </p:nvPr>
        </p:nvSpPr>
        <p:spPr>
          <a:xfrm>
            <a:off x="1116013" y="993775"/>
            <a:ext cx="2087562" cy="2514600"/>
          </a:xfrm>
        </p:spPr>
        <p:txBody>
          <a:bodyPr/>
          <a:lstStyle/>
          <a:p>
            <a:pPr marL="0" indent="0" algn="just">
              <a:buFontTx/>
              <a:buNone/>
              <a:defRPr/>
            </a:pPr>
            <a:r>
              <a:rPr lang="es-CO" sz="2400" b="1" dirty="0">
                <a:solidFill>
                  <a:schemeClr val="bg1"/>
                </a:solidFill>
                <a:effectLst>
                  <a:outerShdw blurRad="38100" dist="38100" dir="2700000" algn="tl">
                    <a:srgbClr val="FFFFFF"/>
                  </a:outerShdw>
                </a:effectLst>
              </a:rPr>
              <a:t>Están en Cristo Jesús (</a:t>
            </a:r>
            <a:r>
              <a:rPr lang="es-CO" sz="2400" b="1" dirty="0" err="1">
                <a:solidFill>
                  <a:schemeClr val="bg1"/>
                </a:solidFill>
                <a:effectLst>
                  <a:outerShdw blurRad="38100" dist="38100" dir="2700000" algn="tl">
                    <a:srgbClr val="FFFFFF"/>
                  </a:outerShdw>
                </a:effectLst>
              </a:rPr>
              <a:t>Rom</a:t>
            </a:r>
            <a:r>
              <a:rPr lang="es-CO" sz="2400" b="1" dirty="0">
                <a:solidFill>
                  <a:schemeClr val="bg1"/>
                </a:solidFill>
                <a:effectLst>
                  <a:outerShdw blurRad="38100" dist="38100" dir="2700000" algn="tl">
                    <a:srgbClr val="FFFFFF"/>
                  </a:outerShdw>
                </a:effectLst>
              </a:rPr>
              <a:t>. 8:1)</a:t>
            </a:r>
          </a:p>
          <a:p>
            <a:pPr marL="0" indent="0" algn="just">
              <a:buFontTx/>
              <a:buNone/>
              <a:defRPr/>
            </a:pPr>
            <a:r>
              <a:rPr lang="es-CO" sz="2400" b="1" dirty="0">
                <a:solidFill>
                  <a:schemeClr val="bg1"/>
                </a:solidFill>
                <a:effectLst>
                  <a:outerShdw blurRad="38100" dist="38100" dir="2700000" algn="tl">
                    <a:srgbClr val="FFFFFF"/>
                  </a:outerShdw>
                </a:effectLst>
              </a:rPr>
              <a:t>Piensan en las cosas espirituales (vs. 5)</a:t>
            </a:r>
          </a:p>
          <a:p>
            <a:pPr marL="0" indent="0" algn="just">
              <a:buFontTx/>
              <a:buNone/>
              <a:defRPr/>
            </a:pPr>
            <a:r>
              <a:rPr lang="es-CO" sz="2400" b="1" dirty="0">
                <a:solidFill>
                  <a:schemeClr val="bg1"/>
                </a:solidFill>
                <a:effectLst>
                  <a:outerShdw blurRad="38100" dist="38100" dir="2700000" algn="tl">
                    <a:srgbClr val="FFFFFF"/>
                  </a:outerShdw>
                </a:effectLst>
              </a:rPr>
              <a:t>Se sujetan a la ley de Dios (</a:t>
            </a:r>
            <a:r>
              <a:rPr lang="es-CO" sz="2400" b="1" dirty="0" err="1">
                <a:solidFill>
                  <a:schemeClr val="bg1"/>
                </a:solidFill>
                <a:effectLst>
                  <a:outerShdw blurRad="38100" dist="38100" dir="2700000" algn="tl">
                    <a:srgbClr val="FFFFFF"/>
                  </a:outerShdw>
                </a:effectLst>
              </a:rPr>
              <a:t>Eze</a:t>
            </a:r>
            <a:r>
              <a:rPr lang="es-CO" sz="2400" b="1" dirty="0">
                <a:solidFill>
                  <a:schemeClr val="bg1"/>
                </a:solidFill>
                <a:effectLst>
                  <a:outerShdw blurRad="38100" dist="38100" dir="2700000" algn="tl">
                    <a:srgbClr val="FFFFFF"/>
                  </a:outerShdw>
                </a:effectLst>
              </a:rPr>
              <a:t>. 36:27)</a:t>
            </a:r>
          </a:p>
        </p:txBody>
      </p:sp>
      <p:sp>
        <p:nvSpPr>
          <p:cNvPr id="34820" name="Rectangle 4"/>
          <p:cNvSpPr>
            <a:spLocks noGrp="1" noChangeArrowheads="1"/>
          </p:cNvSpPr>
          <p:nvPr>
            <p:ph type="body" sz="half" idx="2"/>
          </p:nvPr>
        </p:nvSpPr>
        <p:spPr>
          <a:xfrm>
            <a:off x="5651500" y="1230313"/>
            <a:ext cx="2160588" cy="3429000"/>
          </a:xfrm>
        </p:spPr>
        <p:txBody>
          <a:bodyPr/>
          <a:lstStyle/>
          <a:p>
            <a:pPr marL="0" indent="0" algn="just">
              <a:buFontTx/>
              <a:buNone/>
              <a:defRPr/>
            </a:pPr>
            <a:r>
              <a:rPr lang="es-CO" sz="2400" b="1" dirty="0">
                <a:solidFill>
                  <a:srgbClr val="FAFD00"/>
                </a:solidFill>
                <a:effectLst>
                  <a:outerShdw blurRad="38100" dist="38100" dir="2700000" algn="tl">
                    <a:srgbClr val="000000"/>
                  </a:outerShdw>
                </a:effectLst>
              </a:rPr>
              <a:t>Están en la carne. </a:t>
            </a:r>
            <a:r>
              <a:rPr lang="es-CO" sz="2000" b="1" dirty="0" err="1">
                <a:solidFill>
                  <a:srgbClr val="FAFD00"/>
                </a:solidFill>
                <a:effectLst>
                  <a:outerShdw blurRad="38100" dist="38100" dir="2700000" algn="tl">
                    <a:srgbClr val="000000"/>
                  </a:outerShdw>
                </a:effectLst>
              </a:rPr>
              <a:t>Rom</a:t>
            </a:r>
            <a:r>
              <a:rPr lang="es-CO" sz="2000" b="1" dirty="0">
                <a:solidFill>
                  <a:srgbClr val="FAFD00"/>
                </a:solidFill>
                <a:effectLst>
                  <a:outerShdw blurRad="38100" dist="38100" dir="2700000" algn="tl">
                    <a:srgbClr val="000000"/>
                  </a:outerShdw>
                </a:effectLst>
              </a:rPr>
              <a:t>. 8:1</a:t>
            </a:r>
          </a:p>
          <a:p>
            <a:pPr marL="0" indent="0" algn="just">
              <a:buFontTx/>
              <a:buNone/>
              <a:defRPr/>
            </a:pPr>
            <a:r>
              <a:rPr lang="es-CO" sz="2400" b="1" dirty="0">
                <a:solidFill>
                  <a:srgbClr val="FAFD00"/>
                </a:solidFill>
                <a:effectLst>
                  <a:outerShdw blurRad="38100" dist="38100" dir="2700000" algn="tl">
                    <a:srgbClr val="000000"/>
                  </a:outerShdw>
                </a:effectLst>
              </a:rPr>
              <a:t>Piensan en las cosas carnales (vs. 5).</a:t>
            </a:r>
          </a:p>
          <a:p>
            <a:pPr marL="0" indent="0" algn="just">
              <a:buFontTx/>
              <a:buNone/>
              <a:defRPr/>
            </a:pPr>
            <a:endParaRPr lang="es-CO" sz="2400" b="1" dirty="0">
              <a:solidFill>
                <a:srgbClr val="FAFD00"/>
              </a:solidFill>
              <a:effectLst>
                <a:outerShdw blurRad="38100" dist="38100" dir="2700000" algn="tl">
                  <a:srgbClr val="000000"/>
                </a:outerShdw>
              </a:effectLst>
            </a:endParaRPr>
          </a:p>
          <a:p>
            <a:pPr marL="0" indent="0" algn="just">
              <a:buFontTx/>
              <a:buNone/>
              <a:defRPr/>
            </a:pPr>
            <a:r>
              <a:rPr lang="es-CO" sz="2400" b="1" dirty="0">
                <a:solidFill>
                  <a:schemeClr val="bg1"/>
                </a:solidFill>
                <a:effectLst>
                  <a:outerShdw blurRad="38100" dist="38100" dir="2700000" algn="tl">
                    <a:srgbClr val="FFFFFF"/>
                  </a:outerShdw>
                </a:effectLst>
              </a:rPr>
              <a:t>No se</a:t>
            </a:r>
            <a:r>
              <a:rPr lang="es-CO" sz="2400" b="1" dirty="0">
                <a:solidFill>
                  <a:schemeClr val="bg1"/>
                </a:solidFill>
                <a:effectLst>
                  <a:outerShdw blurRad="38100" dist="38100" dir="2700000" algn="tl">
                    <a:srgbClr val="000000"/>
                  </a:outerShdw>
                </a:effectLst>
              </a:rPr>
              <a:t> </a:t>
            </a:r>
            <a:r>
              <a:rPr lang="es-CO" sz="2400" b="1" dirty="0">
                <a:solidFill>
                  <a:schemeClr val="bg1"/>
                </a:solidFill>
                <a:effectLst>
                  <a:outerShdw blurRad="38100" dist="38100" dir="2700000" algn="tl">
                    <a:srgbClr val="FFFFFF"/>
                  </a:outerShdw>
                </a:effectLst>
              </a:rPr>
              <a:t>sujeta a la ley de Dios (vs. 7).</a:t>
            </a:r>
          </a:p>
        </p:txBody>
      </p:sp>
      <p:sp>
        <p:nvSpPr>
          <p:cNvPr id="10246" name="1 Rectángulo"/>
          <p:cNvSpPr>
            <a:spLocks noChangeArrowheads="1"/>
          </p:cNvSpPr>
          <p:nvPr/>
        </p:nvSpPr>
        <p:spPr bwMode="auto">
          <a:xfrm>
            <a:off x="4427538" y="42703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chemeClr val="tx1"/>
                </a:solidFill>
              </a:rPr>
              <a:t>LOS GUIADOS  POR   LA CARNE</a:t>
            </a:r>
          </a:p>
        </p:txBody>
      </p:sp>
      <p:sp>
        <p:nvSpPr>
          <p:cNvPr id="10247" name="7 Rectángulo"/>
          <p:cNvSpPr>
            <a:spLocks noChangeArrowheads="1"/>
          </p:cNvSpPr>
          <p:nvPr/>
        </p:nvSpPr>
        <p:spPr bwMode="auto">
          <a:xfrm>
            <a:off x="250825" y="4397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chemeClr val="tx1"/>
                </a:solidFill>
              </a:rPr>
              <a:t>LOS GUIADOS  POR  EL   ESPIRITU</a:t>
            </a:r>
          </a:p>
        </p:txBody>
      </p:sp>
    </p:spTree>
  </p:cSld>
  <p:clrMapOvr>
    <a:masterClrMapping/>
  </p:clrMapOvr>
  <p:transition>
    <p:split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http://www.google.com.co/url?source=imglanding&amp;ct=img&amp;q=http://ekintzel.files.wordpress.com/2009/12/hell_heaven1.jpg&amp;sa=X&amp;ei=vSOTTpLqEurr0gHK2K0r&amp;ved=0CAkQ8wc&amp;usg=AFQjCNHqqqRgeA41Dwro4ZPr-iDHEavj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sz="half" idx="1"/>
          </p:nvPr>
        </p:nvSpPr>
        <p:spPr>
          <a:xfrm>
            <a:off x="5651500" y="915988"/>
            <a:ext cx="2233613" cy="3024187"/>
          </a:xfrm>
        </p:spPr>
        <p:txBody>
          <a:bodyPr/>
          <a:lstStyle/>
          <a:p>
            <a:pPr marL="0" indent="0" algn="ctr">
              <a:spcBef>
                <a:spcPct val="0"/>
              </a:spcBef>
              <a:buFontTx/>
              <a:buNone/>
            </a:pPr>
            <a:r>
              <a:rPr lang="es-CO" sz="1600" b="1"/>
              <a:t>En su vida se revelan los frutos de la carne: adulterio, fornicación, inmundicia, lascivia, idolatría, hechicería, enemistad, pleitos, celos, iras, contiendas, disensiones, herejías, envidias, homicidios, borracheras, orgías, etc.  </a:t>
            </a:r>
          </a:p>
          <a:p>
            <a:pPr marL="0" indent="0" algn="ctr">
              <a:spcBef>
                <a:spcPct val="0"/>
              </a:spcBef>
              <a:buFontTx/>
              <a:buNone/>
            </a:pPr>
            <a:r>
              <a:rPr lang="es-CO" sz="1600" b="1">
                <a:solidFill>
                  <a:schemeClr val="bg1"/>
                </a:solidFill>
              </a:rPr>
              <a:t>(Gálatas 5:19-21)</a:t>
            </a:r>
          </a:p>
        </p:txBody>
      </p:sp>
      <p:sp>
        <p:nvSpPr>
          <p:cNvPr id="11268" name="Rectangle 4"/>
          <p:cNvSpPr>
            <a:spLocks noGrp="1" noChangeArrowheads="1"/>
          </p:cNvSpPr>
          <p:nvPr>
            <p:ph type="body" sz="half" idx="2"/>
          </p:nvPr>
        </p:nvSpPr>
        <p:spPr>
          <a:xfrm>
            <a:off x="1116013" y="987425"/>
            <a:ext cx="2016125" cy="3886200"/>
          </a:xfrm>
        </p:spPr>
        <p:txBody>
          <a:bodyPr/>
          <a:lstStyle/>
          <a:p>
            <a:pPr marL="0" indent="0" algn="ctr">
              <a:buFontTx/>
              <a:buNone/>
            </a:pPr>
            <a:r>
              <a:rPr lang="es-CO" sz="1800" b="1">
                <a:solidFill>
                  <a:schemeClr val="bg1"/>
                </a:solidFill>
              </a:rPr>
              <a:t>Han recibido el espíritu de adopción por el cual pueden llamar a Dios “Abba” (“papito”) (Rom. 8:15)</a:t>
            </a:r>
          </a:p>
          <a:p>
            <a:pPr marL="0" indent="0" algn="ctr">
              <a:buFontTx/>
              <a:buNone/>
            </a:pPr>
            <a:r>
              <a:rPr lang="es-CO" sz="1800" b="1">
                <a:solidFill>
                  <a:schemeClr val="bg1"/>
                </a:solidFill>
              </a:rPr>
              <a:t>En su vida se refleja la tercera característica de los que adoran en Espíritu: Tienen el fruto del Espíritu.</a:t>
            </a:r>
          </a:p>
          <a:p>
            <a:pPr marL="0" indent="0">
              <a:buFontTx/>
              <a:buNone/>
            </a:pPr>
            <a:endParaRPr lang="es-CO" sz="1600">
              <a:solidFill>
                <a:schemeClr val="bg1"/>
              </a:solidFill>
            </a:endParaRPr>
          </a:p>
        </p:txBody>
      </p:sp>
      <p:sp>
        <p:nvSpPr>
          <p:cNvPr id="11269" name="Rectangle 2"/>
          <p:cNvSpPr>
            <a:spLocks noGrp="1" noChangeArrowheads="1"/>
          </p:cNvSpPr>
          <p:nvPr>
            <p:ph type="title"/>
          </p:nvPr>
        </p:nvSpPr>
        <p:spPr>
          <a:xfrm>
            <a:off x="107950" y="0"/>
            <a:ext cx="9036050" cy="484188"/>
          </a:xfrm>
        </p:spPr>
        <p:txBody>
          <a:bodyPr/>
          <a:lstStyle/>
          <a:p>
            <a:r>
              <a:rPr lang="en-US" sz="2400" b="1">
                <a:solidFill>
                  <a:schemeClr val="tx1"/>
                </a:solidFill>
              </a:rPr>
              <a:t>SOLO HAY DOS TIPOS DE PERSONAS EN EL MUNDO: …</a:t>
            </a:r>
          </a:p>
        </p:txBody>
      </p:sp>
    </p:spTree>
  </p:cSld>
  <p:clrMapOvr>
    <a:masterClrMapping/>
  </p:clrMapOvr>
</p:sld>
</file>

<file path=ppt/theme/theme1.xml><?xml version="1.0" encoding="utf-8"?>
<a:theme xmlns:a="http://schemas.openxmlformats.org/drawingml/2006/main" name="untitled 1">
  <a:themeElements>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EAEC5E"/>
            </a:solidFill>
            <a:effectLst>
              <a:outerShdw blurRad="38100" dist="38100" dir="2700000" algn="tl">
                <a:srgbClr val="000000">
                  <a:alpha val="43137"/>
                </a:srgbClr>
              </a:outerShdw>
            </a:effectLst>
            <a:latin typeface="Time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1" i="0" u="none" strike="noStrike" cap="none" normalizeH="0" baseline="0" smtClean="0">
            <a:ln>
              <a:noFill/>
            </a:ln>
            <a:solidFill>
              <a:srgbClr val="EAEC5E"/>
            </a:solidFill>
            <a:effectLst>
              <a:outerShdw blurRad="38100" dist="38100" dir="2700000" algn="tl">
                <a:srgbClr val="000000">
                  <a:alpha val="43137"/>
                </a:srgbClr>
              </a:outerShdw>
            </a:effectLst>
            <a:latin typeface="Times"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 Disk:Applications:Microsoft Office:Microsoft PowerPoint 4:</Template>
  <TotalTime>1283</TotalTime>
  <Pages>30</Pages>
  <Words>2887</Words>
  <Application>Microsoft Office PowerPoint</Application>
  <PresentationFormat>Presentación en pantalla (16:9)</PresentationFormat>
  <Paragraphs>165</Paragraphs>
  <Slides>44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44</vt:i4>
      </vt:variant>
    </vt:vector>
  </HeadingPairs>
  <TitlesOfParts>
    <vt:vector size="47" baseType="lpstr">
      <vt:lpstr>Impact</vt:lpstr>
      <vt:lpstr>Times</vt:lpstr>
      <vt:lpstr>untitled 1</vt:lpstr>
      <vt:lpstr>EL FUERTE PREGON  PRESENTA</vt:lpstr>
      <vt:lpstr>Lo que más causa confusión en el mundo hoy es la innumerable cantidad de iglesias con diferencias de credo.</vt:lpstr>
      <vt:lpstr>Y fue precisamente una samaritana la que le formuló el problema de las diferencias de credos a Jesús. </vt:lpstr>
      <vt:lpstr>Jesús le dio a la mujer las dos principales señales para distinguir la verdadera iglesia </vt:lpstr>
      <vt:lpstr>PRIMERA CARACTERISTICA: ADORAN EN ESPIRITU</vt:lpstr>
      <vt:lpstr>El nacimiento del Espíritu comienza en la experiencia del bautismo</vt:lpstr>
      <vt:lpstr>(2) LOS QUE ADORAN EN ESPIRITU SON GUIADOS POR EL ESPIRITU</vt:lpstr>
      <vt:lpstr>SOLO HAY DOS TIPOS DE PERSONAS EN EL MUNDO: …</vt:lpstr>
      <vt:lpstr>SOLO HAY DOS TIPOS DE PERSONAS EN EL MUNDO: …</vt:lpstr>
      <vt:lpstr>(3) TIENEN EL FRUTO DEL ESPIRITU</vt:lpstr>
      <vt:lpstr>Presentación de PowerPoint</vt:lpstr>
      <vt:lpstr>POSEEN LOS DONES DEL ESPIRITU</vt:lpstr>
      <vt:lpstr>Es bien claro que no todos tienen el mismo don como requisito.</vt:lpstr>
      <vt:lpstr>EL FATIDICO  ERROR DEL PENTECOSTALISMO Y CARISMATISMO MODERNOS</vt:lpstr>
      <vt:lpstr>LA VARIEDAD DE DONES PARA LA EDIFICACION DE LA IGLESIA</vt:lpstr>
      <vt:lpstr>EL DON DE LENGUAS  TUVO SU IMPORTANCIA  EN SU DEBIDO MOMENTO</vt:lpstr>
      <vt:lpstr>EL DON  CON QUE LA  IGLESIA INICIO SU OBRA</vt:lpstr>
      <vt:lpstr>EL DON DE LENGUAS EN EL DIA DE PENTECOSTES</vt:lpstr>
      <vt:lpstr>Problemas con  el don de lenguas</vt:lpstr>
      <vt:lpstr>La presencia de un don no es       la garantía de tener la verdad, ni la verdadera adoración</vt:lpstr>
      <vt:lpstr>EL DON DE LENGUAS  fue pervertido en Corinto por la introducción de prácticas paganas ya conocidas”</vt:lpstr>
      <vt:lpstr>El hablar en lenguas extrañas era conocido por los paganos:</vt:lpstr>
      <vt:lpstr>Pablo con su filosofía de hacerse “griego al griego” prefiere no entrar en controversias en Corinto donde de por sí no lo querían mucho. Por eso hace una recomendación (1 Cor. 14:6-9):</vt:lpstr>
      <vt:lpstr>Presentación de PowerPoint</vt:lpstr>
      <vt:lpstr>EL DON DE PROFECIA: EL DON PARA CULMINAR LA OBRA</vt:lpstr>
      <vt:lpstr>Los siervos de Dios en los últimos días poseerán el espíritu de profecía</vt:lpstr>
      <vt:lpstr>Los siervos de Dios en los últimos días poseerán el espíritu de profecía</vt:lpstr>
      <vt:lpstr>En la Iglesia Verdadera tiene que haber profeta para que se cumpla la promesa del Señor de Amós 3:7</vt:lpstr>
      <vt:lpstr>LA SEGUNDA CARACTERISTICA DE LA IGLESIA VERDADERA DADA POR JESUS A LA SAMARITANA </vt:lpstr>
      <vt:lpstr>Y QUE ES LA VERDAD?</vt:lpstr>
      <vt:lpstr>Y QUE ES LA VERDAD?</vt:lpstr>
      <vt:lpstr>Y QUE ES LA VERDAD?</vt:lpstr>
      <vt:lpstr>Los que adoran EN VERDAD obedecen los mandamientos de Dios </vt:lpstr>
      <vt:lpstr>En el Nuevo Pacto no se descarta la Ley</vt:lpstr>
      <vt:lpstr>COMO SE LOGRA LA OBEDIENCIA A LA LEY EN EL NUEVO PACTO? </vt:lpstr>
      <vt:lpstr>LOS QUE ADORAN  EN VERDAD</vt:lpstr>
      <vt:lpstr>FE Y OBEDIENCIA SON  LA VIDA DEL CREYENTE</vt:lpstr>
      <vt:lpstr>DIOS TIENE UN PUEBLO EN ESTA TIERRA</vt:lpstr>
      <vt:lpstr>UNA IGLESIA QUE ESTA SIEMPRE EN LA PRESENCIA Y EN EL CORAZON DE DIOS</vt:lpstr>
      <vt:lpstr>Una iglesia que ha pasado por grandes y graves experiencias</vt:lpstr>
      <vt:lpstr>Dios nos llama a unirnos a la iglesia que adora en Espíritu y  en verdad</vt:lpstr>
      <vt:lpstr>EL LLAMADO FINAL DE DIOS: </vt:lpstr>
      <vt:lpstr>El Señor tiene su iglesia</vt:lpstr>
      <vt:lpstr>No te pierdas  nuestro próximo tema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Señales de la iglesia verdadera</dc:title>
  <dc:creator>Carlos Quintana</dc:creator>
  <cp:lastModifiedBy>57314</cp:lastModifiedBy>
  <cp:revision>56</cp:revision>
  <cp:lastPrinted>2009-04-22T19:24:48Z</cp:lastPrinted>
  <dcterms:created xsi:type="dcterms:W3CDTF">1998-02-23T20:56:32Z</dcterms:created>
  <dcterms:modified xsi:type="dcterms:W3CDTF">2023-04-18T21:53:00Z</dcterms:modified>
</cp:coreProperties>
</file>