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9"/>
  </p:notesMasterIdLst>
  <p:handoutMasterIdLst>
    <p:handoutMasterId r:id="rId50"/>
  </p:handoutMasterIdLst>
  <p:sldIdLst>
    <p:sldId id="256" r:id="rId2"/>
    <p:sldId id="257" r:id="rId3"/>
    <p:sldId id="259" r:id="rId4"/>
    <p:sldId id="260" r:id="rId5"/>
    <p:sldId id="261" r:id="rId6"/>
    <p:sldId id="262" r:id="rId7"/>
    <p:sldId id="299"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301" r:id="rId34"/>
    <p:sldId id="302" r:id="rId35"/>
    <p:sldId id="303" r:id="rId36"/>
    <p:sldId id="304" r:id="rId37"/>
    <p:sldId id="291" r:id="rId38"/>
    <p:sldId id="292" r:id="rId39"/>
    <p:sldId id="293" r:id="rId40"/>
    <p:sldId id="294" r:id="rId41"/>
    <p:sldId id="305" r:id="rId42"/>
    <p:sldId id="308" r:id="rId43"/>
    <p:sldId id="309" r:id="rId44"/>
    <p:sldId id="311" r:id="rId45"/>
    <p:sldId id="312" r:id="rId46"/>
    <p:sldId id="296" r:id="rId47"/>
    <p:sldId id="298" r:id="rId48"/>
  </p:sldIdLst>
  <p:sldSz cx="9144000" cy="5143500" type="screen16x9"/>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AFD00"/>
    <a:srgbClr val="C0FEF9"/>
    <a:srgbClr val="51DC00"/>
    <a:srgbClr val="FDC0E5"/>
    <a:srgbClr val="114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28" y="48"/>
      </p:cViewPr>
      <p:guideLst>
        <p:guide orient="horz" pos="1620"/>
        <p:guide pos="2880"/>
      </p:guideLst>
    </p:cSldViewPr>
  </p:slideViewPr>
  <p:notesTextViewPr>
    <p:cViewPr>
      <p:scale>
        <a:sx n="1" d="1"/>
        <a:sy n="1" d="1"/>
      </p:scale>
      <p:origin x="0" y="0"/>
    </p:cViewPr>
  </p:notesTextViewPr>
  <p:sorterViewPr>
    <p:cViewPr>
      <p:scale>
        <a:sx n="66" d="100"/>
        <a:sy n="66" d="100"/>
      </p:scale>
      <p:origin x="0" y="23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825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97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67" name="Rectangle 3"/>
          <p:cNvSpPr>
            <a:spLocks noGrp="1" noRot="1" noChangeAspect="1" noChangeArrowheads="1" noTextEdit="1"/>
          </p:cNvSpPr>
          <p:nvPr>
            <p:ph type="sldImg" idx="2"/>
          </p:nvPr>
        </p:nvSpPr>
        <p:spPr bwMode="auto">
          <a:xfrm>
            <a:off x="393700" y="695325"/>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220332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ctrTitle"/>
          </p:nvPr>
        </p:nvSpPr>
        <p:spPr>
          <a:xfrm>
            <a:off x="381000" y="3640059"/>
            <a:ext cx="8458200" cy="916781"/>
          </a:xfrm>
        </p:spPr>
        <p:txBody>
          <a:bodyPr anchor="t"/>
          <a:lstStyle/>
          <a:p>
            <a:r>
              <a:rPr lang="es-ES"/>
              <a:t>Haga clic para modificar el estilo de título del patrón</a:t>
            </a:r>
            <a:endParaRPr lang="en-US"/>
          </a:p>
        </p:txBody>
      </p:sp>
      <p:sp>
        <p:nvSpPr>
          <p:cNvPr id="9" name="8 Subtítulo"/>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7C402E58-5EAE-48F4-9282-7870F2DF11B9}" type="datetimeFigureOut">
              <a:rPr lang="en-US"/>
              <a:pPr>
                <a:defRPr/>
              </a:pPr>
              <a:t>4/18/2023</a:t>
            </a:fld>
            <a:endParaRPr lang="en-US"/>
          </a:p>
        </p:txBody>
      </p:sp>
      <p:sp>
        <p:nvSpPr>
          <p:cNvPr id="6" name="1 Marcador de pie de página"/>
          <p:cNvSpPr>
            <a:spLocks noGrp="1"/>
          </p:cNvSpPr>
          <p:nvPr>
            <p:ph type="ftr" sz="quarter" idx="11"/>
          </p:nvPr>
        </p:nvSpPr>
        <p:spPr/>
        <p:txBody>
          <a:bodyPr/>
          <a:lstStyle>
            <a:lvl1pPr>
              <a:defRPr/>
            </a:lvl1pPr>
          </a:lstStyle>
          <a:p>
            <a:pPr>
              <a:defRPr/>
            </a:pPr>
            <a:endParaRPr lang="en-US"/>
          </a:p>
        </p:txBody>
      </p:sp>
      <p:sp>
        <p:nvSpPr>
          <p:cNvPr id="7" name="14 Marcador de número de diapositiva"/>
          <p:cNvSpPr>
            <a:spLocks noGrp="1"/>
          </p:cNvSpPr>
          <p:nvPr>
            <p:ph type="sldNum" sz="quarter" idx="12"/>
          </p:nvPr>
        </p:nvSpPr>
        <p:spPr>
          <a:xfrm>
            <a:off x="8229600" y="4856163"/>
            <a:ext cx="758825" cy="184150"/>
          </a:xfrm>
        </p:spPr>
        <p:txBody>
          <a:bodyPr/>
          <a:lstStyle>
            <a:lvl1pPr>
              <a:defRPr/>
            </a:lvl1pPr>
          </a:lstStyle>
          <a:p>
            <a:pPr>
              <a:defRPr/>
            </a:pPr>
            <a:fld id="{5559D8AD-85C6-46EB-92C9-F6523D276932}" type="slidenum">
              <a:rPr lang="en-US"/>
              <a:pPr>
                <a:defRPr/>
              </a:pPr>
              <a:t>‹Nº›</a:t>
            </a:fld>
            <a:endParaRPr lang="en-US" dirty="0"/>
          </a:p>
        </p:txBody>
      </p:sp>
    </p:spTree>
    <p:extLst>
      <p:ext uri="{BB962C8B-B14F-4D97-AF65-F5344CB8AC3E}">
        <p14:creationId xmlns:p14="http://schemas.microsoft.com/office/powerpoint/2010/main" val="198730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0 Marcador de fecha"/>
          <p:cNvSpPr>
            <a:spLocks noGrp="1"/>
          </p:cNvSpPr>
          <p:nvPr>
            <p:ph type="dt" sz="half" idx="10"/>
          </p:nvPr>
        </p:nvSpPr>
        <p:spPr/>
        <p:txBody>
          <a:bodyPr/>
          <a:lstStyle>
            <a:lvl1pPr>
              <a:defRPr/>
            </a:lvl1pPr>
          </a:lstStyle>
          <a:p>
            <a:pPr>
              <a:defRPr/>
            </a:pPr>
            <a:fld id="{EF97D07F-A52D-4F67-97EE-AF6FCFE9969B}" type="datetimeFigureOut">
              <a:rPr lang="en-US"/>
              <a:pPr>
                <a:defRPr/>
              </a:pPr>
              <a:t>4/18/2023</a:t>
            </a:fld>
            <a:endParaRPr lang="en-US" dirty="0"/>
          </a:p>
        </p:txBody>
      </p:sp>
      <p:sp>
        <p:nvSpPr>
          <p:cNvPr id="5" name="27 Marcador de pie de página"/>
          <p:cNvSpPr>
            <a:spLocks noGrp="1"/>
          </p:cNvSpPr>
          <p:nvPr>
            <p:ph type="ftr" sz="quarter" idx="11"/>
          </p:nvPr>
        </p:nvSpPr>
        <p:spPr/>
        <p:txBody>
          <a:bodyPr/>
          <a:lstStyle>
            <a:lvl1pPr>
              <a:defRPr/>
            </a:lvl1pPr>
          </a:lstStyle>
          <a:p>
            <a:pPr>
              <a:defRPr/>
            </a:pPr>
            <a:endParaRPr lang="en-US"/>
          </a:p>
        </p:txBody>
      </p:sp>
      <p:sp>
        <p:nvSpPr>
          <p:cNvPr id="6" name="4 Marcador de número de diapositiva"/>
          <p:cNvSpPr>
            <a:spLocks noGrp="1"/>
          </p:cNvSpPr>
          <p:nvPr>
            <p:ph type="sldNum" sz="quarter" idx="12"/>
          </p:nvPr>
        </p:nvSpPr>
        <p:spPr/>
        <p:txBody>
          <a:bodyPr/>
          <a:lstStyle>
            <a:lvl1pPr>
              <a:defRPr/>
            </a:lvl1pPr>
          </a:lstStyle>
          <a:p>
            <a:pPr>
              <a:defRPr/>
            </a:pPr>
            <a:fld id="{D37738E9-63C0-44BC-86D8-AE1039D65446}" type="slidenum">
              <a:rPr lang="en-US"/>
              <a:pPr>
                <a:defRPr/>
              </a:pPr>
              <a:t>‹Nº›</a:t>
            </a:fld>
            <a:endParaRPr lang="en-US" dirty="0"/>
          </a:p>
        </p:txBody>
      </p:sp>
    </p:spTree>
    <p:extLst>
      <p:ext uri="{BB962C8B-B14F-4D97-AF65-F5344CB8AC3E}">
        <p14:creationId xmlns:p14="http://schemas.microsoft.com/office/powerpoint/2010/main" val="143551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411957"/>
            <a:ext cx="1828800" cy="4388644"/>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411957"/>
            <a:ext cx="62484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7D2430CA-E96A-463D-ACA4-70C2A40C9492}" type="datetimeFigureOut">
              <a:rPr lang="en-US"/>
              <a:pPr>
                <a:defRPr/>
              </a:pPr>
              <a:t>4/18/2023</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E0CF16B5-C6E4-40CA-B143-9AD97291F609}" type="slidenum">
              <a:rPr lang="en-US"/>
              <a:pPr>
                <a:defRPr/>
              </a:pPr>
              <a:t>‹Nº›</a:t>
            </a:fld>
            <a:endParaRPr lang="en-US"/>
          </a:p>
        </p:txBody>
      </p:sp>
    </p:spTree>
    <p:extLst>
      <p:ext uri="{BB962C8B-B14F-4D97-AF65-F5344CB8AC3E}">
        <p14:creationId xmlns:p14="http://schemas.microsoft.com/office/powerpoint/2010/main" val="291746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6858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485900"/>
            <a:ext cx="3810000" cy="3086100"/>
          </a:xfrm>
        </p:spPr>
        <p:txBody>
          <a:bodyPr>
            <a:normAutofit/>
          </a:bodyPr>
          <a:lstStyle/>
          <a:p>
            <a:pPr lvl="0"/>
            <a:endParaRPr lang="es-CO" noProof="0"/>
          </a:p>
        </p:txBody>
      </p:sp>
    </p:spTree>
    <p:extLst>
      <p:ext uri="{BB962C8B-B14F-4D97-AF65-F5344CB8AC3E}">
        <p14:creationId xmlns:p14="http://schemas.microsoft.com/office/powerpoint/2010/main" val="52210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imágenes prediseñadas"/>
          <p:cNvSpPr>
            <a:spLocks noGrp="1"/>
          </p:cNvSpPr>
          <p:nvPr>
            <p:ph type="clipArt" sz="half" idx="1"/>
          </p:nvPr>
        </p:nvSpPr>
        <p:spPr>
          <a:xfrm>
            <a:off x="685800" y="1485900"/>
            <a:ext cx="3810000" cy="3086100"/>
          </a:xfrm>
        </p:spPr>
        <p:txBody>
          <a:bodyPr>
            <a:normAutofit/>
          </a:bodyPr>
          <a:lstStyle/>
          <a:p>
            <a:pPr lvl="0"/>
            <a:endParaRPr lang="es-CO" noProof="0"/>
          </a:p>
        </p:txBody>
      </p:sp>
      <p:sp>
        <p:nvSpPr>
          <p:cNvPr id="4" name="3 Marcador de texto"/>
          <p:cNvSpPr>
            <a:spLocks noGrp="1"/>
          </p:cNvSpPr>
          <p:nvPr>
            <p:ph type="body" sz="half" idx="2"/>
          </p:nvPr>
        </p:nvSpPr>
        <p:spPr>
          <a:xfrm>
            <a:off x="46482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96681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4 Marcador de fecha"/>
          <p:cNvSpPr>
            <a:spLocks noGrp="1"/>
          </p:cNvSpPr>
          <p:nvPr>
            <p:ph type="dt" sz="half" idx="10"/>
          </p:nvPr>
        </p:nvSpPr>
        <p:spPr/>
        <p:txBody>
          <a:bodyPr/>
          <a:lstStyle>
            <a:lvl1pPr>
              <a:defRPr/>
            </a:lvl1pPr>
          </a:lstStyle>
          <a:p>
            <a:pPr>
              <a:defRPr/>
            </a:pPr>
            <a:fld id="{606FDCAE-F68C-4DC7-AE85-3A86BA010CDD}" type="datetimeFigureOut">
              <a:rPr lang="en-US"/>
              <a:pPr>
                <a:defRPr/>
              </a:pPr>
              <a:t>4/18/2023</a:t>
            </a:fld>
            <a:endParaRPr lang="en-US"/>
          </a:p>
        </p:txBody>
      </p:sp>
      <p:sp>
        <p:nvSpPr>
          <p:cNvPr id="5" name="18 Marcador de pie de página"/>
          <p:cNvSpPr>
            <a:spLocks noGrp="1"/>
          </p:cNvSpPr>
          <p:nvPr>
            <p:ph type="ftr" sz="quarter" idx="11"/>
          </p:nvPr>
        </p:nvSpPr>
        <p:spPr>
          <a:xfrm>
            <a:off x="3581400" y="57150"/>
            <a:ext cx="2895600" cy="217488"/>
          </a:xfrm>
        </p:spPr>
        <p:txBody>
          <a:bodyPr/>
          <a:lstStyle>
            <a:lvl1pPr>
              <a:defRPr/>
            </a:lvl1pPr>
          </a:lstStyle>
          <a:p>
            <a:pPr>
              <a:defRPr/>
            </a:pPr>
            <a:endParaRPr lang="en-US"/>
          </a:p>
        </p:txBody>
      </p:sp>
      <p:sp>
        <p:nvSpPr>
          <p:cNvPr id="6" name="15 Marcador de número de diapositiva"/>
          <p:cNvSpPr>
            <a:spLocks noGrp="1"/>
          </p:cNvSpPr>
          <p:nvPr>
            <p:ph type="sldNum" sz="quarter" idx="12"/>
          </p:nvPr>
        </p:nvSpPr>
        <p:spPr>
          <a:xfrm>
            <a:off x="8229600" y="4856163"/>
            <a:ext cx="758825" cy="184150"/>
          </a:xfrm>
        </p:spPr>
        <p:txBody>
          <a:bodyPr/>
          <a:lstStyle>
            <a:lvl1pPr>
              <a:defRPr/>
            </a:lvl1pPr>
          </a:lstStyle>
          <a:p>
            <a:pPr>
              <a:defRPr/>
            </a:pPr>
            <a:fld id="{D588F0AC-9B07-4D32-84A5-EC97F10F21EC}" type="slidenum">
              <a:rPr lang="en-US"/>
              <a:pPr>
                <a:defRPr/>
              </a:pPr>
              <a:t>‹Nº›</a:t>
            </a:fld>
            <a:endParaRPr lang="en-US" dirty="0"/>
          </a:p>
        </p:txBody>
      </p:sp>
    </p:spTree>
    <p:extLst>
      <p:ext uri="{BB962C8B-B14F-4D97-AF65-F5344CB8AC3E}">
        <p14:creationId xmlns:p14="http://schemas.microsoft.com/office/powerpoint/2010/main" val="5622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5 Marcador de texto"/>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8" name="7 Título"/>
          <p:cNvSpPr>
            <a:spLocks noGrp="1"/>
          </p:cNvSpPr>
          <p:nvPr>
            <p:ph type="title"/>
          </p:nvPr>
        </p:nvSpPr>
        <p:spPr>
          <a:xfrm>
            <a:off x="180475" y="2210314"/>
            <a:ext cx="8686800" cy="888619"/>
          </a:xfrm>
        </p:spPr>
        <p:txBody>
          <a:bodyPr rtlCol="0" anchor="t"/>
          <a:lstStyle>
            <a:lvl1pPr algn="r">
              <a:defRPr/>
            </a:lvl1pPr>
          </a:lstStyle>
          <a:p>
            <a:r>
              <a:rPr lang="es-ES"/>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F103D005-B202-4F67-9780-C44C904EB3D9}" type="datetimeFigureOut">
              <a:rPr lang="en-US"/>
              <a:pPr>
                <a:defRPr/>
              </a:pPr>
              <a:t>4/18/2023</a:t>
            </a:fld>
            <a:endParaRPr lang="en-US"/>
          </a:p>
        </p:txBody>
      </p:sp>
      <p:sp>
        <p:nvSpPr>
          <p:cNvPr id="7" name="10 Marcador de pie de página"/>
          <p:cNvSpPr>
            <a:spLocks noGrp="1"/>
          </p:cNvSpPr>
          <p:nvPr>
            <p:ph type="ftr" sz="quarter" idx="11"/>
          </p:nvPr>
        </p:nvSpPr>
        <p:spPr/>
        <p:txBody>
          <a:bodyPr/>
          <a:lstStyle>
            <a:lvl1pPr>
              <a:defRPr/>
            </a:lvl1pPr>
          </a:lstStyle>
          <a:p>
            <a:pPr>
              <a:defRPr/>
            </a:pPr>
            <a:endParaRPr lang="en-US"/>
          </a:p>
        </p:txBody>
      </p:sp>
      <p:sp>
        <p:nvSpPr>
          <p:cNvPr id="9" name="15 Marcador de número de diapositiva"/>
          <p:cNvSpPr>
            <a:spLocks noGrp="1"/>
          </p:cNvSpPr>
          <p:nvPr>
            <p:ph type="sldNum" sz="quarter" idx="12"/>
          </p:nvPr>
        </p:nvSpPr>
        <p:spPr/>
        <p:txBody>
          <a:bodyPr/>
          <a:lstStyle>
            <a:lvl1pPr>
              <a:defRPr/>
            </a:lvl1pPr>
          </a:lstStyle>
          <a:p>
            <a:pPr>
              <a:defRPr/>
            </a:pPr>
            <a:fld id="{4349B0EC-D5F8-4EC7-A2B8-333732945AB3}" type="slidenum">
              <a:rPr lang="en-US"/>
              <a:pPr>
                <a:defRPr/>
              </a:pPr>
              <a:t>‹Nº›</a:t>
            </a:fld>
            <a:endParaRPr lang="en-US"/>
          </a:p>
        </p:txBody>
      </p:sp>
    </p:spTree>
    <p:extLst>
      <p:ext uri="{BB962C8B-B14F-4D97-AF65-F5344CB8AC3E}">
        <p14:creationId xmlns:p14="http://schemas.microsoft.com/office/powerpoint/2010/main" val="236907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342900"/>
            <a:ext cx="8686800" cy="630936"/>
          </a:xfrm>
        </p:spPr>
        <p:txBody>
          <a:bodyPr/>
          <a:lstStyle/>
          <a:p>
            <a:r>
              <a:rPr lang="es-ES"/>
              <a:t>Haga clic para modificar el estilo de título del patrón</a:t>
            </a:r>
            <a:endParaRPr lang="en-US"/>
          </a:p>
        </p:txBody>
      </p:sp>
      <p:sp>
        <p:nvSpPr>
          <p:cNvPr id="14" name="13 Marcador de contenido"/>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0 Marcador de fecha"/>
          <p:cNvSpPr>
            <a:spLocks noGrp="1"/>
          </p:cNvSpPr>
          <p:nvPr>
            <p:ph type="dt" sz="half" idx="10"/>
          </p:nvPr>
        </p:nvSpPr>
        <p:spPr/>
        <p:txBody>
          <a:bodyPr/>
          <a:lstStyle>
            <a:lvl1pPr>
              <a:defRPr/>
            </a:lvl1pPr>
          </a:lstStyle>
          <a:p>
            <a:pPr>
              <a:defRPr/>
            </a:pPr>
            <a:fld id="{8D030DBB-DC6C-47C7-9CEC-57E8AF5103F5}" type="datetimeFigureOut">
              <a:rPr lang="en-US"/>
              <a:pPr>
                <a:defRPr/>
              </a:pPr>
              <a:t>4/18/2023</a:t>
            </a:fld>
            <a:endParaRPr lang="en-US" dirty="0"/>
          </a:p>
        </p:txBody>
      </p:sp>
      <p:sp>
        <p:nvSpPr>
          <p:cNvPr id="6" name="27 Marcador de pie de página"/>
          <p:cNvSpPr>
            <a:spLocks noGrp="1"/>
          </p:cNvSpPr>
          <p:nvPr>
            <p:ph type="ftr" sz="quarter" idx="11"/>
          </p:nvPr>
        </p:nvSpPr>
        <p:spPr/>
        <p:txBody>
          <a:bodyPr/>
          <a:lstStyle>
            <a:lvl1pPr>
              <a:defRPr/>
            </a:lvl1pPr>
          </a:lstStyle>
          <a:p>
            <a:pPr>
              <a:defRPr/>
            </a:pPr>
            <a:endParaRPr lang="en-US"/>
          </a:p>
        </p:txBody>
      </p:sp>
      <p:sp>
        <p:nvSpPr>
          <p:cNvPr id="7" name="4 Marcador de número de diapositiva"/>
          <p:cNvSpPr>
            <a:spLocks noGrp="1"/>
          </p:cNvSpPr>
          <p:nvPr>
            <p:ph type="sldNum" sz="quarter" idx="12"/>
          </p:nvPr>
        </p:nvSpPr>
        <p:spPr/>
        <p:txBody>
          <a:bodyPr/>
          <a:lstStyle>
            <a:lvl1pPr>
              <a:defRPr/>
            </a:lvl1pPr>
          </a:lstStyle>
          <a:p>
            <a:pPr>
              <a:defRPr/>
            </a:pPr>
            <a:fld id="{B181E54C-C788-4F30-A50C-EB9F2DF2E550}" type="slidenum">
              <a:rPr lang="en-US"/>
              <a:pPr>
                <a:defRPr/>
              </a:pPr>
              <a:t>‹Nº›</a:t>
            </a:fld>
            <a:endParaRPr lang="en-US" dirty="0"/>
          </a:p>
        </p:txBody>
      </p:sp>
    </p:spTree>
    <p:extLst>
      <p:ext uri="{BB962C8B-B14F-4D97-AF65-F5344CB8AC3E}">
        <p14:creationId xmlns:p14="http://schemas.microsoft.com/office/powerpoint/2010/main" val="35152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title"/>
          </p:nvPr>
        </p:nvSpPr>
        <p:spPr>
          <a:xfrm>
            <a:off x="304800" y="4057650"/>
            <a:ext cx="8610600" cy="661988"/>
          </a:xfrm>
        </p:spPr>
        <p:txBody>
          <a:bodyPr/>
          <a:lstStyle>
            <a:lvl1pPr>
              <a:defRPr/>
            </a:lvl1pPr>
          </a:lstStyle>
          <a:p>
            <a:r>
              <a:rPr lang="es-ES"/>
              <a:t>Haga clic para modificar el estilo de título del patrón</a:t>
            </a:r>
            <a:endParaRPr lang="en-US"/>
          </a:p>
        </p:txBody>
      </p:sp>
      <p:sp>
        <p:nvSpPr>
          <p:cNvPr id="13" name="12 Marcador de texto"/>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25" name="24 Marcador de texto"/>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contenido"/>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8" name="27 Marcador de contenido"/>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9 Marcador de fecha"/>
          <p:cNvSpPr>
            <a:spLocks noGrp="1"/>
          </p:cNvSpPr>
          <p:nvPr>
            <p:ph type="dt" sz="half" idx="10"/>
          </p:nvPr>
        </p:nvSpPr>
        <p:spPr/>
        <p:txBody>
          <a:bodyPr/>
          <a:lstStyle>
            <a:lvl1pPr>
              <a:defRPr/>
            </a:lvl1pPr>
          </a:lstStyle>
          <a:p>
            <a:pPr>
              <a:defRPr/>
            </a:pPr>
            <a:fld id="{3848FE20-97F4-4CC6-BD23-8620339297C0}" type="datetimeFigureOut">
              <a:rPr lang="en-US"/>
              <a:pPr>
                <a:defRPr/>
              </a:pPr>
              <a:t>4/18/2023</a:t>
            </a:fld>
            <a:endParaRPr lang="en-US"/>
          </a:p>
        </p:txBody>
      </p:sp>
      <p:sp>
        <p:nvSpPr>
          <p:cNvPr id="9" name="5 Marcador de pie de página"/>
          <p:cNvSpPr>
            <a:spLocks noGrp="1"/>
          </p:cNvSpPr>
          <p:nvPr>
            <p:ph type="ftr" sz="quarter" idx="11"/>
          </p:nvPr>
        </p:nvSpPr>
        <p:spPr/>
        <p:txBody>
          <a:bodyPr/>
          <a:lstStyle>
            <a:lvl1pPr>
              <a:defRPr/>
            </a:lvl1pPr>
          </a:lstStyle>
          <a:p>
            <a:pPr>
              <a:defRPr/>
            </a:pPr>
            <a:endParaRPr lang="en-US"/>
          </a:p>
        </p:txBody>
      </p:sp>
      <p:sp>
        <p:nvSpPr>
          <p:cNvPr id="10" name="6 Marcador de número de diapositiva"/>
          <p:cNvSpPr>
            <a:spLocks noGrp="1"/>
          </p:cNvSpPr>
          <p:nvPr>
            <p:ph type="sldNum" sz="quarter" idx="12"/>
          </p:nvPr>
        </p:nvSpPr>
        <p:spPr>
          <a:xfrm>
            <a:off x="8229600" y="4857750"/>
            <a:ext cx="762000" cy="185738"/>
          </a:xfrm>
        </p:spPr>
        <p:txBody>
          <a:bodyPr/>
          <a:lstStyle>
            <a:lvl1pPr>
              <a:defRPr/>
            </a:lvl1pPr>
          </a:lstStyle>
          <a:p>
            <a:pPr>
              <a:defRPr/>
            </a:pPr>
            <a:fld id="{18982A71-9BD4-4CC6-9E92-C1AC11C42171}" type="slidenum">
              <a:rPr lang="en-US"/>
              <a:pPr>
                <a:defRPr/>
              </a:pPr>
              <a:t>‹Nº›</a:t>
            </a:fld>
            <a:endParaRPr lang="en-US" dirty="0"/>
          </a:p>
        </p:txBody>
      </p:sp>
    </p:spTree>
    <p:extLst>
      <p:ext uri="{BB962C8B-B14F-4D97-AF65-F5344CB8AC3E}">
        <p14:creationId xmlns:p14="http://schemas.microsoft.com/office/powerpoint/2010/main" val="293694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342900"/>
            <a:ext cx="8686800" cy="630936"/>
          </a:xfrm>
        </p:spPr>
        <p:txBody>
          <a:bodyPr/>
          <a:lstStyle/>
          <a:p>
            <a:r>
              <a:rPr lang="es-ES"/>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CFC1C30C-1472-4E25-9DC7-6A7603ADD6EB}" type="datetimeFigureOut">
              <a:rPr lang="en-US"/>
              <a:pPr>
                <a:defRPr/>
              </a:pPr>
              <a:t>4/18/2023</a:t>
            </a:fld>
            <a:endParaRPr lang="en-US" dirty="0"/>
          </a:p>
        </p:txBody>
      </p:sp>
      <p:sp>
        <p:nvSpPr>
          <p:cNvPr id="4" name="27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fld id="{0BC81B8A-9838-434A-8815-891785F8E15B}" type="slidenum">
              <a:rPr lang="en-US"/>
              <a:pPr>
                <a:defRPr/>
              </a:pPr>
              <a:t>‹Nº›</a:t>
            </a:fld>
            <a:endParaRPr lang="en-US" dirty="0"/>
          </a:p>
        </p:txBody>
      </p:sp>
    </p:spTree>
    <p:extLst>
      <p:ext uri="{BB962C8B-B14F-4D97-AF65-F5344CB8AC3E}">
        <p14:creationId xmlns:p14="http://schemas.microsoft.com/office/powerpoint/2010/main" val="423181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B6C48299-E8DC-452D-B0F9-394C0672C570}" type="datetimeFigureOut">
              <a:rPr lang="en-US"/>
              <a:pPr>
                <a:defRPr/>
              </a:pPr>
              <a:t>4/18/2023</a:t>
            </a:fld>
            <a:endParaRPr lang="en-US"/>
          </a:p>
        </p:txBody>
      </p:sp>
      <p:sp>
        <p:nvSpPr>
          <p:cNvPr id="3" name="23 Marcador de pie de página"/>
          <p:cNvSpPr>
            <a:spLocks noGrp="1"/>
          </p:cNvSpPr>
          <p:nvPr>
            <p:ph type="ftr" sz="quarter" idx="11"/>
          </p:nvPr>
        </p:nvSpPr>
        <p:spPr/>
        <p:txBody>
          <a:bodyPr/>
          <a:lstStyle>
            <a:lvl1pPr>
              <a:defRPr/>
            </a:lvl1pPr>
          </a:lstStyle>
          <a:p>
            <a:pPr>
              <a:defRPr/>
            </a:pPr>
            <a:endParaRPr lang="en-US"/>
          </a:p>
        </p:txBody>
      </p:sp>
      <p:sp>
        <p:nvSpPr>
          <p:cNvPr id="4" name="6 Marcador de número de diapositiva"/>
          <p:cNvSpPr>
            <a:spLocks noGrp="1"/>
          </p:cNvSpPr>
          <p:nvPr>
            <p:ph type="sldNum" sz="quarter" idx="12"/>
          </p:nvPr>
        </p:nvSpPr>
        <p:spPr/>
        <p:txBody>
          <a:bodyPr/>
          <a:lstStyle>
            <a:lvl1pPr>
              <a:defRPr/>
            </a:lvl1pPr>
          </a:lstStyle>
          <a:p>
            <a:pPr>
              <a:defRPr/>
            </a:pPr>
            <a:fld id="{C66F75EA-DF88-4503-BF03-D95209DD383F}" type="slidenum">
              <a:rPr lang="en-US"/>
              <a:pPr>
                <a:defRPr/>
              </a:pPr>
              <a:t>‹Nº›</a:t>
            </a:fld>
            <a:endParaRPr lang="en-US"/>
          </a:p>
        </p:txBody>
      </p:sp>
    </p:spTree>
    <p:extLst>
      <p:ext uri="{BB962C8B-B14F-4D97-AF65-F5344CB8AC3E}">
        <p14:creationId xmlns:p14="http://schemas.microsoft.com/office/powerpoint/2010/main" val="393653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Título"/>
          <p:cNvSpPr>
            <a:spLocks noGrp="1"/>
          </p:cNvSpPr>
          <p:nvPr>
            <p:ph type="title"/>
          </p:nvPr>
        </p:nvSpPr>
        <p:spPr>
          <a:xfrm>
            <a:off x="457200" y="4114800"/>
            <a:ext cx="8458200" cy="390525"/>
          </a:xfrm>
        </p:spPr>
        <p:txBody>
          <a:bodyPr/>
          <a:lstStyle>
            <a:lvl1pPr algn="l">
              <a:buNone/>
              <a:defRPr sz="2000" b="1"/>
            </a:lvl1pPr>
          </a:lstStyle>
          <a:p>
            <a:r>
              <a:rPr lang="es-ES"/>
              <a:t>Haga clic para modificar el estilo de título del patrón</a:t>
            </a:r>
            <a:endParaRPr lang="en-US"/>
          </a:p>
        </p:txBody>
      </p:sp>
      <p:sp>
        <p:nvSpPr>
          <p:cNvPr id="26" name="25 Marcador de texto"/>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4" name="13 Marcador de contenido"/>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24 Marcador de fecha"/>
          <p:cNvSpPr>
            <a:spLocks noGrp="1"/>
          </p:cNvSpPr>
          <p:nvPr>
            <p:ph type="dt" sz="half" idx="10"/>
          </p:nvPr>
        </p:nvSpPr>
        <p:spPr/>
        <p:txBody>
          <a:bodyPr/>
          <a:lstStyle>
            <a:lvl1pPr>
              <a:defRPr/>
            </a:lvl1pPr>
          </a:lstStyle>
          <a:p>
            <a:pPr>
              <a:defRPr/>
            </a:pPr>
            <a:fld id="{D2C96610-515D-4234-8A74-520DC5E39AC6}" type="datetimeFigureOut">
              <a:rPr lang="en-US"/>
              <a:pPr>
                <a:defRPr/>
              </a:pPr>
              <a:t>4/18/2023</a:t>
            </a:fld>
            <a:endParaRPr lang="en-US"/>
          </a:p>
        </p:txBody>
      </p:sp>
      <p:sp>
        <p:nvSpPr>
          <p:cNvPr id="7" name="28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fld id="{1F91D431-C992-4884-82B9-B18BD7D90B12}" type="slidenum">
              <a:rPr lang="en-US"/>
              <a:pPr>
                <a:defRPr/>
              </a:pPr>
              <a:t>‹Nº›</a:t>
            </a:fld>
            <a:endParaRPr lang="en-US"/>
          </a:p>
        </p:txBody>
      </p:sp>
    </p:spTree>
    <p:extLst>
      <p:ext uri="{BB962C8B-B14F-4D97-AF65-F5344CB8AC3E}">
        <p14:creationId xmlns:p14="http://schemas.microsoft.com/office/powerpoint/2010/main" val="245049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17" name="16 Título"/>
          <p:cNvSpPr>
            <a:spLocks noGrp="1"/>
          </p:cNvSpPr>
          <p:nvPr>
            <p:ph type="title"/>
          </p:nvPr>
        </p:nvSpPr>
        <p:spPr>
          <a:xfrm>
            <a:off x="381000" y="3745320"/>
            <a:ext cx="5867400" cy="391716"/>
          </a:xfrm>
        </p:spPr>
        <p:txBody>
          <a:bodyPr/>
          <a:lstStyle>
            <a:lvl1pPr algn="l">
              <a:buNone/>
              <a:defRPr sz="2000" b="1"/>
            </a:lvl1pPr>
          </a:lstStyle>
          <a:p>
            <a:r>
              <a:rPr lang="es-ES"/>
              <a:t>Haga clic para modificar el estilo de título del patrón</a:t>
            </a:r>
            <a:endParaRPr lang="en-US"/>
          </a:p>
        </p:txBody>
      </p:sp>
      <p:sp>
        <p:nvSpPr>
          <p:cNvPr id="26" name="25 Marcador de texto"/>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E9FB5B77-93A4-452F-BB8D-043B111DA3BE}" type="datetimeFigureOut">
              <a:rPr lang="en-US"/>
              <a:pPr>
                <a:defRPr/>
              </a:pPr>
              <a:t>4/18/2023</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30 Marcador de número de diapositiva"/>
          <p:cNvSpPr>
            <a:spLocks noGrp="1"/>
          </p:cNvSpPr>
          <p:nvPr>
            <p:ph type="sldNum" sz="quarter" idx="12"/>
          </p:nvPr>
        </p:nvSpPr>
        <p:spPr/>
        <p:txBody>
          <a:bodyPr/>
          <a:lstStyle>
            <a:lvl1pPr>
              <a:defRPr/>
            </a:lvl1pPr>
          </a:lstStyle>
          <a:p>
            <a:pPr>
              <a:defRPr/>
            </a:pPr>
            <a:fld id="{EC44D3C5-57B4-4912-BD6A-C6A085827E72}" type="slidenum">
              <a:rPr lang="en-US"/>
              <a:pPr>
                <a:defRPr/>
              </a:pPr>
              <a:t>‹Nº›</a:t>
            </a:fld>
            <a:endParaRPr lang="en-US"/>
          </a:p>
        </p:txBody>
      </p:sp>
    </p:spTree>
    <p:extLst>
      <p:ext uri="{BB962C8B-B14F-4D97-AF65-F5344CB8AC3E}">
        <p14:creationId xmlns:p14="http://schemas.microsoft.com/office/powerpoint/2010/main" val="159713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7 Marcador de texto"/>
          <p:cNvSpPr>
            <a:spLocks noGrp="1"/>
          </p:cNvSpPr>
          <p:nvPr>
            <p:ph type="body" idx="1"/>
          </p:nvPr>
        </p:nvSpPr>
        <p:spPr bwMode="auto">
          <a:xfrm>
            <a:off x="304800" y="1165225"/>
            <a:ext cx="86868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fecha"/>
          <p:cNvSpPr>
            <a:spLocks noGrp="1"/>
          </p:cNvSpPr>
          <p:nvPr>
            <p:ph type="dt" sz="half" idx="2"/>
          </p:nvPr>
        </p:nvSpPr>
        <p:spPr>
          <a:xfrm>
            <a:off x="6477000" y="57150"/>
            <a:ext cx="2514600" cy="217488"/>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AAE75421-BB12-4B3E-BF81-E365C20C65AF}" type="datetimeFigureOut">
              <a:rPr lang="en-US"/>
              <a:pPr>
                <a:defRPr/>
              </a:pPr>
              <a:t>4/18/2023</a:t>
            </a:fld>
            <a:endParaRPr lang="en-US" dirty="0"/>
          </a:p>
        </p:txBody>
      </p:sp>
      <p:sp>
        <p:nvSpPr>
          <p:cNvPr id="28" name="27 Marcador de pie de página"/>
          <p:cNvSpPr>
            <a:spLocks noGrp="1"/>
          </p:cNvSpPr>
          <p:nvPr>
            <p:ph type="ftr" sz="quarter" idx="3"/>
          </p:nvPr>
        </p:nvSpPr>
        <p:spPr>
          <a:xfrm>
            <a:off x="3124200" y="57150"/>
            <a:ext cx="3352800" cy="217488"/>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4 Marcador de número de diapositiva"/>
          <p:cNvSpPr>
            <a:spLocks noGrp="1"/>
          </p:cNvSpPr>
          <p:nvPr>
            <p:ph type="sldNum" sz="quarter" idx="4"/>
          </p:nvPr>
        </p:nvSpPr>
        <p:spPr>
          <a:xfrm>
            <a:off x="8229600" y="4857750"/>
            <a:ext cx="762000" cy="184150"/>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641FC2B-C906-4BFC-B458-C12115D76B41}" type="slidenum">
              <a:rPr lang="en-US"/>
              <a:pPr>
                <a:defRPr/>
              </a:pPr>
              <a:t>‹Nº›</a:t>
            </a:fld>
            <a:endParaRPr lang="en-US" dirty="0"/>
          </a:p>
        </p:txBody>
      </p:sp>
      <p:sp>
        <p:nvSpPr>
          <p:cNvPr id="10" name="9 Marcador de título"/>
          <p:cNvSpPr>
            <a:spLocks noGrp="1"/>
          </p:cNvSpPr>
          <p:nvPr>
            <p:ph type="title"/>
          </p:nvPr>
        </p:nvSpPr>
        <p:spPr>
          <a:xfrm>
            <a:off x="304800" y="342900"/>
            <a:ext cx="8686800" cy="628650"/>
          </a:xfrm>
          <a:prstGeom prst="rect">
            <a:avLst/>
          </a:prstGeom>
        </p:spPr>
        <p:txBody>
          <a:bodyPr vert="horz" anchor="ctr">
            <a:normAutofit/>
          </a:bodyPr>
          <a:lstStyle/>
          <a:p>
            <a:r>
              <a:rPr lang="es-ES"/>
              <a:t>Haga clic para modificar el estilo de título del patrón</a:t>
            </a:r>
            <a:endParaRPr lang="en-US"/>
          </a:p>
        </p:txBody>
      </p:sp>
      <p:sp>
        <p:nvSpPr>
          <p:cNvPr id="9" name="8 Conector recto"/>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3" r:id="rId4"/>
    <p:sldLayoutId id="2147483899" r:id="rId5"/>
    <p:sldLayoutId id="2147483894" r:id="rId6"/>
    <p:sldLayoutId id="2147483900" r:id="rId7"/>
    <p:sldLayoutId id="2147483901" r:id="rId8"/>
    <p:sldLayoutId id="2147483902" r:id="rId9"/>
    <p:sldLayoutId id="2147483895" r:id="rId10"/>
    <p:sldLayoutId id="2147483903" r:id="rId11"/>
    <p:sldLayoutId id="2147483904" r:id="rId12"/>
    <p:sldLayoutId id="2147483905" r:id="rId13"/>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Users\hp\Documents\Adventista 7 Día\Diapositivas Power\suf\content\bin\images\large\praying_hand_b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692275" y="411163"/>
            <a:ext cx="5867400" cy="857250"/>
          </a:xfrm>
        </p:spPr>
        <p:txBody>
          <a:bodyPr>
            <a:normAutofit fontScale="90000"/>
          </a:bodyPr>
          <a:lstStyle/>
          <a:p>
            <a:pPr eaLnBrk="1" fontAlgn="auto" hangingPunct="1">
              <a:spcAft>
                <a:spcPts val="0"/>
              </a:spcAft>
              <a:defRPr/>
            </a:pPr>
            <a:r>
              <a:rPr lang="es-CO" b="1">
                <a:solidFill>
                  <a:srgbClr val="FAFD00"/>
                </a:solidFill>
                <a:effectLst>
                  <a:outerShdw blurRad="38100" dist="38100" dir="2700000" algn="tl">
                    <a:srgbClr val="000000"/>
                  </a:outerShdw>
                </a:effectLst>
              </a:rPr>
              <a:t>EL FUERTE PREGON  PRESENTA:</a:t>
            </a:r>
          </a:p>
        </p:txBody>
      </p:sp>
      <p:sp>
        <p:nvSpPr>
          <p:cNvPr id="4100" name="Rectangle 4"/>
          <p:cNvSpPr>
            <a:spLocks noGrp="1" noChangeArrowheads="1"/>
          </p:cNvSpPr>
          <p:nvPr>
            <p:ph type="subTitle" idx="1"/>
          </p:nvPr>
        </p:nvSpPr>
        <p:spPr>
          <a:xfrm>
            <a:off x="2627313" y="987425"/>
            <a:ext cx="6400800" cy="2033588"/>
          </a:xfrm>
        </p:spPr>
        <p:txBody>
          <a:bodyPr>
            <a:normAutofit lnSpcReduction="10000"/>
          </a:bodyPr>
          <a:lstStyle/>
          <a:p>
            <a:pPr marL="342900" indent="-342900" algn="ctr" eaLnBrk="1" fontAlgn="auto" hangingPunct="1">
              <a:spcAft>
                <a:spcPts val="0"/>
              </a:spcAft>
              <a:buFont typeface="Wingdings 2"/>
              <a:buNone/>
              <a:defRPr/>
            </a:pPr>
            <a:r>
              <a:rPr lang="es-CO" sz="6000" b="1" dirty="0">
                <a:solidFill>
                  <a:srgbClr val="51DC00"/>
                </a:solidFill>
                <a:effectLst>
                  <a:outerShdw blurRad="38100" dist="38100" dir="2700000" algn="tl">
                    <a:srgbClr val="000000"/>
                  </a:outerShdw>
                </a:effectLst>
              </a:rPr>
              <a:t>Tema No. 13</a:t>
            </a:r>
          </a:p>
          <a:p>
            <a:pPr marL="342900" indent="-342900" algn="ctr" eaLnBrk="1" fontAlgn="auto" hangingPunct="1">
              <a:spcAft>
                <a:spcPts val="0"/>
              </a:spcAft>
              <a:buFont typeface="Wingdings 2"/>
              <a:buNone/>
              <a:defRPr/>
            </a:pPr>
            <a:r>
              <a:rPr lang="es-CO" sz="6000" b="1" dirty="0">
                <a:solidFill>
                  <a:srgbClr val="51DC00"/>
                </a:solidFill>
                <a:effectLst>
                  <a:outerShdw blurRad="38100" dist="38100" dir="2700000" algn="tl">
                    <a:srgbClr val="000000"/>
                  </a:outerShdw>
                </a:effectLst>
              </a:rPr>
              <a:t>“Los 144.000”</a:t>
            </a:r>
            <a:endParaRPr lang="es-CO" sz="6000" b="1" dirty="0">
              <a:solidFill>
                <a:srgbClr val="C0FEF9"/>
              </a:solidFill>
              <a:effectLst>
                <a:outerShdw blurRad="38100" dist="38100" dir="2700000" algn="tl">
                  <a:srgbClr val="000000"/>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b="1" dirty="0">
                <a:solidFill>
                  <a:srgbClr val="002060"/>
                </a:solidFill>
                <a:effectLst>
                  <a:outerShdw blurRad="38100" dist="38100" dir="2700000" algn="tl">
                    <a:srgbClr val="000000">
                      <a:alpha val="43137"/>
                    </a:srgbClr>
                  </a:outerShdw>
                </a:effectLst>
              </a:rPr>
              <a:t>EL NUMERO “MIL” (ELEPH) EN PROFECIA ES SIMBOLICO</a:t>
            </a:r>
          </a:p>
        </p:txBody>
      </p:sp>
      <p:sp>
        <p:nvSpPr>
          <p:cNvPr id="14339" name="Rectangle 3"/>
          <p:cNvSpPr>
            <a:spLocks noGrp="1" noChangeArrowheads="1"/>
          </p:cNvSpPr>
          <p:nvPr>
            <p:ph type="body" sz="half" idx="1"/>
          </p:nvPr>
        </p:nvSpPr>
        <p:spPr>
          <a:xfrm>
            <a:off x="762000" y="2286000"/>
            <a:ext cx="7842250" cy="2571750"/>
          </a:xfrm>
        </p:spPr>
        <p:txBody>
          <a:bodyPr>
            <a:normAutofit/>
          </a:bodyPr>
          <a:lstStyle/>
          <a:p>
            <a:pPr algn="just" eaLnBrk="1" fontAlgn="auto" hangingPunct="1">
              <a:spcAft>
                <a:spcPts val="0"/>
              </a:spcAft>
              <a:buFont typeface="Wingdings 2"/>
              <a:buChar char=""/>
              <a:defRPr/>
            </a:pPr>
            <a:r>
              <a:rPr lang="es-CO" b="1" dirty="0">
                <a:solidFill>
                  <a:schemeClr val="bg1"/>
                </a:solidFill>
              </a:rPr>
              <a:t>“Entonces </a:t>
            </a:r>
            <a:r>
              <a:rPr lang="es-CO" b="1" u="sng" dirty="0">
                <a:solidFill>
                  <a:srgbClr val="FAFD00"/>
                </a:solidFill>
                <a:effectLst>
                  <a:outerShdw blurRad="38100" dist="38100" dir="2700000" algn="tl">
                    <a:srgbClr val="000000"/>
                  </a:outerShdw>
                </a:effectLst>
              </a:rPr>
              <a:t>tu pueblo</a:t>
            </a:r>
            <a:r>
              <a:rPr lang="es-CO" b="1" dirty="0">
                <a:solidFill>
                  <a:srgbClr val="C0FEF9"/>
                </a:solidFill>
                <a:effectLst>
                  <a:outerShdw blurRad="38100" dist="38100" dir="2700000" algn="tl">
                    <a:srgbClr val="000000"/>
                  </a:outerShdw>
                </a:effectLst>
              </a:rPr>
              <a:t>, </a:t>
            </a:r>
            <a:r>
              <a:rPr lang="es-CO" b="1" dirty="0">
                <a:solidFill>
                  <a:schemeClr val="bg1"/>
                </a:solidFill>
              </a:rPr>
              <a:t>todos ellos serán </a:t>
            </a:r>
            <a:r>
              <a:rPr lang="es-CO" b="1" u="sng" dirty="0">
                <a:solidFill>
                  <a:srgbClr val="FAFD00"/>
                </a:solidFill>
                <a:effectLst>
                  <a:outerShdw blurRad="38100" dist="38100" dir="2700000" algn="tl">
                    <a:srgbClr val="000000"/>
                  </a:outerShdw>
                </a:effectLst>
              </a:rPr>
              <a:t>justos</a:t>
            </a:r>
            <a:r>
              <a:rPr lang="es-CO" b="1" dirty="0">
                <a:solidFill>
                  <a:srgbClr val="C0FEF9"/>
                </a:solidFill>
                <a:effectLst>
                  <a:outerShdw blurRad="38100" dist="38100" dir="2700000" algn="tl">
                    <a:srgbClr val="000000"/>
                  </a:outerShdw>
                </a:effectLst>
              </a:rPr>
              <a:t>; </a:t>
            </a:r>
            <a:r>
              <a:rPr lang="es-CO" b="1" dirty="0">
                <a:solidFill>
                  <a:schemeClr val="bg1"/>
                </a:solidFill>
              </a:rPr>
              <a:t>para siempre heredarán la tierra. ...</a:t>
            </a:r>
            <a:r>
              <a:rPr lang="es-CO" b="1" dirty="0">
                <a:solidFill>
                  <a:srgbClr val="C0FEF9"/>
                </a:solidFill>
                <a:effectLst>
                  <a:outerShdw blurRad="38100" dist="38100" dir="2700000" algn="tl">
                    <a:srgbClr val="000000"/>
                  </a:outerShdw>
                </a:effectLst>
              </a:rPr>
              <a:t> </a:t>
            </a:r>
            <a:r>
              <a:rPr lang="es-CO" b="1" u="sng" dirty="0">
                <a:solidFill>
                  <a:srgbClr val="FAFD00"/>
                </a:solidFill>
                <a:effectLst>
                  <a:outerShdw blurRad="38100" dist="38100" dir="2700000" algn="tl">
                    <a:srgbClr val="000000"/>
                  </a:outerShdw>
                </a:effectLst>
              </a:rPr>
              <a:t>El más pequeño equivaldrá a mil </a:t>
            </a:r>
            <a:r>
              <a:rPr lang="es-CO" b="1" dirty="0">
                <a:solidFill>
                  <a:srgbClr val="C0FEF9"/>
                </a:solidFill>
                <a:effectLst>
                  <a:outerShdw blurRad="38100" dist="38100" dir="2700000" algn="tl">
                    <a:srgbClr val="000000"/>
                  </a:outerShdw>
                </a:effectLst>
              </a:rPr>
              <a:t>(“</a:t>
            </a:r>
            <a:r>
              <a:rPr lang="es-CO" b="1" u="sng" dirty="0">
                <a:solidFill>
                  <a:srgbClr val="FAFD00"/>
                </a:solidFill>
                <a:effectLst>
                  <a:outerShdw blurRad="38100" dist="38100" dir="2700000" algn="tl">
                    <a:srgbClr val="000000"/>
                  </a:outerShdw>
                </a:effectLst>
              </a:rPr>
              <a:t>ELEPH</a:t>
            </a:r>
            <a:r>
              <a:rPr lang="es-CO" b="1" dirty="0">
                <a:solidFill>
                  <a:srgbClr val="C0FEF9"/>
                </a:solidFill>
                <a:effectLst>
                  <a:outerShdw blurRad="38100" dist="38100" dir="2700000" algn="tl">
                    <a:srgbClr val="000000"/>
                  </a:outerShdw>
                </a:effectLst>
              </a:rPr>
              <a:t>”).</a:t>
            </a:r>
          </a:p>
        </p:txBody>
      </p:sp>
      <p:sp>
        <p:nvSpPr>
          <p:cNvPr id="14341" name="Rectangle 5"/>
          <p:cNvSpPr>
            <a:spLocks noChangeArrowheads="1"/>
          </p:cNvSpPr>
          <p:nvPr/>
        </p:nvSpPr>
        <p:spPr bwMode="auto">
          <a:xfrm>
            <a:off x="468313" y="1419225"/>
            <a:ext cx="8462962"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20000"/>
              </a:spcBef>
              <a:defRPr/>
            </a:pPr>
            <a:r>
              <a:rPr lang="es-CO" sz="3200" b="1" dirty="0">
                <a:solidFill>
                  <a:schemeClr val="bg1"/>
                </a:solidFill>
                <a:latin typeface="+mn-lt"/>
              </a:rPr>
              <a:t>A qué compara Dios los justos? (Isa. 60:21,22)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0" end="0"/>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a:xfrm>
            <a:off x="685800" y="457200"/>
            <a:ext cx="7772400" cy="742950"/>
          </a:xfrm>
        </p:spPr>
        <p:txBody>
          <a:bodyPr>
            <a:normAutofit fontScale="90000"/>
          </a:bodyPr>
          <a:lstStyle/>
          <a:p>
            <a:pPr algn="ctr" eaLnBrk="1" fontAlgn="auto" hangingPunct="1">
              <a:spcAft>
                <a:spcPts val="0"/>
              </a:spcAft>
              <a:defRPr/>
            </a:pPr>
            <a:r>
              <a:rPr lang="es-CO" sz="3200" b="1">
                <a:solidFill>
                  <a:schemeClr val="hlink"/>
                </a:solidFill>
                <a:effectLst>
                  <a:outerShdw blurRad="38100" dist="38100" dir="2700000" algn="tl">
                    <a:srgbClr val="000000"/>
                  </a:outerShdw>
                </a:effectLst>
              </a:rPr>
              <a:t>144 “mil” o “millares” o “familias” es un múltiplo de 12:  (12 x 12 = 144)</a:t>
            </a:r>
            <a:endParaRPr lang="es-CO" sz="3200" b="1">
              <a:solidFill>
                <a:srgbClr val="FAFD00"/>
              </a:solidFill>
              <a:effectLst>
                <a:outerShdw blurRad="38100" dist="38100" dir="2700000" algn="tl">
                  <a:srgbClr val="000000"/>
                </a:outerShdw>
              </a:effectLst>
            </a:endParaRPr>
          </a:p>
        </p:txBody>
      </p:sp>
      <p:sp>
        <p:nvSpPr>
          <p:cNvPr id="15363" name="Rectangle 3"/>
          <p:cNvSpPr>
            <a:spLocks noGrp="1" noChangeArrowheads="1"/>
          </p:cNvSpPr>
          <p:nvPr>
            <p:ph type="body" sz="half" idx="1"/>
          </p:nvPr>
        </p:nvSpPr>
        <p:spPr>
          <a:xfrm>
            <a:off x="533400" y="1428750"/>
            <a:ext cx="7467600" cy="2628900"/>
          </a:xfrm>
        </p:spPr>
        <p:txBody>
          <a:bodyPr>
            <a:normAutofit fontScale="85000" lnSpcReduction="20000"/>
          </a:bodyPr>
          <a:lstStyle/>
          <a:p>
            <a:pPr eaLnBrk="1" fontAlgn="auto" hangingPunct="1">
              <a:spcAft>
                <a:spcPts val="0"/>
              </a:spcAft>
              <a:buFont typeface="Wingdings 2"/>
              <a:buChar char=""/>
              <a:defRPr/>
            </a:pPr>
            <a:r>
              <a:rPr lang="es-CO" sz="2800" b="1" dirty="0">
                <a:solidFill>
                  <a:schemeClr val="bg1"/>
                </a:solidFill>
                <a:effectLst>
                  <a:outerShdw blurRad="38100" dist="38100" dir="2700000" algn="tl">
                    <a:srgbClr val="000000"/>
                  </a:outerShdw>
                </a:effectLst>
              </a:rPr>
              <a:t>El 12 es simbólico en profecía:  </a:t>
            </a:r>
          </a:p>
          <a:p>
            <a:pPr eaLnBrk="1" fontAlgn="auto" hangingPunct="1">
              <a:spcAft>
                <a:spcPts val="0"/>
              </a:spcAft>
              <a:buFont typeface="Wingdings 2"/>
              <a:buChar char=""/>
              <a:defRPr/>
            </a:pPr>
            <a:r>
              <a:rPr lang="es-CO" sz="2800" b="1" u="sng" dirty="0">
                <a:solidFill>
                  <a:schemeClr val="hlink"/>
                </a:solidFill>
                <a:effectLst>
                  <a:outerShdw blurRad="38100" dist="38100" dir="2700000" algn="tl">
                    <a:srgbClr val="000000"/>
                  </a:outerShdw>
                </a:effectLst>
              </a:rPr>
              <a:t>Es el número de los escogidos</a:t>
            </a:r>
            <a:r>
              <a:rPr lang="es-CO" sz="2800" b="1" dirty="0">
                <a:solidFill>
                  <a:schemeClr val="hlink"/>
                </a:solidFill>
                <a:effectLst>
                  <a:outerShdw blurRad="38100" dist="38100" dir="2700000" algn="tl">
                    <a:srgbClr val="000000"/>
                  </a:outerShdw>
                </a:effectLst>
              </a:rPr>
              <a:t>.</a:t>
            </a:r>
          </a:p>
          <a:p>
            <a:pPr eaLnBrk="1" fontAlgn="auto" hangingPunct="1">
              <a:spcAft>
                <a:spcPts val="0"/>
              </a:spcAft>
              <a:buFont typeface="Wingdings 2"/>
              <a:buChar char=""/>
              <a:defRPr/>
            </a:pPr>
            <a:r>
              <a:rPr lang="es-CO" sz="2800" b="1" dirty="0">
                <a:solidFill>
                  <a:schemeClr val="bg1"/>
                </a:solidFill>
                <a:effectLst>
                  <a:outerShdw blurRad="38100" dist="38100" dir="2700000" algn="tl">
                    <a:srgbClr val="000000"/>
                  </a:outerShdw>
                </a:effectLst>
              </a:rPr>
              <a:t>12 son los </a:t>
            </a:r>
            <a:r>
              <a:rPr lang="es-CO" sz="2800" b="1" dirty="0">
                <a:solidFill>
                  <a:schemeClr val="hlink"/>
                </a:solidFill>
                <a:effectLst>
                  <a:outerShdw blurRad="38100" dist="38100" dir="2700000" algn="tl">
                    <a:srgbClr val="000000"/>
                  </a:outerShdw>
                </a:effectLst>
              </a:rPr>
              <a:t>patriarcas</a:t>
            </a:r>
            <a:r>
              <a:rPr lang="es-CO" sz="2800" b="1" dirty="0">
                <a:solidFill>
                  <a:srgbClr val="114FFB"/>
                </a:solidFill>
                <a:effectLst>
                  <a:outerShdw blurRad="38100" dist="38100" dir="2700000" algn="tl">
                    <a:srgbClr val="000000"/>
                  </a:outerShdw>
                </a:effectLst>
              </a:rPr>
              <a:t>.</a:t>
            </a:r>
          </a:p>
          <a:p>
            <a:pPr eaLnBrk="1" fontAlgn="auto" hangingPunct="1">
              <a:spcAft>
                <a:spcPts val="0"/>
              </a:spcAft>
              <a:buFont typeface="Wingdings 2"/>
              <a:buChar char=""/>
              <a:defRPr/>
            </a:pPr>
            <a:r>
              <a:rPr lang="es-CO" sz="2800" b="1" dirty="0">
                <a:solidFill>
                  <a:schemeClr val="bg1"/>
                </a:solidFill>
                <a:effectLst>
                  <a:outerShdw blurRad="38100" dist="38100" dir="2700000" algn="tl">
                    <a:srgbClr val="000000"/>
                  </a:outerShdw>
                </a:effectLst>
              </a:rPr>
              <a:t>12 son los </a:t>
            </a:r>
            <a:r>
              <a:rPr lang="es-CO" sz="2800" b="1" dirty="0">
                <a:solidFill>
                  <a:schemeClr val="hlink"/>
                </a:solidFill>
                <a:effectLst>
                  <a:outerShdw blurRad="38100" dist="38100" dir="2700000" algn="tl">
                    <a:srgbClr val="000000"/>
                  </a:outerShdw>
                </a:effectLst>
              </a:rPr>
              <a:t>apóstoles</a:t>
            </a:r>
            <a:r>
              <a:rPr lang="es-CO" sz="2800" b="1" dirty="0">
                <a:solidFill>
                  <a:srgbClr val="114FFB"/>
                </a:solidFill>
                <a:effectLst>
                  <a:outerShdw blurRad="38100" dist="38100" dir="2700000" algn="tl">
                    <a:srgbClr val="000000"/>
                  </a:outerShdw>
                </a:effectLst>
              </a:rPr>
              <a:t>.</a:t>
            </a:r>
          </a:p>
          <a:p>
            <a:pPr eaLnBrk="1" fontAlgn="auto" hangingPunct="1">
              <a:spcAft>
                <a:spcPts val="0"/>
              </a:spcAft>
              <a:buFont typeface="Wingdings 2"/>
              <a:buChar char=""/>
              <a:defRPr/>
            </a:pPr>
            <a:r>
              <a:rPr lang="es-CO" sz="2800" b="1" dirty="0">
                <a:solidFill>
                  <a:schemeClr val="bg1"/>
                </a:solidFill>
                <a:effectLst>
                  <a:outerShdw blurRad="38100" dist="38100" dir="2700000" algn="tl">
                    <a:srgbClr val="000000"/>
                  </a:outerShdw>
                </a:effectLst>
              </a:rPr>
              <a:t>12 son las </a:t>
            </a:r>
            <a:r>
              <a:rPr lang="es-CO" sz="2800" b="1" dirty="0">
                <a:solidFill>
                  <a:schemeClr val="hlink"/>
                </a:solidFill>
                <a:effectLst>
                  <a:outerShdw blurRad="38100" dist="38100" dir="2700000" algn="tl">
                    <a:srgbClr val="000000"/>
                  </a:outerShdw>
                </a:effectLst>
              </a:rPr>
              <a:t>puertas de la Nueva Jerusalén</a:t>
            </a:r>
            <a:r>
              <a:rPr lang="es-CO" sz="2800" b="1" dirty="0">
                <a:solidFill>
                  <a:srgbClr val="114FFB"/>
                </a:solidFill>
                <a:effectLst>
                  <a:outerShdw blurRad="38100" dist="38100" dir="2700000" algn="tl">
                    <a:srgbClr val="000000"/>
                  </a:outerShdw>
                </a:effectLst>
              </a:rPr>
              <a:t>.</a:t>
            </a:r>
          </a:p>
          <a:p>
            <a:pPr eaLnBrk="1" fontAlgn="auto" hangingPunct="1">
              <a:spcAft>
                <a:spcPts val="0"/>
              </a:spcAft>
              <a:buFont typeface="Wingdings 2"/>
              <a:buChar char=""/>
              <a:defRPr/>
            </a:pPr>
            <a:r>
              <a:rPr lang="es-CO" sz="2800" b="1" dirty="0">
                <a:solidFill>
                  <a:schemeClr val="bg1"/>
                </a:solidFill>
                <a:effectLst>
                  <a:outerShdw blurRad="38100" dist="38100" dir="2700000" algn="tl">
                    <a:srgbClr val="000000"/>
                  </a:outerShdw>
                </a:effectLst>
              </a:rPr>
              <a:t>12 son los </a:t>
            </a:r>
            <a:r>
              <a:rPr lang="es-CO" sz="2800" b="1" dirty="0">
                <a:solidFill>
                  <a:schemeClr val="hlink"/>
                </a:solidFill>
                <a:effectLst>
                  <a:outerShdw blurRad="38100" dist="38100" dir="2700000" algn="tl">
                    <a:srgbClr val="000000"/>
                  </a:outerShdw>
                </a:effectLst>
              </a:rPr>
              <a:t>fundamentos</a:t>
            </a:r>
            <a:r>
              <a:rPr lang="es-CO" sz="2800" b="1" dirty="0">
                <a:solidFill>
                  <a:srgbClr val="114FFB"/>
                </a:solidFill>
                <a:effectLst>
                  <a:outerShdw blurRad="38100" dist="38100" dir="2700000" algn="tl">
                    <a:srgbClr val="000000"/>
                  </a:outerShdw>
                </a:effectLst>
              </a:rPr>
              <a:t>.</a:t>
            </a:r>
          </a:p>
          <a:p>
            <a:pPr eaLnBrk="1" fontAlgn="auto" hangingPunct="1">
              <a:spcAft>
                <a:spcPts val="0"/>
              </a:spcAft>
              <a:buFont typeface="Wingdings 2"/>
              <a:buChar char=""/>
              <a:defRPr/>
            </a:pPr>
            <a:r>
              <a:rPr lang="es-CO" sz="2800" b="1" dirty="0">
                <a:solidFill>
                  <a:schemeClr val="bg1"/>
                </a:solidFill>
                <a:effectLst>
                  <a:outerShdw blurRad="38100" dist="38100" dir="2700000" algn="tl">
                    <a:srgbClr val="000000"/>
                  </a:outerShdw>
                </a:effectLst>
              </a:rPr>
              <a:t>12</a:t>
            </a:r>
            <a:r>
              <a:rPr lang="es-CO" sz="2800" b="1" dirty="0">
                <a:solidFill>
                  <a:srgbClr val="114FFB"/>
                </a:solidFill>
                <a:effectLst>
                  <a:outerShdw blurRad="38100" dist="38100" dir="2700000" algn="tl">
                    <a:srgbClr val="000000"/>
                  </a:outerShdw>
                </a:effectLst>
              </a:rPr>
              <a:t> </a:t>
            </a:r>
            <a:r>
              <a:rPr lang="es-CO" sz="2800" b="1" dirty="0">
                <a:solidFill>
                  <a:schemeClr val="hlink"/>
                </a:solidFill>
                <a:effectLst>
                  <a:outerShdw blurRad="38100" dist="38100" dir="2700000" algn="tl">
                    <a:srgbClr val="000000"/>
                  </a:outerShdw>
                </a:effectLst>
              </a:rPr>
              <a:t>piedras </a:t>
            </a:r>
            <a:r>
              <a:rPr lang="es-CO" sz="2800" b="1" dirty="0">
                <a:solidFill>
                  <a:schemeClr val="bg1"/>
                </a:solidFill>
                <a:effectLst>
                  <a:outerShdw blurRad="38100" dist="38100" dir="2700000" algn="tl">
                    <a:srgbClr val="000000"/>
                  </a:outerShdw>
                </a:effectLst>
              </a:rPr>
              <a:t>hay en el pectoral  del sacerdote.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0" end="0"/>
                                            </p:txEl>
                                          </p:spTgt>
                                        </p:tgtEl>
                                        <p:attrNameLst>
                                          <p:attrName>ppt_c</p:attrName>
                                        </p:attrNameLst>
                                      </p:cBhvr>
                                      <p:to>
                                        <a:srgbClr val="FDC0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1" end="1"/>
                                            </p:txEl>
                                          </p:spTgt>
                                        </p:tgtEl>
                                        <p:attrNameLst>
                                          <p:attrName>ppt_c</p:attrName>
                                        </p:attrNameLst>
                                      </p:cBhvr>
                                      <p:to>
                                        <a:srgbClr val="FDC0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2" end="2"/>
                                            </p:txEl>
                                          </p:spTgt>
                                        </p:tgtEl>
                                        <p:attrNameLst>
                                          <p:attrName>ppt_c</p:attrName>
                                        </p:attrNameLst>
                                      </p:cBhvr>
                                      <p:to>
                                        <a:srgbClr val="FDC0E5"/>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3" end="3"/>
                                            </p:txEl>
                                          </p:spTgt>
                                        </p:tgtEl>
                                        <p:attrNameLst>
                                          <p:attrName>ppt_c</p:attrName>
                                        </p:attrNameLst>
                                      </p:cBhvr>
                                      <p:to>
                                        <a:srgbClr val="FDC0E5"/>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4" end="4"/>
                                            </p:txEl>
                                          </p:spTgt>
                                        </p:tgtEl>
                                        <p:attrNameLst>
                                          <p:attrName>ppt_c</p:attrName>
                                        </p:attrNameLst>
                                      </p:cBhvr>
                                      <p:to>
                                        <a:srgbClr val="FDC0E5"/>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5" end="5"/>
                                            </p:txEl>
                                          </p:spTgt>
                                        </p:tgtEl>
                                        <p:attrNameLst>
                                          <p:attrName>ppt_c</p:attrName>
                                        </p:attrNameLst>
                                      </p:cBhvr>
                                      <p:to>
                                        <a:srgbClr val="FDC0E5"/>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6" end="6"/>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6" descr="C:\Users\hp\Documents\Adventista 7 Día\Diapositivas Power\sv\content\bin\images\large\IB_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395288" y="457200"/>
            <a:ext cx="8062912" cy="857250"/>
          </a:xfrm>
        </p:spPr>
        <p:txBody>
          <a:bodyPr/>
          <a:lstStyle/>
          <a:p>
            <a:pPr algn="ctr" eaLnBrk="1" fontAlgn="auto" hangingPunct="1">
              <a:spcAft>
                <a:spcPts val="0"/>
              </a:spcAft>
              <a:defRPr/>
            </a:pPr>
            <a:r>
              <a:rPr lang="en-US" b="1" dirty="0">
                <a:solidFill>
                  <a:srgbClr val="FAFD00"/>
                </a:solidFill>
                <a:effectLst>
                  <a:outerShdw blurRad="38100" dist="38100" dir="2700000" algn="tl">
                    <a:srgbClr val="000000"/>
                  </a:outerShdw>
                </a:effectLst>
              </a:rPr>
              <a:t>LAS MEDIDAS DE LA CIUDAD SANTA</a:t>
            </a:r>
          </a:p>
        </p:txBody>
      </p:sp>
      <p:sp>
        <p:nvSpPr>
          <p:cNvPr id="16387" name="Rectangle 3"/>
          <p:cNvSpPr>
            <a:spLocks noGrp="1" noChangeArrowheads="1"/>
          </p:cNvSpPr>
          <p:nvPr>
            <p:ph type="body" sz="half" idx="1"/>
          </p:nvPr>
        </p:nvSpPr>
        <p:spPr>
          <a:xfrm>
            <a:off x="323850" y="1177925"/>
            <a:ext cx="8286750" cy="2114550"/>
          </a:xfrm>
        </p:spPr>
        <p:txBody>
          <a:bodyPr>
            <a:noAutofit/>
          </a:bodyPr>
          <a:lstStyle/>
          <a:p>
            <a:pPr algn="just" eaLnBrk="1" fontAlgn="auto" hangingPunct="1">
              <a:spcAft>
                <a:spcPts val="0"/>
              </a:spcAft>
              <a:buFont typeface="Wingdings 2"/>
              <a:buChar char=""/>
              <a:defRPr/>
            </a:pPr>
            <a:r>
              <a:rPr lang="es-CO" sz="2500" b="1" dirty="0">
                <a:solidFill>
                  <a:schemeClr val="bg1"/>
                </a:solidFill>
                <a:effectLst>
                  <a:outerShdw blurRad="38100" dist="38100" dir="2700000" algn="tl">
                    <a:srgbClr val="FFFFFF"/>
                  </a:outerShdw>
                </a:effectLst>
              </a:rPr>
              <a:t>La ciudad está dispuesta en forma cuadrangular.  Su largo es igual a su ancho. El midió la ciudad  con la caña, y tenía 12.000 estadios. El largo, el ancho y el alto son iguales.  </a:t>
            </a:r>
          </a:p>
          <a:p>
            <a:pPr algn="just" eaLnBrk="1" fontAlgn="auto" hangingPunct="1">
              <a:spcAft>
                <a:spcPts val="0"/>
              </a:spcAft>
              <a:buFont typeface="Wingdings 2"/>
              <a:buChar char=""/>
              <a:defRPr/>
            </a:pPr>
            <a:r>
              <a:rPr lang="es-CO" sz="2500" b="1" dirty="0">
                <a:solidFill>
                  <a:schemeClr val="bg1"/>
                </a:solidFill>
                <a:effectLst>
                  <a:outerShdw blurRad="38100" dist="38100" dir="2700000" algn="tl">
                    <a:srgbClr val="FFFFFF"/>
                  </a:outerShdw>
                </a:effectLst>
              </a:rPr>
              <a:t>“Midió su muro, 144 codos según medida de hombre, que es la del ángel.”            </a:t>
            </a:r>
            <a:r>
              <a:rPr lang="es-CO" sz="2500" b="1" dirty="0">
                <a:solidFill>
                  <a:srgbClr val="C00000"/>
                </a:solidFill>
                <a:effectLst>
                  <a:outerShdw blurRad="38100" dist="38100" dir="2700000" algn="tl">
                    <a:srgbClr val="FFFFFF"/>
                  </a:outerShdw>
                </a:effectLst>
              </a:rPr>
              <a:t>(Ap. 21:16-17)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rgbClr val="FAFD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1" end="1"/>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4"/>
          <p:cNvSpPr>
            <a:spLocks noGrp="1" noChangeArrowheads="1"/>
          </p:cNvSpPr>
          <p:nvPr>
            <p:ph type="body" sz="half" idx="2"/>
          </p:nvPr>
        </p:nvSpPr>
        <p:spPr>
          <a:xfrm>
            <a:off x="2484438" y="1143000"/>
            <a:ext cx="6202362" cy="3589338"/>
          </a:xfrm>
        </p:spPr>
        <p:txBody>
          <a:bodyPr>
            <a:normAutofit fontScale="85000" lnSpcReduction="10000"/>
          </a:bodyPr>
          <a:lstStyle/>
          <a:p>
            <a:pPr algn="just" eaLnBrk="1" fontAlgn="auto" hangingPunct="1">
              <a:spcAft>
                <a:spcPts val="0"/>
              </a:spcAft>
              <a:buFont typeface="Wingdings 2"/>
              <a:buChar char=""/>
              <a:defRPr/>
            </a:pPr>
            <a:r>
              <a:rPr lang="es-CO" b="1" dirty="0">
                <a:solidFill>
                  <a:schemeClr val="tx1"/>
                </a:solidFill>
              </a:rPr>
              <a:t>Dios le dio un plazo a Israel para que se arrepintieran: “</a:t>
            </a:r>
            <a:r>
              <a:rPr lang="es-CO" b="1" u="sng" dirty="0">
                <a:solidFill>
                  <a:schemeClr val="tx1"/>
                </a:solidFill>
              </a:rPr>
              <a:t>Setenta semanas están determinadas sobre tu pueblo y sobre tu </a:t>
            </a:r>
            <a:r>
              <a:rPr lang="es-CO" b="1" u="sng" dirty="0">
                <a:solidFill>
                  <a:srgbClr val="FAFD00"/>
                </a:solidFill>
                <a:effectLst>
                  <a:outerShdw blurRad="38100" dist="38100" dir="2700000" algn="tl">
                    <a:srgbClr val="000000"/>
                  </a:outerShdw>
                </a:effectLst>
              </a:rPr>
              <a:t>santa ciudad</a:t>
            </a:r>
            <a:r>
              <a:rPr lang="es-CO" b="1" u="sng" dirty="0">
                <a:effectLst>
                  <a:outerShdw blurRad="38100" dist="38100" dir="2700000" algn="tl">
                    <a:srgbClr val="FFFFFF"/>
                  </a:outerShdw>
                </a:effectLst>
              </a:rPr>
              <a:t> </a:t>
            </a:r>
            <a:r>
              <a:rPr lang="es-CO" b="1" dirty="0">
                <a:solidFill>
                  <a:schemeClr val="tx1"/>
                </a:solidFill>
              </a:rPr>
              <a:t>para terminar con la transgresión, para acabar con el pecado, para expiar la iniquidad, para traer la </a:t>
            </a:r>
            <a:r>
              <a:rPr lang="es-CO" b="1" dirty="0">
                <a:solidFill>
                  <a:srgbClr val="FAFD00"/>
                </a:solidFill>
                <a:effectLst>
                  <a:outerShdw blurRad="38100" dist="38100" dir="2700000" algn="tl">
                    <a:srgbClr val="000000"/>
                  </a:outerShdw>
                </a:effectLst>
              </a:rPr>
              <a:t>justicia eterna</a:t>
            </a:r>
            <a:r>
              <a:rPr lang="es-CO" b="1" dirty="0">
                <a:effectLst>
                  <a:outerShdw blurRad="38100" dist="38100" dir="2700000" algn="tl">
                    <a:srgbClr val="FFFFFF"/>
                  </a:outerShdw>
                </a:effectLst>
              </a:rPr>
              <a:t>, </a:t>
            </a:r>
            <a:r>
              <a:rPr lang="es-CO" b="1" dirty="0">
                <a:solidFill>
                  <a:srgbClr val="FAFD00"/>
                </a:solidFill>
                <a:effectLst>
                  <a:outerShdw blurRad="38100" dist="38100" dir="2700000" algn="tl">
                    <a:srgbClr val="000000"/>
                  </a:outerShdw>
                </a:effectLst>
              </a:rPr>
              <a:t>para </a:t>
            </a:r>
            <a:r>
              <a:rPr lang="es-CO" b="1" u="sng" dirty="0">
                <a:solidFill>
                  <a:srgbClr val="FAFD00"/>
                </a:solidFill>
                <a:effectLst>
                  <a:outerShdw blurRad="38100" dist="38100" dir="2700000" algn="tl">
                    <a:srgbClr val="000000"/>
                  </a:outerShdw>
                </a:effectLst>
              </a:rPr>
              <a:t>sellar</a:t>
            </a:r>
            <a:r>
              <a:rPr lang="es-CO" b="1" dirty="0">
                <a:solidFill>
                  <a:srgbClr val="FAFD00"/>
                </a:solidFill>
                <a:effectLst>
                  <a:outerShdw blurRad="38100" dist="38100" dir="2700000" algn="tl">
                    <a:srgbClr val="000000"/>
                  </a:outerShdw>
                </a:effectLst>
              </a:rPr>
              <a:t> la visión y la profecía, y para </a:t>
            </a:r>
            <a:r>
              <a:rPr lang="es-CO" b="1" u="sng" dirty="0">
                <a:solidFill>
                  <a:srgbClr val="FAFD00"/>
                </a:solidFill>
                <a:effectLst>
                  <a:outerShdw blurRad="38100" dist="38100" dir="2700000" algn="tl">
                    <a:srgbClr val="000000"/>
                  </a:outerShdw>
                </a:effectLst>
              </a:rPr>
              <a:t>ungir</a:t>
            </a:r>
            <a:r>
              <a:rPr lang="es-CO" b="1" dirty="0">
                <a:effectLst>
                  <a:outerShdw blurRad="38100" dist="38100" dir="2700000" algn="tl">
                    <a:srgbClr val="FFFFFF"/>
                  </a:outerShdw>
                </a:effectLst>
              </a:rPr>
              <a:t> </a:t>
            </a:r>
            <a:r>
              <a:rPr lang="es-CO" b="1" dirty="0">
                <a:solidFill>
                  <a:srgbClr val="FAFD00"/>
                </a:solidFill>
                <a:effectLst>
                  <a:outerShdw blurRad="38100" dist="38100" dir="2700000" algn="tl">
                    <a:srgbClr val="000000"/>
                  </a:outerShdw>
                </a:effectLst>
              </a:rPr>
              <a:t>el lugar</a:t>
            </a:r>
            <a:r>
              <a:rPr lang="es-CO" b="1" dirty="0">
                <a:effectLst>
                  <a:outerShdw blurRad="38100" dist="38100" dir="2700000" algn="tl">
                    <a:srgbClr val="FFFFFF"/>
                  </a:outerShdw>
                </a:effectLst>
              </a:rPr>
              <a:t> </a:t>
            </a:r>
            <a:r>
              <a:rPr lang="es-CO" b="1" dirty="0">
                <a:solidFill>
                  <a:schemeClr val="tx1"/>
                </a:solidFill>
              </a:rPr>
              <a:t>santísimo.”  </a:t>
            </a:r>
            <a:r>
              <a:rPr lang="es-CO" b="1" dirty="0">
                <a:solidFill>
                  <a:srgbClr val="FAFD00"/>
                </a:solidFill>
                <a:effectLst>
                  <a:outerShdw blurRad="38100" dist="38100" dir="2700000" algn="tl">
                    <a:srgbClr val="000000"/>
                  </a:outerShdw>
                </a:effectLst>
              </a:rPr>
              <a:t>(Dan. 9:24)</a:t>
            </a:r>
            <a:endParaRPr lang="es-CO" b="1" dirty="0">
              <a:effectLst>
                <a:outerShdw blurRad="38100" dist="38100" dir="2700000" algn="tl">
                  <a:srgbClr val="FFFFFF"/>
                </a:outerShdw>
              </a:effectLst>
            </a:endParaRPr>
          </a:p>
          <a:p>
            <a:pPr algn="just" eaLnBrk="1" fontAlgn="auto" hangingPunct="1">
              <a:spcAft>
                <a:spcPts val="0"/>
              </a:spcAft>
              <a:buFontTx/>
              <a:buNone/>
              <a:defRPr/>
            </a:pPr>
            <a:endParaRPr lang="es-CO" b="1" dirty="0">
              <a:effectLst>
                <a:outerShdw blurRad="38100" dist="38100" dir="2700000" algn="tl">
                  <a:srgbClr val="FFFFFF"/>
                </a:outerShdw>
              </a:effectLst>
            </a:endParaRPr>
          </a:p>
        </p:txBody>
      </p:sp>
      <p:sp>
        <p:nvSpPr>
          <p:cNvPr id="24581" name="WordArt 8"/>
          <p:cNvSpPr>
            <a:spLocks noChangeArrowheads="1" noChangeShapeType="1" noTextEdit="1"/>
          </p:cNvSpPr>
          <p:nvPr/>
        </p:nvSpPr>
        <p:spPr bwMode="auto">
          <a:xfrm rot="329369">
            <a:off x="1219200" y="285750"/>
            <a:ext cx="5562600" cy="742950"/>
          </a:xfrm>
          <a:prstGeom prst="rect">
            <a:avLst/>
          </a:prstGeom>
        </p:spPr>
        <p:txBody>
          <a:bodyPr wrap="none" fromWordArt="1">
            <a:prstTxWarp prst="textCascadeUp">
              <a:avLst>
                <a:gd name="adj" fmla="val 44444"/>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CO"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mpact"/>
              </a:rPr>
              <a:t>Son israelitas literales?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412">
                                            <p:txEl>
                                              <p:pRg st="0" end="0"/>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a:xfrm>
            <a:off x="381000" y="457200"/>
            <a:ext cx="8458200" cy="857250"/>
          </a:xfrm>
        </p:spPr>
        <p:txBody>
          <a:bodyPr>
            <a:normAutofit fontScale="90000"/>
          </a:bodyPr>
          <a:lstStyle/>
          <a:p>
            <a:pPr algn="ctr" eaLnBrk="1" fontAlgn="auto" hangingPunct="1">
              <a:spcAft>
                <a:spcPts val="0"/>
              </a:spcAft>
              <a:defRPr/>
            </a:pPr>
            <a:r>
              <a:rPr lang="es-CO" sz="3200" b="1">
                <a:solidFill>
                  <a:srgbClr val="FAFD00"/>
                </a:solidFill>
                <a:effectLst>
                  <a:outerShdw blurRad="38100" dist="38100" dir="2700000" algn="tl">
                    <a:srgbClr val="000000"/>
                  </a:outerShdw>
                </a:effectLst>
              </a:rPr>
              <a:t>DIOS LE DIO UN PLAZO A ISRAEL DE 70 SEMANAS (70X7=490 Años proféticos)</a:t>
            </a:r>
          </a:p>
        </p:txBody>
      </p:sp>
      <p:sp>
        <p:nvSpPr>
          <p:cNvPr id="18436" name="Rectangle 4"/>
          <p:cNvSpPr>
            <a:spLocks noGrp="1" noChangeArrowheads="1"/>
          </p:cNvSpPr>
          <p:nvPr>
            <p:ph type="body" sz="half" idx="2"/>
          </p:nvPr>
        </p:nvSpPr>
        <p:spPr>
          <a:xfrm>
            <a:off x="3059113" y="1635125"/>
            <a:ext cx="5105400" cy="3086100"/>
          </a:xfrm>
        </p:spPr>
        <p:txBody>
          <a:bodyPr>
            <a:normAutofit fontScale="92500" lnSpcReduction="10000"/>
          </a:bodyPr>
          <a:lstStyle/>
          <a:p>
            <a:pPr algn="just" eaLnBrk="1" fontAlgn="auto" hangingPunct="1">
              <a:spcAft>
                <a:spcPts val="0"/>
              </a:spcAft>
              <a:buFont typeface="Wingdings 2"/>
              <a:buChar char=""/>
              <a:defRPr/>
            </a:pPr>
            <a:r>
              <a:rPr lang="es-CO" sz="3600" b="1">
                <a:solidFill>
                  <a:srgbClr val="C0FEF9"/>
                </a:solidFill>
                <a:effectLst>
                  <a:outerShdw blurRad="38100" dist="38100" dir="2700000" algn="tl">
                    <a:srgbClr val="000000"/>
                  </a:outerShdw>
                </a:effectLst>
              </a:rPr>
              <a:t>Ese plazo se inició en el 457 a.C. y terminó en el 34 d.C.</a:t>
            </a:r>
          </a:p>
          <a:p>
            <a:pPr algn="just" eaLnBrk="1" fontAlgn="auto" hangingPunct="1">
              <a:spcAft>
                <a:spcPts val="0"/>
              </a:spcAft>
              <a:buFont typeface="Wingdings 2"/>
              <a:buChar char=""/>
              <a:defRPr/>
            </a:pPr>
            <a:r>
              <a:rPr lang="es-CO" sz="3600" b="1">
                <a:solidFill>
                  <a:srgbClr val="C0FEF9"/>
                </a:solidFill>
                <a:effectLst>
                  <a:outerShdw blurRad="38100" dist="38100" dir="2700000" algn="tl">
                    <a:srgbClr val="000000"/>
                  </a:outerShdw>
                </a:effectLst>
              </a:rPr>
              <a:t>Dios esperaba que Israel aceptase al Mesías que vendría... :</a:t>
            </a:r>
          </a:p>
          <a:p>
            <a:pPr algn="just" eaLnBrk="1" fontAlgn="auto" hangingPunct="1">
              <a:spcAft>
                <a:spcPts val="0"/>
              </a:spcAft>
              <a:buFont typeface="Wingdings 2"/>
              <a:buChar char=""/>
              <a:defRPr/>
            </a:pPr>
            <a:endParaRPr lang="es-CO" sz="3600" b="1">
              <a:solidFill>
                <a:srgbClr val="C0FEF9"/>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436">
                                            <p:txEl>
                                              <p:pRg st="0" end="0"/>
                                            </p:txEl>
                                          </p:spTgt>
                                        </p:tgtEl>
                                        <p:attrNameLst>
                                          <p:attrName>ppt_c</p:attrName>
                                        </p:attrNameLst>
                                      </p:cBhvr>
                                      <p:to>
                                        <a:srgbClr val="FDC0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436">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p:nvPr>
        </p:nvSpPr>
        <p:spPr>
          <a:xfrm>
            <a:off x="381000" y="457200"/>
            <a:ext cx="8458200" cy="857250"/>
          </a:xfrm>
        </p:spPr>
        <p:txBody>
          <a:bodyPr>
            <a:normAutofit fontScale="90000"/>
          </a:bodyPr>
          <a:lstStyle/>
          <a:p>
            <a:pPr algn="ctr" eaLnBrk="1" fontAlgn="auto" hangingPunct="1">
              <a:spcAft>
                <a:spcPts val="0"/>
              </a:spcAft>
              <a:defRPr/>
            </a:pPr>
            <a:r>
              <a:rPr lang="es-CO" sz="3200" b="1">
                <a:solidFill>
                  <a:srgbClr val="FAFD00"/>
                </a:solidFill>
                <a:effectLst>
                  <a:outerShdw blurRad="38100" dist="38100" dir="2700000" algn="tl">
                    <a:srgbClr val="000000"/>
                  </a:outerShdw>
                </a:effectLst>
              </a:rPr>
              <a:t>DIOS LE DIO UN PLAZO A ISRAEL DE 70 SEMANAS (70X7=490 Años proféticos)</a:t>
            </a:r>
          </a:p>
        </p:txBody>
      </p:sp>
      <p:sp>
        <p:nvSpPr>
          <p:cNvPr id="20483" name="Rectangle 3"/>
          <p:cNvSpPr>
            <a:spLocks noGrp="1" noChangeArrowheads="1"/>
          </p:cNvSpPr>
          <p:nvPr>
            <p:ph type="body" sz="half" idx="2"/>
          </p:nvPr>
        </p:nvSpPr>
        <p:spPr>
          <a:xfrm>
            <a:off x="609600" y="1714500"/>
            <a:ext cx="7772400" cy="2228850"/>
          </a:xfrm>
        </p:spPr>
        <p:txBody>
          <a:bodyPr>
            <a:normAutofit fontScale="92500"/>
          </a:bodyPr>
          <a:lstStyle/>
          <a:p>
            <a:pPr algn="just" eaLnBrk="1" fontAlgn="auto" hangingPunct="1">
              <a:spcAft>
                <a:spcPts val="0"/>
              </a:spcAft>
              <a:buFont typeface="Wingdings 2"/>
              <a:buChar char=""/>
              <a:defRPr/>
            </a:pPr>
            <a:r>
              <a:rPr lang="es-CO" sz="4400" b="1" dirty="0">
                <a:solidFill>
                  <a:srgbClr val="C0FEF9"/>
                </a:solidFill>
                <a:effectLst>
                  <a:outerShdw blurRad="38100" dist="38100" dir="2700000" algn="tl">
                    <a:srgbClr val="000000"/>
                  </a:outerShdw>
                </a:effectLst>
              </a:rPr>
              <a:t>Cumplió Israel su parte? </a:t>
            </a:r>
          </a:p>
          <a:p>
            <a:pPr algn="just" eaLnBrk="1" fontAlgn="auto" hangingPunct="1">
              <a:spcAft>
                <a:spcPts val="0"/>
              </a:spcAft>
              <a:buFont typeface="Wingdings 2"/>
              <a:buChar char=""/>
              <a:defRPr/>
            </a:pPr>
            <a:r>
              <a:rPr lang="es-CO" sz="4400" b="1" dirty="0">
                <a:solidFill>
                  <a:srgbClr val="C0FEF9"/>
                </a:solidFill>
                <a:effectLst>
                  <a:outerShdw blurRad="38100" dist="38100" dir="2700000" algn="tl">
                    <a:srgbClr val="000000"/>
                  </a:outerShdw>
                </a:effectLst>
              </a:rPr>
              <a:t>“A los suyo vino, pero los suyos </a:t>
            </a:r>
            <a:r>
              <a:rPr lang="es-CO" sz="4000" b="1" u="sng" dirty="0">
                <a:solidFill>
                  <a:srgbClr val="FAFD00"/>
                </a:solidFill>
                <a:effectLst>
                  <a:outerShdw blurRad="38100" dist="38100" dir="2700000" algn="tl">
                    <a:srgbClr val="000000"/>
                  </a:outerShdw>
                </a:effectLst>
              </a:rPr>
              <a:t>no le recibieron</a:t>
            </a:r>
            <a:r>
              <a:rPr lang="es-CO" sz="4000" b="1" dirty="0">
                <a:solidFill>
                  <a:srgbClr val="C0FEF9"/>
                </a:solidFill>
                <a:effectLst>
                  <a:outerShdw blurRad="38100" dist="38100" dir="2700000" algn="tl">
                    <a:srgbClr val="000000"/>
                  </a:outerShdw>
                </a:effectLst>
              </a:rPr>
              <a:t>.” 	(Juan 1: 11)</a:t>
            </a:r>
          </a:p>
          <a:p>
            <a:pPr algn="just" eaLnBrk="1" fontAlgn="auto" hangingPunct="1">
              <a:spcAft>
                <a:spcPts val="0"/>
              </a:spcAft>
              <a:buFontTx/>
              <a:buNone/>
              <a:defRPr/>
            </a:pPr>
            <a:endParaRPr lang="es-CO" sz="4000" b="1" dirty="0">
              <a:solidFill>
                <a:srgbClr val="C0FEF9"/>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0" end="0"/>
                                            </p:txEl>
                                          </p:spTgt>
                                        </p:tgtEl>
                                        <p:attrNameLst>
                                          <p:attrName>ppt_c</p:attrName>
                                        </p:attrNameLst>
                                      </p:cBhvr>
                                      <p:to>
                                        <a:srgbClr val="FDC0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6" descr="C:\Users\hp\Documents\Adventista 7 Día\Diapositivas Power\sant\content\bin\images\large\rel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381000" y="457200"/>
            <a:ext cx="8458200" cy="857250"/>
          </a:xfrm>
        </p:spPr>
        <p:txBody>
          <a:bodyPr>
            <a:normAutofit fontScale="90000"/>
          </a:bodyPr>
          <a:lstStyle/>
          <a:p>
            <a:pPr algn="ctr" eaLnBrk="1" fontAlgn="auto" hangingPunct="1">
              <a:spcAft>
                <a:spcPts val="0"/>
              </a:spcAft>
              <a:defRPr/>
            </a:pPr>
            <a:r>
              <a:rPr lang="es-CO" sz="3200" b="1" dirty="0">
                <a:solidFill>
                  <a:schemeClr val="bg1"/>
                </a:solidFill>
                <a:effectLst/>
              </a:rPr>
              <a:t>DIOS LE DIO UN PLAZO A ISRAEL DE 70 SEMANAS (70X7=490 Años proféticos)</a:t>
            </a:r>
          </a:p>
        </p:txBody>
      </p:sp>
      <p:sp>
        <p:nvSpPr>
          <p:cNvPr id="21507" name="Rectangle 3"/>
          <p:cNvSpPr>
            <a:spLocks noGrp="1" noChangeArrowheads="1"/>
          </p:cNvSpPr>
          <p:nvPr>
            <p:ph type="body" sz="half" idx="2"/>
          </p:nvPr>
        </p:nvSpPr>
        <p:spPr>
          <a:xfrm>
            <a:off x="457200" y="1543050"/>
            <a:ext cx="8147050" cy="2743200"/>
          </a:xfrm>
        </p:spPr>
        <p:txBody>
          <a:bodyPr>
            <a:normAutofit fontScale="92500"/>
          </a:bodyPr>
          <a:lstStyle/>
          <a:p>
            <a:pPr algn="just" eaLnBrk="1" fontAlgn="auto" hangingPunct="1">
              <a:spcAft>
                <a:spcPts val="0"/>
              </a:spcAft>
              <a:buFont typeface="Wingdings 2"/>
              <a:buChar char=""/>
              <a:defRPr/>
            </a:pPr>
            <a:r>
              <a:rPr lang="es-CO" sz="3600" b="1" dirty="0">
                <a:solidFill>
                  <a:schemeClr val="bg1"/>
                </a:solidFill>
              </a:rPr>
              <a:t>Jesús previó el fin de Israel como su pueblo escogido. </a:t>
            </a:r>
            <a:r>
              <a:rPr lang="es-CO" sz="3600" b="1" dirty="0">
                <a:solidFill>
                  <a:schemeClr val="tx1"/>
                </a:solidFill>
              </a:rPr>
              <a:t>“</a:t>
            </a:r>
            <a:r>
              <a:rPr lang="es-CO" sz="3600" b="1" u="sng" dirty="0">
                <a:solidFill>
                  <a:srgbClr val="FAFD00"/>
                </a:solidFill>
                <a:effectLst>
                  <a:outerShdw blurRad="38100" dist="38100" dir="2700000" algn="tl">
                    <a:srgbClr val="000000"/>
                  </a:outerShdw>
                </a:effectLst>
              </a:rPr>
              <a:t>El hacha ya está puesta a la raíz de los árboles</a:t>
            </a:r>
            <a:r>
              <a:rPr lang="es-CO" sz="3600" b="1" dirty="0">
                <a:solidFill>
                  <a:schemeClr val="tx1"/>
                </a:solidFill>
              </a:rPr>
              <a:t>. </a:t>
            </a:r>
            <a:r>
              <a:rPr lang="es-CO" sz="3600" b="1" dirty="0">
                <a:solidFill>
                  <a:schemeClr val="bg1"/>
                </a:solidFill>
              </a:rPr>
              <a:t>Por tanto, todo árbol que no da buen fruto es cortado y echado al fuego.” 	  (Mat. 3:10)</a:t>
            </a:r>
          </a:p>
          <a:p>
            <a:pPr algn="just" eaLnBrk="1" fontAlgn="auto" hangingPunct="1">
              <a:spcAft>
                <a:spcPts val="0"/>
              </a:spcAft>
              <a:buFontTx/>
              <a:buNone/>
              <a:defRPr/>
            </a:pPr>
            <a:endParaRPr lang="es-CO" sz="3600" b="1" dirty="0">
              <a:solidFill>
                <a:srgbClr val="C0FEF9"/>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0" end="0"/>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C:\Users\hp\Documents\Adventista 7 Día\Diapositivas Power\sant\content\bin\images\large\rel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1692275" y="700088"/>
            <a:ext cx="5486400" cy="857250"/>
          </a:xfrm>
        </p:spPr>
        <p:txBody>
          <a:bodyPr>
            <a:normAutofit fontScale="90000"/>
          </a:bodyPr>
          <a:lstStyle/>
          <a:p>
            <a:pPr algn="ctr" eaLnBrk="1" fontAlgn="auto" hangingPunct="1">
              <a:spcAft>
                <a:spcPts val="0"/>
              </a:spcAft>
              <a:buFontTx/>
              <a:buChar char="•"/>
              <a:defRPr/>
            </a:pPr>
            <a:r>
              <a:rPr lang="es-CO" b="1" dirty="0">
                <a:solidFill>
                  <a:srgbClr val="FAFD00"/>
                </a:solidFill>
                <a:effectLst>
                  <a:outerShdw blurRad="38100" dist="38100" dir="2700000" algn="tl">
                    <a:srgbClr val="000000"/>
                  </a:outerShdw>
                </a:effectLst>
              </a:rPr>
              <a:t>Quién llegó a constituir     el verdadero Israel? 		(Gál. 3:28,29)</a:t>
            </a:r>
          </a:p>
        </p:txBody>
      </p:sp>
      <p:sp>
        <p:nvSpPr>
          <p:cNvPr id="22531" name="Rectangle 3"/>
          <p:cNvSpPr>
            <a:spLocks noGrp="1" noChangeArrowheads="1"/>
          </p:cNvSpPr>
          <p:nvPr>
            <p:ph type="body" sz="half" idx="1"/>
          </p:nvPr>
        </p:nvSpPr>
        <p:spPr>
          <a:xfrm>
            <a:off x="304800" y="2343150"/>
            <a:ext cx="8299450" cy="2114550"/>
          </a:xfrm>
        </p:spPr>
        <p:txBody>
          <a:bodyPr>
            <a:normAutofit fontScale="85000" lnSpcReduction="20000"/>
          </a:bodyPr>
          <a:lstStyle/>
          <a:p>
            <a:pPr algn="just" eaLnBrk="1" fontAlgn="auto" hangingPunct="1">
              <a:spcAft>
                <a:spcPts val="0"/>
              </a:spcAft>
              <a:buFont typeface="Wingdings 2"/>
              <a:buChar char=""/>
              <a:defRPr/>
            </a:pPr>
            <a:r>
              <a:rPr lang="es-CO" sz="3600" b="1" dirty="0">
                <a:solidFill>
                  <a:schemeClr val="bg1"/>
                </a:solidFill>
                <a:effectLst>
                  <a:outerShdw blurRad="38100" dist="38100" dir="2700000" algn="tl">
                    <a:srgbClr val="FFFFFF"/>
                  </a:outerShdw>
                </a:effectLst>
              </a:rPr>
              <a:t>“Ya no hay judío ni griego, ... porque todos vosotros sois uno en Cristo Jesús.</a:t>
            </a:r>
            <a:endParaRPr lang="es-CO" sz="3600" b="1" dirty="0">
              <a:solidFill>
                <a:schemeClr val="bg1"/>
              </a:solidFill>
              <a:effectLst>
                <a:outerShdw blurRad="38100" dist="38100" dir="2700000" algn="tl">
                  <a:srgbClr val="000000"/>
                </a:outerShdw>
              </a:effectLst>
            </a:endParaRPr>
          </a:p>
          <a:p>
            <a:pPr algn="just" eaLnBrk="1" fontAlgn="auto" hangingPunct="1">
              <a:spcAft>
                <a:spcPts val="0"/>
              </a:spcAft>
              <a:buFont typeface="Wingdings 2"/>
              <a:buChar char=""/>
              <a:defRPr/>
            </a:pPr>
            <a:r>
              <a:rPr lang="es-CO" sz="3600" b="1" dirty="0">
                <a:solidFill>
                  <a:schemeClr val="tx1"/>
                </a:solidFill>
                <a:effectLst>
                  <a:outerShdw blurRad="38100" dist="38100" dir="2700000" algn="tl">
                    <a:srgbClr val="FFFFFF"/>
                  </a:outerShdw>
                </a:effectLst>
              </a:rPr>
              <a:t>“Y </a:t>
            </a:r>
            <a:r>
              <a:rPr lang="es-CO" sz="3600" b="1" u="sng" dirty="0">
                <a:solidFill>
                  <a:srgbClr val="FAFD00"/>
                </a:solidFill>
                <a:effectLst>
                  <a:outerShdw blurRad="38100" dist="38100" dir="2700000" algn="tl">
                    <a:srgbClr val="000000"/>
                  </a:outerShdw>
                </a:effectLst>
              </a:rPr>
              <a:t>ya que sois de Cristo, ciertamente sois descendencia de Abraham</a:t>
            </a:r>
            <a:r>
              <a:rPr lang="es-CO" sz="3600" b="1" dirty="0">
                <a:solidFill>
                  <a:schemeClr val="tx1"/>
                </a:solidFill>
                <a:effectLst>
                  <a:outerShdw blurRad="38100" dist="38100" dir="2700000" algn="tl">
                    <a:srgbClr val="FFFFFF"/>
                  </a:outerShdw>
                </a:effectLst>
              </a:rPr>
              <a:t>, </a:t>
            </a:r>
            <a:r>
              <a:rPr lang="es-CO" sz="3600" b="1" dirty="0">
                <a:solidFill>
                  <a:schemeClr val="bg1"/>
                </a:solidFill>
                <a:effectLst>
                  <a:outerShdw blurRad="38100" dist="38100" dir="2700000" algn="tl">
                    <a:srgbClr val="FFFFFF"/>
                  </a:outerShdw>
                </a:effectLst>
              </a:rPr>
              <a:t>herederos conforme a la promesa.”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0" end="0"/>
                                            </p:txEl>
                                          </p:spTgt>
                                        </p:tgtEl>
                                        <p:attrNameLst>
                                          <p:attrName>ppt_c</p:attrName>
                                        </p:attrNameLst>
                                      </p:cBhvr>
                                      <p:to>
                                        <a:srgbClr val="FDC0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1" end="1"/>
                                            </p:txEl>
                                          </p:spTgt>
                                        </p:tgtEl>
                                        <p:attrNameLst>
                                          <p:attrName>ppt_c</p:attrName>
                                        </p:attrNameLst>
                                      </p:cBhvr>
                                      <p:to>
                                        <a:srgbClr val="FDC0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2530">
                                            <p:txEl>
                                              <p:pRg st="0" end="0"/>
                                            </p:txEl>
                                          </p:spTgt>
                                        </p:tgtEl>
                                        <p:attrNameLst>
                                          <p:attrName>style.visibility</p:attrName>
                                        </p:attrNameLst>
                                      </p:cBhvr>
                                      <p:to>
                                        <p:strVal val="visible"/>
                                      </p:to>
                                    </p:set>
                                    <p:anim calcmode="lin" valueType="num">
                                      <p:cBhvr additive="base">
                                        <p:cTn id="15" dur="500" fill="hold"/>
                                        <p:tgtEl>
                                          <p:spTgt spid="2253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5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342900" y="1390650"/>
            <a:ext cx="8458200" cy="857250"/>
          </a:xfrm>
        </p:spPr>
        <p:txBody>
          <a:bodyPr>
            <a:normAutofit fontScale="90000"/>
          </a:bodyPr>
          <a:lstStyle/>
          <a:p>
            <a:pPr algn="ctr" eaLnBrk="1" fontAlgn="auto" hangingPunct="1">
              <a:spcAft>
                <a:spcPts val="0"/>
              </a:spcAft>
              <a:defRPr/>
            </a:pPr>
            <a:r>
              <a:rPr lang="en-US" sz="3200" b="1" dirty="0">
                <a:solidFill>
                  <a:srgbClr val="FAFD00"/>
                </a:solidFill>
                <a:effectLst>
                  <a:outerShdw blurRad="38100" dist="38100" dir="2700000" algn="tl">
                    <a:srgbClr val="000000"/>
                  </a:outerShdw>
                </a:effectLst>
              </a:rPr>
              <a:t>ACLARANDO “</a:t>
            </a:r>
            <a:r>
              <a:rPr lang="en-US" sz="3200" b="1" u="sng" dirty="0">
                <a:solidFill>
                  <a:srgbClr val="C0FEF9"/>
                </a:solidFill>
                <a:effectLst>
                  <a:outerShdw blurRad="38100" dist="38100" dir="2700000" algn="tl">
                    <a:srgbClr val="000000"/>
                  </a:outerShdw>
                </a:effectLst>
              </a:rPr>
              <a:t>LOS NOMBRES</a:t>
            </a:r>
            <a:r>
              <a:rPr lang="en-US" sz="3200" b="1" dirty="0">
                <a:solidFill>
                  <a:srgbClr val="FAFD00"/>
                </a:solidFill>
                <a:effectLst>
                  <a:outerShdw blurRad="38100" dist="38100" dir="2700000" algn="tl">
                    <a:srgbClr val="000000"/>
                  </a:outerShdw>
                </a:effectLst>
              </a:rPr>
              <a:t>” DE LOS 144 “MIL” o “MILES”  o “FAMILIAS”.</a:t>
            </a:r>
            <a:br>
              <a:rPr lang="en-US" sz="3200" b="1" dirty="0">
                <a:solidFill>
                  <a:srgbClr val="FAFD00"/>
                </a:solidFill>
                <a:effectLst>
                  <a:outerShdw blurRad="38100" dist="38100" dir="2700000" algn="tl">
                    <a:srgbClr val="000000"/>
                  </a:outerShdw>
                </a:effectLst>
              </a:rPr>
            </a:br>
            <a:r>
              <a:rPr lang="en-US" sz="3200" b="1" dirty="0">
                <a:solidFill>
                  <a:srgbClr val="FAFD00"/>
                </a:solidFill>
                <a:effectLst>
                  <a:outerShdw blurRad="38100" dist="38100" dir="2700000" algn="tl">
                    <a:srgbClr val="000000"/>
                  </a:outerShdw>
                </a:effectLst>
              </a:rPr>
              <a:t>SON ISRAELITAS LITERALES?</a:t>
            </a:r>
          </a:p>
        </p:txBody>
      </p:sp>
      <p:sp>
        <p:nvSpPr>
          <p:cNvPr id="23556" name="Rectangle 4"/>
          <p:cNvSpPr>
            <a:spLocks noGrp="1" noChangeArrowheads="1"/>
          </p:cNvSpPr>
          <p:nvPr>
            <p:ph type="body" sz="half" idx="2"/>
          </p:nvPr>
        </p:nvSpPr>
        <p:spPr>
          <a:xfrm>
            <a:off x="395288" y="2592388"/>
            <a:ext cx="8640762" cy="2571750"/>
          </a:xfrm>
        </p:spPr>
        <p:txBody>
          <a:bodyPr>
            <a:normAutofit/>
          </a:bodyPr>
          <a:lstStyle/>
          <a:p>
            <a:pPr algn="just" eaLnBrk="1" fontAlgn="auto" hangingPunct="1">
              <a:spcAft>
                <a:spcPts val="0"/>
              </a:spcAft>
              <a:buFont typeface="Wingdings 2"/>
              <a:buChar char=""/>
              <a:defRPr/>
            </a:pPr>
            <a:r>
              <a:rPr lang="es-CO" b="1" dirty="0">
                <a:solidFill>
                  <a:srgbClr val="C0FEF9"/>
                </a:solidFill>
                <a:effectLst>
                  <a:outerShdw blurRad="38100" dist="38100" dir="2700000" algn="tl">
                    <a:srgbClr val="000000"/>
                  </a:outerShdw>
                </a:effectLst>
              </a:rPr>
              <a:t>Qué significado tienen los nombres?</a:t>
            </a:r>
          </a:p>
          <a:p>
            <a:pPr algn="just" eaLnBrk="1" fontAlgn="auto" hangingPunct="1">
              <a:spcAft>
                <a:spcPts val="0"/>
              </a:spcAft>
              <a:buFont typeface="Wingdings 2"/>
              <a:buChar char=""/>
              <a:defRPr/>
            </a:pPr>
            <a:r>
              <a:rPr lang="es-CO" b="1" dirty="0">
                <a:solidFill>
                  <a:srgbClr val="C0FEF9"/>
                </a:solidFill>
                <a:effectLst>
                  <a:outerShdw blurRad="38100" dist="38100" dir="2700000" algn="tl">
                    <a:srgbClr val="000000"/>
                  </a:outerShdw>
                </a:effectLst>
              </a:rPr>
              <a:t>Los nombres en la Biblia representan el </a:t>
            </a:r>
            <a:r>
              <a:rPr lang="es-CO" b="1" u="sng" dirty="0">
                <a:solidFill>
                  <a:srgbClr val="FAFD00"/>
                </a:solidFill>
                <a:effectLst>
                  <a:outerShdw blurRad="38100" dist="38100" dir="2700000" algn="tl">
                    <a:srgbClr val="000000"/>
                  </a:outerShdw>
                </a:effectLst>
              </a:rPr>
              <a:t>carácter de la persona o ciertas características de la misma o la misión que ella desarrollaría.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556">
                                            <p:txEl>
                                              <p:pRg st="0" end="0"/>
                                            </p:txEl>
                                          </p:spTgt>
                                        </p:tgtEl>
                                        <p:attrNameLst>
                                          <p:attrName>ppt_c</p:attrName>
                                        </p:attrNameLst>
                                      </p:cBhvr>
                                      <p:to>
                                        <a:srgbClr val="FDC0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556">
                                            <p:txEl>
                                              <p:pRg st="1" end="1"/>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6" descr="C:\Users\hp\Documents\Adventista 7 Día\Diapositivas Power\pers\content\bin\images\large\fondos_10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468313" y="4011613"/>
            <a:ext cx="5616575" cy="857250"/>
          </a:xfrm>
        </p:spPr>
        <p:txBody>
          <a:bodyPr>
            <a:noAutofit/>
          </a:bodyPr>
          <a:lstStyle/>
          <a:p>
            <a:pPr algn="ctr" eaLnBrk="1" fontAlgn="auto" hangingPunct="1">
              <a:spcAft>
                <a:spcPts val="0"/>
              </a:spcAft>
              <a:defRPr/>
            </a:pPr>
            <a:r>
              <a:rPr lang="en-US" sz="2800" dirty="0">
                <a:solidFill>
                  <a:srgbClr val="FFFF00"/>
                </a:solidFill>
                <a:effectLst/>
              </a:rPr>
              <a:t>El NOMBRE: CARACTER Y MISION </a:t>
            </a:r>
          </a:p>
        </p:txBody>
      </p:sp>
      <p:sp>
        <p:nvSpPr>
          <p:cNvPr id="24579" name="Rectangle 3"/>
          <p:cNvSpPr>
            <a:spLocks noGrp="1" noChangeArrowheads="1"/>
          </p:cNvSpPr>
          <p:nvPr>
            <p:ph type="body" sz="half" idx="1"/>
          </p:nvPr>
        </p:nvSpPr>
        <p:spPr>
          <a:xfrm>
            <a:off x="468313" y="349250"/>
            <a:ext cx="8280400" cy="3086100"/>
          </a:xfrm>
        </p:spPr>
        <p:txBody>
          <a:bodyPr>
            <a:normAutofit fontScale="92500" lnSpcReduction="10000"/>
          </a:bodyPr>
          <a:lstStyle/>
          <a:p>
            <a:pPr eaLnBrk="1" fontAlgn="auto" hangingPunct="1">
              <a:spcAft>
                <a:spcPts val="0"/>
              </a:spcAft>
              <a:buFont typeface="Wingdings 2"/>
              <a:buChar char=""/>
              <a:defRPr/>
            </a:pPr>
            <a:r>
              <a:rPr lang="es-CO" sz="2800" b="1" dirty="0">
                <a:solidFill>
                  <a:schemeClr val="bg1"/>
                </a:solidFill>
              </a:rPr>
              <a:t>ABRAHAM: “</a:t>
            </a:r>
            <a:r>
              <a:rPr lang="es-CO" sz="2800" b="1" u="sng" dirty="0">
                <a:solidFill>
                  <a:srgbClr val="FFFF00"/>
                </a:solidFill>
                <a:effectLst>
                  <a:outerShdw blurRad="38100" dist="38100" dir="2700000" algn="tl">
                    <a:srgbClr val="000000"/>
                  </a:outerShdw>
                </a:effectLst>
              </a:rPr>
              <a:t>padre de multitudes</a:t>
            </a:r>
            <a:r>
              <a:rPr lang="es-CO" sz="2800" b="1" dirty="0">
                <a:solidFill>
                  <a:schemeClr val="bg1"/>
                </a:solidFill>
              </a:rPr>
              <a:t>” (Nombre dado de acuerdo a la promesa) (Gén. 17:5).</a:t>
            </a:r>
          </a:p>
          <a:p>
            <a:pPr eaLnBrk="1" fontAlgn="auto" hangingPunct="1">
              <a:spcAft>
                <a:spcPts val="0"/>
              </a:spcAft>
              <a:buFont typeface="Wingdings 2"/>
              <a:buChar char=""/>
              <a:defRPr/>
            </a:pPr>
            <a:r>
              <a:rPr lang="es-CO" sz="2800" b="1" dirty="0">
                <a:solidFill>
                  <a:schemeClr val="bg1"/>
                </a:solidFill>
              </a:rPr>
              <a:t>JACOB: “</a:t>
            </a:r>
            <a:r>
              <a:rPr lang="es-CO" sz="2800" b="1" u="sng" dirty="0">
                <a:solidFill>
                  <a:srgbClr val="FFFF00"/>
                </a:solidFill>
                <a:effectLst>
                  <a:outerShdw blurRad="38100" dist="38100" dir="2700000" algn="tl">
                    <a:srgbClr val="000000"/>
                  </a:outerShdw>
                </a:effectLst>
              </a:rPr>
              <a:t>suplantador</a:t>
            </a:r>
            <a:r>
              <a:rPr lang="es-CO" sz="2800" b="1" dirty="0">
                <a:solidFill>
                  <a:schemeClr val="bg1"/>
                </a:solidFill>
              </a:rPr>
              <a:t>” (Y eso fue y así lo testificó su hermano Esaú - Gén. 27:36).</a:t>
            </a:r>
          </a:p>
          <a:p>
            <a:pPr eaLnBrk="1" fontAlgn="auto" hangingPunct="1">
              <a:spcAft>
                <a:spcPts val="0"/>
              </a:spcAft>
              <a:buFont typeface="Wingdings 2"/>
              <a:buChar char=""/>
              <a:defRPr/>
            </a:pPr>
            <a:r>
              <a:rPr lang="es-CO" sz="2800" b="1" dirty="0">
                <a:solidFill>
                  <a:schemeClr val="bg1"/>
                </a:solidFill>
              </a:rPr>
              <a:t>NABAL: “</a:t>
            </a:r>
            <a:r>
              <a:rPr lang="es-CO" sz="2800" b="1" u="sng" dirty="0">
                <a:solidFill>
                  <a:srgbClr val="FFFF00"/>
                </a:solidFill>
                <a:effectLst>
                  <a:outerShdw blurRad="38100" dist="38100" dir="2700000" algn="tl">
                    <a:srgbClr val="000000"/>
                  </a:outerShdw>
                </a:effectLst>
              </a:rPr>
              <a:t>insensato</a:t>
            </a:r>
            <a:r>
              <a:rPr lang="es-CO" sz="2800" b="1" dirty="0">
                <a:solidFill>
                  <a:schemeClr val="bg1"/>
                </a:solidFill>
              </a:rPr>
              <a:t>” (Y eso fue y así lo testificó su esposa - 1 Sam. 25:25).</a:t>
            </a:r>
          </a:p>
          <a:p>
            <a:pPr eaLnBrk="1" fontAlgn="auto" hangingPunct="1">
              <a:spcAft>
                <a:spcPts val="0"/>
              </a:spcAft>
              <a:buFont typeface="Wingdings 2"/>
              <a:buChar char=""/>
              <a:defRPr/>
            </a:pPr>
            <a:r>
              <a:rPr lang="es-CO" sz="2800" b="1" dirty="0">
                <a:solidFill>
                  <a:schemeClr val="bg1"/>
                </a:solidFill>
              </a:rPr>
              <a:t>JESUS: “</a:t>
            </a:r>
            <a:r>
              <a:rPr lang="es-CO" sz="2800" b="1" u="sng" dirty="0">
                <a:solidFill>
                  <a:srgbClr val="FFFF00"/>
                </a:solidFill>
                <a:effectLst>
                  <a:outerShdw blurRad="38100" dist="38100" dir="2700000" algn="tl">
                    <a:srgbClr val="000000"/>
                  </a:outerShdw>
                </a:effectLst>
              </a:rPr>
              <a:t>Salvador</a:t>
            </a:r>
            <a:r>
              <a:rPr lang="es-CO" sz="2800" b="1" dirty="0">
                <a:solidFill>
                  <a:schemeClr val="bg1"/>
                </a:solidFill>
              </a:rPr>
              <a:t>”   (Y no lo fue acaso? - Mat. 1:21)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0" end="0"/>
                                            </p:txEl>
                                          </p:spTgt>
                                        </p:tgtEl>
                                        <p:attrNameLst>
                                          <p:attrName>ppt_c</p:attrName>
                                        </p:attrNameLst>
                                      </p:cBhvr>
                                      <p:to>
                                        <a:srgbClr val="C0FEF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1" end="1"/>
                                            </p:txEl>
                                          </p:spTgt>
                                        </p:tgtEl>
                                        <p:attrNameLst>
                                          <p:attrName>ppt_c</p:attrName>
                                        </p:attrNameLst>
                                      </p:cBhvr>
                                      <p:to>
                                        <a:srgbClr val="C0FEF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2" end="2"/>
                                            </p:txEl>
                                          </p:spTgt>
                                        </p:tgtEl>
                                        <p:attrNameLst>
                                          <p:attrName>ppt_c</p:attrName>
                                        </p:attrNameLst>
                                      </p:cBhvr>
                                      <p:to>
                                        <a:srgbClr val="C0FEF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3" end="3"/>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6" descr="C:\Users\hp\Documents\Adventista 7 Día\Diapositivas Power\evan\content\bin\images\large\1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762000" y="50800"/>
            <a:ext cx="7772400" cy="857250"/>
          </a:xfrm>
        </p:spPr>
        <p:txBody>
          <a:bodyPr>
            <a:normAutofit fontScale="90000"/>
          </a:bodyPr>
          <a:lstStyle/>
          <a:p>
            <a:pPr algn="ctr" eaLnBrk="1" fontAlgn="auto" hangingPunct="1">
              <a:spcAft>
                <a:spcPts val="0"/>
              </a:spcAft>
              <a:defRPr/>
            </a:pPr>
            <a:r>
              <a:rPr lang="es-CO" sz="3200" b="1" dirty="0">
                <a:solidFill>
                  <a:srgbClr val="FAFD00"/>
                </a:solidFill>
                <a:effectLst>
                  <a:outerShdw blurRad="38100" dist="38100" dir="2700000" algn="tl">
                    <a:srgbClr val="000000"/>
                  </a:outerShdw>
                </a:effectLst>
              </a:rPr>
              <a:t>Qué gran evento está a punto </a:t>
            </a:r>
            <a:br>
              <a:rPr lang="es-CO" sz="3200" b="1" dirty="0">
                <a:solidFill>
                  <a:srgbClr val="FAFD00"/>
                </a:solidFill>
                <a:effectLst>
                  <a:outerShdw blurRad="38100" dist="38100" dir="2700000" algn="tl">
                    <a:srgbClr val="000000"/>
                  </a:outerShdw>
                </a:effectLst>
              </a:rPr>
            </a:br>
            <a:r>
              <a:rPr lang="es-CO" sz="3200" b="1" dirty="0">
                <a:solidFill>
                  <a:srgbClr val="FAFD00"/>
                </a:solidFill>
                <a:effectLst>
                  <a:outerShdw blurRad="38100" dist="38100" dir="2700000" algn="tl">
                    <a:srgbClr val="000000"/>
                  </a:outerShdw>
                </a:effectLst>
              </a:rPr>
              <a:t>de realizarse en favor de los fieles? 	</a:t>
            </a:r>
            <a:endParaRPr lang="es-CO" b="1" dirty="0">
              <a:solidFill>
                <a:srgbClr val="FAFD00"/>
              </a:solidFill>
              <a:effectLst>
                <a:outerShdw blurRad="38100" dist="38100" dir="2700000" algn="tl">
                  <a:srgbClr val="000000"/>
                </a:outerShdw>
              </a:effectLst>
            </a:endParaRPr>
          </a:p>
        </p:txBody>
      </p:sp>
      <p:sp>
        <p:nvSpPr>
          <p:cNvPr id="5124" name="Rectangle 4"/>
          <p:cNvSpPr>
            <a:spLocks noGrp="1" noChangeArrowheads="1"/>
          </p:cNvSpPr>
          <p:nvPr>
            <p:ph type="body" sz="half" idx="1"/>
          </p:nvPr>
        </p:nvSpPr>
        <p:spPr>
          <a:xfrm>
            <a:off x="179388" y="1203325"/>
            <a:ext cx="8713787" cy="3486150"/>
          </a:xfrm>
        </p:spPr>
        <p:txBody>
          <a:bodyPr>
            <a:normAutofit fontScale="92500" lnSpcReduction="10000"/>
          </a:bodyPr>
          <a:lstStyle/>
          <a:p>
            <a:pPr algn="just" eaLnBrk="1" fontAlgn="auto" hangingPunct="1">
              <a:spcAft>
                <a:spcPts val="0"/>
              </a:spcAft>
              <a:buFont typeface="Wingdings 2"/>
              <a:buChar char=""/>
              <a:defRPr/>
            </a:pPr>
            <a:r>
              <a:rPr lang="es-CO" sz="2400" dirty="0">
                <a:solidFill>
                  <a:schemeClr val="bg1"/>
                </a:solidFill>
              </a:rPr>
              <a:t>“Y DESPUÉS de estas cosas vi cuatro ángeles que estaban sobre los cuatro ángulos de la tierra, deteniendo los cuatro vientos de la tierra, para que no soplase viento sobre la tierra, ni sobre la mar, ni sobre ningún árbol</a:t>
            </a:r>
          </a:p>
          <a:p>
            <a:pPr algn="just" eaLnBrk="1" fontAlgn="auto" hangingPunct="1">
              <a:spcAft>
                <a:spcPts val="0"/>
              </a:spcAft>
              <a:buFont typeface="Wingdings 2"/>
              <a:buChar char=""/>
              <a:defRPr/>
            </a:pPr>
            <a:r>
              <a:rPr lang="es-CO" sz="2400" dirty="0">
                <a:solidFill>
                  <a:schemeClr val="bg1"/>
                </a:solidFill>
              </a:rPr>
              <a:t> “ Y vi otro ángel que subía del nacimiento del sol, teniendo el sello del Dios vivo: y clamó con gran voz a los cuatro ángeles, a los cuales era dado hacer daño a la tierra y a la mar,</a:t>
            </a:r>
          </a:p>
          <a:p>
            <a:pPr algn="just" eaLnBrk="1" fontAlgn="auto" hangingPunct="1">
              <a:spcAft>
                <a:spcPts val="0"/>
              </a:spcAft>
              <a:buFont typeface="Wingdings 2"/>
              <a:buChar char=""/>
              <a:defRPr/>
            </a:pPr>
            <a:r>
              <a:rPr lang="es-CO" sz="2400" b="1" dirty="0">
                <a:solidFill>
                  <a:srgbClr val="002060"/>
                </a:solidFill>
                <a:effectLst>
                  <a:outerShdw blurRad="38100" dist="38100" dir="2700000" algn="tl">
                    <a:srgbClr val="000000"/>
                  </a:outerShdw>
                </a:effectLst>
              </a:rPr>
              <a:t>“Diciendo: </a:t>
            </a:r>
            <a:r>
              <a:rPr lang="es-CO" sz="2400" b="1" u="sng" dirty="0">
                <a:solidFill>
                  <a:srgbClr val="FFFF00"/>
                </a:solidFill>
                <a:effectLst>
                  <a:outerShdw blurRad="38100" dist="38100" dir="2700000" algn="tl">
                    <a:srgbClr val="000000"/>
                  </a:outerShdw>
                </a:effectLst>
              </a:rPr>
              <a:t>No hagáis daño a la tierra, ni al mar, ni a los árboles, hasta que señalemos a los siervos de nuestro Dios en sus frentes</a:t>
            </a:r>
            <a:r>
              <a:rPr lang="es-CO" sz="2400" b="1" dirty="0">
                <a:solidFill>
                  <a:srgbClr val="FFFF00"/>
                </a:solidFill>
                <a:effectLst>
                  <a:outerShdw blurRad="38100" dist="38100" dir="2700000" algn="tl">
                    <a:srgbClr val="000000"/>
                  </a:outerShdw>
                </a:effectLst>
              </a:rPr>
              <a:t>.... </a:t>
            </a:r>
            <a:r>
              <a:rPr lang="es-CO" sz="2000" b="1" dirty="0">
                <a:solidFill>
                  <a:srgbClr val="002060"/>
                </a:solidFill>
                <a:effectLst>
                  <a:outerShdw blurRad="38100" dist="38100" dir="2700000" algn="tl">
                    <a:srgbClr val="000000"/>
                  </a:outerShdw>
                </a:effectLst>
              </a:rPr>
              <a:t>(Ap. 7:1-3)</a:t>
            </a:r>
            <a:endParaRPr lang="es-CO" sz="2400" b="1" dirty="0">
              <a:solidFill>
                <a:srgbClr val="002060"/>
              </a:solidFill>
              <a:effectLst>
                <a:outerShdw blurRad="38100" dist="38100" dir="2700000" algn="tl">
                  <a:srgbClr val="000000"/>
                </a:outerShdw>
              </a:effectLst>
            </a:endParaRPr>
          </a:p>
          <a:p>
            <a:pPr algn="just" eaLnBrk="1" fontAlgn="auto" hangingPunct="1">
              <a:spcAft>
                <a:spcPts val="0"/>
              </a:spcAft>
              <a:buFontTx/>
              <a:buNone/>
              <a:defRPr/>
            </a:pPr>
            <a:endParaRPr lang="es-CO" sz="2400" b="1" dirty="0">
              <a:solidFill>
                <a:srgbClr val="C0FEF9"/>
              </a:solidFill>
              <a:effectLst>
                <a:outerShdw blurRad="38100" dist="38100" dir="2700000" algn="tl">
                  <a:srgbClr val="000000"/>
                </a:outerShdw>
              </a:effectLst>
            </a:endParaRPr>
          </a:p>
          <a:p>
            <a:pPr algn="just" eaLnBrk="1" fontAlgn="auto" hangingPunct="1">
              <a:spcAft>
                <a:spcPts val="0"/>
              </a:spcAft>
              <a:buFontTx/>
              <a:buNone/>
              <a:defRPr/>
            </a:pPr>
            <a:endParaRPr lang="es-CO" sz="2400" b="1" dirty="0">
              <a:solidFill>
                <a:srgbClr val="C0FEF9"/>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4">
                                            <p:txEl>
                                              <p:pRg st="0" end="0"/>
                                            </p:txEl>
                                          </p:spTgt>
                                        </p:tgtEl>
                                        <p:attrNameLst>
                                          <p:attrName>ppt_c</p:attrName>
                                        </p:attrNameLst>
                                      </p:cBhvr>
                                      <p:to>
                                        <a:srgbClr val="FAFD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4">
                                            <p:txEl>
                                              <p:pRg st="1" end="1"/>
                                            </p:txEl>
                                          </p:spTgt>
                                        </p:tgtEl>
                                        <p:attrNameLst>
                                          <p:attrName>ppt_c</p:attrName>
                                        </p:attrNameLst>
                                      </p:cBhvr>
                                      <p:to>
                                        <a:srgbClr val="FAFD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4">
                                            <p:txEl>
                                              <p:pRg st="2" end="2"/>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342900"/>
            <a:ext cx="7772400" cy="2228850"/>
          </a:xfrm>
        </p:spPr>
        <p:txBody>
          <a:bodyPr>
            <a:normAutofit fontScale="90000"/>
          </a:bodyPr>
          <a:lstStyle/>
          <a:p>
            <a:pPr algn="ctr" eaLnBrk="1" fontAlgn="auto" hangingPunct="1">
              <a:spcAft>
                <a:spcPts val="0"/>
              </a:spcAft>
              <a:defRPr/>
            </a:pPr>
            <a:r>
              <a:rPr lang="es-CO" sz="3200" b="1">
                <a:solidFill>
                  <a:srgbClr val="C0FEF9"/>
                </a:solidFill>
                <a:effectLst>
                  <a:outerShdw blurRad="38100" dist="38100" dir="2700000" algn="tl">
                    <a:srgbClr val="000000"/>
                  </a:outerShdw>
                </a:effectLst>
              </a:rPr>
              <a:t>Cuando revisamos los nombres de las tribus en los listados provistos y en los que tienen que ver con eventos proféticos y los comparamos con el listado de los 144 mil o miles o familias descubriremos que</a:t>
            </a:r>
            <a:r>
              <a:rPr lang="es-CO" b="1">
                <a:solidFill>
                  <a:srgbClr val="C0FEF9"/>
                </a:solidFill>
                <a:effectLst>
                  <a:outerShdw blurRad="38100" dist="38100" dir="2700000" algn="tl">
                    <a:srgbClr val="000000"/>
                  </a:outerShdw>
                </a:effectLst>
              </a:rPr>
              <a:t>...</a:t>
            </a:r>
          </a:p>
        </p:txBody>
      </p:sp>
      <p:sp>
        <p:nvSpPr>
          <p:cNvPr id="25603" name="Rectangle 3"/>
          <p:cNvSpPr>
            <a:spLocks noGrp="1" noChangeArrowheads="1"/>
          </p:cNvSpPr>
          <p:nvPr>
            <p:ph type="subTitle" idx="1"/>
          </p:nvPr>
        </p:nvSpPr>
        <p:spPr>
          <a:xfrm>
            <a:off x="1403350" y="2859088"/>
            <a:ext cx="6400800" cy="1543050"/>
          </a:xfrm>
        </p:spPr>
        <p:txBody>
          <a:bodyPr>
            <a:normAutofit/>
          </a:bodyPr>
          <a:lstStyle/>
          <a:p>
            <a:pPr marL="342900" indent="-342900" algn="ctr" eaLnBrk="1" fontAlgn="auto" hangingPunct="1">
              <a:spcAft>
                <a:spcPts val="0"/>
              </a:spcAft>
              <a:buFont typeface="Wingdings 2"/>
              <a:buNone/>
              <a:defRPr/>
            </a:pPr>
            <a:r>
              <a:rPr lang="en-US" b="1" dirty="0">
                <a:solidFill>
                  <a:srgbClr val="FAFD00"/>
                </a:solidFill>
                <a:effectLst>
                  <a:outerShdw blurRad="38100" dist="38100" dir="2700000" algn="tl">
                    <a:srgbClr val="000000"/>
                  </a:outerShdw>
                </a:effectLst>
              </a:rPr>
              <a:t>HAY UNA DIFERENCIA!</a:t>
            </a:r>
          </a:p>
          <a:p>
            <a:pPr marL="342900" indent="-342900" algn="ctr" eaLnBrk="1" fontAlgn="auto" hangingPunct="1">
              <a:spcAft>
                <a:spcPts val="0"/>
              </a:spcAft>
              <a:buFont typeface="Wingdings 2"/>
              <a:buNone/>
              <a:defRPr/>
            </a:pPr>
            <a:r>
              <a:rPr lang="en-US" b="1" dirty="0">
                <a:solidFill>
                  <a:srgbClr val="FAFD00"/>
                </a:solidFill>
                <a:effectLst>
                  <a:outerShdw blurRad="38100" dist="38100" dir="2700000" algn="tl">
                    <a:srgbClr val="000000"/>
                  </a:outerShdw>
                </a:effectLst>
              </a:rPr>
              <a:t>HAY DOS NOMBRES QUE SE OMITIERON ENTRE LOS QUE VAN A SER SELLADOS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sz="half" idx="1"/>
          </p:nvPr>
        </p:nvSpPr>
        <p:spPr>
          <a:xfrm>
            <a:off x="1219200" y="514350"/>
            <a:ext cx="5029200" cy="4286250"/>
          </a:xfrm>
        </p:spPr>
        <p:txBody>
          <a:bodyPr>
            <a:normAutofit fontScale="85000" lnSpcReduction="20000"/>
          </a:bodyPr>
          <a:lstStyle/>
          <a:p>
            <a:pPr eaLnBrk="1" fontAlgn="auto" hangingPunct="1">
              <a:spcAft>
                <a:spcPts val="0"/>
              </a:spcAft>
              <a:buFontTx/>
              <a:buNone/>
              <a:defRPr/>
            </a:pPr>
            <a:r>
              <a:rPr lang="es-CO" sz="2400" b="1" u="sng" dirty="0">
                <a:solidFill>
                  <a:srgbClr val="C0FEF9"/>
                </a:solidFill>
                <a:effectLst>
                  <a:outerShdw blurRad="38100" dist="38100" dir="2700000" algn="tl">
                    <a:srgbClr val="000000"/>
                  </a:outerShdw>
                </a:effectLst>
              </a:rPr>
              <a:t>	GEN.49</a:t>
            </a:r>
            <a:r>
              <a:rPr lang="es-CO" sz="2400" b="1" dirty="0">
                <a:solidFill>
                  <a:srgbClr val="C0FEF9"/>
                </a:solidFill>
                <a:effectLst>
                  <a:outerShdw blurRad="38100" dist="38100" dir="2700000" algn="tl">
                    <a:srgbClr val="000000"/>
                  </a:outerShdw>
                </a:effectLst>
              </a:rPr>
              <a:t>	</a:t>
            </a:r>
            <a:r>
              <a:rPr lang="es-CO" sz="2400" b="1" u="sng" dirty="0">
                <a:solidFill>
                  <a:srgbClr val="C0FEF9"/>
                </a:solidFill>
                <a:effectLst>
                  <a:outerShdw blurRad="38100" dist="38100" dir="2700000" algn="tl">
                    <a:srgbClr val="000000"/>
                  </a:outerShdw>
                </a:effectLst>
              </a:rPr>
              <a:t>DEUT. 33	APOC.7</a:t>
            </a:r>
          </a:p>
          <a:p>
            <a:pPr eaLnBrk="1" fontAlgn="auto" hangingPunct="1">
              <a:spcAft>
                <a:spcPts val="0"/>
              </a:spcAft>
              <a:buFont typeface="Wingdings 2"/>
              <a:buChar char=""/>
              <a:defRPr/>
            </a:pPr>
            <a:r>
              <a:rPr lang="es-CO" sz="2400" b="1" dirty="0">
                <a:solidFill>
                  <a:srgbClr val="C0FEF9"/>
                </a:solidFill>
                <a:effectLst>
                  <a:outerShdw blurRad="38100" dist="38100" dir="2700000" algn="tl">
                    <a:srgbClr val="000000"/>
                  </a:outerShdw>
                </a:effectLst>
              </a:rPr>
              <a:t>Rubén	Rubén		Rubén</a:t>
            </a:r>
            <a:r>
              <a:rPr lang="es-CO" sz="2000" b="1" dirty="0">
                <a:solidFill>
                  <a:srgbClr val="C0FEF9"/>
                </a:solidFill>
                <a:effectLst>
                  <a:outerShdw blurRad="38100" dist="38100" dir="2700000" algn="tl">
                    <a:srgbClr val="000000"/>
                  </a:outerShdw>
                </a:effectLst>
              </a:rPr>
              <a:t>	</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Simeón	---------	     	Simeón	</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Leví	  	Leví		Leví</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Judá	  	Judá		Judá</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Isacar 	Isacar		Isacar</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Zabulón	Zabulón	                 Zabulón</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José	  	José		José</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Benjamín	Benjamín	                 Benjamín</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Dan	   	Dan		 </a:t>
            </a:r>
            <a:r>
              <a:rPr lang="es-CO" sz="2000" b="1" u="sng" dirty="0">
                <a:solidFill>
                  <a:srgbClr val="FAFD00"/>
                </a:solidFill>
                <a:effectLst>
                  <a:outerShdw blurRad="38100" dist="38100" dir="2700000" algn="tl">
                    <a:srgbClr val="000000"/>
                  </a:outerShdw>
                </a:effectLst>
              </a:rPr>
              <a:t>...……...?</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Neftalí	Neftalí		Neftalí	    </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Gad	   	Gad		Gad</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Aser	 	Aser		Aser</a:t>
            </a:r>
          </a:p>
          <a:p>
            <a:pPr eaLnBrk="1" fontAlgn="auto" hangingPunct="1">
              <a:spcAft>
                <a:spcPts val="0"/>
              </a:spcAft>
              <a:buFont typeface="Wingdings 2"/>
              <a:buChar char=""/>
              <a:defRPr/>
            </a:pPr>
            <a:r>
              <a:rPr lang="es-CO" sz="2000" b="1" dirty="0">
                <a:solidFill>
                  <a:srgbClr val="FAFD00"/>
                </a:solidFill>
                <a:effectLst>
                  <a:outerShdw blurRad="38100" dist="38100" dir="2700000" algn="tl">
                    <a:srgbClr val="000000"/>
                  </a:outerShdw>
                </a:effectLst>
              </a:rPr>
              <a:t>…….	                 Efraín		</a:t>
            </a:r>
            <a:r>
              <a:rPr lang="es-CO" sz="2000" b="1" u="sng" dirty="0">
                <a:solidFill>
                  <a:srgbClr val="FAFD00"/>
                </a:solidFill>
                <a:effectLst>
                  <a:outerShdw blurRad="38100" dist="38100" dir="2700000" algn="tl">
                    <a:srgbClr val="000000"/>
                  </a:outerShdw>
                </a:effectLst>
              </a:rPr>
              <a:t>…….......?</a:t>
            </a:r>
          </a:p>
          <a:p>
            <a:pPr eaLnBrk="1" fontAlgn="auto" hangingPunct="1">
              <a:spcAft>
                <a:spcPts val="0"/>
              </a:spcAft>
              <a:buFont typeface="Wingdings 2"/>
              <a:buChar char=""/>
              <a:defRPr/>
            </a:pPr>
            <a:r>
              <a:rPr lang="es-CO" sz="2000" b="1" dirty="0">
                <a:solidFill>
                  <a:srgbClr val="C0FEF9"/>
                </a:solidFill>
                <a:effectLst>
                  <a:outerShdw blurRad="38100" dist="38100" dir="2700000" algn="tl">
                    <a:srgbClr val="000000"/>
                  </a:outerShdw>
                </a:effectLst>
              </a:rPr>
              <a:t>…….	                 ……….		Manasés</a:t>
            </a:r>
          </a:p>
        </p:txBody>
      </p:sp>
      <p:sp>
        <p:nvSpPr>
          <p:cNvPr id="32771" name="WordArt 21"/>
          <p:cNvSpPr>
            <a:spLocks noChangeArrowheads="1" noChangeShapeType="1" noTextEdit="1"/>
          </p:cNvSpPr>
          <p:nvPr/>
        </p:nvSpPr>
        <p:spPr bwMode="auto">
          <a:xfrm rot="5400000">
            <a:off x="4918720" y="1910358"/>
            <a:ext cx="4824536" cy="12507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Stop">
              <a:avLst>
                <a:gd name="adj" fmla="val 14286"/>
              </a:avLst>
            </a:prstTxWarp>
            <a:scene3d>
              <a:camera prst="orthographicFront"/>
              <a:lightRig rig="threePt" dir="t"/>
            </a:scene3d>
            <a:sp3d extrusionH="57150">
              <a:bevelT w="38100" h="38100" prst="relaxedInset"/>
            </a:sp3d>
          </a:bodyPr>
          <a:lstStyle/>
          <a:p>
            <a:pPr algn="ctr" fontAlgn="auto">
              <a:defRPr/>
            </a:pPr>
            <a:r>
              <a:rPr lang="es-CO" sz="3600" b="1" kern="10" spc="50" dirty="0">
                <a:ln w="13500">
                  <a:solidFill>
                    <a:schemeClr val="accent1">
                      <a:shade val="2500"/>
                      <a:alpha val="6500"/>
                    </a:schemeClr>
                  </a:solidFill>
                  <a:prstDash val="solid"/>
                </a:ln>
                <a:solidFill>
                  <a:schemeClr val="accent1">
                    <a:tint val="3000"/>
                    <a:alpha val="95000"/>
                  </a:schemeClr>
                </a:solidFill>
                <a:latin typeface="AvantGarde Md BT" pitchFamily="34" charset="0"/>
              </a:rPr>
              <a:t>LAS 12 TRIBUS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75" fill="hold"/>
                                        <p:tgtEl>
                                          <p:spTgt spid="26626">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662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75" fill="hold"/>
                                        <p:tgtEl>
                                          <p:spTgt spid="26626">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26626">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26626">
                                            <p:txEl>
                                              <p:pRg st="2" end="2"/>
                                            </p:txEl>
                                          </p:spTgt>
                                        </p:tgtEl>
                                        <p:attrNameLst>
                                          <p:attrName>style.visibility</p:attrName>
                                        </p:attrNameLst>
                                      </p:cBhvr>
                                      <p:to>
                                        <p:strVal val="visible"/>
                                      </p:to>
                                    </p:set>
                                    <p:anim calcmode="lin" valueType="num">
                                      <p:cBhvr additive="base">
                                        <p:cTn id="19" dur="75" fill="hold"/>
                                        <p:tgtEl>
                                          <p:spTgt spid="26626">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26626">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26626">
                                            <p:txEl>
                                              <p:pRg st="3" end="3"/>
                                            </p:txEl>
                                          </p:spTgt>
                                        </p:tgtEl>
                                        <p:attrNameLst>
                                          <p:attrName>style.visibility</p:attrName>
                                        </p:attrNameLst>
                                      </p:cBhvr>
                                      <p:to>
                                        <p:strVal val="visible"/>
                                      </p:to>
                                    </p:set>
                                    <p:anim calcmode="lin" valueType="num">
                                      <p:cBhvr additive="base">
                                        <p:cTn id="25" dur="75" fill="hold"/>
                                        <p:tgtEl>
                                          <p:spTgt spid="26626">
                                            <p:txEl>
                                              <p:pRg st="3" end="3"/>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26626">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26626">
                                            <p:txEl>
                                              <p:pRg st="4" end="4"/>
                                            </p:txEl>
                                          </p:spTgt>
                                        </p:tgtEl>
                                        <p:attrNameLst>
                                          <p:attrName>style.visibility</p:attrName>
                                        </p:attrNameLst>
                                      </p:cBhvr>
                                      <p:to>
                                        <p:strVal val="visible"/>
                                      </p:to>
                                    </p:set>
                                    <p:anim calcmode="lin" valueType="num">
                                      <p:cBhvr additive="base">
                                        <p:cTn id="31" dur="75" fill="hold"/>
                                        <p:tgtEl>
                                          <p:spTgt spid="26626">
                                            <p:txEl>
                                              <p:pRg st="4" end="4"/>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26626">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26626">
                                            <p:txEl>
                                              <p:pRg st="5" end="5"/>
                                            </p:txEl>
                                          </p:spTgt>
                                        </p:tgtEl>
                                        <p:attrNameLst>
                                          <p:attrName>style.visibility</p:attrName>
                                        </p:attrNameLst>
                                      </p:cBhvr>
                                      <p:to>
                                        <p:strVal val="visible"/>
                                      </p:to>
                                    </p:set>
                                    <p:anim calcmode="lin" valueType="num">
                                      <p:cBhvr additive="base">
                                        <p:cTn id="37" dur="75" fill="hold"/>
                                        <p:tgtEl>
                                          <p:spTgt spid="26626">
                                            <p:txEl>
                                              <p:pRg st="5" end="5"/>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26626">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iterate type="lt">
                                    <p:tmPct val="100000"/>
                                  </p:iterate>
                                  <p:childTnLst>
                                    <p:set>
                                      <p:cBhvr>
                                        <p:cTn id="42" dur="1" fill="hold">
                                          <p:stCondLst>
                                            <p:cond delay="0"/>
                                          </p:stCondLst>
                                        </p:cTn>
                                        <p:tgtEl>
                                          <p:spTgt spid="26626">
                                            <p:txEl>
                                              <p:pRg st="6" end="6"/>
                                            </p:txEl>
                                          </p:spTgt>
                                        </p:tgtEl>
                                        <p:attrNameLst>
                                          <p:attrName>style.visibility</p:attrName>
                                        </p:attrNameLst>
                                      </p:cBhvr>
                                      <p:to>
                                        <p:strVal val="visible"/>
                                      </p:to>
                                    </p:set>
                                    <p:anim calcmode="lin" valueType="num">
                                      <p:cBhvr additive="base">
                                        <p:cTn id="43" dur="75" fill="hold"/>
                                        <p:tgtEl>
                                          <p:spTgt spid="26626">
                                            <p:txEl>
                                              <p:pRg st="6" end="6"/>
                                            </p:txEl>
                                          </p:spTgt>
                                        </p:tgtEl>
                                        <p:attrNameLst>
                                          <p:attrName>ppt_x</p:attrName>
                                        </p:attrNameLst>
                                      </p:cBhvr>
                                      <p:tavLst>
                                        <p:tav tm="0">
                                          <p:val>
                                            <p:strVal val="1+#ppt_w/2"/>
                                          </p:val>
                                        </p:tav>
                                        <p:tav tm="100000">
                                          <p:val>
                                            <p:strVal val="#ppt_x"/>
                                          </p:val>
                                        </p:tav>
                                      </p:tavLst>
                                    </p:anim>
                                    <p:anim calcmode="lin" valueType="num">
                                      <p:cBhvr additive="base">
                                        <p:cTn id="44" dur="75" fill="hold"/>
                                        <p:tgtEl>
                                          <p:spTgt spid="26626">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Laser"/>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3" fill="hold" grpId="0" nodeType="clickEffect">
                                  <p:stCondLst>
                                    <p:cond delay="0"/>
                                  </p:stCondLst>
                                  <p:iterate type="lt">
                                    <p:tmPct val="100000"/>
                                  </p:iterate>
                                  <p:childTnLst>
                                    <p:set>
                                      <p:cBhvr>
                                        <p:cTn id="48" dur="1" fill="hold">
                                          <p:stCondLst>
                                            <p:cond delay="0"/>
                                          </p:stCondLst>
                                        </p:cTn>
                                        <p:tgtEl>
                                          <p:spTgt spid="26626">
                                            <p:txEl>
                                              <p:pRg st="7" end="7"/>
                                            </p:txEl>
                                          </p:spTgt>
                                        </p:tgtEl>
                                        <p:attrNameLst>
                                          <p:attrName>style.visibility</p:attrName>
                                        </p:attrNameLst>
                                      </p:cBhvr>
                                      <p:to>
                                        <p:strVal val="visible"/>
                                      </p:to>
                                    </p:set>
                                    <p:anim calcmode="lin" valueType="num">
                                      <p:cBhvr additive="base">
                                        <p:cTn id="49" dur="75" fill="hold"/>
                                        <p:tgtEl>
                                          <p:spTgt spid="26626">
                                            <p:txEl>
                                              <p:pRg st="7" end="7"/>
                                            </p:txEl>
                                          </p:spTgt>
                                        </p:tgtEl>
                                        <p:attrNameLst>
                                          <p:attrName>ppt_x</p:attrName>
                                        </p:attrNameLst>
                                      </p:cBhvr>
                                      <p:tavLst>
                                        <p:tav tm="0">
                                          <p:val>
                                            <p:strVal val="1+#ppt_w/2"/>
                                          </p:val>
                                        </p:tav>
                                        <p:tav tm="100000">
                                          <p:val>
                                            <p:strVal val="#ppt_x"/>
                                          </p:val>
                                        </p:tav>
                                      </p:tavLst>
                                    </p:anim>
                                    <p:anim calcmode="lin" valueType="num">
                                      <p:cBhvr additive="base">
                                        <p:cTn id="50" dur="75" fill="hold"/>
                                        <p:tgtEl>
                                          <p:spTgt spid="26626">
                                            <p:txEl>
                                              <p:pRg st="7" end="7"/>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Laser"/>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3" fill="hold" grpId="0" nodeType="clickEffect">
                                  <p:stCondLst>
                                    <p:cond delay="0"/>
                                  </p:stCondLst>
                                  <p:iterate type="lt">
                                    <p:tmPct val="100000"/>
                                  </p:iterate>
                                  <p:childTnLst>
                                    <p:set>
                                      <p:cBhvr>
                                        <p:cTn id="54" dur="1" fill="hold">
                                          <p:stCondLst>
                                            <p:cond delay="0"/>
                                          </p:stCondLst>
                                        </p:cTn>
                                        <p:tgtEl>
                                          <p:spTgt spid="26626">
                                            <p:txEl>
                                              <p:pRg st="8" end="8"/>
                                            </p:txEl>
                                          </p:spTgt>
                                        </p:tgtEl>
                                        <p:attrNameLst>
                                          <p:attrName>style.visibility</p:attrName>
                                        </p:attrNameLst>
                                      </p:cBhvr>
                                      <p:to>
                                        <p:strVal val="visible"/>
                                      </p:to>
                                    </p:set>
                                    <p:anim calcmode="lin" valueType="num">
                                      <p:cBhvr additive="base">
                                        <p:cTn id="55" dur="75" fill="hold"/>
                                        <p:tgtEl>
                                          <p:spTgt spid="26626">
                                            <p:txEl>
                                              <p:pRg st="8" end="8"/>
                                            </p:txEl>
                                          </p:spTgt>
                                        </p:tgtEl>
                                        <p:attrNameLst>
                                          <p:attrName>ppt_x</p:attrName>
                                        </p:attrNameLst>
                                      </p:cBhvr>
                                      <p:tavLst>
                                        <p:tav tm="0">
                                          <p:val>
                                            <p:strVal val="1+#ppt_w/2"/>
                                          </p:val>
                                        </p:tav>
                                        <p:tav tm="100000">
                                          <p:val>
                                            <p:strVal val="#ppt_x"/>
                                          </p:val>
                                        </p:tav>
                                      </p:tavLst>
                                    </p:anim>
                                    <p:anim calcmode="lin" valueType="num">
                                      <p:cBhvr additive="base">
                                        <p:cTn id="56" dur="75" fill="hold"/>
                                        <p:tgtEl>
                                          <p:spTgt spid="26626">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Laser"/>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3" fill="hold" grpId="0" nodeType="clickEffect">
                                  <p:stCondLst>
                                    <p:cond delay="0"/>
                                  </p:stCondLst>
                                  <p:iterate type="lt">
                                    <p:tmPct val="100000"/>
                                  </p:iterate>
                                  <p:childTnLst>
                                    <p:set>
                                      <p:cBhvr>
                                        <p:cTn id="60" dur="1" fill="hold">
                                          <p:stCondLst>
                                            <p:cond delay="0"/>
                                          </p:stCondLst>
                                        </p:cTn>
                                        <p:tgtEl>
                                          <p:spTgt spid="26626">
                                            <p:txEl>
                                              <p:pRg st="9" end="9"/>
                                            </p:txEl>
                                          </p:spTgt>
                                        </p:tgtEl>
                                        <p:attrNameLst>
                                          <p:attrName>style.visibility</p:attrName>
                                        </p:attrNameLst>
                                      </p:cBhvr>
                                      <p:to>
                                        <p:strVal val="visible"/>
                                      </p:to>
                                    </p:set>
                                    <p:anim calcmode="lin" valueType="num">
                                      <p:cBhvr additive="base">
                                        <p:cTn id="61" dur="75" fill="hold"/>
                                        <p:tgtEl>
                                          <p:spTgt spid="26626">
                                            <p:txEl>
                                              <p:pRg st="9" end="9"/>
                                            </p:txEl>
                                          </p:spTgt>
                                        </p:tgtEl>
                                        <p:attrNameLst>
                                          <p:attrName>ppt_x</p:attrName>
                                        </p:attrNameLst>
                                      </p:cBhvr>
                                      <p:tavLst>
                                        <p:tav tm="0">
                                          <p:val>
                                            <p:strVal val="1+#ppt_w/2"/>
                                          </p:val>
                                        </p:tav>
                                        <p:tav tm="100000">
                                          <p:val>
                                            <p:strVal val="#ppt_x"/>
                                          </p:val>
                                        </p:tav>
                                      </p:tavLst>
                                    </p:anim>
                                    <p:anim calcmode="lin" valueType="num">
                                      <p:cBhvr additive="base">
                                        <p:cTn id="62" dur="75" fill="hold"/>
                                        <p:tgtEl>
                                          <p:spTgt spid="26626">
                                            <p:txEl>
                                              <p:pRg st="9" end="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Laser"/>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3" fill="hold" grpId="0" nodeType="clickEffect">
                                  <p:stCondLst>
                                    <p:cond delay="0"/>
                                  </p:stCondLst>
                                  <p:iterate type="lt">
                                    <p:tmPct val="100000"/>
                                  </p:iterate>
                                  <p:childTnLst>
                                    <p:set>
                                      <p:cBhvr>
                                        <p:cTn id="66" dur="1" fill="hold">
                                          <p:stCondLst>
                                            <p:cond delay="0"/>
                                          </p:stCondLst>
                                        </p:cTn>
                                        <p:tgtEl>
                                          <p:spTgt spid="26626">
                                            <p:txEl>
                                              <p:pRg st="10" end="10"/>
                                            </p:txEl>
                                          </p:spTgt>
                                        </p:tgtEl>
                                        <p:attrNameLst>
                                          <p:attrName>style.visibility</p:attrName>
                                        </p:attrNameLst>
                                      </p:cBhvr>
                                      <p:to>
                                        <p:strVal val="visible"/>
                                      </p:to>
                                    </p:set>
                                    <p:anim calcmode="lin" valueType="num">
                                      <p:cBhvr additive="base">
                                        <p:cTn id="67" dur="75" fill="hold"/>
                                        <p:tgtEl>
                                          <p:spTgt spid="26626">
                                            <p:txEl>
                                              <p:pRg st="10" end="10"/>
                                            </p:txEl>
                                          </p:spTgt>
                                        </p:tgtEl>
                                        <p:attrNameLst>
                                          <p:attrName>ppt_x</p:attrName>
                                        </p:attrNameLst>
                                      </p:cBhvr>
                                      <p:tavLst>
                                        <p:tav tm="0">
                                          <p:val>
                                            <p:strVal val="1+#ppt_w/2"/>
                                          </p:val>
                                        </p:tav>
                                        <p:tav tm="100000">
                                          <p:val>
                                            <p:strVal val="#ppt_x"/>
                                          </p:val>
                                        </p:tav>
                                      </p:tavLst>
                                    </p:anim>
                                    <p:anim calcmode="lin" valueType="num">
                                      <p:cBhvr additive="base">
                                        <p:cTn id="68" dur="75" fill="hold"/>
                                        <p:tgtEl>
                                          <p:spTgt spid="26626">
                                            <p:txEl>
                                              <p:pRg st="10" end="1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Laser"/>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3" fill="hold" grpId="0" nodeType="clickEffect">
                                  <p:stCondLst>
                                    <p:cond delay="0"/>
                                  </p:stCondLst>
                                  <p:iterate type="lt">
                                    <p:tmPct val="100000"/>
                                  </p:iterate>
                                  <p:childTnLst>
                                    <p:set>
                                      <p:cBhvr>
                                        <p:cTn id="72" dur="1" fill="hold">
                                          <p:stCondLst>
                                            <p:cond delay="0"/>
                                          </p:stCondLst>
                                        </p:cTn>
                                        <p:tgtEl>
                                          <p:spTgt spid="26626">
                                            <p:txEl>
                                              <p:pRg st="11" end="11"/>
                                            </p:txEl>
                                          </p:spTgt>
                                        </p:tgtEl>
                                        <p:attrNameLst>
                                          <p:attrName>style.visibility</p:attrName>
                                        </p:attrNameLst>
                                      </p:cBhvr>
                                      <p:to>
                                        <p:strVal val="visible"/>
                                      </p:to>
                                    </p:set>
                                    <p:anim calcmode="lin" valueType="num">
                                      <p:cBhvr additive="base">
                                        <p:cTn id="73" dur="75" fill="hold"/>
                                        <p:tgtEl>
                                          <p:spTgt spid="26626">
                                            <p:txEl>
                                              <p:pRg st="11" end="11"/>
                                            </p:txEl>
                                          </p:spTgt>
                                        </p:tgtEl>
                                        <p:attrNameLst>
                                          <p:attrName>ppt_x</p:attrName>
                                        </p:attrNameLst>
                                      </p:cBhvr>
                                      <p:tavLst>
                                        <p:tav tm="0">
                                          <p:val>
                                            <p:strVal val="1+#ppt_w/2"/>
                                          </p:val>
                                        </p:tav>
                                        <p:tav tm="100000">
                                          <p:val>
                                            <p:strVal val="#ppt_x"/>
                                          </p:val>
                                        </p:tav>
                                      </p:tavLst>
                                    </p:anim>
                                    <p:anim calcmode="lin" valueType="num">
                                      <p:cBhvr additive="base">
                                        <p:cTn id="74" dur="75" fill="hold"/>
                                        <p:tgtEl>
                                          <p:spTgt spid="26626">
                                            <p:txEl>
                                              <p:pRg st="11" end="1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Laser"/>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3" fill="hold" grpId="0" nodeType="clickEffect">
                                  <p:stCondLst>
                                    <p:cond delay="0"/>
                                  </p:stCondLst>
                                  <p:iterate type="lt">
                                    <p:tmPct val="100000"/>
                                  </p:iterate>
                                  <p:childTnLst>
                                    <p:set>
                                      <p:cBhvr>
                                        <p:cTn id="78" dur="1" fill="hold">
                                          <p:stCondLst>
                                            <p:cond delay="0"/>
                                          </p:stCondLst>
                                        </p:cTn>
                                        <p:tgtEl>
                                          <p:spTgt spid="26626">
                                            <p:txEl>
                                              <p:pRg st="12" end="12"/>
                                            </p:txEl>
                                          </p:spTgt>
                                        </p:tgtEl>
                                        <p:attrNameLst>
                                          <p:attrName>style.visibility</p:attrName>
                                        </p:attrNameLst>
                                      </p:cBhvr>
                                      <p:to>
                                        <p:strVal val="visible"/>
                                      </p:to>
                                    </p:set>
                                    <p:anim calcmode="lin" valueType="num">
                                      <p:cBhvr additive="base">
                                        <p:cTn id="79" dur="75" fill="hold"/>
                                        <p:tgtEl>
                                          <p:spTgt spid="26626">
                                            <p:txEl>
                                              <p:pRg st="12" end="12"/>
                                            </p:txEl>
                                          </p:spTgt>
                                        </p:tgtEl>
                                        <p:attrNameLst>
                                          <p:attrName>ppt_x</p:attrName>
                                        </p:attrNameLst>
                                      </p:cBhvr>
                                      <p:tavLst>
                                        <p:tav tm="0">
                                          <p:val>
                                            <p:strVal val="1+#ppt_w/2"/>
                                          </p:val>
                                        </p:tav>
                                        <p:tav tm="100000">
                                          <p:val>
                                            <p:strVal val="#ppt_x"/>
                                          </p:val>
                                        </p:tav>
                                      </p:tavLst>
                                    </p:anim>
                                    <p:anim calcmode="lin" valueType="num">
                                      <p:cBhvr additive="base">
                                        <p:cTn id="80" dur="75" fill="hold"/>
                                        <p:tgtEl>
                                          <p:spTgt spid="26626">
                                            <p:txEl>
                                              <p:pRg st="12" end="1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Laser"/>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3" fill="hold" grpId="0" nodeType="clickEffect">
                                  <p:stCondLst>
                                    <p:cond delay="0"/>
                                  </p:stCondLst>
                                  <p:iterate type="lt">
                                    <p:tmPct val="100000"/>
                                  </p:iterate>
                                  <p:childTnLst>
                                    <p:set>
                                      <p:cBhvr>
                                        <p:cTn id="84" dur="1" fill="hold">
                                          <p:stCondLst>
                                            <p:cond delay="0"/>
                                          </p:stCondLst>
                                        </p:cTn>
                                        <p:tgtEl>
                                          <p:spTgt spid="26626">
                                            <p:txEl>
                                              <p:pRg st="13" end="13"/>
                                            </p:txEl>
                                          </p:spTgt>
                                        </p:tgtEl>
                                        <p:attrNameLst>
                                          <p:attrName>style.visibility</p:attrName>
                                        </p:attrNameLst>
                                      </p:cBhvr>
                                      <p:to>
                                        <p:strVal val="visible"/>
                                      </p:to>
                                    </p:set>
                                    <p:anim calcmode="lin" valueType="num">
                                      <p:cBhvr additive="base">
                                        <p:cTn id="85" dur="75" fill="hold"/>
                                        <p:tgtEl>
                                          <p:spTgt spid="26626">
                                            <p:txEl>
                                              <p:pRg st="13" end="13"/>
                                            </p:txEl>
                                          </p:spTgt>
                                        </p:tgtEl>
                                        <p:attrNameLst>
                                          <p:attrName>ppt_x</p:attrName>
                                        </p:attrNameLst>
                                      </p:cBhvr>
                                      <p:tavLst>
                                        <p:tav tm="0">
                                          <p:val>
                                            <p:strVal val="1+#ppt_w/2"/>
                                          </p:val>
                                        </p:tav>
                                        <p:tav tm="100000">
                                          <p:val>
                                            <p:strVal val="#ppt_x"/>
                                          </p:val>
                                        </p:tav>
                                      </p:tavLst>
                                    </p:anim>
                                    <p:anim calcmode="lin" valueType="num">
                                      <p:cBhvr additive="base">
                                        <p:cTn id="86" dur="75" fill="hold"/>
                                        <p:tgtEl>
                                          <p:spTgt spid="26626">
                                            <p:txEl>
                                              <p:pRg st="13" end="1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Laser"/>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3" fill="hold" grpId="0" nodeType="clickEffect">
                                  <p:stCondLst>
                                    <p:cond delay="0"/>
                                  </p:stCondLst>
                                  <p:iterate type="lt">
                                    <p:tmPct val="100000"/>
                                  </p:iterate>
                                  <p:childTnLst>
                                    <p:set>
                                      <p:cBhvr>
                                        <p:cTn id="90" dur="1" fill="hold">
                                          <p:stCondLst>
                                            <p:cond delay="0"/>
                                          </p:stCondLst>
                                        </p:cTn>
                                        <p:tgtEl>
                                          <p:spTgt spid="26626">
                                            <p:txEl>
                                              <p:pRg st="14" end="14"/>
                                            </p:txEl>
                                          </p:spTgt>
                                        </p:tgtEl>
                                        <p:attrNameLst>
                                          <p:attrName>style.visibility</p:attrName>
                                        </p:attrNameLst>
                                      </p:cBhvr>
                                      <p:to>
                                        <p:strVal val="visible"/>
                                      </p:to>
                                    </p:set>
                                    <p:anim calcmode="lin" valueType="num">
                                      <p:cBhvr additive="base">
                                        <p:cTn id="91" dur="75" fill="hold"/>
                                        <p:tgtEl>
                                          <p:spTgt spid="26626">
                                            <p:txEl>
                                              <p:pRg st="14" end="14"/>
                                            </p:txEl>
                                          </p:spTgt>
                                        </p:tgtEl>
                                        <p:attrNameLst>
                                          <p:attrName>ppt_x</p:attrName>
                                        </p:attrNameLst>
                                      </p:cBhvr>
                                      <p:tavLst>
                                        <p:tav tm="0">
                                          <p:val>
                                            <p:strVal val="1+#ppt_w/2"/>
                                          </p:val>
                                        </p:tav>
                                        <p:tav tm="100000">
                                          <p:val>
                                            <p:strVal val="#ppt_x"/>
                                          </p:val>
                                        </p:tav>
                                      </p:tavLst>
                                    </p:anim>
                                    <p:anim calcmode="lin" valueType="num">
                                      <p:cBhvr additive="base">
                                        <p:cTn id="92" dur="75" fill="hold"/>
                                        <p:tgtEl>
                                          <p:spTgt spid="26626">
                                            <p:txEl>
                                              <p:pRg st="14" end="1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513" y="561975"/>
            <a:ext cx="5832476" cy="857250"/>
          </a:xfrm>
        </p:spPr>
        <p:txBody>
          <a:bodyPr>
            <a:noAutofit/>
          </a:bodyPr>
          <a:lstStyle/>
          <a:p>
            <a:pPr algn="ctr" eaLnBrk="1" fontAlgn="auto" hangingPunct="1">
              <a:spcAft>
                <a:spcPts val="0"/>
              </a:spcAft>
              <a:defRPr/>
            </a:pPr>
            <a:r>
              <a:rPr lang="es-CO" sz="2800" b="1" dirty="0">
                <a:solidFill>
                  <a:srgbClr val="C0FEF9"/>
                </a:solidFill>
                <a:effectLst>
                  <a:outerShdw blurRad="38100" dist="38100" dir="2700000" algn="tl">
                    <a:srgbClr val="000000"/>
                  </a:outerShdw>
                </a:effectLst>
              </a:rPr>
              <a:t>Las tribus de DAN Y EFRAIN no aparecen entre los 144 mil. </a:t>
            </a:r>
            <a:br>
              <a:rPr lang="es-CO" sz="2800" b="1" dirty="0">
                <a:solidFill>
                  <a:srgbClr val="C0FEF9"/>
                </a:solidFill>
                <a:effectLst>
                  <a:outerShdw blurRad="38100" dist="38100" dir="2700000" algn="tl">
                    <a:srgbClr val="000000"/>
                  </a:outerShdw>
                </a:effectLst>
              </a:rPr>
            </a:br>
            <a:r>
              <a:rPr lang="es-CO" sz="2800" b="1" dirty="0">
                <a:solidFill>
                  <a:srgbClr val="C0FEF9"/>
                </a:solidFill>
                <a:effectLst>
                  <a:outerShdw blurRad="38100" dist="38100" dir="2700000" algn="tl">
                    <a:srgbClr val="000000"/>
                  </a:outerShdw>
                </a:effectLst>
              </a:rPr>
              <a:t>¿Por qué?</a:t>
            </a:r>
          </a:p>
        </p:txBody>
      </p:sp>
      <p:sp>
        <p:nvSpPr>
          <p:cNvPr id="27651" name="Rectangle 3"/>
          <p:cNvSpPr>
            <a:spLocks noGrp="1" noChangeArrowheads="1"/>
          </p:cNvSpPr>
          <p:nvPr>
            <p:ph type="body" sz="half" idx="1"/>
          </p:nvPr>
        </p:nvSpPr>
        <p:spPr>
          <a:xfrm>
            <a:off x="107950" y="1851025"/>
            <a:ext cx="5327650" cy="2952750"/>
          </a:xfrm>
        </p:spPr>
        <p:txBody>
          <a:bodyPr>
            <a:noAutofit/>
          </a:bodyPr>
          <a:lstStyle/>
          <a:p>
            <a:pPr marL="0" indent="0" eaLnBrk="1" fontAlgn="auto" hangingPunct="1">
              <a:spcAft>
                <a:spcPts val="0"/>
              </a:spcAft>
              <a:buFont typeface="Wingdings 2" pitchFamily="18" charset="2"/>
              <a:buNone/>
              <a:defRPr/>
            </a:pPr>
            <a:r>
              <a:rPr lang="es-CO" sz="2400" b="1" dirty="0">
                <a:solidFill>
                  <a:srgbClr val="FAFD00"/>
                </a:solidFill>
              </a:rPr>
              <a:t>DAN en la profecía:			 </a:t>
            </a:r>
          </a:p>
          <a:p>
            <a:pPr eaLnBrk="1" fontAlgn="auto" hangingPunct="1">
              <a:spcAft>
                <a:spcPts val="0"/>
              </a:spcAft>
              <a:buFont typeface="Wingdings 2"/>
              <a:buChar char=""/>
              <a:defRPr/>
            </a:pPr>
            <a:r>
              <a:rPr lang="es-CO" sz="2400" b="1" dirty="0">
                <a:solidFill>
                  <a:srgbClr val="FAFD00"/>
                </a:solidFill>
              </a:rPr>
              <a:t>“Dan</a:t>
            </a:r>
            <a:r>
              <a:rPr lang="es-CO" sz="2400" b="1" u="sng" dirty="0">
                <a:solidFill>
                  <a:srgbClr val="FDC0E5"/>
                </a:solidFill>
              </a:rPr>
              <a:t> juzgará </a:t>
            </a:r>
            <a:r>
              <a:rPr lang="es-CO" sz="2400" b="1" dirty="0">
                <a:solidFill>
                  <a:srgbClr val="FAFD00"/>
                </a:solidFill>
              </a:rPr>
              <a:t>a su pueblo ....</a:t>
            </a:r>
          </a:p>
          <a:p>
            <a:pPr eaLnBrk="1" fontAlgn="auto" hangingPunct="1">
              <a:spcAft>
                <a:spcPts val="0"/>
              </a:spcAft>
              <a:buFont typeface="Wingdings 2"/>
              <a:buChar char=""/>
              <a:defRPr/>
            </a:pPr>
            <a:r>
              <a:rPr lang="es-CO" sz="2400" b="1" dirty="0">
                <a:solidFill>
                  <a:srgbClr val="FAFD00"/>
                </a:solidFill>
              </a:rPr>
              <a:t> “Dan será como </a:t>
            </a:r>
            <a:r>
              <a:rPr lang="es-CO" sz="2400" b="1" u="sng" dirty="0">
                <a:solidFill>
                  <a:srgbClr val="FDC0E5"/>
                </a:solidFill>
              </a:rPr>
              <a:t>serpiente</a:t>
            </a:r>
            <a:r>
              <a:rPr lang="es-CO" sz="2400" b="1" dirty="0">
                <a:solidFill>
                  <a:srgbClr val="FAFD00"/>
                </a:solidFill>
              </a:rPr>
              <a:t> junto al camino, </a:t>
            </a:r>
            <a:r>
              <a:rPr lang="es-CO" sz="2400" b="1" dirty="0">
                <a:solidFill>
                  <a:srgbClr val="FFFF00"/>
                </a:solidFill>
              </a:rPr>
              <a:t>como </a:t>
            </a:r>
            <a:r>
              <a:rPr lang="es-CO" sz="2400" b="1" dirty="0">
                <a:solidFill>
                  <a:srgbClr val="FAFD00"/>
                </a:solidFill>
              </a:rPr>
              <a:t>víbora ...” </a:t>
            </a:r>
          </a:p>
          <a:p>
            <a:pPr marL="0" indent="0" eaLnBrk="1" fontAlgn="auto" hangingPunct="1">
              <a:spcAft>
                <a:spcPts val="0"/>
              </a:spcAft>
              <a:buFont typeface="Wingdings 2" pitchFamily="18" charset="2"/>
              <a:buNone/>
              <a:defRPr/>
            </a:pPr>
            <a:r>
              <a:rPr lang="es-CO" sz="2400" b="1" dirty="0">
                <a:solidFill>
                  <a:srgbClr val="FAFD00"/>
                </a:solidFill>
              </a:rPr>
              <a:t>	(Gén. 49:16-18 )</a:t>
            </a:r>
          </a:p>
          <a:p>
            <a:pPr eaLnBrk="1" fontAlgn="auto" hangingPunct="1">
              <a:spcAft>
                <a:spcPts val="0"/>
              </a:spcAft>
              <a:buFont typeface="Wingdings 2"/>
              <a:buChar char=""/>
              <a:defRPr/>
            </a:pPr>
            <a:r>
              <a:rPr lang="es-CO" sz="2400" b="1" dirty="0">
                <a:solidFill>
                  <a:srgbClr val="FFFF00"/>
                </a:solidFill>
              </a:rPr>
              <a:t>“Dan es un cachorro </a:t>
            </a:r>
            <a:r>
              <a:rPr lang="es-CO" sz="2400" b="1" dirty="0">
                <a:solidFill>
                  <a:srgbClr val="FAFD00"/>
                </a:solidFill>
              </a:rPr>
              <a:t>de </a:t>
            </a:r>
            <a:r>
              <a:rPr lang="es-CO" sz="2400" b="1" u="sng" dirty="0">
                <a:solidFill>
                  <a:srgbClr val="FDC0E5"/>
                </a:solidFill>
              </a:rPr>
              <a:t>león</a:t>
            </a:r>
            <a:r>
              <a:rPr lang="es-CO" sz="2400" b="1" dirty="0">
                <a:solidFill>
                  <a:srgbClr val="FAFD00"/>
                </a:solidFill>
              </a:rPr>
              <a:t> que salta </a:t>
            </a:r>
            <a:r>
              <a:rPr lang="es-CO" sz="2400" b="1" dirty="0">
                <a:solidFill>
                  <a:srgbClr val="FFFF00"/>
                </a:solidFill>
              </a:rPr>
              <a:t>desde Basán.” </a:t>
            </a:r>
            <a:r>
              <a:rPr lang="es-CO" sz="2400" b="1" dirty="0"/>
              <a:t>(Deut. 33:22)</a:t>
            </a:r>
          </a:p>
          <a:p>
            <a:pPr marL="0" indent="0" eaLnBrk="1" fontAlgn="auto" hangingPunct="1">
              <a:spcAft>
                <a:spcPts val="0"/>
              </a:spcAft>
              <a:buFont typeface="Wingdings 2" pitchFamily="18" charset="2"/>
              <a:buNone/>
              <a:defRPr/>
            </a:pPr>
            <a:endParaRPr lang="es-CO" sz="2400" b="1" dirty="0">
              <a:solidFill>
                <a:srgbClr val="FAFD00"/>
              </a:solidFill>
            </a:endParaRP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0"/>
            <a:ext cx="35083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6" descr="24W.JPG                                                        0000A8CC&#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sz="half" idx="1"/>
          </p:nvPr>
        </p:nvSpPr>
        <p:spPr>
          <a:xfrm>
            <a:off x="34925" y="1885950"/>
            <a:ext cx="4465638" cy="3086100"/>
          </a:xfrm>
        </p:spPr>
        <p:txBody>
          <a:bodyPr>
            <a:normAutofit/>
          </a:bodyPr>
          <a:lstStyle/>
          <a:p>
            <a:pPr algn="just" eaLnBrk="1" fontAlgn="auto" hangingPunct="1">
              <a:spcAft>
                <a:spcPts val="0"/>
              </a:spcAft>
              <a:buFont typeface="Wingdings 2"/>
              <a:buChar char=""/>
              <a:defRPr/>
            </a:pPr>
            <a:r>
              <a:rPr lang="es-CO" sz="2800" b="1" dirty="0">
                <a:solidFill>
                  <a:srgbClr val="FAFD00"/>
                </a:solidFill>
                <a:effectLst>
                  <a:outerShdw blurRad="38100" dist="38100" dir="2700000" algn="tl">
                    <a:srgbClr val="000000"/>
                  </a:outerShdw>
                </a:effectLst>
              </a:rPr>
              <a:t>DAN desarrolló las tres características del diablo:</a:t>
            </a:r>
          </a:p>
          <a:p>
            <a:pPr algn="just" eaLnBrk="1" fontAlgn="auto" hangingPunct="1">
              <a:spcAft>
                <a:spcPts val="0"/>
              </a:spcAft>
              <a:buFont typeface="Wingdings 2"/>
              <a:buChar char=""/>
              <a:defRPr/>
            </a:pPr>
            <a:r>
              <a:rPr lang="es-CO" sz="2800" b="1" u="sng" dirty="0">
                <a:solidFill>
                  <a:srgbClr val="FAFD00"/>
                </a:solidFill>
                <a:effectLst>
                  <a:outerShdw blurRad="38100" dist="38100" dir="2700000" algn="tl">
                    <a:srgbClr val="000000"/>
                  </a:outerShdw>
                </a:effectLst>
              </a:rPr>
              <a:t>Juez de sus hermanos</a:t>
            </a:r>
          </a:p>
          <a:p>
            <a:pPr algn="just" eaLnBrk="1" fontAlgn="auto" hangingPunct="1">
              <a:spcAft>
                <a:spcPts val="0"/>
              </a:spcAft>
              <a:buFont typeface="Wingdings 2"/>
              <a:buChar char=""/>
              <a:defRPr/>
            </a:pPr>
            <a:r>
              <a:rPr lang="es-CO" sz="2800" b="1" u="sng" dirty="0">
                <a:solidFill>
                  <a:srgbClr val="FAFD00"/>
                </a:solidFill>
                <a:effectLst>
                  <a:outerShdw blurRad="38100" dist="38100" dir="2700000" algn="tl">
                    <a:srgbClr val="000000"/>
                  </a:outerShdw>
                </a:effectLst>
              </a:rPr>
              <a:t>Serpiente</a:t>
            </a:r>
          </a:p>
          <a:p>
            <a:pPr algn="just" eaLnBrk="1" fontAlgn="auto" hangingPunct="1">
              <a:spcAft>
                <a:spcPts val="0"/>
              </a:spcAft>
              <a:buFont typeface="Wingdings 2"/>
              <a:buChar char=""/>
              <a:defRPr/>
            </a:pPr>
            <a:r>
              <a:rPr lang="es-CO" sz="2800" b="1" u="sng" dirty="0">
                <a:solidFill>
                  <a:srgbClr val="FAFD00"/>
                </a:solidFill>
                <a:effectLst>
                  <a:outerShdw blurRad="38100" dist="38100" dir="2700000" algn="tl">
                    <a:srgbClr val="000000"/>
                  </a:outerShdw>
                </a:effectLst>
              </a:rPr>
              <a:t>León</a:t>
            </a:r>
          </a:p>
        </p:txBody>
      </p:sp>
      <p:sp>
        <p:nvSpPr>
          <p:cNvPr id="34820" name="WordArt 7"/>
          <p:cNvSpPr>
            <a:spLocks noChangeArrowheads="1" noChangeShapeType="1" noTextEdit="1"/>
          </p:cNvSpPr>
          <p:nvPr/>
        </p:nvSpPr>
        <p:spPr bwMode="auto">
          <a:xfrm rot="20509489">
            <a:off x="1187624" y="466339"/>
            <a:ext cx="2133600" cy="1079500"/>
          </a:xfrm>
          <a:prstGeom prst="rect">
            <a:avLst/>
          </a:prstGeom>
        </p:spPr>
        <p:txBody>
          <a:bodyPr wrap="none" fromWordArt="1">
            <a:prstTxWarp prst="textCascadeUp">
              <a:avLst>
                <a:gd name="adj" fmla="val 44444"/>
              </a:avLst>
            </a:prstTxWarp>
            <a:scene3d>
              <a:camera prst="orthographicFront"/>
              <a:lightRig rig="threePt" dir="t"/>
            </a:scene3d>
            <a:sp3d extrusionH="57150">
              <a:bevelT w="38100" h="38100" prst="convex"/>
            </a:sp3d>
          </a:bodyPr>
          <a:lstStyle/>
          <a:p>
            <a:pPr algn="ctr">
              <a:defRPr/>
            </a:pPr>
            <a:r>
              <a:rPr lang="es-CO" sz="60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rPr>
              <a:t>DAN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0" end="0"/>
                                            </p:txEl>
                                          </p:spTgt>
                                        </p:tgtEl>
                                        <p:attrNameLst>
                                          <p:attrName>ppt_c</p:attrName>
                                        </p:attrNameLst>
                                      </p:cBhvr>
                                      <p:to>
                                        <a:srgbClr val="FDC0E5"/>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1" end="1"/>
                                            </p:txEl>
                                          </p:spTgt>
                                        </p:tgtEl>
                                        <p:attrNameLst>
                                          <p:attrName>ppt_c</p:attrName>
                                        </p:attrNameLst>
                                      </p:cBhvr>
                                      <p:to>
                                        <a:srgbClr val="FDC0E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2" end="2"/>
                                            </p:txEl>
                                          </p:spTgt>
                                        </p:tgtEl>
                                        <p:attrNameLst>
                                          <p:attrName>ppt_c</p:attrName>
                                        </p:attrNameLst>
                                      </p:cBhvr>
                                      <p:to>
                                        <a:srgbClr val="FDC0E5"/>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3" end="3"/>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sz="half" idx="2"/>
          </p:nvPr>
        </p:nvSpPr>
        <p:spPr>
          <a:xfrm>
            <a:off x="107950" y="1190625"/>
            <a:ext cx="7772400" cy="3829050"/>
          </a:xfrm>
        </p:spPr>
        <p:txBody>
          <a:bodyPr>
            <a:normAutofit fontScale="92500"/>
          </a:bodyPr>
          <a:lstStyle/>
          <a:p>
            <a:pPr algn="just" eaLnBrk="1" fontAlgn="auto" hangingPunct="1">
              <a:spcAft>
                <a:spcPts val="0"/>
              </a:spcAft>
              <a:buFont typeface="Wingdings 2"/>
              <a:buChar char=""/>
              <a:defRPr/>
            </a:pPr>
            <a:r>
              <a:rPr lang="es-CO" sz="2800" b="1">
                <a:solidFill>
                  <a:srgbClr val="C0FEF9"/>
                </a:solidFill>
                <a:effectLst>
                  <a:outerShdw blurRad="38100" dist="38100" dir="2700000" algn="tl">
                    <a:srgbClr val="000000"/>
                  </a:outerShdw>
                </a:effectLst>
              </a:rPr>
              <a:t>“Después me mostró a Josué, el sumo sacerdote, el cual estaba delante del ángel de Jehovah; y </a:t>
            </a:r>
            <a:r>
              <a:rPr lang="es-CO" sz="2800" b="1" u="sng">
                <a:solidFill>
                  <a:srgbClr val="FAFD00"/>
                </a:solidFill>
                <a:effectLst>
                  <a:outerShdw blurRad="38100" dist="38100" dir="2700000" algn="tl">
                    <a:srgbClr val="000000"/>
                  </a:outerShdw>
                </a:effectLst>
              </a:rPr>
              <a:t>Satanás estaba a su mano derecha para acusarle (</a:t>
            </a:r>
            <a:r>
              <a:rPr lang="es-CO" sz="2800" b="1" u="sng">
                <a:solidFill>
                  <a:schemeClr val="hlink"/>
                </a:solidFill>
                <a:effectLst>
                  <a:outerShdw blurRad="38100" dist="38100" dir="2700000" algn="tl">
                    <a:srgbClr val="000000"/>
                  </a:outerShdw>
                </a:effectLst>
              </a:rPr>
              <a:t>ACUSADOR</a:t>
            </a:r>
            <a:r>
              <a:rPr lang="es-CO" sz="2800" b="1" u="sng">
                <a:solidFill>
                  <a:srgbClr val="FAFD00"/>
                </a:solidFill>
                <a:effectLst>
                  <a:outerShdw blurRad="38100" dist="38100" dir="2700000" algn="tl">
                    <a:srgbClr val="000000"/>
                  </a:outerShdw>
                </a:effectLst>
              </a:rPr>
              <a:t>)</a:t>
            </a:r>
            <a:r>
              <a:rPr lang="es-CO" sz="2800" b="1">
                <a:solidFill>
                  <a:srgbClr val="C0FEF9"/>
                </a:solidFill>
                <a:effectLst>
                  <a:outerShdw blurRad="38100" dist="38100" dir="2700000" algn="tl">
                    <a:srgbClr val="000000"/>
                  </a:outerShdw>
                </a:effectLst>
              </a:rPr>
              <a:t>.” (Zac. 3:1)</a:t>
            </a:r>
          </a:p>
          <a:p>
            <a:pPr algn="just" eaLnBrk="1" fontAlgn="auto" hangingPunct="1">
              <a:spcAft>
                <a:spcPts val="0"/>
              </a:spcAft>
              <a:buFont typeface="Wingdings 2"/>
              <a:buChar char=""/>
              <a:defRPr/>
            </a:pPr>
            <a:r>
              <a:rPr lang="es-CO" sz="2800" b="1">
                <a:solidFill>
                  <a:srgbClr val="C0FEF9"/>
                </a:solidFill>
                <a:effectLst>
                  <a:outerShdw blurRad="38100" dist="38100" dir="2700000" algn="tl">
                    <a:srgbClr val="000000"/>
                  </a:outerShdw>
                </a:effectLst>
              </a:rPr>
              <a:t>Y fue arrojado el gran dragón, </a:t>
            </a:r>
            <a:r>
              <a:rPr lang="es-CO" sz="2800" b="1" u="sng">
                <a:solidFill>
                  <a:srgbClr val="FAFD00"/>
                </a:solidFill>
                <a:effectLst>
                  <a:outerShdw blurRad="38100" dist="38100" dir="2700000" algn="tl">
                    <a:srgbClr val="000000"/>
                  </a:outerShdw>
                </a:effectLst>
              </a:rPr>
              <a:t>la </a:t>
            </a:r>
            <a:r>
              <a:rPr lang="es-CO" sz="2800" b="1" u="sng">
                <a:solidFill>
                  <a:schemeClr val="hlink"/>
                </a:solidFill>
                <a:effectLst>
                  <a:outerShdw blurRad="38100" dist="38100" dir="2700000" algn="tl">
                    <a:srgbClr val="000000"/>
                  </a:outerShdw>
                </a:effectLst>
              </a:rPr>
              <a:t>SERPIENTE</a:t>
            </a:r>
            <a:r>
              <a:rPr lang="es-CO" sz="2800" b="1" u="sng">
                <a:solidFill>
                  <a:srgbClr val="FAFD00"/>
                </a:solidFill>
                <a:effectLst>
                  <a:outerShdw blurRad="38100" dist="38100" dir="2700000" algn="tl">
                    <a:srgbClr val="000000"/>
                  </a:outerShdw>
                </a:effectLst>
              </a:rPr>
              <a:t> antigua que se llama  diablo y Satanás</a:t>
            </a:r>
            <a:r>
              <a:rPr lang="es-CO" sz="2800" b="1">
                <a:solidFill>
                  <a:srgbClr val="C0FEF9"/>
                </a:solidFill>
                <a:effectLst>
                  <a:outerShdw blurRad="38100" dist="38100" dir="2700000" algn="tl">
                    <a:srgbClr val="000000"/>
                  </a:outerShdw>
                </a:effectLst>
              </a:rPr>
              <a:t>, ...” 	(Ap. 12:9)</a:t>
            </a:r>
          </a:p>
          <a:p>
            <a:pPr algn="just" eaLnBrk="1" fontAlgn="auto" hangingPunct="1">
              <a:spcAft>
                <a:spcPts val="0"/>
              </a:spcAft>
              <a:buFont typeface="Wingdings 2"/>
              <a:buChar char=""/>
              <a:defRPr/>
            </a:pPr>
            <a:r>
              <a:rPr lang="es-CO" sz="2800" b="1">
                <a:solidFill>
                  <a:srgbClr val="C0FEF9"/>
                </a:solidFill>
                <a:effectLst>
                  <a:outerShdw blurRad="38100" dist="38100" dir="2700000" algn="tl">
                    <a:srgbClr val="000000"/>
                  </a:outerShdw>
                </a:effectLst>
              </a:rPr>
              <a:t>Vuestro adversario, </a:t>
            </a:r>
            <a:r>
              <a:rPr lang="es-CO" sz="2800" b="1" u="sng">
                <a:solidFill>
                  <a:srgbClr val="FAFD00"/>
                </a:solidFill>
                <a:effectLst>
                  <a:outerShdw blurRad="38100" dist="38100" dir="2700000" algn="tl">
                    <a:srgbClr val="000000"/>
                  </a:outerShdw>
                </a:effectLst>
              </a:rPr>
              <a:t>el diablo, como </a:t>
            </a:r>
            <a:r>
              <a:rPr lang="es-CO" sz="2800" b="1" u="sng">
                <a:solidFill>
                  <a:schemeClr val="hlink"/>
                </a:solidFill>
                <a:effectLst>
                  <a:outerShdw blurRad="38100" dist="38100" dir="2700000" algn="tl">
                    <a:srgbClr val="000000"/>
                  </a:outerShdw>
                </a:effectLst>
              </a:rPr>
              <a:t>LEÓN </a:t>
            </a:r>
            <a:r>
              <a:rPr lang="es-CO" sz="2800" b="1">
                <a:solidFill>
                  <a:srgbClr val="C0FEF9"/>
                </a:solidFill>
                <a:effectLst>
                  <a:outerShdw blurRad="38100" dist="38100" dir="2700000" algn="tl">
                    <a:srgbClr val="000000"/>
                  </a:outerShdw>
                </a:effectLst>
              </a:rPr>
              <a:t>rugiente, anda...” (1 Pe. 5:8) 					</a:t>
            </a:r>
          </a:p>
        </p:txBody>
      </p:sp>
      <p:sp>
        <p:nvSpPr>
          <p:cNvPr id="36867" name="WordArt 5"/>
          <p:cNvSpPr>
            <a:spLocks noChangeArrowheads="1" noChangeShapeType="1" noTextEdit="1"/>
          </p:cNvSpPr>
          <p:nvPr/>
        </p:nvSpPr>
        <p:spPr bwMode="auto">
          <a:xfrm>
            <a:off x="2173288" y="195263"/>
            <a:ext cx="4405312" cy="942975"/>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SlantUp">
              <a:avLst>
                <a:gd name="adj" fmla="val 32056"/>
              </a:avLst>
            </a:prstTxWarp>
          </a:bodyPr>
          <a:lstStyle/>
          <a:p>
            <a:pPr algn="ctr"/>
            <a:r>
              <a:rPr lang="es-CO" sz="3600" b="1" kern="10">
                <a:ln w="38100">
                  <a:solidFill>
                    <a:schemeClr val="tx1"/>
                  </a:solidFill>
                  <a:miter lim="800000"/>
                  <a:headEnd/>
                  <a:tailEnd/>
                </a:ln>
                <a:noFill/>
                <a:effectLst>
                  <a:outerShdw blurRad="25500" dist="23000" dir="7020039" algn="tl" rotWithShape="0">
                    <a:srgbClr val="000000">
                      <a:alpha val="50000"/>
                    </a:srgbClr>
                  </a:outerShdw>
                </a:effectLst>
                <a:latin typeface="Impact"/>
              </a:rPr>
              <a:t>SATANAS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561975"/>
            <a:ext cx="4749800" cy="857250"/>
          </a:xfrm>
        </p:spPr>
        <p:txBody>
          <a:bodyPr>
            <a:noAutofit/>
          </a:bodyPr>
          <a:lstStyle/>
          <a:p>
            <a:pPr algn="ctr" eaLnBrk="1" fontAlgn="auto" hangingPunct="1">
              <a:spcAft>
                <a:spcPts val="0"/>
              </a:spcAft>
              <a:defRPr/>
            </a:pPr>
            <a:r>
              <a:rPr lang="es-CO" sz="2800" b="1" dirty="0">
                <a:solidFill>
                  <a:srgbClr val="C0FEF9"/>
                </a:solidFill>
                <a:effectLst>
                  <a:outerShdw blurRad="38100" dist="38100" dir="2700000" algn="tl">
                    <a:srgbClr val="000000"/>
                  </a:outerShdw>
                </a:effectLst>
              </a:rPr>
              <a:t>EFRAIN  tampoco aparece entre los 144 mil. </a:t>
            </a:r>
            <a:br>
              <a:rPr lang="es-CO" sz="2800" b="1" dirty="0">
                <a:solidFill>
                  <a:srgbClr val="C0FEF9"/>
                </a:solidFill>
                <a:effectLst>
                  <a:outerShdw blurRad="38100" dist="38100" dir="2700000" algn="tl">
                    <a:srgbClr val="000000"/>
                  </a:outerShdw>
                </a:effectLst>
              </a:rPr>
            </a:br>
            <a:r>
              <a:rPr lang="es-CO" sz="2800" b="1" dirty="0">
                <a:solidFill>
                  <a:srgbClr val="C0FEF9"/>
                </a:solidFill>
                <a:effectLst>
                  <a:outerShdw blurRad="38100" dist="38100" dir="2700000" algn="tl">
                    <a:srgbClr val="000000"/>
                  </a:outerShdw>
                </a:effectLst>
              </a:rPr>
              <a:t>¿Por qué?</a:t>
            </a:r>
          </a:p>
        </p:txBody>
      </p:sp>
      <p:sp>
        <p:nvSpPr>
          <p:cNvPr id="30723" name="Rectangle 3"/>
          <p:cNvSpPr>
            <a:spLocks noGrp="1" noChangeArrowheads="1"/>
          </p:cNvSpPr>
          <p:nvPr>
            <p:ph type="body" sz="half" idx="1"/>
          </p:nvPr>
        </p:nvSpPr>
        <p:spPr>
          <a:xfrm>
            <a:off x="107950" y="1651000"/>
            <a:ext cx="5327650" cy="3152775"/>
          </a:xfrm>
        </p:spPr>
        <p:txBody>
          <a:bodyPr/>
          <a:lstStyle/>
          <a:p>
            <a:pPr algn="just" eaLnBrk="1" hangingPunct="1"/>
            <a:r>
              <a:rPr lang="es-CO" sz="2200" b="1">
                <a:solidFill>
                  <a:srgbClr val="FAFD00"/>
                </a:solidFill>
              </a:rPr>
              <a:t>EFRAIN en las profecías de Oseas  4:17 y 7:8 se muestra como aquellos que conociendo la verdad se	 apartan del Dios verdadero y llevan vidas dobles. </a:t>
            </a:r>
          </a:p>
          <a:p>
            <a:pPr algn="just" eaLnBrk="1" hangingPunct="1"/>
            <a:r>
              <a:rPr lang="es-CO" sz="2200" b="1">
                <a:solidFill>
                  <a:srgbClr val="FAFD00"/>
                </a:solidFill>
              </a:rPr>
              <a:t>“Efraín</a:t>
            </a:r>
            <a:r>
              <a:rPr lang="es-CO" sz="2200" b="1" u="sng">
                <a:solidFill>
                  <a:srgbClr val="FDC0E5"/>
                </a:solidFill>
              </a:rPr>
              <a:t> se ha apegado a los ídolos</a:t>
            </a:r>
            <a:r>
              <a:rPr lang="es-CO" sz="2200" b="1">
                <a:solidFill>
                  <a:srgbClr val="FAFD00"/>
                </a:solidFill>
              </a:rPr>
              <a:t>. ¡Déjalo!” (Os. 4:17).</a:t>
            </a:r>
          </a:p>
          <a:p>
            <a:pPr algn="just" eaLnBrk="1" hangingPunct="1"/>
            <a:r>
              <a:rPr lang="es-CO" sz="2200" b="1">
                <a:solidFill>
                  <a:srgbClr val="FAFD00"/>
                </a:solidFill>
              </a:rPr>
              <a:t>“Efraín </a:t>
            </a:r>
            <a:r>
              <a:rPr lang="es-CO" sz="2200" b="1" u="sng">
                <a:solidFill>
                  <a:srgbClr val="FDC0E5"/>
                </a:solidFill>
              </a:rPr>
              <a:t>se mezcla  con los pueblos</a:t>
            </a:r>
            <a:r>
              <a:rPr lang="es-CO" sz="2200" b="1">
                <a:solidFill>
                  <a:srgbClr val="FAFD00"/>
                </a:solidFill>
              </a:rPr>
              <a:t>; Efraín es como una torta a la cual no se le ha dado la vuelta.” (Os. 7:8)</a:t>
            </a:r>
          </a:p>
          <a:p>
            <a:pPr algn="just" eaLnBrk="1" hangingPunct="1"/>
            <a:endParaRPr lang="es-CO" sz="2200" b="1">
              <a:solidFill>
                <a:srgbClr val="FAFD00"/>
              </a:solidFill>
            </a:endParaRPr>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0"/>
            <a:ext cx="35083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6" descr="88B.PICT                                                       000005CA&#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0"/>
            <a:ext cx="4356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xfrm>
            <a:off x="304800" y="195263"/>
            <a:ext cx="4267200" cy="2000250"/>
          </a:xfrm>
        </p:spPr>
        <p:txBody>
          <a:bodyPr>
            <a:noAutofit/>
          </a:bodyPr>
          <a:lstStyle/>
          <a:p>
            <a:pPr algn="ctr" eaLnBrk="1" fontAlgn="auto" hangingPunct="1">
              <a:spcAft>
                <a:spcPts val="0"/>
              </a:spcAft>
              <a:defRPr/>
            </a:pPr>
            <a:r>
              <a:rPr lang="es-CO" sz="2400" b="1" dirty="0">
                <a:solidFill>
                  <a:srgbClr val="FFFF00"/>
                </a:solidFill>
                <a:effectLst>
                  <a:outerShdw blurRad="38100" dist="38100" dir="2700000" algn="tl">
                    <a:srgbClr val="000000"/>
                  </a:outerShdw>
                </a:effectLst>
              </a:rPr>
              <a:t>Los sellados tienen nombres diferentes, es decir, caracteres y experiencias diferentes.</a:t>
            </a:r>
          </a:p>
        </p:txBody>
      </p:sp>
      <p:sp>
        <p:nvSpPr>
          <p:cNvPr id="32771" name="Rectangle 3"/>
          <p:cNvSpPr>
            <a:spLocks noGrp="1" noChangeArrowheads="1"/>
          </p:cNvSpPr>
          <p:nvPr>
            <p:ph type="body" sz="half" idx="1"/>
          </p:nvPr>
        </p:nvSpPr>
        <p:spPr>
          <a:xfrm>
            <a:off x="0" y="2139950"/>
            <a:ext cx="4500563" cy="3086100"/>
          </a:xfrm>
        </p:spPr>
        <p:txBody>
          <a:bodyPr>
            <a:normAutofit/>
          </a:bodyPr>
          <a:lstStyle/>
          <a:p>
            <a:pPr algn="just" eaLnBrk="1" fontAlgn="auto" hangingPunct="1">
              <a:spcAft>
                <a:spcPts val="0"/>
              </a:spcAft>
              <a:buFont typeface="Wingdings 2"/>
              <a:buChar char=""/>
              <a:defRPr/>
            </a:pPr>
            <a:r>
              <a:rPr lang="es-CO" sz="2400" b="1" dirty="0">
                <a:solidFill>
                  <a:srgbClr val="114FFB"/>
                </a:solidFill>
                <a:effectLst>
                  <a:outerShdw blurRad="38100" dist="38100" dir="2700000" algn="tl">
                    <a:srgbClr val="000000"/>
                  </a:outerShdw>
                </a:effectLst>
              </a:rPr>
              <a:t>No es una coincidencia que cada tribu se represente con una piedra diferente en el pectoral del Sacerdote.</a:t>
            </a:r>
          </a:p>
          <a:p>
            <a:pPr algn="just" eaLnBrk="1" fontAlgn="auto" hangingPunct="1">
              <a:spcAft>
                <a:spcPts val="0"/>
              </a:spcAft>
              <a:buFont typeface="Wingdings 2"/>
              <a:buChar char=""/>
              <a:defRPr/>
            </a:pPr>
            <a:r>
              <a:rPr lang="es-CO" sz="2400" b="1" dirty="0">
                <a:solidFill>
                  <a:srgbClr val="114FFB"/>
                </a:solidFill>
                <a:effectLst>
                  <a:outerShdw blurRad="38100" dist="38100" dir="2700000" algn="tl">
                    <a:srgbClr val="000000"/>
                  </a:outerShdw>
                </a:effectLst>
              </a:rPr>
              <a:t>DIFERENTES pero </a:t>
            </a:r>
            <a:r>
              <a:rPr lang="es-CO" sz="2400" b="1" dirty="0">
                <a:solidFill>
                  <a:srgbClr val="FFFF00"/>
                </a:solidFill>
                <a:effectLst>
                  <a:outerShdw blurRad="38100" dist="38100" dir="2700000" algn="tl">
                    <a:srgbClr val="000000"/>
                  </a:outerShdw>
                </a:effectLst>
              </a:rPr>
              <a:t>PRECIOSOS!</a:t>
            </a:r>
            <a:r>
              <a:rPr lang="es-CO" sz="2400" b="1" dirty="0">
                <a:solidFill>
                  <a:srgbClr val="114FFB"/>
                </a:solidFill>
                <a:effectLst>
                  <a:outerShdw blurRad="38100" dist="38100" dir="2700000" algn="tl">
                    <a:srgbClr val="000000"/>
                  </a:outerShdw>
                </a:effectLst>
              </a:rPr>
              <a:t> a los ojos de Dios.</a:t>
            </a:r>
          </a:p>
          <a:p>
            <a:pPr algn="just" eaLnBrk="1" fontAlgn="auto" hangingPunct="1">
              <a:spcAft>
                <a:spcPts val="0"/>
              </a:spcAft>
              <a:buFont typeface="Wingdings 2"/>
              <a:buChar char=""/>
              <a:defRPr/>
            </a:pPr>
            <a:endParaRPr lang="es-CO" sz="2400" b="1" dirty="0">
              <a:solidFill>
                <a:srgbClr val="FAFD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 y="0"/>
            <a:ext cx="8991600" cy="5086350"/>
          </a:xfrm>
          <a:noFill/>
        </p:spPr>
      </p:pic>
      <p:sp>
        <p:nvSpPr>
          <p:cNvPr id="39939" name="Rectangle 3"/>
          <p:cNvSpPr>
            <a:spLocks noChangeArrowheads="1"/>
          </p:cNvSpPr>
          <p:nvPr/>
        </p:nvSpPr>
        <p:spPr bwMode="auto">
          <a:xfrm>
            <a:off x="2052638" y="111125"/>
            <a:ext cx="5267325" cy="458788"/>
          </a:xfrm>
          <a:prstGeom prst="rect">
            <a:avLst/>
          </a:prstGeom>
          <a:solidFill>
            <a:schemeClr val="bg1"/>
          </a:solidFill>
          <a:ln w="12700">
            <a:solidFill>
              <a:schemeClr val="tx1"/>
            </a:solidFill>
            <a:miter lim="800000"/>
            <a:headEnd/>
            <a:tailEnd/>
          </a:ln>
        </p:spPr>
        <p:txBody>
          <a:bodyPr lIns="90487" tIns="44450" rIns="90487" bIns="44450">
            <a:spAutoFit/>
          </a:bodyPr>
          <a:lstStyle/>
          <a:p>
            <a:pPr algn="ctr">
              <a:spcBef>
                <a:spcPct val="50000"/>
              </a:spcBef>
            </a:pPr>
            <a:r>
              <a:rPr lang="en-US" b="1">
                <a:solidFill>
                  <a:srgbClr val="FAFD00"/>
                </a:solidFill>
              </a:rPr>
              <a:t>LAS PIEDRAS DEL PECTORAL</a:t>
            </a:r>
          </a:p>
        </p:txBody>
      </p:sp>
      <p:sp>
        <p:nvSpPr>
          <p:cNvPr id="39940" name="Rectangle 4"/>
          <p:cNvSpPr>
            <a:spLocks noChangeArrowheads="1"/>
          </p:cNvSpPr>
          <p:nvPr/>
        </p:nvSpPr>
        <p:spPr bwMode="auto">
          <a:xfrm>
            <a:off x="223838" y="1708150"/>
            <a:ext cx="8391525" cy="258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spcBef>
                <a:spcPct val="50000"/>
              </a:spcBef>
            </a:pPr>
            <a:r>
              <a:rPr lang="en-US" sz="1100" b="1">
                <a:solidFill>
                  <a:srgbClr val="FAFD00"/>
                </a:solidFill>
              </a:rPr>
              <a:t>                     TOPACIO                                       ESMERALDA                                      ZAFIRO                                             JACINTO</a:t>
            </a:r>
          </a:p>
        </p:txBody>
      </p:sp>
      <p:sp>
        <p:nvSpPr>
          <p:cNvPr id="39941" name="Rectangle 5"/>
          <p:cNvSpPr>
            <a:spLocks noChangeArrowheads="1"/>
          </p:cNvSpPr>
          <p:nvPr/>
        </p:nvSpPr>
        <p:spPr bwMode="auto">
          <a:xfrm>
            <a:off x="268288" y="3181350"/>
            <a:ext cx="8315325" cy="258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spcBef>
                <a:spcPct val="50000"/>
              </a:spcBef>
            </a:pPr>
            <a:r>
              <a:rPr lang="en-US" sz="1100" b="1">
                <a:solidFill>
                  <a:srgbClr val="FAFD00"/>
                </a:solidFill>
              </a:rPr>
              <a:t>                     AGATA	                        AMATISTA                                             BERILO                                             ONICE</a:t>
            </a:r>
          </a:p>
        </p:txBody>
      </p:sp>
      <p:sp>
        <p:nvSpPr>
          <p:cNvPr id="39942" name="Rectangle 6"/>
          <p:cNvSpPr>
            <a:spLocks noChangeArrowheads="1"/>
          </p:cNvSpPr>
          <p:nvPr/>
        </p:nvSpPr>
        <p:spPr bwMode="auto">
          <a:xfrm>
            <a:off x="223838" y="4659313"/>
            <a:ext cx="8391525"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spcBef>
                <a:spcPct val="50000"/>
              </a:spcBef>
            </a:pPr>
            <a:r>
              <a:rPr lang="en-US" sz="1100" b="1">
                <a:solidFill>
                  <a:srgbClr val="FAFD00"/>
                </a:solidFill>
              </a:rPr>
              <a:t>                        JASPE                                              SARDIO                                        CARBUNCLO                                     DIAMANTE</a:t>
            </a:r>
          </a:p>
        </p:txBody>
      </p:sp>
      <p:pic>
        <p:nvPicPr>
          <p:cNvPr id="399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036763"/>
            <a:ext cx="199548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endParaRPr lang="es-CO"/>
          </a:p>
        </p:txBody>
      </p:sp>
      <p:sp>
        <p:nvSpPr>
          <p:cNvPr id="40963" name="Rectangle 3"/>
          <p:cNvSpPr>
            <a:spLocks noGrp="1" noChangeArrowheads="1" noTextEdit="1"/>
          </p:cNvSpPr>
          <p:nvPr>
            <p:ph type="clipArt" sz="half" idx="1"/>
          </p:nvPr>
        </p:nvSpPr>
        <p:spPr/>
      </p:sp>
      <p:sp>
        <p:nvSpPr>
          <p:cNvPr id="40964" name="Rectangle 4"/>
          <p:cNvSpPr>
            <a:spLocks noGrp="1" noChangeArrowheads="1"/>
          </p:cNvSpPr>
          <p:nvPr>
            <p:ph type="body" sz="half" idx="2"/>
          </p:nvPr>
        </p:nvSpPr>
        <p:spPr/>
        <p:txBody>
          <a:bodyPr/>
          <a:lstStyle/>
          <a:p>
            <a:pPr eaLnBrk="1" hangingPunct="1"/>
            <a:endParaRPr lang="es-CO" sz="2800"/>
          </a:p>
        </p:txBody>
      </p:sp>
      <p:pic>
        <p:nvPicPr>
          <p:cNvPr id="409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6538"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6"/>
          <p:cNvSpPr>
            <a:spLocks noChangeArrowheads="1"/>
          </p:cNvSpPr>
          <p:nvPr/>
        </p:nvSpPr>
        <p:spPr bwMode="auto">
          <a:xfrm>
            <a:off x="1214438" y="123825"/>
            <a:ext cx="6791325" cy="458788"/>
          </a:xfrm>
          <a:prstGeom prst="rect">
            <a:avLst/>
          </a:prstGeom>
          <a:solidFill>
            <a:schemeClr val="bg1"/>
          </a:solidFill>
          <a:ln w="12700">
            <a:solidFill>
              <a:schemeClr val="tx1"/>
            </a:solidFill>
            <a:miter lim="800000"/>
            <a:headEnd/>
            <a:tailEnd/>
          </a:ln>
        </p:spPr>
        <p:txBody>
          <a:bodyPr lIns="90487" tIns="44450" rIns="90487" bIns="44450">
            <a:spAutoFit/>
          </a:bodyPr>
          <a:lstStyle/>
          <a:p>
            <a:pPr algn="ctr">
              <a:spcBef>
                <a:spcPct val="50000"/>
              </a:spcBef>
            </a:pPr>
            <a:r>
              <a:rPr lang="en-US" b="1">
                <a:solidFill>
                  <a:srgbClr val="FAFD00"/>
                </a:solidFill>
              </a:rPr>
              <a:t>PIEDRAS DE LA NUEVA JERUSALEN</a:t>
            </a:r>
          </a:p>
        </p:txBody>
      </p:sp>
      <p:sp>
        <p:nvSpPr>
          <p:cNvPr id="40967" name="Rectangle 8"/>
          <p:cNvSpPr>
            <a:spLocks noChangeArrowheads="1"/>
          </p:cNvSpPr>
          <p:nvPr/>
        </p:nvSpPr>
        <p:spPr bwMode="auto">
          <a:xfrm>
            <a:off x="323850" y="3082925"/>
            <a:ext cx="8321675" cy="258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spcBef>
                <a:spcPct val="50000"/>
              </a:spcBef>
            </a:pPr>
            <a:r>
              <a:rPr lang="en-US" sz="1100" b="1">
                <a:solidFill>
                  <a:srgbClr val="FAFD00"/>
                </a:solidFill>
              </a:rPr>
              <a:t>                   AGATA                                          AMATISTA                                          BERILO                                              ONICE</a:t>
            </a:r>
          </a:p>
        </p:txBody>
      </p:sp>
      <p:sp>
        <p:nvSpPr>
          <p:cNvPr id="40968" name="Rectangle 9"/>
          <p:cNvSpPr>
            <a:spLocks noChangeArrowheads="1"/>
          </p:cNvSpPr>
          <p:nvPr/>
        </p:nvSpPr>
        <p:spPr bwMode="auto">
          <a:xfrm>
            <a:off x="381000" y="4473575"/>
            <a:ext cx="8305800" cy="258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spcBef>
                <a:spcPct val="50000"/>
              </a:spcBef>
            </a:pPr>
            <a:r>
              <a:rPr lang="en-US" sz="1100" b="1">
                <a:solidFill>
                  <a:srgbClr val="FAFD00"/>
                </a:solidFill>
              </a:rPr>
              <a:t>                    JASPE                                          CORNALINA	                                CRISOLITO                                  CRISOPRASO</a:t>
            </a:r>
          </a:p>
        </p:txBody>
      </p:sp>
      <p:pic>
        <p:nvPicPr>
          <p:cNvPr id="409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036763"/>
            <a:ext cx="197802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0" name="Rectangle 4"/>
          <p:cNvSpPr>
            <a:spLocks noChangeArrowheads="1"/>
          </p:cNvSpPr>
          <p:nvPr/>
        </p:nvSpPr>
        <p:spPr bwMode="auto">
          <a:xfrm>
            <a:off x="323850" y="1708150"/>
            <a:ext cx="8391525" cy="258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spcBef>
                <a:spcPct val="50000"/>
              </a:spcBef>
            </a:pPr>
            <a:r>
              <a:rPr lang="en-US" sz="1100" b="1">
                <a:solidFill>
                  <a:srgbClr val="FAFD00"/>
                </a:solidFill>
              </a:rPr>
              <a:t>                     TOPACIO                                       ESMERALDA                                      ZAFIRO                                             JACINTO</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7" descr="&#10;JESUS_07.PICT                                                  00000101&#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0"/>
            <a:ext cx="42846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body" sz="half" idx="2"/>
          </p:nvPr>
        </p:nvSpPr>
        <p:spPr>
          <a:xfrm>
            <a:off x="0" y="1428750"/>
            <a:ext cx="4572000" cy="3257550"/>
          </a:xfrm>
        </p:spPr>
        <p:txBody>
          <a:bodyPr>
            <a:normAutofit/>
          </a:bodyPr>
          <a:lstStyle/>
          <a:p>
            <a:pPr algn="just" eaLnBrk="1" fontAlgn="auto" hangingPunct="1">
              <a:spcAft>
                <a:spcPts val="0"/>
              </a:spcAft>
              <a:buFont typeface="Wingdings 2"/>
              <a:buChar char=""/>
              <a:defRPr/>
            </a:pPr>
            <a:r>
              <a:rPr lang="es-CO" sz="2400" b="1">
                <a:solidFill>
                  <a:srgbClr val="C0FEF9"/>
                </a:solidFill>
                <a:effectLst>
                  <a:outerShdw blurRad="38100" dist="38100" dir="2700000" algn="tl">
                    <a:srgbClr val="000000"/>
                  </a:outerShdw>
                </a:effectLst>
              </a:rPr>
              <a:t>Tienen el </a:t>
            </a:r>
            <a:r>
              <a:rPr lang="es-CO" sz="2400" b="1" u="sng">
                <a:solidFill>
                  <a:srgbClr val="FAFD00"/>
                </a:solidFill>
                <a:effectLst>
                  <a:outerShdw blurRad="38100" dist="38100" dir="2700000" algn="tl">
                    <a:srgbClr val="000000"/>
                  </a:outerShdw>
                </a:effectLst>
              </a:rPr>
              <a:t>nombre (carácter)</a:t>
            </a:r>
            <a:r>
              <a:rPr lang="es-CO" sz="2400" b="1">
                <a:solidFill>
                  <a:srgbClr val="FAFD00"/>
                </a:solidFill>
              </a:rPr>
              <a:t> </a:t>
            </a:r>
            <a:r>
              <a:rPr lang="es-CO" sz="2400" b="1">
                <a:solidFill>
                  <a:srgbClr val="C0FEF9"/>
                </a:solidFill>
                <a:effectLst>
                  <a:outerShdw blurRad="38100" dist="38100" dir="2700000" algn="tl">
                    <a:srgbClr val="000000"/>
                  </a:outerShdw>
                </a:effectLst>
              </a:rPr>
              <a:t>del Padre y del Cordero</a:t>
            </a:r>
          </a:p>
          <a:p>
            <a:pPr algn="just" eaLnBrk="1" fontAlgn="auto" hangingPunct="1">
              <a:spcAft>
                <a:spcPts val="0"/>
              </a:spcAft>
              <a:buFont typeface="Wingdings 2"/>
              <a:buChar char=""/>
              <a:defRPr/>
            </a:pPr>
            <a:r>
              <a:rPr lang="es-CO" sz="2400" b="1">
                <a:solidFill>
                  <a:srgbClr val="C0FEF9"/>
                </a:solidFill>
                <a:effectLst>
                  <a:outerShdw blurRad="38100" dist="38100" dir="2700000" algn="tl">
                    <a:srgbClr val="000000"/>
                  </a:outerShdw>
                </a:effectLst>
              </a:rPr>
              <a:t>“Y miré, y he aquí el Cordero de pie sobre el monte Sion, y con él estaban los 144.000 que </a:t>
            </a:r>
            <a:r>
              <a:rPr lang="es-CO" sz="2400" b="1" u="sng">
                <a:solidFill>
                  <a:srgbClr val="FAFD00"/>
                </a:solidFill>
                <a:effectLst>
                  <a:outerShdw blurRad="38100" dist="38100" dir="2700000" algn="tl">
                    <a:srgbClr val="000000"/>
                  </a:outerShdw>
                </a:effectLst>
              </a:rPr>
              <a:t>tenían su nombre y el nombre de su Padre escrito en sus frentes</a:t>
            </a:r>
            <a:r>
              <a:rPr lang="es-CO" sz="2400" b="1">
                <a:solidFill>
                  <a:srgbClr val="C0FEF9"/>
                </a:solidFill>
                <a:effectLst>
                  <a:outerShdw blurRad="38100" dist="38100" dir="2700000" algn="tl">
                    <a:srgbClr val="000000"/>
                  </a:outerShdw>
                </a:effectLst>
              </a:rPr>
              <a:t>.” (Ap. 14:1)</a:t>
            </a:r>
          </a:p>
        </p:txBody>
      </p:sp>
      <p:sp>
        <p:nvSpPr>
          <p:cNvPr id="41988" name="WordArt 8"/>
          <p:cNvSpPr>
            <a:spLocks noChangeArrowheads="1" noChangeShapeType="1" noTextEdit="1"/>
          </p:cNvSpPr>
          <p:nvPr/>
        </p:nvSpPr>
        <p:spPr bwMode="auto">
          <a:xfrm>
            <a:off x="592138" y="50800"/>
            <a:ext cx="3835400" cy="120015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s-CO" sz="3600" b="1" kern="10">
                <a:ln w="9525">
                  <a:round/>
                  <a:headEnd/>
                  <a:tailEnd/>
                </a:ln>
                <a:gradFill rotWithShape="1">
                  <a:gsLst>
                    <a:gs pos="0">
                      <a:srgbClr val="FFFFCC"/>
                    </a:gs>
                    <a:gs pos="100000">
                      <a:srgbClr val="FF9999"/>
                    </a:gs>
                  </a:gsLst>
                  <a:lin ang="5400000" scaled="1"/>
                </a:gradFill>
                <a:latin typeface="Times New Roman"/>
                <a:cs typeface="Times New Roman"/>
              </a:rPr>
              <a:t>Características</a:t>
            </a:r>
          </a:p>
          <a:p>
            <a:pPr algn="ctr"/>
            <a:r>
              <a:rPr lang="es-CO" sz="3600" b="1" kern="10">
                <a:ln w="9525">
                  <a:round/>
                  <a:headEnd/>
                  <a:tailEnd/>
                </a:ln>
                <a:gradFill rotWithShape="1">
                  <a:gsLst>
                    <a:gs pos="0">
                      <a:srgbClr val="FFFFCC"/>
                    </a:gs>
                    <a:gs pos="100000">
                      <a:srgbClr val="FF9999"/>
                    </a:gs>
                  </a:gsLst>
                  <a:lin ang="5400000" scaled="1"/>
                </a:gradFill>
                <a:latin typeface="Times New Roman"/>
                <a:cs typeface="Times New Roman"/>
              </a:rPr>
              <a:t> de los 144.000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Users\hp\Documents\Adventista 7 Día\Diapositivas Power\sv\content\bin\images\large\IB_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sz="half" idx="1"/>
          </p:nvPr>
        </p:nvSpPr>
        <p:spPr>
          <a:xfrm>
            <a:off x="838200" y="742950"/>
            <a:ext cx="7620000" cy="2857500"/>
          </a:xfrm>
        </p:spPr>
        <p:txBody>
          <a:bodyPr>
            <a:normAutofit fontScale="92500"/>
          </a:bodyPr>
          <a:lstStyle/>
          <a:p>
            <a:pPr algn="ctr" eaLnBrk="1" fontAlgn="auto" hangingPunct="1">
              <a:spcAft>
                <a:spcPts val="0"/>
              </a:spcAft>
              <a:buFont typeface="Wingdings 2"/>
              <a:buChar char=""/>
              <a:defRPr/>
            </a:pPr>
            <a:r>
              <a:rPr lang="es-CO" b="1" dirty="0">
                <a:solidFill>
                  <a:srgbClr val="002060"/>
                </a:solidFill>
                <a:effectLst>
                  <a:outerShdw blurRad="38100" dist="38100" dir="2700000" algn="tl">
                    <a:srgbClr val="000000"/>
                  </a:outerShdw>
                </a:effectLst>
              </a:rPr>
              <a:t>“</a:t>
            </a:r>
            <a:r>
              <a:rPr lang="es-CO" sz="4400" b="1" dirty="0">
                <a:solidFill>
                  <a:srgbClr val="002060"/>
                </a:solidFill>
                <a:effectLst>
                  <a:outerShdw blurRad="38100" dist="38100" dir="2700000" algn="tl">
                    <a:srgbClr val="000000"/>
                  </a:outerShdw>
                </a:effectLst>
              </a:rPr>
              <a:t>Y oí el número de los señalados: </a:t>
            </a:r>
            <a:r>
              <a:rPr lang="es-CO" sz="4400" b="1" u="sng" dirty="0">
                <a:solidFill>
                  <a:schemeClr val="hlink"/>
                </a:solidFill>
                <a:effectLst>
                  <a:outerShdw blurRad="38100" dist="38100" dir="2700000" algn="tl">
                    <a:srgbClr val="000000"/>
                  </a:outerShdw>
                </a:effectLst>
              </a:rPr>
              <a:t>ciento cuarenta y cuatro mil</a:t>
            </a:r>
            <a:r>
              <a:rPr lang="es-CO" sz="4400" b="1" u="sng" dirty="0">
                <a:solidFill>
                  <a:srgbClr val="FAFD00"/>
                </a:solidFill>
                <a:effectLst>
                  <a:outerShdw blurRad="38100" dist="38100" dir="2700000" algn="tl">
                    <a:srgbClr val="000000"/>
                  </a:outerShdw>
                </a:effectLst>
              </a:rPr>
              <a:t> </a:t>
            </a:r>
            <a:r>
              <a:rPr lang="es-CO" sz="4400" b="1" dirty="0">
                <a:solidFill>
                  <a:srgbClr val="002060"/>
                </a:solidFill>
                <a:effectLst>
                  <a:outerShdw blurRad="38100" dist="38100" dir="2700000" algn="tl">
                    <a:srgbClr val="000000"/>
                  </a:outerShdw>
                </a:effectLst>
              </a:rPr>
              <a:t>señalados de todas las tribus de los hijos de Israel.”</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10;JESUS_07.PICT                                                  00000101&#10;Fotos CD Alfa                  B16F8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0"/>
            <a:ext cx="42846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body" sz="half" idx="2"/>
          </p:nvPr>
        </p:nvSpPr>
        <p:spPr>
          <a:xfrm>
            <a:off x="33338" y="889000"/>
            <a:ext cx="3962400" cy="3365500"/>
          </a:xfrm>
        </p:spPr>
        <p:txBody>
          <a:bodyPr>
            <a:normAutofit/>
          </a:bodyPr>
          <a:lstStyle/>
          <a:p>
            <a:pPr algn="just" eaLnBrk="1" fontAlgn="auto" hangingPunct="1">
              <a:spcAft>
                <a:spcPts val="0"/>
              </a:spcAft>
              <a:buFont typeface="Wingdings 2"/>
              <a:buChar char=""/>
              <a:defRPr/>
            </a:pPr>
            <a:r>
              <a:rPr lang="es-CO" b="1" dirty="0">
                <a:solidFill>
                  <a:schemeClr val="tx1"/>
                </a:solidFill>
              </a:rPr>
              <a:t>Guardan los mandamientos de Dios. (Ap. 12:17).</a:t>
            </a:r>
          </a:p>
          <a:p>
            <a:pPr algn="just" eaLnBrk="1" fontAlgn="auto" hangingPunct="1">
              <a:spcAft>
                <a:spcPts val="0"/>
              </a:spcAft>
              <a:buFont typeface="Wingdings 2"/>
              <a:buChar char=""/>
              <a:defRPr/>
            </a:pPr>
            <a:r>
              <a:rPr lang="es-CO" b="1" dirty="0">
                <a:solidFill>
                  <a:schemeClr val="tx1"/>
                </a:solidFill>
              </a:rPr>
              <a:t>Tienen la Fe de Jesús.	 </a:t>
            </a:r>
          </a:p>
          <a:p>
            <a:pPr marL="0" indent="0" algn="just" eaLnBrk="1" fontAlgn="auto" hangingPunct="1">
              <a:spcAft>
                <a:spcPts val="0"/>
              </a:spcAft>
              <a:buFont typeface="Wingdings 2" pitchFamily="18" charset="2"/>
              <a:buNone/>
              <a:defRPr/>
            </a:pPr>
            <a:r>
              <a:rPr lang="es-CO" b="1" dirty="0">
                <a:solidFill>
                  <a:schemeClr val="tx1"/>
                </a:solidFill>
              </a:rPr>
              <a:t>	(Ap. 14:12)</a:t>
            </a:r>
          </a:p>
        </p:txBody>
      </p:sp>
      <p:sp>
        <p:nvSpPr>
          <p:cNvPr id="43012" name="WordArt 8" descr="White marble"/>
          <p:cNvSpPr>
            <a:spLocks noChangeArrowheads="1" noChangeShapeType="1" noTextEdit="1"/>
          </p:cNvSpPr>
          <p:nvPr/>
        </p:nvSpPr>
        <p:spPr bwMode="auto">
          <a:xfrm>
            <a:off x="5580063" y="1779588"/>
            <a:ext cx="2352675" cy="5143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CO" sz="3600" b="1" kern="10">
                <a:ln w="9525">
                  <a:round/>
                  <a:headEnd/>
                  <a:tailEnd/>
                </a:ln>
                <a:blipFill dpi="0" rotWithShape="0">
                  <a:blip r:embed="rId3"/>
                  <a:srcRect/>
                  <a:tile tx="0" ty="0" sx="100000" sy="100000" flip="none" algn="tl"/>
                </a:blipFill>
                <a:latin typeface="Arial Black"/>
              </a:rPr>
              <a:t>Los 144.000</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body" sz="half" idx="2"/>
          </p:nvPr>
        </p:nvSpPr>
        <p:spPr>
          <a:xfrm>
            <a:off x="4356100" y="1347788"/>
            <a:ext cx="4679950" cy="3455987"/>
          </a:xfrm>
        </p:spPr>
        <p:txBody>
          <a:bodyPr>
            <a:noAutofit/>
          </a:bodyPr>
          <a:lstStyle/>
          <a:p>
            <a:pPr algn="just" eaLnBrk="1" fontAlgn="auto" hangingPunct="1">
              <a:spcAft>
                <a:spcPts val="0"/>
              </a:spcAft>
              <a:buFont typeface="Wingdings 2"/>
              <a:buChar char=""/>
              <a:defRPr/>
            </a:pPr>
            <a:r>
              <a:rPr lang="es-CO" sz="2400" b="1" dirty="0">
                <a:solidFill>
                  <a:schemeClr val="tx1"/>
                </a:solidFill>
              </a:rPr>
              <a:t>Siguen al Cordero por dondequiera que va. </a:t>
            </a:r>
          </a:p>
          <a:p>
            <a:pPr marL="0" indent="0" algn="just" eaLnBrk="1" fontAlgn="auto" hangingPunct="1">
              <a:spcAft>
                <a:spcPts val="0"/>
              </a:spcAft>
              <a:buFont typeface="Wingdings 2" pitchFamily="18" charset="2"/>
              <a:buNone/>
              <a:defRPr/>
            </a:pPr>
            <a:r>
              <a:rPr lang="es-CO" sz="2400" b="1" dirty="0">
                <a:solidFill>
                  <a:schemeClr val="tx1"/>
                </a:solidFill>
              </a:rPr>
              <a:t>    </a:t>
            </a:r>
            <a:r>
              <a:rPr lang="es-CO" sz="2400" b="1" dirty="0">
                <a:solidFill>
                  <a:srgbClr val="FFFF00"/>
                </a:solidFill>
              </a:rPr>
              <a:t>(Ap. 14:4).</a:t>
            </a:r>
          </a:p>
          <a:p>
            <a:pPr algn="just" eaLnBrk="1" fontAlgn="auto" hangingPunct="1">
              <a:spcAft>
                <a:spcPts val="0"/>
              </a:spcAft>
              <a:buFont typeface="Wingdings 2"/>
              <a:buChar char=""/>
              <a:defRPr/>
            </a:pPr>
            <a:r>
              <a:rPr lang="es-CO" sz="2400" b="1" dirty="0">
                <a:solidFill>
                  <a:schemeClr val="tx1"/>
                </a:solidFill>
              </a:rPr>
              <a:t>“A sus ovejas las llama por nombre y las conduce afuera.... y las ovejas le siguen, porque conocen su voz.” </a:t>
            </a:r>
          </a:p>
          <a:p>
            <a:pPr marL="0" indent="0" algn="just" eaLnBrk="1" fontAlgn="auto" hangingPunct="1">
              <a:spcAft>
                <a:spcPts val="0"/>
              </a:spcAft>
              <a:buFont typeface="Wingdings 2" pitchFamily="18" charset="2"/>
              <a:buNone/>
              <a:defRPr/>
            </a:pPr>
            <a:r>
              <a:rPr lang="es-CO" sz="2400" b="1" dirty="0">
                <a:solidFill>
                  <a:schemeClr val="tx1"/>
                </a:solidFill>
              </a:rPr>
              <a:t>    </a:t>
            </a:r>
            <a:r>
              <a:rPr lang="es-CO" sz="2400" b="1" dirty="0">
                <a:solidFill>
                  <a:srgbClr val="FFFF00"/>
                </a:solidFill>
              </a:rPr>
              <a:t>(Juan 10:3,4)</a:t>
            </a:r>
            <a:endParaRPr lang="es-CO" sz="2000" b="1" dirty="0">
              <a:solidFill>
                <a:srgbClr val="FFFF00"/>
              </a:solidFill>
            </a:endParaRPr>
          </a:p>
        </p:txBody>
      </p:sp>
      <p:sp>
        <p:nvSpPr>
          <p:cNvPr id="44035" name="WordArt 7"/>
          <p:cNvSpPr>
            <a:spLocks noChangeArrowheads="1" noChangeShapeType="1" noTextEdit="1"/>
          </p:cNvSpPr>
          <p:nvPr/>
        </p:nvSpPr>
        <p:spPr bwMode="auto">
          <a:xfrm>
            <a:off x="5076825" y="358775"/>
            <a:ext cx="2654300" cy="773113"/>
          </a:xfrm>
          <a:prstGeom prst="rect">
            <a:avLst/>
          </a:prstGeom>
        </p:spPr>
        <p:txBody>
          <a:bodyPr wrap="none" fromWordArt="1">
            <a:prstTxWarp prst="textCascadeUp">
              <a:avLst>
                <a:gd name="adj" fmla="val 44444"/>
              </a:avLst>
            </a:prstTxWarp>
          </a:bodyPr>
          <a:lstStyle/>
          <a:p>
            <a:pPr algn="ctr"/>
            <a:r>
              <a:rPr lang="es-CO" sz="4400" kern="10">
                <a:ln w="18415">
                  <a:solidFill>
                    <a:srgbClr val="FFFFFF"/>
                  </a:solidFill>
                  <a:round/>
                  <a:headEnd/>
                  <a:tailEnd/>
                </a:ln>
                <a:solidFill>
                  <a:srgbClr val="FFFFFF"/>
                </a:solidFill>
                <a:effectLst>
                  <a:outerShdw blurRad="63500" algn="tl" rotWithShape="0">
                    <a:srgbClr val="000000">
                      <a:alpha val="70000"/>
                    </a:srgbClr>
                  </a:outerShdw>
                </a:effectLst>
                <a:latin typeface="Impact"/>
              </a:rPr>
              <a:t>Los 144.000</a:t>
            </a:r>
          </a:p>
        </p:txBody>
      </p:sp>
      <p:pic>
        <p:nvPicPr>
          <p:cNvPr id="44036" name="Picture 6" descr="http://www.google.com.co/url?source=imglanding&amp;ct=img&amp;q=http://3.bp.blogspot.com/-iz9P5tRI4Cg/TdXOlAmbbXI/AAAAAAAAAuY/GZCgM2BSipI/s1600/La%2BOveja%2BPerdida%2B%25282%2Bde%2B2%2529.jpg&amp;sa=X&amp;ei=V4CLTsuyH9PUgAfbppWkAw&amp;ved=0CAwQ8wc&amp;usg=AFQjCNF0OCzdH4tfK2_DNKPZwgUozgFo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46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442118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Rectangle 4"/>
          <p:cNvSpPr>
            <a:spLocks noGrp="1" noChangeArrowheads="1"/>
          </p:cNvSpPr>
          <p:nvPr>
            <p:ph type="body" sz="half" idx="2"/>
          </p:nvPr>
        </p:nvSpPr>
        <p:spPr>
          <a:xfrm>
            <a:off x="4572000" y="928688"/>
            <a:ext cx="4267200" cy="3371850"/>
          </a:xfrm>
        </p:spPr>
        <p:txBody>
          <a:bodyPr>
            <a:noAutofit/>
          </a:bodyPr>
          <a:lstStyle/>
          <a:p>
            <a:pPr algn="just" eaLnBrk="1" fontAlgn="auto" hangingPunct="1">
              <a:spcAft>
                <a:spcPts val="0"/>
              </a:spcAft>
              <a:buFont typeface="Wingdings 2"/>
              <a:buChar char=""/>
              <a:defRPr/>
            </a:pPr>
            <a:r>
              <a:rPr lang="es-CO" sz="2400" b="1" dirty="0">
                <a:solidFill>
                  <a:srgbClr val="C0FEF9"/>
                </a:solidFill>
                <a:effectLst>
                  <a:outerShdw blurRad="38100" dist="38100" dir="2700000" algn="tl">
                    <a:srgbClr val="000000"/>
                  </a:outerShdw>
                </a:effectLst>
              </a:rPr>
              <a:t>En sus bocas no se halla mentira y son sin mancha           (Ap. 14:5).</a:t>
            </a:r>
          </a:p>
          <a:p>
            <a:pPr algn="just" eaLnBrk="1" fontAlgn="auto" hangingPunct="1">
              <a:spcAft>
                <a:spcPts val="0"/>
              </a:spcAft>
              <a:buFont typeface="Wingdings 2"/>
              <a:buChar char=""/>
              <a:defRPr/>
            </a:pPr>
            <a:r>
              <a:rPr lang="es-CO" sz="2400" b="1" dirty="0">
                <a:solidFill>
                  <a:srgbClr val="C0FEF9"/>
                </a:solidFill>
                <a:effectLst>
                  <a:outerShdw blurRad="38100" dist="38100" dir="2700000" algn="tl">
                    <a:srgbClr val="000000"/>
                  </a:outerShdw>
                </a:effectLst>
              </a:rPr>
              <a:t>Al seguir al Cordero, siguen la verdad. 	 “Jesús le dice: Yo soy el camino, y la verdad, y la vida: nadie viene al Padre, sino por mí.”     </a:t>
            </a:r>
          </a:p>
          <a:p>
            <a:pPr marL="0" indent="0" algn="just" eaLnBrk="1" fontAlgn="auto" hangingPunct="1">
              <a:spcAft>
                <a:spcPts val="0"/>
              </a:spcAft>
              <a:buFont typeface="Wingdings 2" pitchFamily="18" charset="2"/>
              <a:buNone/>
              <a:defRPr/>
            </a:pPr>
            <a:r>
              <a:rPr lang="es-CO" sz="2400" b="1" dirty="0">
                <a:solidFill>
                  <a:srgbClr val="C0FEF9"/>
                </a:solidFill>
                <a:effectLst>
                  <a:outerShdw blurRad="38100" dist="38100" dir="2700000" algn="tl">
                    <a:srgbClr val="000000"/>
                  </a:outerShdw>
                </a:effectLst>
              </a:rPr>
              <a:t>    (Juan. 14:6)</a:t>
            </a:r>
          </a:p>
          <a:p>
            <a:pPr algn="just" eaLnBrk="1" fontAlgn="auto" hangingPunct="1">
              <a:spcAft>
                <a:spcPts val="0"/>
              </a:spcAft>
              <a:buFont typeface="Wingdings 2"/>
              <a:buChar char=""/>
              <a:defRPr/>
            </a:pPr>
            <a:endParaRPr lang="es-CO" sz="2400" b="1" dirty="0">
              <a:solidFill>
                <a:srgbClr val="C0FEF9"/>
              </a:solidFill>
              <a:effectLst>
                <a:outerShdw blurRad="38100" dist="38100" dir="2700000" algn="tl">
                  <a:srgbClr val="000000"/>
                </a:outerShdw>
              </a:effectLst>
            </a:endParaRPr>
          </a:p>
        </p:txBody>
      </p:sp>
      <p:sp>
        <p:nvSpPr>
          <p:cNvPr id="45060" name="WordArt 8"/>
          <p:cNvSpPr>
            <a:spLocks noChangeArrowheads="1" noChangeShapeType="1" noTextEdit="1"/>
          </p:cNvSpPr>
          <p:nvPr/>
        </p:nvSpPr>
        <p:spPr bwMode="auto">
          <a:xfrm rot="445789">
            <a:off x="1039813" y="3548063"/>
            <a:ext cx="2921000" cy="1243012"/>
          </a:xfrm>
          <a:prstGeom prst="rect">
            <a:avLst/>
          </a:prstGeom>
        </p:spPr>
        <p:txBody>
          <a:bodyPr wrap="none" fromWordArt="1">
            <a:prstTxWarp prst="textSlantUp">
              <a:avLst>
                <a:gd name="adj" fmla="val 32056"/>
              </a:avLst>
            </a:prstTxWarp>
          </a:bodyPr>
          <a:lstStyle/>
          <a:p>
            <a:pPr algn="ctr"/>
            <a:r>
              <a:rPr lang="es-CO" sz="48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rPr>
              <a:t>LOS 144.000</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2"/>
          </p:nvPr>
        </p:nvSpPr>
        <p:spPr>
          <a:xfrm>
            <a:off x="468313" y="928688"/>
            <a:ext cx="8370887" cy="3371850"/>
          </a:xfrm>
        </p:spPr>
        <p:txBody>
          <a:bodyPr>
            <a:noAutofit/>
          </a:bodyPr>
          <a:lstStyle/>
          <a:p>
            <a:pPr marL="0" indent="0" algn="ctr" eaLnBrk="1" fontAlgn="auto" hangingPunct="1">
              <a:spcAft>
                <a:spcPts val="0"/>
              </a:spcAft>
              <a:buFont typeface="Wingdings 2" pitchFamily="18" charset="2"/>
              <a:buNone/>
              <a:defRPr/>
            </a:pPr>
            <a:r>
              <a:rPr lang="es-CO" sz="2400" b="1" dirty="0">
                <a:solidFill>
                  <a:srgbClr val="FF0000"/>
                </a:solidFill>
                <a:effectLst>
                  <a:outerShdw blurRad="38100" dist="38100" dir="2700000" algn="tl">
                    <a:srgbClr val="000000"/>
                  </a:outerShdw>
                </a:effectLst>
              </a:rPr>
              <a:t>ANTES DEL DILUVIO EXISTIERON 2 TIPOS DE CREYENTES</a:t>
            </a:r>
          </a:p>
          <a:p>
            <a:pPr marL="457200" indent="-457200" algn="just" eaLnBrk="1" fontAlgn="auto" hangingPunct="1">
              <a:spcAft>
                <a:spcPts val="0"/>
              </a:spcAft>
              <a:buFont typeface="+mj-lt"/>
              <a:buAutoNum type="arabicPeriod"/>
              <a:defRPr/>
            </a:pPr>
            <a:r>
              <a:rPr lang="es-CO" sz="2400" b="1" dirty="0">
                <a:solidFill>
                  <a:srgbClr val="C0FEF9"/>
                </a:solidFill>
                <a:effectLst>
                  <a:outerShdw blurRad="38100" dist="38100" dir="2700000" algn="tl">
                    <a:srgbClr val="000000"/>
                  </a:outerShdw>
                </a:effectLst>
              </a:rPr>
              <a:t>Los que murieron antes del diluvio. </a:t>
            </a:r>
            <a:r>
              <a:rPr lang="es-CO" sz="2400" b="1" dirty="0" err="1">
                <a:solidFill>
                  <a:srgbClr val="C0FEF9"/>
                </a:solidFill>
                <a:effectLst>
                  <a:outerShdw blurRad="38100" dist="38100" dir="2700000" algn="tl">
                    <a:srgbClr val="000000"/>
                  </a:outerShdw>
                </a:effectLst>
              </a:rPr>
              <a:t>Gén</a:t>
            </a:r>
            <a:r>
              <a:rPr lang="es-CO" sz="2400" b="1" dirty="0">
                <a:solidFill>
                  <a:srgbClr val="C0FEF9"/>
                </a:solidFill>
                <a:effectLst>
                  <a:outerShdw blurRad="38100" dist="38100" dir="2700000" algn="tl">
                    <a:srgbClr val="000000"/>
                  </a:outerShdw>
                </a:effectLst>
              </a:rPr>
              <a:t>. 5:5 (Adán); 8 Set;   11 </a:t>
            </a:r>
            <a:r>
              <a:rPr lang="es-CO" sz="2400" b="1" dirty="0" err="1">
                <a:solidFill>
                  <a:srgbClr val="C0FEF9"/>
                </a:solidFill>
                <a:effectLst>
                  <a:outerShdw blurRad="38100" dist="38100" dir="2700000" algn="tl">
                    <a:srgbClr val="000000"/>
                  </a:outerShdw>
                </a:effectLst>
              </a:rPr>
              <a:t>Enós</a:t>
            </a:r>
            <a:r>
              <a:rPr lang="es-CO" sz="2400" b="1" dirty="0">
                <a:solidFill>
                  <a:srgbClr val="C0FEF9"/>
                </a:solidFill>
                <a:effectLst>
                  <a:outerShdw blurRad="38100" dist="38100" dir="2700000" algn="tl">
                    <a:srgbClr val="000000"/>
                  </a:outerShdw>
                </a:effectLst>
              </a:rPr>
              <a:t>; 14 </a:t>
            </a:r>
            <a:r>
              <a:rPr lang="es-CO" sz="2400" b="1" dirty="0" err="1">
                <a:solidFill>
                  <a:srgbClr val="C0FEF9"/>
                </a:solidFill>
                <a:effectLst>
                  <a:outerShdw blurRad="38100" dist="38100" dir="2700000" algn="tl">
                    <a:srgbClr val="000000"/>
                  </a:outerShdw>
                </a:effectLst>
              </a:rPr>
              <a:t>Cainán</a:t>
            </a:r>
            <a:r>
              <a:rPr lang="es-CO" sz="2400" b="1" dirty="0">
                <a:solidFill>
                  <a:srgbClr val="C0FEF9"/>
                </a:solidFill>
                <a:effectLst>
                  <a:outerShdw blurRad="38100" dist="38100" dir="2700000" algn="tl">
                    <a:srgbClr val="000000"/>
                  </a:outerShdw>
                </a:effectLst>
              </a:rPr>
              <a:t>; 16 </a:t>
            </a:r>
            <a:r>
              <a:rPr lang="es-CO" sz="2400" b="1" dirty="0" err="1">
                <a:solidFill>
                  <a:srgbClr val="C0FEF9"/>
                </a:solidFill>
                <a:effectLst>
                  <a:outerShdw blurRad="38100" dist="38100" dir="2700000" algn="tl">
                    <a:srgbClr val="000000"/>
                  </a:outerShdw>
                </a:effectLst>
              </a:rPr>
              <a:t>Mahalaleel</a:t>
            </a:r>
            <a:r>
              <a:rPr lang="es-CO" sz="2400" b="1" dirty="0">
                <a:solidFill>
                  <a:srgbClr val="C0FEF9"/>
                </a:solidFill>
                <a:effectLst>
                  <a:outerShdw blurRad="38100" dist="38100" dir="2700000" algn="tl">
                    <a:srgbClr val="000000"/>
                  </a:outerShdw>
                </a:effectLst>
              </a:rPr>
              <a:t>; 20 Jared; 27 Matusalén; 31 </a:t>
            </a:r>
            <a:r>
              <a:rPr lang="es-CO" sz="2400" b="1" dirty="0" err="1">
                <a:solidFill>
                  <a:srgbClr val="C0FEF9"/>
                </a:solidFill>
                <a:effectLst>
                  <a:outerShdw blurRad="38100" dist="38100" dir="2700000" algn="tl">
                    <a:srgbClr val="000000"/>
                  </a:outerShdw>
                </a:effectLst>
              </a:rPr>
              <a:t>Lamec</a:t>
            </a:r>
            <a:r>
              <a:rPr lang="es-CO" sz="2400" b="1" dirty="0">
                <a:solidFill>
                  <a:srgbClr val="C0FEF9"/>
                </a:solidFill>
                <a:effectLst>
                  <a:outerShdw blurRad="38100" dist="38100" dir="2700000" algn="tl">
                    <a:srgbClr val="000000"/>
                  </a:outerShdw>
                </a:effectLst>
              </a:rPr>
              <a:t>.</a:t>
            </a:r>
          </a:p>
          <a:p>
            <a:pPr marL="457200" indent="-457200" algn="just" eaLnBrk="1" fontAlgn="auto" hangingPunct="1">
              <a:spcAft>
                <a:spcPts val="0"/>
              </a:spcAft>
              <a:buFont typeface="+mj-lt"/>
              <a:buAutoNum type="arabicPeriod"/>
              <a:defRPr/>
            </a:pPr>
            <a:r>
              <a:rPr lang="es-CO" sz="2400" b="1" dirty="0">
                <a:solidFill>
                  <a:srgbClr val="C0FEF9"/>
                </a:solidFill>
                <a:effectLst>
                  <a:outerShdw blurRad="38100" dist="38100" dir="2700000" algn="tl">
                    <a:srgbClr val="000000"/>
                  </a:outerShdw>
                </a:effectLst>
              </a:rPr>
              <a:t>No conocieron la muerte</a:t>
            </a:r>
          </a:p>
          <a:p>
            <a:pPr marL="0" indent="0" algn="just" eaLnBrk="1" fontAlgn="auto" hangingPunct="1">
              <a:spcAft>
                <a:spcPts val="0"/>
              </a:spcAft>
              <a:buFont typeface="Wingdings 2" pitchFamily="18" charset="2"/>
              <a:buNone/>
              <a:defRPr/>
            </a:pPr>
            <a:r>
              <a:rPr lang="es-CO" sz="2400" b="1" dirty="0">
                <a:solidFill>
                  <a:srgbClr val="C0FEF9"/>
                </a:solidFill>
                <a:effectLst>
                  <a:outerShdw blurRad="38100" dist="38100" dir="2700000" algn="tl">
                    <a:srgbClr val="000000"/>
                  </a:outerShdw>
                </a:effectLst>
              </a:rPr>
              <a:t>      </a:t>
            </a:r>
            <a:r>
              <a:rPr lang="es-CO" sz="2400" b="1" dirty="0" err="1">
                <a:solidFill>
                  <a:srgbClr val="C0FEF9"/>
                </a:solidFill>
                <a:effectLst>
                  <a:outerShdw blurRad="38100" dist="38100" dir="2700000" algn="tl">
                    <a:srgbClr val="000000"/>
                  </a:outerShdw>
                </a:effectLst>
              </a:rPr>
              <a:t>Gén</a:t>
            </a:r>
            <a:r>
              <a:rPr lang="es-CO" sz="2400" b="1" dirty="0">
                <a:solidFill>
                  <a:srgbClr val="C0FEF9"/>
                </a:solidFill>
                <a:effectLst>
                  <a:outerShdw blurRad="38100" dist="38100" dir="2700000" algn="tl">
                    <a:srgbClr val="000000"/>
                  </a:outerShdw>
                </a:effectLst>
              </a:rPr>
              <a:t>. 5:24 (Enoc) – </a:t>
            </a:r>
            <a:r>
              <a:rPr lang="es-CO" sz="2400" b="1" dirty="0" err="1">
                <a:solidFill>
                  <a:srgbClr val="C0FEF9"/>
                </a:solidFill>
                <a:effectLst>
                  <a:outerShdw blurRad="38100" dist="38100" dir="2700000" algn="tl">
                    <a:srgbClr val="000000"/>
                  </a:outerShdw>
                </a:effectLst>
              </a:rPr>
              <a:t>Heb</a:t>
            </a:r>
            <a:r>
              <a:rPr lang="es-CO" sz="2400" b="1" dirty="0">
                <a:solidFill>
                  <a:srgbClr val="C0FEF9"/>
                </a:solidFill>
                <a:effectLst>
                  <a:outerShdw blurRad="38100" dist="38100" dir="2700000" algn="tl">
                    <a:srgbClr val="000000"/>
                  </a:outerShdw>
                </a:effectLst>
              </a:rPr>
              <a:t>. 11:5</a:t>
            </a:r>
          </a:p>
          <a:p>
            <a:pPr marL="0" indent="0" algn="just" eaLnBrk="1" fontAlgn="auto" hangingPunct="1">
              <a:spcAft>
                <a:spcPts val="0"/>
              </a:spcAft>
              <a:buFont typeface="Wingdings 2" pitchFamily="18" charset="2"/>
              <a:buNone/>
              <a:defRPr/>
            </a:pPr>
            <a:endParaRPr lang="es-CO" sz="2400" b="1" dirty="0">
              <a:solidFill>
                <a:srgbClr val="C0FEF9"/>
              </a:solidFill>
              <a:effectLst>
                <a:outerShdw blurRad="38100" dist="38100" dir="2700000" algn="tl">
                  <a:srgbClr val="000000"/>
                </a:outerShdw>
              </a:effectLst>
            </a:endParaRPr>
          </a:p>
          <a:p>
            <a:pPr marL="0" indent="0" algn="just" eaLnBrk="1" fontAlgn="auto" hangingPunct="1">
              <a:spcAft>
                <a:spcPts val="0"/>
              </a:spcAft>
              <a:buFont typeface="Wingdings 2" pitchFamily="18" charset="2"/>
              <a:buNone/>
              <a:defRPr/>
            </a:pPr>
            <a:r>
              <a:rPr lang="es-CO" sz="2400" b="1" dirty="0">
                <a:solidFill>
                  <a:srgbClr val="C0FEF9"/>
                </a:solidFill>
                <a:effectLst>
                  <a:outerShdw blurRad="38100" dist="38100" dir="2700000" algn="tl">
                    <a:srgbClr val="000000"/>
                  </a:outerShdw>
                </a:effectLst>
              </a:rPr>
              <a:t>Enoc guardó los mandamientos de Dios porqué caminó con Dios,  y el caminar con Dios es guardar su ley.</a:t>
            </a:r>
          </a:p>
        </p:txBody>
      </p:sp>
      <p:sp>
        <p:nvSpPr>
          <p:cNvPr id="46083" name="WordArt 8"/>
          <p:cNvSpPr>
            <a:spLocks noChangeArrowheads="1" noChangeShapeType="1" noTextEdit="1"/>
          </p:cNvSpPr>
          <p:nvPr/>
        </p:nvSpPr>
        <p:spPr bwMode="auto">
          <a:xfrm>
            <a:off x="2800350" y="93663"/>
            <a:ext cx="2921000" cy="622300"/>
          </a:xfrm>
          <a:prstGeom prst="rect">
            <a:avLst/>
          </a:prstGeom>
        </p:spPr>
        <p:txBody>
          <a:bodyPr wrap="none" fromWordArt="1">
            <a:prstTxWarp prst="textSlantUp">
              <a:avLst>
                <a:gd name="adj" fmla="val 32056"/>
              </a:avLst>
            </a:prstTxWarp>
          </a:bodyPr>
          <a:lstStyle/>
          <a:p>
            <a:pPr algn="ctr"/>
            <a:r>
              <a:rPr lang="es-CO" sz="48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rPr>
              <a:t>LOS 144.000</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2"/>
          </p:nvPr>
        </p:nvSpPr>
        <p:spPr>
          <a:xfrm>
            <a:off x="468313" y="928688"/>
            <a:ext cx="8370887" cy="3371850"/>
          </a:xfrm>
        </p:spPr>
        <p:txBody>
          <a:bodyPr>
            <a:noAutofit/>
          </a:bodyPr>
          <a:lstStyle/>
          <a:p>
            <a:pPr marL="0" indent="0" algn="ctr" eaLnBrk="1" fontAlgn="auto" hangingPunct="1">
              <a:spcAft>
                <a:spcPts val="0"/>
              </a:spcAft>
              <a:buFont typeface="Wingdings 2" pitchFamily="18" charset="2"/>
              <a:buNone/>
              <a:defRPr/>
            </a:pPr>
            <a:r>
              <a:rPr lang="es-CO" sz="2400" b="1" dirty="0">
                <a:solidFill>
                  <a:srgbClr val="FF0000"/>
                </a:solidFill>
                <a:effectLst>
                  <a:outerShdw blurRad="38100" dist="38100" dir="2700000" algn="tl">
                    <a:srgbClr val="000000"/>
                  </a:outerShdw>
                </a:effectLst>
              </a:rPr>
              <a:t>ANTES DEL DILUVIO EXISTIERON 2 TIPOS DE CREYENTES</a:t>
            </a:r>
          </a:p>
          <a:p>
            <a:pPr marL="0" indent="0" algn="just" eaLnBrk="1" fontAlgn="auto" hangingPunct="1">
              <a:spcAft>
                <a:spcPts val="0"/>
              </a:spcAft>
              <a:buFont typeface="Wingdings 2" pitchFamily="18" charset="2"/>
              <a:buNone/>
              <a:defRPr/>
            </a:pPr>
            <a:endParaRPr lang="es-CO" sz="2400" b="1" dirty="0">
              <a:solidFill>
                <a:srgbClr val="FF0000"/>
              </a:solidFill>
              <a:effectLst>
                <a:outerShdw blurRad="38100" dist="38100" dir="2700000" algn="tl">
                  <a:srgbClr val="000000"/>
                </a:outerShdw>
              </a:effectLst>
            </a:endParaRP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Dt:10:12:</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Ahora pues, Israel, ¿qué pide Jehová tu Dios de ti, sino que temas á Jehová tu Dios, que andes en todos sus caminos, y que lo ames, y sirvas á Jehová tu Dios con todo tu corazón, y con toda tu alma;  (RVA)</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Dt:10:13:</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Que guardes los mandamientos de Jehová y sus estatutos, que yo te prescribo hoy, para que hayas bien?  (RVA)</a:t>
            </a:r>
          </a:p>
        </p:txBody>
      </p:sp>
      <p:sp>
        <p:nvSpPr>
          <p:cNvPr id="47107" name="WordArt 8"/>
          <p:cNvSpPr>
            <a:spLocks noChangeArrowheads="1" noChangeShapeType="1" noTextEdit="1"/>
          </p:cNvSpPr>
          <p:nvPr/>
        </p:nvSpPr>
        <p:spPr bwMode="auto">
          <a:xfrm>
            <a:off x="2800350" y="93663"/>
            <a:ext cx="2921000" cy="622300"/>
          </a:xfrm>
          <a:prstGeom prst="rect">
            <a:avLst/>
          </a:prstGeom>
        </p:spPr>
        <p:txBody>
          <a:bodyPr wrap="none" fromWordArt="1">
            <a:prstTxWarp prst="textSlantUp">
              <a:avLst>
                <a:gd name="adj" fmla="val 32056"/>
              </a:avLst>
            </a:prstTxWarp>
          </a:bodyPr>
          <a:lstStyle/>
          <a:p>
            <a:pPr algn="ctr"/>
            <a:r>
              <a:rPr lang="es-CO" sz="48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rPr>
              <a:t>LOS 144.000</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2"/>
          </p:nvPr>
        </p:nvSpPr>
        <p:spPr>
          <a:xfrm>
            <a:off x="468313" y="928688"/>
            <a:ext cx="8370887" cy="3371850"/>
          </a:xfrm>
        </p:spPr>
        <p:txBody>
          <a:bodyPr>
            <a:noAutofit/>
          </a:bodyPr>
          <a:lstStyle/>
          <a:p>
            <a:pPr marL="0" indent="0" algn="ctr" eaLnBrk="1" fontAlgn="auto" hangingPunct="1">
              <a:spcAft>
                <a:spcPts val="0"/>
              </a:spcAft>
              <a:buFont typeface="Wingdings 2" pitchFamily="18" charset="2"/>
              <a:buNone/>
              <a:defRPr/>
            </a:pPr>
            <a:r>
              <a:rPr lang="es-CO" sz="2400" b="1" dirty="0">
                <a:solidFill>
                  <a:srgbClr val="FF0000"/>
                </a:solidFill>
                <a:effectLst>
                  <a:outerShdw blurRad="38100" dist="38100" dir="2700000" algn="tl">
                    <a:srgbClr val="000000"/>
                  </a:outerShdw>
                </a:effectLst>
              </a:rPr>
              <a:t>ANTES DEL DILUVIO EXISTIERON 2 TIPOS DE CREYENTES</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Ps:78:10:</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No guardaron el pacto de Dios, Ni quisieron andar en su ley:  (RVA)</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Ps:119:1:</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ALEPH. BIENAVENTURADOS los perfectos de camino; Los que andan en la ley de Jehová.  (RVA)</a:t>
            </a:r>
          </a:p>
        </p:txBody>
      </p:sp>
      <p:sp>
        <p:nvSpPr>
          <p:cNvPr id="48131" name="WordArt 8"/>
          <p:cNvSpPr>
            <a:spLocks noChangeArrowheads="1" noChangeShapeType="1" noTextEdit="1"/>
          </p:cNvSpPr>
          <p:nvPr/>
        </p:nvSpPr>
        <p:spPr bwMode="auto">
          <a:xfrm>
            <a:off x="2800350" y="93663"/>
            <a:ext cx="2921000" cy="622300"/>
          </a:xfrm>
          <a:prstGeom prst="rect">
            <a:avLst/>
          </a:prstGeom>
        </p:spPr>
        <p:txBody>
          <a:bodyPr wrap="none" fromWordArt="1">
            <a:prstTxWarp prst="textSlantUp">
              <a:avLst>
                <a:gd name="adj" fmla="val 32056"/>
              </a:avLst>
            </a:prstTxWarp>
          </a:bodyPr>
          <a:lstStyle/>
          <a:p>
            <a:pPr algn="ctr"/>
            <a:r>
              <a:rPr lang="es-CO" sz="48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rPr>
              <a:t>LOS 144.000</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2"/>
          </p:nvPr>
        </p:nvSpPr>
        <p:spPr>
          <a:xfrm>
            <a:off x="468313" y="928688"/>
            <a:ext cx="8370887" cy="3371850"/>
          </a:xfrm>
        </p:spPr>
        <p:txBody>
          <a:bodyPr>
            <a:noAutofit/>
          </a:bodyPr>
          <a:lstStyle/>
          <a:p>
            <a:pPr marL="0" indent="0" algn="ctr" eaLnBrk="1" fontAlgn="auto" hangingPunct="1">
              <a:spcAft>
                <a:spcPts val="0"/>
              </a:spcAft>
              <a:buFont typeface="Wingdings 2" pitchFamily="18" charset="2"/>
              <a:buNone/>
              <a:defRPr/>
            </a:pPr>
            <a:r>
              <a:rPr lang="es-CO" sz="2400" b="1" dirty="0">
                <a:solidFill>
                  <a:srgbClr val="FF0000"/>
                </a:solidFill>
                <a:effectLst>
                  <a:outerShdw blurRad="38100" dist="38100" dir="2700000" algn="tl">
                    <a:srgbClr val="000000"/>
                  </a:outerShdw>
                </a:effectLst>
              </a:rPr>
              <a:t>ANTES DEL DILUVIO EXISTIERON 2 TIPOS DE CREYENTES</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1Jn:2:3:</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Y en esto sabemos que nosotros le hemos conocido, si guardamos sus mandamientos.  (RVA)</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1Jn:2:6:</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El que dice que está en él, debe andar como él anduvo.  (RVA)</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1Jn:3:22:</a:t>
            </a:r>
          </a:p>
          <a:p>
            <a:pPr marL="0" indent="0" algn="just" eaLnBrk="1" fontAlgn="auto" hangingPunct="1">
              <a:spcAft>
                <a:spcPts val="0"/>
              </a:spcAft>
              <a:buFont typeface="Wingdings 2" pitchFamily="18" charset="2"/>
              <a:buNone/>
              <a:defRPr/>
            </a:pPr>
            <a:r>
              <a:rPr lang="es-CO" sz="2400" b="1" dirty="0">
                <a:solidFill>
                  <a:schemeClr val="tx1"/>
                </a:solidFill>
                <a:effectLst>
                  <a:outerShdw blurRad="38100" dist="38100" dir="2700000" algn="tl">
                    <a:srgbClr val="000000"/>
                  </a:outerShdw>
                </a:effectLst>
              </a:rPr>
              <a:t>Y cualquier cosa que pidiéremos, la recibiremos de él, porque guardamos sus mandamientos, y hacemos las cosas que son agradables delante de él.  (RVA)</a:t>
            </a:r>
          </a:p>
        </p:txBody>
      </p:sp>
      <p:sp>
        <p:nvSpPr>
          <p:cNvPr id="49155" name="WordArt 8"/>
          <p:cNvSpPr>
            <a:spLocks noChangeArrowheads="1" noChangeShapeType="1" noTextEdit="1"/>
          </p:cNvSpPr>
          <p:nvPr/>
        </p:nvSpPr>
        <p:spPr bwMode="auto">
          <a:xfrm>
            <a:off x="2800350" y="93663"/>
            <a:ext cx="2921000" cy="622300"/>
          </a:xfrm>
          <a:prstGeom prst="rect">
            <a:avLst/>
          </a:prstGeom>
        </p:spPr>
        <p:txBody>
          <a:bodyPr wrap="none" fromWordArt="1">
            <a:prstTxWarp prst="textSlantUp">
              <a:avLst>
                <a:gd name="adj" fmla="val 32056"/>
              </a:avLst>
            </a:prstTxWarp>
          </a:bodyPr>
          <a:lstStyle/>
          <a:p>
            <a:pPr algn="ctr"/>
            <a:r>
              <a:rPr lang="es-CO" sz="48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rPr>
              <a:t>LOS 144.000</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T121.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831850" y="-20638"/>
            <a:ext cx="7772400" cy="857251"/>
          </a:xfrm>
        </p:spPr>
        <p:txBody>
          <a:bodyPr>
            <a:normAutofit fontScale="90000"/>
          </a:bodyPr>
          <a:lstStyle/>
          <a:p>
            <a:pPr algn="ctr" eaLnBrk="1" fontAlgn="auto" hangingPunct="1">
              <a:spcAft>
                <a:spcPts val="0"/>
              </a:spcAft>
              <a:defRPr/>
            </a:pPr>
            <a:r>
              <a:rPr lang="es-CO" b="1" u="sng" dirty="0">
                <a:solidFill>
                  <a:srgbClr val="FAFD00"/>
                </a:solidFill>
                <a:effectLst>
                  <a:outerShdw blurRad="38100" dist="38100" dir="2700000" algn="tl">
                    <a:srgbClr val="000000"/>
                  </a:outerShdw>
                </a:effectLst>
              </a:rPr>
              <a:t>No sólo los 144 mil son sellados</a:t>
            </a:r>
          </a:p>
        </p:txBody>
      </p:sp>
      <p:sp>
        <p:nvSpPr>
          <p:cNvPr id="39939" name="Rectangle 3"/>
          <p:cNvSpPr>
            <a:spLocks noGrp="1" noChangeArrowheads="1"/>
          </p:cNvSpPr>
          <p:nvPr>
            <p:ph type="body" sz="half" idx="1"/>
          </p:nvPr>
        </p:nvSpPr>
        <p:spPr>
          <a:xfrm>
            <a:off x="4716463" y="944563"/>
            <a:ext cx="4176712" cy="4075112"/>
          </a:xfrm>
        </p:spPr>
        <p:txBody>
          <a:bodyPr>
            <a:noAutofit/>
          </a:bodyPr>
          <a:lstStyle/>
          <a:p>
            <a:pPr algn="just" eaLnBrk="1" fontAlgn="auto" hangingPunct="1">
              <a:spcAft>
                <a:spcPts val="0"/>
              </a:spcAft>
              <a:buFont typeface="Wingdings 2"/>
              <a:buChar char=""/>
              <a:defRPr/>
            </a:pPr>
            <a:r>
              <a:rPr lang="es-CO" b="1" dirty="0">
                <a:solidFill>
                  <a:schemeClr val="tx1"/>
                </a:solidFill>
                <a:effectLst>
                  <a:outerShdw blurRad="38100" dist="38100" dir="2700000" algn="tl">
                    <a:srgbClr val="000000">
                      <a:alpha val="43137"/>
                    </a:srgbClr>
                  </a:outerShdw>
                </a:effectLst>
              </a:rPr>
              <a:t>LA BIBLIA MENCIONA LA GRAN MULTITUD, y...</a:t>
            </a:r>
          </a:p>
          <a:p>
            <a:pPr algn="just" eaLnBrk="1" fontAlgn="auto" hangingPunct="1">
              <a:spcAft>
                <a:spcPts val="0"/>
              </a:spcAft>
              <a:buFont typeface="Wingdings 2"/>
              <a:buChar char=""/>
              <a:defRPr/>
            </a:pPr>
            <a:r>
              <a:rPr lang="es-CO" b="1" dirty="0">
                <a:solidFill>
                  <a:schemeClr val="tx1"/>
                </a:solidFill>
                <a:effectLst>
                  <a:outerShdw blurRad="38100" dist="38100" dir="2700000" algn="tl">
                    <a:srgbClr val="000000">
                      <a:alpha val="43137"/>
                    </a:srgbClr>
                  </a:outerShdw>
                </a:effectLst>
              </a:rPr>
              <a:t>Hay una gran similitud entre el grupo de los 144 mil y la gran multitud de    </a:t>
            </a:r>
          </a:p>
          <a:p>
            <a:pPr marL="0" indent="0" algn="just" eaLnBrk="1" fontAlgn="auto" hangingPunct="1">
              <a:spcAft>
                <a:spcPts val="0"/>
              </a:spcAft>
              <a:buFont typeface="Wingdings 2" pitchFamily="18" charset="2"/>
              <a:buNone/>
              <a:defRPr/>
            </a:pPr>
            <a:r>
              <a:rPr lang="es-CO" b="1" dirty="0">
                <a:solidFill>
                  <a:schemeClr val="tx1"/>
                </a:solidFill>
                <a:effectLst>
                  <a:outerShdw blurRad="38100" dist="38100" dir="2700000" algn="tl">
                    <a:srgbClr val="000000">
                      <a:alpha val="43137"/>
                    </a:srgbClr>
                  </a:outerShdw>
                </a:effectLst>
              </a:rPr>
              <a:t>    Ap. 7:9</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09613" y="195263"/>
            <a:ext cx="7750175" cy="630237"/>
          </a:xfrm>
        </p:spPr>
        <p:txBody>
          <a:bodyPr>
            <a:normAutofit fontScale="90000"/>
          </a:bodyPr>
          <a:lstStyle/>
          <a:p>
            <a:pPr eaLnBrk="1" fontAlgn="auto" hangingPunct="1">
              <a:spcAft>
                <a:spcPts val="0"/>
              </a:spcAft>
              <a:defRPr/>
            </a:pPr>
            <a:r>
              <a:rPr lang="es-CO" b="1">
                <a:solidFill>
                  <a:srgbClr val="FAFD00"/>
                </a:solidFill>
                <a:effectLst>
                  <a:outerShdw blurRad="38100" dist="38100" dir="2700000" algn="tl">
                    <a:srgbClr val="000000"/>
                  </a:outerShdw>
                </a:effectLst>
              </a:rPr>
              <a:t> La gran multitud             Los 144 mil</a:t>
            </a:r>
          </a:p>
        </p:txBody>
      </p:sp>
      <p:sp>
        <p:nvSpPr>
          <p:cNvPr id="40963" name="Rectangle 3"/>
          <p:cNvSpPr>
            <a:spLocks noGrp="1" noChangeArrowheads="1"/>
          </p:cNvSpPr>
          <p:nvPr>
            <p:ph sz="half" idx="1"/>
          </p:nvPr>
        </p:nvSpPr>
        <p:spPr>
          <a:xfrm>
            <a:off x="533400" y="915988"/>
            <a:ext cx="3962400" cy="3371850"/>
          </a:xfrm>
        </p:spPr>
        <p:txBody>
          <a:bodyPr>
            <a:normAutofit fontScale="92500" lnSpcReduction="20000"/>
          </a:bodyPr>
          <a:lstStyle/>
          <a:p>
            <a:pPr algn="just" eaLnBrk="1" fontAlgn="auto" hangingPunct="1">
              <a:spcAft>
                <a:spcPts val="0"/>
              </a:spcAft>
              <a:buFont typeface="Wingdings 2"/>
              <a:buChar char=""/>
              <a:defRPr/>
            </a:pPr>
            <a:r>
              <a:rPr lang="es-CO" b="1" dirty="0">
                <a:solidFill>
                  <a:schemeClr val="tx1"/>
                </a:solidFill>
              </a:rPr>
              <a:t>Están en la presencia del Cordero (Ap. 7:9)</a:t>
            </a:r>
          </a:p>
          <a:p>
            <a:pPr algn="just" eaLnBrk="1" fontAlgn="auto" hangingPunct="1">
              <a:spcAft>
                <a:spcPts val="0"/>
              </a:spcAft>
              <a:buFont typeface="Wingdings 2"/>
              <a:buChar char=""/>
              <a:defRPr/>
            </a:pPr>
            <a:r>
              <a:rPr lang="es-CO" b="1" dirty="0">
                <a:solidFill>
                  <a:schemeClr val="tx1"/>
                </a:solidFill>
              </a:rPr>
              <a:t>Salieron de la gran tribulación (Ap. 7:14)</a:t>
            </a:r>
          </a:p>
          <a:p>
            <a:pPr algn="just" eaLnBrk="1" fontAlgn="auto" hangingPunct="1">
              <a:spcAft>
                <a:spcPts val="0"/>
              </a:spcAft>
              <a:buFont typeface="Wingdings 2"/>
              <a:buChar char=""/>
              <a:defRPr/>
            </a:pPr>
            <a:r>
              <a:rPr lang="es-CO" b="1" dirty="0">
                <a:solidFill>
                  <a:schemeClr val="tx1"/>
                </a:solidFill>
              </a:rPr>
              <a:t>Emblanquecieron sus ropas en la sangre del Cordero (Ap.7:14)</a:t>
            </a:r>
          </a:p>
          <a:p>
            <a:pPr algn="just" eaLnBrk="1" fontAlgn="auto" hangingPunct="1">
              <a:spcAft>
                <a:spcPts val="0"/>
              </a:spcAft>
              <a:buFont typeface="Wingdings 2"/>
              <a:buChar char=""/>
              <a:defRPr/>
            </a:pPr>
            <a:r>
              <a:rPr lang="es-CO" b="1" dirty="0">
                <a:solidFill>
                  <a:schemeClr val="tx1"/>
                </a:solidFill>
              </a:rPr>
              <a:t>El Cordero los pastoreará (Ap. 7:17)</a:t>
            </a:r>
          </a:p>
        </p:txBody>
      </p:sp>
      <p:sp>
        <p:nvSpPr>
          <p:cNvPr id="40964" name="Rectangle 4"/>
          <p:cNvSpPr>
            <a:spLocks noGrp="1" noChangeArrowheads="1"/>
          </p:cNvSpPr>
          <p:nvPr>
            <p:ph sz="half" idx="2"/>
          </p:nvPr>
        </p:nvSpPr>
        <p:spPr>
          <a:xfrm>
            <a:off x="4865688" y="915988"/>
            <a:ext cx="3810000" cy="3371850"/>
          </a:xfrm>
        </p:spPr>
        <p:txBody>
          <a:bodyPr>
            <a:normAutofit fontScale="92500" lnSpcReduction="20000"/>
          </a:bodyPr>
          <a:lstStyle/>
          <a:p>
            <a:pPr algn="just" eaLnBrk="1" fontAlgn="auto" hangingPunct="1">
              <a:spcAft>
                <a:spcPts val="0"/>
              </a:spcAft>
              <a:buFont typeface="Wingdings 2"/>
              <a:buChar char=""/>
              <a:defRPr/>
            </a:pPr>
            <a:r>
              <a:rPr lang="es-CO" b="1" dirty="0">
                <a:solidFill>
                  <a:schemeClr val="tx1"/>
                </a:solidFill>
              </a:rPr>
              <a:t>Están con el Cordero (Ap. 14:1)</a:t>
            </a:r>
          </a:p>
          <a:p>
            <a:pPr algn="just" eaLnBrk="1" fontAlgn="auto" hangingPunct="1">
              <a:spcAft>
                <a:spcPts val="0"/>
              </a:spcAft>
              <a:buFont typeface="Wingdings 2"/>
              <a:buChar char=""/>
              <a:defRPr/>
            </a:pPr>
            <a:r>
              <a:rPr lang="es-CO" b="1" dirty="0">
                <a:solidFill>
                  <a:schemeClr val="tx1"/>
                </a:solidFill>
              </a:rPr>
              <a:t>Pasaron la gran tribulación (Ap.14:3)</a:t>
            </a:r>
          </a:p>
          <a:p>
            <a:pPr algn="just" eaLnBrk="1" fontAlgn="auto" hangingPunct="1">
              <a:spcAft>
                <a:spcPts val="0"/>
              </a:spcAft>
              <a:buFont typeface="Wingdings 2"/>
              <a:buChar char=""/>
              <a:defRPr/>
            </a:pPr>
            <a:r>
              <a:rPr lang="es-CO" b="1" dirty="0">
                <a:solidFill>
                  <a:schemeClr val="tx1"/>
                </a:solidFill>
              </a:rPr>
              <a:t>Son sin mancha   </a:t>
            </a:r>
          </a:p>
          <a:p>
            <a:pPr marL="0" indent="0" algn="just" eaLnBrk="1" fontAlgn="auto" hangingPunct="1">
              <a:spcAft>
                <a:spcPts val="0"/>
              </a:spcAft>
              <a:buFont typeface="Wingdings 2" pitchFamily="18" charset="2"/>
              <a:buNone/>
              <a:defRPr/>
            </a:pPr>
            <a:r>
              <a:rPr lang="es-CO" b="1" dirty="0">
                <a:solidFill>
                  <a:schemeClr val="tx1"/>
                </a:solidFill>
              </a:rPr>
              <a:t>     (Ap. 14:5).                             </a:t>
            </a:r>
          </a:p>
          <a:p>
            <a:pPr algn="just" eaLnBrk="1" fontAlgn="auto" hangingPunct="1">
              <a:spcAft>
                <a:spcPts val="0"/>
              </a:spcAft>
              <a:buFontTx/>
              <a:buNone/>
              <a:defRPr/>
            </a:pPr>
            <a:endParaRPr lang="es-CO" b="1" dirty="0">
              <a:solidFill>
                <a:schemeClr val="tx1"/>
              </a:solidFill>
            </a:endParaRPr>
          </a:p>
          <a:p>
            <a:pPr algn="just" eaLnBrk="1" fontAlgn="auto" hangingPunct="1">
              <a:spcAft>
                <a:spcPts val="0"/>
              </a:spcAft>
              <a:buFont typeface="Wingdings 2"/>
              <a:buChar char=""/>
              <a:defRPr/>
            </a:pPr>
            <a:r>
              <a:rPr lang="es-CO" b="1" dirty="0">
                <a:solidFill>
                  <a:schemeClr val="tx1"/>
                </a:solidFill>
              </a:rPr>
              <a:t>Siguen al Cordero (Ap. 14:4)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388" y="561975"/>
            <a:ext cx="4392612" cy="857250"/>
          </a:xfrm>
        </p:spPr>
        <p:txBody>
          <a:bodyPr>
            <a:noAutofit/>
          </a:bodyPr>
          <a:lstStyle/>
          <a:p>
            <a:pPr algn="ctr" eaLnBrk="1" fontAlgn="auto" hangingPunct="1">
              <a:spcAft>
                <a:spcPts val="0"/>
              </a:spcAft>
              <a:defRPr/>
            </a:pPr>
            <a:r>
              <a:rPr lang="es-CO" sz="2400" b="1" dirty="0">
                <a:solidFill>
                  <a:srgbClr val="FAFD00"/>
                </a:solidFill>
                <a:effectLst>
                  <a:outerShdw blurRad="38100" dist="38100" dir="2700000" algn="tl">
                    <a:srgbClr val="000000"/>
                  </a:outerShdw>
                </a:effectLst>
              </a:rPr>
              <a:t>A la luz de lo anterior no hay mayor diferencia entre unos y otros.</a:t>
            </a:r>
          </a:p>
        </p:txBody>
      </p:sp>
      <p:sp>
        <p:nvSpPr>
          <p:cNvPr id="41987" name="Rectangle 3"/>
          <p:cNvSpPr>
            <a:spLocks noGrp="1" noChangeArrowheads="1"/>
          </p:cNvSpPr>
          <p:nvPr>
            <p:ph type="body" sz="half" idx="1"/>
          </p:nvPr>
        </p:nvSpPr>
        <p:spPr>
          <a:xfrm>
            <a:off x="107950" y="1789113"/>
            <a:ext cx="4464050" cy="3086100"/>
          </a:xfrm>
        </p:spPr>
        <p:txBody>
          <a:bodyPr>
            <a:normAutofit fontScale="92500"/>
          </a:bodyPr>
          <a:lstStyle/>
          <a:p>
            <a:pPr algn="just" eaLnBrk="1" fontAlgn="auto" hangingPunct="1">
              <a:spcAft>
                <a:spcPts val="0"/>
              </a:spcAft>
              <a:buFont typeface="Wingdings 2"/>
              <a:buChar char=""/>
              <a:defRPr/>
            </a:pPr>
            <a:r>
              <a:rPr lang="es-CO" sz="2800" b="1" dirty="0">
                <a:solidFill>
                  <a:schemeClr val="tx1"/>
                </a:solidFill>
                <a:effectLst>
                  <a:outerShdw blurRad="38100" dist="38100" dir="2700000" algn="tl">
                    <a:srgbClr val="000000"/>
                  </a:outerShdw>
                </a:effectLst>
              </a:rPr>
              <a:t>Lo importante no es saber en qué grupo estamos, sino tener o procurar sus características.</a:t>
            </a:r>
          </a:p>
          <a:p>
            <a:pPr algn="just" eaLnBrk="1" fontAlgn="auto" hangingPunct="1">
              <a:spcAft>
                <a:spcPts val="0"/>
              </a:spcAft>
              <a:buFont typeface="Wingdings 2"/>
              <a:buChar char=""/>
              <a:defRPr/>
            </a:pPr>
            <a:r>
              <a:rPr lang="es-CO" sz="2800" b="1" dirty="0">
                <a:solidFill>
                  <a:schemeClr val="tx1"/>
                </a:solidFill>
                <a:effectLst>
                  <a:outerShdw blurRad="38100" dist="38100" dir="2700000" algn="tl">
                    <a:srgbClr val="000000"/>
                  </a:outerShdw>
                </a:effectLst>
              </a:rPr>
              <a:t> Y todas las características son un </a:t>
            </a:r>
            <a:r>
              <a:rPr lang="es-CO" sz="2800" b="1" u="sng" dirty="0">
                <a:solidFill>
                  <a:schemeClr val="tx1"/>
                </a:solidFill>
                <a:effectLst>
                  <a:outerShdw blurRad="38100" dist="38100" dir="2700000" algn="tl">
                    <a:srgbClr val="000000"/>
                  </a:outerShdw>
                </a:effectLst>
              </a:rPr>
              <a:t>DON DE DIOS.</a:t>
            </a:r>
          </a:p>
        </p:txBody>
      </p:sp>
      <p:pic>
        <p:nvPicPr>
          <p:cNvPr id="52228"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16463" y="0"/>
            <a:ext cx="4427537" cy="5143500"/>
          </a:xfr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5" descr="C:\Users\hp\Documents\Adventista 7 Día\Diapositivas Power\sv\content\bin\images\large\IB_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685800" y="457200"/>
            <a:ext cx="7772400" cy="571500"/>
          </a:xfrm>
        </p:spPr>
        <p:txBody>
          <a:bodyPr>
            <a:normAutofit fontScale="90000"/>
          </a:bodyPr>
          <a:lstStyle/>
          <a:p>
            <a:pPr algn="ctr" eaLnBrk="1" fontAlgn="auto" hangingPunct="1">
              <a:spcAft>
                <a:spcPts val="0"/>
              </a:spcAft>
              <a:defRPr/>
            </a:pPr>
            <a:r>
              <a:rPr lang="es-CO" b="1">
                <a:solidFill>
                  <a:schemeClr val="tx1"/>
                </a:solidFill>
                <a:effectLst>
                  <a:outerShdw blurRad="38100" dist="38100" dir="2700000" algn="tl">
                    <a:srgbClr val="000000"/>
                  </a:outerShdw>
                </a:effectLst>
              </a:rPr>
              <a:t>Quiénes son los 144.000?</a:t>
            </a:r>
          </a:p>
        </p:txBody>
      </p:sp>
      <p:sp>
        <p:nvSpPr>
          <p:cNvPr id="8195" name="Rectangle 3"/>
          <p:cNvSpPr>
            <a:spLocks noGrp="1" noChangeArrowheads="1"/>
          </p:cNvSpPr>
          <p:nvPr>
            <p:ph type="body" sz="half" idx="1"/>
          </p:nvPr>
        </p:nvSpPr>
        <p:spPr>
          <a:xfrm>
            <a:off x="3779838" y="1276350"/>
            <a:ext cx="4953000" cy="3086100"/>
          </a:xfrm>
        </p:spPr>
        <p:txBody>
          <a:bodyPr>
            <a:normAutofit fontScale="85000" lnSpcReduction="10000"/>
          </a:bodyPr>
          <a:lstStyle/>
          <a:p>
            <a:pPr eaLnBrk="1" fontAlgn="auto" hangingPunct="1">
              <a:spcAft>
                <a:spcPts val="0"/>
              </a:spcAft>
              <a:buFont typeface="Wingdings 2"/>
              <a:buChar char=""/>
              <a:defRPr/>
            </a:pPr>
            <a:r>
              <a:rPr lang="es-CO" b="1" dirty="0">
                <a:solidFill>
                  <a:srgbClr val="002060"/>
                </a:solidFill>
              </a:rPr>
              <a:t>Hay varias teorías.</a:t>
            </a:r>
          </a:p>
          <a:p>
            <a:pPr eaLnBrk="1" fontAlgn="auto" hangingPunct="1">
              <a:spcAft>
                <a:spcPts val="0"/>
              </a:spcAft>
              <a:buFont typeface="Wingdings 2"/>
              <a:buChar char=""/>
              <a:defRPr/>
            </a:pPr>
            <a:r>
              <a:rPr lang="es-CO" b="1" dirty="0">
                <a:solidFill>
                  <a:srgbClr val="002060"/>
                </a:solidFill>
              </a:rPr>
              <a:t>Son 144.000 personas literales  miembros de una iglesia determinada.</a:t>
            </a:r>
          </a:p>
          <a:p>
            <a:pPr eaLnBrk="1" fontAlgn="auto" hangingPunct="1">
              <a:spcAft>
                <a:spcPts val="0"/>
              </a:spcAft>
              <a:buFont typeface="Wingdings 2"/>
              <a:buChar char=""/>
              <a:defRPr/>
            </a:pPr>
            <a:r>
              <a:rPr lang="es-CO" b="1" dirty="0">
                <a:solidFill>
                  <a:srgbClr val="002060"/>
                </a:solidFill>
              </a:rPr>
              <a:t>Son 144.000 judíos literales.</a:t>
            </a:r>
          </a:p>
          <a:p>
            <a:pPr eaLnBrk="1" fontAlgn="auto" hangingPunct="1">
              <a:spcAft>
                <a:spcPts val="0"/>
              </a:spcAft>
              <a:buFont typeface="Wingdings 2"/>
              <a:buChar char=""/>
              <a:defRPr/>
            </a:pPr>
            <a:r>
              <a:rPr lang="es-CO" b="1" dirty="0">
                <a:solidFill>
                  <a:srgbClr val="002060"/>
                </a:solidFill>
              </a:rPr>
              <a:t>Es un número simbólico de creyentes no judíos.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0" end="0"/>
                                            </p:txEl>
                                          </p:spTgt>
                                        </p:tgtEl>
                                        <p:attrNameLst>
                                          <p:attrName>ppt_c</p:attrName>
                                        </p:attrNameLst>
                                      </p:cBhvr>
                                      <p:to>
                                        <a:srgbClr val="FAFD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 end="1"/>
                                            </p:txEl>
                                          </p:spTgt>
                                        </p:tgtEl>
                                        <p:attrNameLst>
                                          <p:attrName>ppt_c</p:attrName>
                                        </p:attrNameLst>
                                      </p:cBhvr>
                                      <p:to>
                                        <a:srgbClr val="FAFD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2" end="2"/>
                                            </p:txEl>
                                          </p:spTgt>
                                        </p:tgtEl>
                                        <p:attrNameLst>
                                          <p:attrName>ppt_c</p:attrName>
                                        </p:attrNameLst>
                                      </p:cBhvr>
                                      <p:to>
                                        <a:srgbClr val="FAFD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3" end="3"/>
                                            </p:txEl>
                                          </p:spTgt>
                                        </p:tgtEl>
                                        <p:attrNameLst>
                                          <p:attrName>ppt_c</p:attrName>
                                        </p:attrNameLst>
                                      </p:cBhvr>
                                      <p:to>
                                        <a:srgbClr val="FAFD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39725"/>
            <a:ext cx="7772400" cy="857250"/>
          </a:xfrm>
        </p:spPr>
        <p:txBody>
          <a:bodyPr>
            <a:normAutofit fontScale="90000"/>
          </a:bodyPr>
          <a:lstStyle/>
          <a:p>
            <a:pPr algn="ctr" eaLnBrk="1" fontAlgn="auto" hangingPunct="1">
              <a:spcAft>
                <a:spcPts val="0"/>
              </a:spcAft>
              <a:defRPr/>
            </a:pPr>
            <a:r>
              <a:rPr lang="es-CO" sz="3200" b="1">
                <a:solidFill>
                  <a:srgbClr val="FAFD00"/>
                </a:solidFill>
                <a:effectLst>
                  <a:outerShdw blurRad="38100" dist="38100" dir="2700000" algn="tl">
                    <a:srgbClr val="000000"/>
                  </a:outerShdw>
                </a:effectLst>
              </a:rPr>
              <a:t>Una cosa debe quedar fija </a:t>
            </a:r>
            <a:br>
              <a:rPr lang="es-CO" sz="3200" b="1">
                <a:solidFill>
                  <a:srgbClr val="FAFD00"/>
                </a:solidFill>
                <a:effectLst>
                  <a:outerShdw blurRad="38100" dist="38100" dir="2700000" algn="tl">
                    <a:srgbClr val="000000"/>
                  </a:outerShdw>
                </a:effectLst>
              </a:rPr>
            </a:br>
            <a:r>
              <a:rPr lang="es-CO" sz="3200" b="1">
                <a:solidFill>
                  <a:srgbClr val="FAFD00"/>
                </a:solidFill>
                <a:effectLst>
                  <a:outerShdw blurRad="38100" dist="38100" dir="2700000" algn="tl">
                    <a:srgbClr val="000000"/>
                  </a:outerShdw>
                </a:effectLst>
              </a:rPr>
              <a:t>en nuestra mente:</a:t>
            </a:r>
          </a:p>
        </p:txBody>
      </p:sp>
      <p:sp>
        <p:nvSpPr>
          <p:cNvPr id="43011" name="Rectangle 3"/>
          <p:cNvSpPr>
            <a:spLocks noGrp="1" noChangeArrowheads="1"/>
          </p:cNvSpPr>
          <p:nvPr>
            <p:ph type="body" sz="half" idx="1"/>
          </p:nvPr>
        </p:nvSpPr>
        <p:spPr>
          <a:xfrm>
            <a:off x="762000" y="1314450"/>
            <a:ext cx="7391400" cy="3086100"/>
          </a:xfrm>
        </p:spPr>
        <p:txBody>
          <a:bodyPr>
            <a:normAutofit fontScale="85000" lnSpcReduction="20000"/>
          </a:bodyPr>
          <a:lstStyle/>
          <a:p>
            <a:pPr algn="just" eaLnBrk="1" fontAlgn="auto" hangingPunct="1">
              <a:spcAft>
                <a:spcPts val="0"/>
              </a:spcAft>
              <a:buFont typeface="Wingdings 2"/>
              <a:buChar char=""/>
              <a:defRPr/>
            </a:pPr>
            <a:r>
              <a:rPr lang="es-CO" b="1">
                <a:solidFill>
                  <a:srgbClr val="C0FEF9"/>
                </a:solidFill>
                <a:effectLst>
                  <a:outerShdw blurRad="38100" dist="38100" dir="2700000" algn="tl">
                    <a:srgbClr val="000000"/>
                  </a:outerShdw>
                </a:effectLst>
              </a:rPr>
              <a:t>Los 144 mil cantan un cántico que nadie más  puede aprenderlo sino solo los que han sido comprados en la tierra. (Ap. 14:3) </a:t>
            </a:r>
          </a:p>
          <a:p>
            <a:pPr algn="just" eaLnBrk="1" fontAlgn="auto" hangingPunct="1">
              <a:spcAft>
                <a:spcPts val="0"/>
              </a:spcAft>
              <a:buFont typeface="Wingdings 2"/>
              <a:buChar char=""/>
              <a:defRPr/>
            </a:pPr>
            <a:r>
              <a:rPr lang="es-CO" b="1">
                <a:solidFill>
                  <a:srgbClr val="C0FEF9"/>
                </a:solidFill>
                <a:effectLst>
                  <a:outerShdw blurRad="38100" dist="38100" dir="2700000" algn="tl">
                    <a:srgbClr val="000000"/>
                  </a:outerShdw>
                </a:effectLst>
              </a:rPr>
              <a:t>“Y cantaban como un cántico nuevo delante del trono, ...  y ninguno podía aprender el cántico sino aquellos ciento cuarenta y cuatro mil, </a:t>
            </a:r>
            <a:r>
              <a:rPr lang="es-CO" b="1" u="sng">
                <a:solidFill>
                  <a:srgbClr val="FAFD00"/>
                </a:solidFill>
                <a:effectLst>
                  <a:outerShdw blurRad="38100" dist="38100" dir="2700000" algn="tl">
                    <a:srgbClr val="000000"/>
                  </a:outerShdw>
                </a:effectLst>
              </a:rPr>
              <a:t>los cuales fueron comprados  de entre los de la tierra.”</a:t>
            </a:r>
          </a:p>
          <a:p>
            <a:pPr algn="just" eaLnBrk="1" fontAlgn="auto" hangingPunct="1">
              <a:spcAft>
                <a:spcPts val="0"/>
              </a:spcAft>
              <a:buFont typeface="Wingdings 2"/>
              <a:buChar char=""/>
              <a:defRPr/>
            </a:pPr>
            <a:endParaRPr lang="es-CO" b="1">
              <a:solidFill>
                <a:srgbClr val="C0FEF9"/>
              </a:solidFill>
              <a:effectLst>
                <a:outerShdw blurRad="38100" dist="38100" dir="2700000" algn="tl">
                  <a:srgbClr val="000000"/>
                </a:outerShdw>
              </a:effectLst>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02332"/>
            <a:ext cx="4464496" cy="857250"/>
          </a:xfrm>
        </p:spPr>
        <p:txBody>
          <a:bodyPr>
            <a:noAutofit/>
          </a:bodyPr>
          <a:lstStyle/>
          <a:p>
            <a:pPr algn="ctr">
              <a:defRPr/>
            </a:pPr>
            <a:r>
              <a:rPr lang="es-CO" sz="2800" dirty="0"/>
              <a:t>Características de los santos de los últimos días</a:t>
            </a:r>
          </a:p>
        </p:txBody>
      </p:sp>
      <p:sp>
        <p:nvSpPr>
          <p:cNvPr id="54275" name="2 Marcador de texto"/>
          <p:cNvSpPr>
            <a:spLocks noGrp="1"/>
          </p:cNvSpPr>
          <p:nvPr>
            <p:ph type="body" sz="half" idx="1"/>
          </p:nvPr>
        </p:nvSpPr>
        <p:spPr>
          <a:xfrm>
            <a:off x="179388" y="1485900"/>
            <a:ext cx="4316412" cy="2022475"/>
          </a:xfrm>
        </p:spPr>
        <p:txBody>
          <a:bodyPr/>
          <a:lstStyle/>
          <a:p>
            <a:pPr algn="just"/>
            <a:r>
              <a:rPr lang="es-CO" sz="2400"/>
              <a:t>La facultad de tomar decisiones, de hacer lo recto sin contar el costo, de “no amar sus vidas ante la muerte”</a:t>
            </a:r>
          </a:p>
        </p:txBody>
      </p:sp>
      <p:sp>
        <p:nvSpPr>
          <p:cNvPr id="54276" name="4 Rectángulo"/>
          <p:cNvSpPr>
            <a:spLocks noChangeArrowheads="1"/>
          </p:cNvSpPr>
          <p:nvPr/>
        </p:nvSpPr>
        <p:spPr bwMode="auto">
          <a:xfrm>
            <a:off x="107950" y="365125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sz="2000"/>
              <a:t>Apo 12:11  Y ellos le han vencido por medio de la sangre del Cordero y de la palabra del testimonio de ellos, y menospreciaron sus vidas hasta la muerte.</a:t>
            </a:r>
          </a:p>
        </p:txBody>
      </p:sp>
      <p:pic>
        <p:nvPicPr>
          <p:cNvPr id="54277" name="Picture 2" descr="http://www.rapturechrist.com/lion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0"/>
            <a:ext cx="446405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02332"/>
            <a:ext cx="4464496" cy="857250"/>
          </a:xfrm>
        </p:spPr>
        <p:txBody>
          <a:bodyPr>
            <a:noAutofit/>
          </a:bodyPr>
          <a:lstStyle/>
          <a:p>
            <a:pPr algn="ctr">
              <a:defRPr/>
            </a:pPr>
            <a:r>
              <a:rPr lang="es-CO" sz="2800" dirty="0"/>
              <a:t>Características de los santos de los últimos días</a:t>
            </a:r>
          </a:p>
        </p:txBody>
      </p:sp>
      <p:sp>
        <p:nvSpPr>
          <p:cNvPr id="56323" name="2 Marcador de texto"/>
          <p:cNvSpPr>
            <a:spLocks noGrp="1"/>
          </p:cNvSpPr>
          <p:nvPr>
            <p:ph type="body" sz="half" idx="1"/>
          </p:nvPr>
        </p:nvSpPr>
        <p:spPr>
          <a:xfrm>
            <a:off x="179388" y="1485900"/>
            <a:ext cx="4316412" cy="2022475"/>
          </a:xfrm>
        </p:spPr>
        <p:txBody>
          <a:bodyPr/>
          <a:lstStyle/>
          <a:p>
            <a:pPr algn="just"/>
            <a:r>
              <a:rPr lang="es-CO" sz="2400"/>
              <a:t>Fortaleza para resistir una tremenda presión social, aunque todo el mundo se vaya detrás de la bestia.</a:t>
            </a:r>
          </a:p>
        </p:txBody>
      </p:sp>
      <p:sp>
        <p:nvSpPr>
          <p:cNvPr id="56324" name="3 Rectángulo"/>
          <p:cNvSpPr>
            <a:spLocks noChangeArrowheads="1"/>
          </p:cNvSpPr>
          <p:nvPr/>
        </p:nvSpPr>
        <p:spPr bwMode="auto">
          <a:xfrm>
            <a:off x="33338" y="318135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sz="2000"/>
              <a:t>Apo 13:3  Vi una de sus cabezas como herida de muerte, pero su herida mortal fue sanada; y se maravilló toda la tierra en pos de la bestia,</a:t>
            </a:r>
          </a:p>
        </p:txBody>
      </p:sp>
      <p:pic>
        <p:nvPicPr>
          <p:cNvPr id="56325" name="Picture 2" descr="http://1.bp.blogspot.com/_c7_sIP23R7c/SwYgI2RF7lI/AAAAAAAAAdo/DPLO8yYfO-k/s320/barcode_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0"/>
            <a:ext cx="4356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02332"/>
            <a:ext cx="4464496" cy="857250"/>
          </a:xfrm>
        </p:spPr>
        <p:txBody>
          <a:bodyPr>
            <a:noAutofit/>
          </a:bodyPr>
          <a:lstStyle/>
          <a:p>
            <a:pPr algn="ctr">
              <a:defRPr/>
            </a:pPr>
            <a:r>
              <a:rPr lang="es-CO" sz="2800" dirty="0"/>
              <a:t>Características de los santos de los últimos días</a:t>
            </a:r>
          </a:p>
        </p:txBody>
      </p:sp>
      <p:sp>
        <p:nvSpPr>
          <p:cNvPr id="57347" name="2 Marcador de texto"/>
          <p:cNvSpPr>
            <a:spLocks noGrp="1"/>
          </p:cNvSpPr>
          <p:nvPr>
            <p:ph type="body" sz="half" idx="1"/>
          </p:nvPr>
        </p:nvSpPr>
        <p:spPr>
          <a:xfrm>
            <a:off x="179388" y="1485900"/>
            <a:ext cx="4316412" cy="2022475"/>
          </a:xfrm>
        </p:spPr>
        <p:txBody>
          <a:bodyPr/>
          <a:lstStyle/>
          <a:p>
            <a:pPr algn="just"/>
            <a:r>
              <a:rPr lang="es-CO" sz="2400"/>
              <a:t>Capacidad de distinguir lo verdadero de lo falso, incluso cuando los engaños del anticristo sean tan convincentes que casi seduzcan a los mismos elegidos.</a:t>
            </a:r>
          </a:p>
        </p:txBody>
      </p:sp>
      <p:pic>
        <p:nvPicPr>
          <p:cNvPr id="57348" name="Picture 2" descr="http://oracionintercesora.files.wordpress.com/2011/05/oracio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4 Rectángulo"/>
          <p:cNvSpPr>
            <a:spLocks noChangeArrowheads="1"/>
          </p:cNvSpPr>
          <p:nvPr/>
        </p:nvSpPr>
        <p:spPr bwMode="auto">
          <a:xfrm>
            <a:off x="4478338" y="3435350"/>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2000"/>
              <a:t>Mat 24:24  Porque se levantarán falsos Cristos, y falsos profetas, y harán grandes señales y prodigios, de tal manera que engañarán, si fuere posible, aun a los escogidos.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02332"/>
            <a:ext cx="4464496" cy="857250"/>
          </a:xfrm>
        </p:spPr>
        <p:txBody>
          <a:bodyPr>
            <a:noAutofit/>
          </a:bodyPr>
          <a:lstStyle/>
          <a:p>
            <a:pPr algn="ctr">
              <a:defRPr/>
            </a:pPr>
            <a:r>
              <a:rPr lang="es-CO" sz="2800" dirty="0"/>
              <a:t>Características de los santos de los últimos días</a:t>
            </a:r>
          </a:p>
        </p:txBody>
      </p:sp>
      <p:sp>
        <p:nvSpPr>
          <p:cNvPr id="58371" name="2 Marcador de texto"/>
          <p:cNvSpPr>
            <a:spLocks noGrp="1"/>
          </p:cNvSpPr>
          <p:nvPr>
            <p:ph type="body" sz="half" idx="1"/>
          </p:nvPr>
        </p:nvSpPr>
        <p:spPr>
          <a:xfrm>
            <a:off x="179388" y="1485900"/>
            <a:ext cx="4316412" cy="2022475"/>
          </a:xfrm>
        </p:spPr>
        <p:txBody>
          <a:bodyPr/>
          <a:lstStyle/>
          <a:p>
            <a:pPr algn="just"/>
            <a:r>
              <a:rPr lang="es-CO" sz="2400"/>
              <a:t>Paciencia y perseverancia.</a:t>
            </a:r>
          </a:p>
          <a:p>
            <a:pPr algn="just"/>
            <a:r>
              <a:rPr lang="es-CO" sz="2400"/>
              <a:t>Total lealtad a Dios y a su pueblo.</a:t>
            </a:r>
          </a:p>
        </p:txBody>
      </p:sp>
      <p:sp>
        <p:nvSpPr>
          <p:cNvPr id="58372" name="3 Rectángulo"/>
          <p:cNvSpPr>
            <a:spLocks noChangeArrowheads="1"/>
          </p:cNvSpPr>
          <p:nvPr/>
        </p:nvSpPr>
        <p:spPr bwMode="auto">
          <a:xfrm>
            <a:off x="34925" y="343535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t>Apo 14:12  Aquí está la paciencia de los santos, los que guardan los mandamientos de Dios y la fe de Jesús.</a:t>
            </a:r>
          </a:p>
        </p:txBody>
      </p:sp>
      <p:pic>
        <p:nvPicPr>
          <p:cNvPr id="58373" name="Picture 2" descr="http://apocalipsis18-4.com/elfinal/pa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0"/>
            <a:ext cx="43656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02332"/>
            <a:ext cx="4464496" cy="857250"/>
          </a:xfrm>
        </p:spPr>
        <p:txBody>
          <a:bodyPr>
            <a:noAutofit/>
          </a:bodyPr>
          <a:lstStyle/>
          <a:p>
            <a:pPr algn="ctr">
              <a:defRPr/>
            </a:pPr>
            <a:r>
              <a:rPr lang="es-CO" sz="2800" dirty="0"/>
              <a:t>Características de los santos de los últimos días</a:t>
            </a:r>
          </a:p>
        </p:txBody>
      </p:sp>
      <p:sp>
        <p:nvSpPr>
          <p:cNvPr id="59395" name="2 Marcador de texto"/>
          <p:cNvSpPr>
            <a:spLocks noGrp="1"/>
          </p:cNvSpPr>
          <p:nvPr>
            <p:ph type="body" sz="half" idx="1"/>
          </p:nvPr>
        </p:nvSpPr>
        <p:spPr>
          <a:xfrm>
            <a:off x="44450" y="1276350"/>
            <a:ext cx="4316413" cy="2020888"/>
          </a:xfrm>
        </p:spPr>
        <p:txBody>
          <a:bodyPr/>
          <a:lstStyle/>
          <a:p>
            <a:pPr algn="just"/>
            <a:r>
              <a:rPr lang="es-CO" sz="2400"/>
              <a:t>Una convicción acerca de los verdaderos valores que pone el servicio y la vida eterna por encima del comprar y vender y hacer su propia voluntad aquí y ahora</a:t>
            </a:r>
          </a:p>
          <a:p>
            <a:pPr algn="just"/>
            <a:r>
              <a:rPr lang="es-CO" sz="2400"/>
              <a:t>Total lealtad a Dios y a su pueblo.</a:t>
            </a:r>
          </a:p>
        </p:txBody>
      </p:sp>
      <p:sp>
        <p:nvSpPr>
          <p:cNvPr id="59396" name="4 Rectángulo"/>
          <p:cNvSpPr>
            <a:spLocks noChangeArrowheads="1"/>
          </p:cNvSpPr>
          <p:nvPr/>
        </p:nvSpPr>
        <p:spPr bwMode="auto">
          <a:xfrm>
            <a:off x="4549775" y="38195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O" sz="2000"/>
              <a:t>Apo 13:17  y que ninguno pudiese comprar ni vender, sino el que tuviese la marca o el nombre de la bestia, o el número de su nombre.</a:t>
            </a:r>
          </a:p>
        </p:txBody>
      </p:sp>
      <p:pic>
        <p:nvPicPr>
          <p:cNvPr id="59397" name="Picture 2" descr="http://1.bp.blogspot.com/_c7_sIP23R7c/SwYgI2RF7lI/AAAAAAAAAdo/DPLO8yYfO-k/s320/barcode_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0"/>
            <a:ext cx="43561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58888" y="339725"/>
            <a:ext cx="7011987" cy="857250"/>
          </a:xfrm>
        </p:spPr>
        <p:txBody>
          <a:bodyPr>
            <a:normAutofit fontScale="90000"/>
          </a:bodyPr>
          <a:lstStyle/>
          <a:p>
            <a:pPr algn="ctr" eaLnBrk="1" fontAlgn="auto" hangingPunct="1">
              <a:spcAft>
                <a:spcPts val="0"/>
              </a:spcAft>
              <a:defRPr/>
            </a:pPr>
            <a:r>
              <a:rPr lang="en-US" sz="2800" b="1" dirty="0">
                <a:solidFill>
                  <a:srgbClr val="C0FEF9"/>
                </a:solidFill>
                <a:effectLst>
                  <a:outerShdw blurRad="38100" dist="38100" dir="2700000" algn="tl">
                    <a:srgbClr val="000000"/>
                  </a:outerShdw>
                </a:effectLst>
              </a:rPr>
              <a:t>Y </a:t>
            </a:r>
            <a:r>
              <a:rPr lang="en-US" sz="2800" b="1" u="sng" dirty="0">
                <a:solidFill>
                  <a:srgbClr val="FAFD00"/>
                </a:solidFill>
                <a:effectLst>
                  <a:outerShdw blurRad="38100" dist="38100" dir="2700000" algn="tl">
                    <a:srgbClr val="000000"/>
                  </a:outerShdw>
                </a:effectLst>
              </a:rPr>
              <a:t>TODOS</a:t>
            </a:r>
            <a:r>
              <a:rPr lang="en-US" sz="2800" b="1" dirty="0">
                <a:solidFill>
                  <a:srgbClr val="C0FEF9"/>
                </a:solidFill>
                <a:effectLst>
                  <a:outerShdw blurRad="38100" dist="38100" dir="2700000" algn="tl">
                    <a:srgbClr val="000000"/>
                  </a:outerShdw>
                </a:effectLst>
              </a:rPr>
              <a:t> FUIMOS COMPRADOS!... </a:t>
            </a:r>
            <a:br>
              <a:rPr lang="en-US" sz="2800" b="1" dirty="0">
                <a:solidFill>
                  <a:srgbClr val="C0FEF9"/>
                </a:solidFill>
                <a:effectLst>
                  <a:outerShdw blurRad="38100" dist="38100" dir="2700000" algn="tl">
                    <a:srgbClr val="000000"/>
                  </a:outerShdw>
                </a:effectLst>
              </a:rPr>
            </a:br>
            <a:r>
              <a:rPr lang="en-US" sz="2800" b="1" dirty="0">
                <a:solidFill>
                  <a:srgbClr val="C0FEF9"/>
                </a:solidFill>
                <a:effectLst>
                  <a:outerShdw blurRad="38100" dist="38100" dir="2700000" algn="tl">
                    <a:srgbClr val="000000"/>
                  </a:outerShdw>
                </a:effectLst>
              </a:rPr>
              <a:t>Y A UN ALTO PRECIO</a:t>
            </a:r>
            <a:endParaRPr lang="en-US" sz="3200" b="1" dirty="0">
              <a:solidFill>
                <a:srgbClr val="C0FEF9"/>
              </a:solidFill>
              <a:effectLst>
                <a:outerShdw blurRad="38100" dist="38100" dir="2700000" algn="tl">
                  <a:srgbClr val="000000"/>
                </a:outerShdw>
              </a:effectLst>
            </a:endParaRPr>
          </a:p>
        </p:txBody>
      </p:sp>
      <p:sp>
        <p:nvSpPr>
          <p:cNvPr id="45060" name="Rectangle 4"/>
          <p:cNvSpPr>
            <a:spLocks noGrp="1" noChangeArrowheads="1"/>
          </p:cNvSpPr>
          <p:nvPr>
            <p:ph type="body" sz="half" idx="2"/>
          </p:nvPr>
        </p:nvSpPr>
        <p:spPr>
          <a:xfrm>
            <a:off x="611188" y="1347788"/>
            <a:ext cx="8137525" cy="3429000"/>
          </a:xfrm>
        </p:spPr>
        <p:txBody>
          <a:bodyPr>
            <a:noAutofit/>
          </a:bodyPr>
          <a:lstStyle/>
          <a:p>
            <a:pPr algn="just" eaLnBrk="1" fontAlgn="auto" hangingPunct="1">
              <a:spcAft>
                <a:spcPts val="0"/>
              </a:spcAft>
              <a:buFont typeface="Wingdings 2"/>
              <a:buChar char=""/>
              <a:defRPr/>
            </a:pPr>
            <a:r>
              <a:rPr lang="es-CO" b="1" dirty="0">
                <a:solidFill>
                  <a:srgbClr val="FAFD00"/>
                </a:solidFill>
                <a:effectLst>
                  <a:outerShdw blurRad="38100" dist="38100" dir="2700000" algn="tl">
                    <a:srgbClr val="000000"/>
                  </a:outerShdw>
                </a:effectLst>
              </a:rPr>
              <a:t>“Tened presente que habéis sido rescatados de vuestra vana manera de vivir, la cual heredasteis de vuestros padres, no con cosas corruptibles como oro o plata, sino con la sangre preciosa de Cristo, como de un cordero sin mancha y sin  contaminación.”  </a:t>
            </a:r>
            <a:r>
              <a:rPr lang="es-CO" sz="2000" b="1" dirty="0">
                <a:solidFill>
                  <a:srgbClr val="C0FEF9"/>
                </a:solidFill>
                <a:effectLst>
                  <a:outerShdw blurRad="38100" dist="38100" dir="2700000" algn="tl">
                    <a:srgbClr val="000000"/>
                  </a:outerShdw>
                </a:effectLst>
              </a:rPr>
              <a:t>(1 Pe. 1:18,19)</a:t>
            </a:r>
            <a:endParaRPr lang="es-CO" b="1" dirty="0">
              <a:solidFill>
                <a:srgbClr val="FAFD00"/>
              </a:solidFill>
              <a:effectLst>
                <a:outerShdw blurRad="38100" dist="38100" dir="2700000" algn="tl">
                  <a:srgbClr val="000000"/>
                </a:outerShdw>
              </a:effectLst>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36538"/>
            <a:ext cx="3924300" cy="5029201"/>
          </a:xfrm>
        </p:spPr>
        <p:txBody>
          <a:bodyPr/>
          <a:lstStyle/>
          <a:p>
            <a:pPr algn="ctr" eaLnBrk="1" fontAlgn="auto" hangingPunct="1">
              <a:spcAft>
                <a:spcPts val="0"/>
              </a:spcAft>
              <a:defRPr/>
            </a:pPr>
            <a:r>
              <a:rPr lang="es-CO" sz="2800" b="1" dirty="0">
                <a:solidFill>
                  <a:schemeClr val="tx1"/>
                </a:solidFill>
                <a:effectLst>
                  <a:outerShdw blurRad="38100" dist="38100" dir="2700000" algn="tl">
                    <a:srgbClr val="FFFFFF"/>
                  </a:outerShdw>
                </a:effectLst>
              </a:rPr>
              <a:t>Dios tiene un pueblo en la tierra. Cómo podremos identificarlo? Ese será nuestro próximo tema.</a:t>
            </a:r>
            <a:br>
              <a:rPr lang="es-CO" sz="2800" b="1" dirty="0">
                <a:solidFill>
                  <a:srgbClr val="FAFD00"/>
                </a:solidFill>
                <a:effectLst>
                  <a:outerShdw blurRad="38100" dist="38100" dir="2700000" algn="tl">
                    <a:srgbClr val="000000"/>
                  </a:outerShdw>
                </a:effectLst>
              </a:rPr>
            </a:br>
            <a:br>
              <a:rPr lang="es-CO" sz="2800" b="1" dirty="0">
                <a:solidFill>
                  <a:srgbClr val="FAFD00"/>
                </a:solidFill>
                <a:effectLst>
                  <a:outerShdw blurRad="38100" dist="38100" dir="2700000" algn="tl">
                    <a:srgbClr val="000000"/>
                  </a:outerShdw>
                </a:effectLst>
              </a:rPr>
            </a:br>
            <a:r>
              <a:rPr lang="es-CO" sz="2800" b="1" dirty="0">
                <a:solidFill>
                  <a:srgbClr val="FAFD00"/>
                </a:solidFill>
                <a:effectLst>
                  <a:outerShdw blurRad="38100" dist="38100" dir="2700000" algn="tl">
                    <a:srgbClr val="000000"/>
                  </a:outerShdw>
                </a:effectLst>
              </a:rPr>
              <a:t>“Señales de la Iglesia Verdadera”</a:t>
            </a:r>
          </a:p>
        </p:txBody>
      </p:sp>
      <p:pic>
        <p:nvPicPr>
          <p:cNvPr id="61443" name="Picture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6050" y="31750"/>
            <a:ext cx="5178425" cy="5086350"/>
          </a:xfr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5" descr="C:\Users\hp\Documents\Adventista 7 Día\Diapositivas Power\sv\content\bin\images\large\IB_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684213" y="0"/>
            <a:ext cx="7772400" cy="857250"/>
          </a:xfrm>
        </p:spPr>
        <p:txBody>
          <a:bodyPr/>
          <a:lstStyle/>
          <a:p>
            <a:pPr eaLnBrk="1" fontAlgn="auto" hangingPunct="1">
              <a:spcAft>
                <a:spcPts val="0"/>
              </a:spcAft>
              <a:defRPr/>
            </a:pPr>
            <a:r>
              <a:rPr lang="en-US" b="1">
                <a:solidFill>
                  <a:schemeClr val="hlink"/>
                </a:solidFill>
                <a:effectLst>
                  <a:outerShdw blurRad="38100" dist="38100" dir="2700000" algn="tl">
                    <a:srgbClr val="000000"/>
                  </a:outerShdw>
                </a:effectLst>
              </a:rPr>
              <a:t>ACLARANDO EL NUMERO</a:t>
            </a:r>
            <a:endParaRPr lang="en-US" b="1">
              <a:solidFill>
                <a:srgbClr val="C0FEF9"/>
              </a:solidFill>
              <a:effectLst>
                <a:outerShdw blurRad="38100" dist="38100" dir="2700000" algn="tl">
                  <a:srgbClr val="000000"/>
                </a:outerShdw>
              </a:effectLst>
            </a:endParaRPr>
          </a:p>
        </p:txBody>
      </p:sp>
      <p:sp>
        <p:nvSpPr>
          <p:cNvPr id="9220" name="Rectangle 4"/>
          <p:cNvSpPr>
            <a:spLocks noGrp="1" noChangeArrowheads="1"/>
          </p:cNvSpPr>
          <p:nvPr>
            <p:ph type="body" sz="half" idx="2"/>
          </p:nvPr>
        </p:nvSpPr>
        <p:spPr>
          <a:xfrm>
            <a:off x="2339975" y="1635125"/>
            <a:ext cx="5867400" cy="2057400"/>
          </a:xfrm>
        </p:spPr>
        <p:txBody>
          <a:bodyPr>
            <a:normAutofit fontScale="92500" lnSpcReduction="10000"/>
          </a:bodyPr>
          <a:lstStyle/>
          <a:p>
            <a:pPr algn="ctr" eaLnBrk="1" fontAlgn="auto" hangingPunct="1">
              <a:spcAft>
                <a:spcPts val="0"/>
              </a:spcAft>
              <a:buFont typeface="Wingdings 2"/>
              <a:buChar char=""/>
              <a:defRPr/>
            </a:pPr>
            <a:r>
              <a:rPr lang="es-CO" sz="3600" b="1" dirty="0">
                <a:solidFill>
                  <a:schemeClr val="bg2"/>
                </a:solidFill>
                <a:effectLst>
                  <a:outerShdw blurRad="38100" dist="38100" dir="2700000" algn="tl">
                    <a:srgbClr val="FFFFFF"/>
                  </a:outerShdw>
                </a:effectLst>
              </a:rPr>
              <a:t>La palabra “MIL” en hebreo “</a:t>
            </a:r>
            <a:r>
              <a:rPr lang="es-CO" sz="3600" b="1" dirty="0" err="1">
                <a:solidFill>
                  <a:schemeClr val="bg2"/>
                </a:solidFill>
                <a:effectLst>
                  <a:outerShdw blurRad="38100" dist="38100" dir="2700000" algn="tl">
                    <a:srgbClr val="FFFFFF"/>
                  </a:outerShdw>
                </a:effectLst>
              </a:rPr>
              <a:t>eleph</a:t>
            </a:r>
            <a:r>
              <a:rPr lang="es-CO" sz="3600" b="1" dirty="0">
                <a:solidFill>
                  <a:schemeClr val="bg2"/>
                </a:solidFill>
                <a:effectLst>
                  <a:outerShdw blurRad="38100" dist="38100" dir="2700000" algn="tl">
                    <a:srgbClr val="FFFFFF"/>
                  </a:outerShdw>
                </a:effectLst>
              </a:rPr>
              <a:t>” y en griego “</a:t>
            </a:r>
            <a:r>
              <a:rPr lang="es-CO" sz="3600" b="1" dirty="0" err="1">
                <a:solidFill>
                  <a:schemeClr val="bg2"/>
                </a:solidFill>
                <a:effectLst>
                  <a:outerShdw blurRad="38100" dist="38100" dir="2700000" algn="tl">
                    <a:srgbClr val="FFFFFF"/>
                  </a:outerShdw>
                </a:effectLst>
              </a:rPr>
              <a:t>xilias</a:t>
            </a:r>
            <a:r>
              <a:rPr lang="es-CO" sz="3600" b="1" dirty="0">
                <a:solidFill>
                  <a:schemeClr val="bg2"/>
                </a:solidFill>
                <a:effectLst>
                  <a:outerShdw blurRad="38100" dist="38100" dir="2700000" algn="tl">
                    <a:srgbClr val="FFFFFF"/>
                  </a:outerShdw>
                </a:effectLst>
              </a:rPr>
              <a:t>” se puede traducir  de TRES  maneras diferentes</a:t>
            </a:r>
            <a:endParaRPr lang="es-CO" sz="3600" b="1" dirty="0">
              <a:solidFill>
                <a:schemeClr val="bg2"/>
              </a:solidFill>
              <a:effectLst>
                <a:outerShdw blurRad="38100" dist="38100" dir="2700000" algn="tl">
                  <a:srgbClr val="000000"/>
                </a:outerShdw>
              </a:effectLst>
            </a:endParaRPr>
          </a:p>
          <a:p>
            <a:pPr algn="ctr" eaLnBrk="1" fontAlgn="auto" hangingPunct="1">
              <a:spcAft>
                <a:spcPts val="0"/>
              </a:spcAft>
              <a:buFontTx/>
              <a:buNone/>
              <a:defRPr/>
            </a:pPr>
            <a:endParaRPr lang="es-CO" sz="3600" b="1" dirty="0">
              <a:solidFill>
                <a:schemeClr val="bg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20">
                                            <p:txEl>
                                              <p:pRg st="0" end="0"/>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sz="half" idx="2"/>
          </p:nvPr>
        </p:nvSpPr>
        <p:spPr>
          <a:xfrm>
            <a:off x="419100" y="1058863"/>
            <a:ext cx="8382000" cy="3086100"/>
          </a:xfrm>
        </p:spPr>
        <p:txBody>
          <a:bodyPr>
            <a:normAutofit fontScale="92500"/>
          </a:bodyPr>
          <a:lstStyle/>
          <a:p>
            <a:pPr algn="just" eaLnBrk="1" fontAlgn="auto" hangingPunct="1">
              <a:spcAft>
                <a:spcPts val="0"/>
              </a:spcAft>
              <a:buFont typeface="Wingdings 2"/>
              <a:buChar char=""/>
              <a:defRPr/>
            </a:pPr>
            <a:r>
              <a:rPr lang="es-CO" sz="2400" b="1" u="sng" dirty="0">
                <a:solidFill>
                  <a:srgbClr val="FFFF00"/>
                </a:solidFill>
              </a:rPr>
              <a:t>(1) “MIL”, indicando un número exacto.</a:t>
            </a:r>
          </a:p>
          <a:p>
            <a:pPr algn="just" eaLnBrk="1" fontAlgn="auto" hangingPunct="1">
              <a:spcAft>
                <a:spcPts val="0"/>
              </a:spcAft>
              <a:buFont typeface="Wingdings 2"/>
              <a:buChar char=""/>
              <a:defRPr/>
            </a:pPr>
            <a:r>
              <a:rPr lang="es-CO" sz="2400" b="1" u="sng" dirty="0">
                <a:solidFill>
                  <a:srgbClr val="FFFF00"/>
                </a:solidFill>
              </a:rPr>
              <a:t>(2) NO MIL SINO “MILES”, una cifra no exacta pero alta</a:t>
            </a:r>
            <a:r>
              <a:rPr lang="es-CO" sz="2400" b="1" dirty="0">
                <a:solidFill>
                  <a:srgbClr val="FAFD00"/>
                </a:solidFill>
              </a:rPr>
              <a:t>. </a:t>
            </a:r>
            <a:r>
              <a:rPr lang="es-CO" sz="2400" b="1" dirty="0"/>
              <a:t>A Rebeca sus hermanas le desearon que fuera madre de “</a:t>
            </a:r>
            <a:r>
              <a:rPr lang="es-CO" sz="2400" b="1" u="sng" dirty="0"/>
              <a:t>ELEPH”</a:t>
            </a:r>
            <a:r>
              <a:rPr lang="es-CO" sz="2400" b="1" dirty="0"/>
              <a:t>, (No quiere decir que tuviera mil hijos exactamente): </a:t>
            </a:r>
          </a:p>
          <a:p>
            <a:pPr algn="just" eaLnBrk="1" fontAlgn="auto" hangingPunct="1">
              <a:spcAft>
                <a:spcPts val="0"/>
              </a:spcAft>
              <a:buFont typeface="Wingdings 2"/>
              <a:buChar char=""/>
              <a:defRPr/>
            </a:pPr>
            <a:r>
              <a:rPr lang="es-CO" sz="2400" b="1" dirty="0"/>
              <a:t>“Y bendijeron a Rebeca diciéndole: --Tú eres nuestra hermana. Que seas madre de </a:t>
            </a:r>
            <a:r>
              <a:rPr lang="es-CO" sz="2400" b="1" u="sng" dirty="0"/>
              <a:t>millares  (</a:t>
            </a:r>
            <a:r>
              <a:rPr lang="es-CO" sz="2400" b="1" u="sng" dirty="0" err="1"/>
              <a:t>eleph</a:t>
            </a:r>
            <a:r>
              <a:rPr lang="es-CO" sz="2400" b="1" u="sng" dirty="0"/>
              <a:t>) </a:t>
            </a:r>
            <a:r>
              <a:rPr lang="es-CO" sz="2400" b="1" dirty="0"/>
              <a:t>de decenas de </a:t>
            </a:r>
            <a:r>
              <a:rPr lang="es-CO" sz="2400" b="1" u="sng" dirty="0"/>
              <a:t>millares</a:t>
            </a:r>
            <a:r>
              <a:rPr lang="es-CO" sz="2400" b="1" dirty="0"/>
              <a:t> (</a:t>
            </a:r>
            <a:r>
              <a:rPr lang="es-CO" sz="2400" b="1" dirty="0" err="1"/>
              <a:t>eleph</a:t>
            </a:r>
            <a:r>
              <a:rPr lang="es-CO" sz="2400" b="1" dirty="0"/>
              <a:t>).” (Gén. 24:60).</a:t>
            </a:r>
          </a:p>
          <a:p>
            <a:pPr algn="just" eaLnBrk="1" fontAlgn="auto" hangingPunct="1">
              <a:spcAft>
                <a:spcPts val="0"/>
              </a:spcAft>
              <a:buFont typeface="Wingdings 2"/>
              <a:buChar char=""/>
              <a:defRPr/>
            </a:pPr>
            <a:r>
              <a:rPr lang="es-CO" sz="2400" b="1" dirty="0"/>
              <a:t>Sin duda que se referían a una </a:t>
            </a:r>
            <a:r>
              <a:rPr lang="es-CO" sz="2400" b="1" u="sng" dirty="0"/>
              <a:t>cifra</a:t>
            </a:r>
            <a:r>
              <a:rPr lang="es-CO" sz="2400" b="1" u="sng" dirty="0">
                <a:solidFill>
                  <a:schemeClr val="hlink"/>
                </a:solidFill>
              </a:rPr>
              <a:t> </a:t>
            </a:r>
            <a:r>
              <a:rPr lang="es-CO" sz="2400" b="1" u="sng" dirty="0">
                <a:solidFill>
                  <a:srgbClr val="FFFF00"/>
                </a:solidFill>
              </a:rPr>
              <a:t>simbólica y no exacta</a:t>
            </a:r>
            <a:r>
              <a:rPr lang="es-CO" sz="2400" b="1" dirty="0">
                <a:solidFill>
                  <a:srgbClr val="FFFF00"/>
                </a:solidFill>
              </a:rPr>
              <a:t>.</a:t>
            </a:r>
          </a:p>
        </p:txBody>
      </p:sp>
      <p:sp>
        <p:nvSpPr>
          <p:cNvPr id="17411" name="WordArt 4"/>
          <p:cNvSpPr>
            <a:spLocks noChangeArrowheads="1" noChangeShapeType="1" noTextEdit="1"/>
          </p:cNvSpPr>
          <p:nvPr/>
        </p:nvSpPr>
        <p:spPr bwMode="auto">
          <a:xfrm rot="275235">
            <a:off x="3200400" y="514350"/>
            <a:ext cx="2819400" cy="846138"/>
          </a:xfrm>
          <a:prstGeom prst="rect">
            <a:avLst/>
          </a:prstGeom>
        </p:spPr>
        <p:txBody>
          <a:bodyPr wrap="none" fromWordArt="1">
            <a:prstTxWarp prst="textCascadeUp">
              <a:avLst>
                <a:gd name="adj" fmla="val 44444"/>
              </a:avLst>
            </a:prstTxWarp>
          </a:bodyPr>
          <a:lstStyle/>
          <a:p>
            <a:pPr algn="ctr">
              <a:defRPr/>
            </a:pPr>
            <a:r>
              <a:rPr lang="es-CO" sz="48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mpac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0" end="0"/>
                                            </p:txEl>
                                          </p:spTgt>
                                        </p:tgtEl>
                                        <p:attrNameLst>
                                          <p:attrName>ppt_c</p:attrName>
                                        </p:attrNameLst>
                                      </p:cBhvr>
                                      <p:to>
                                        <a:srgbClr val="C0FEF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1" end="1"/>
                                            </p:txEl>
                                          </p:spTgt>
                                        </p:tgtEl>
                                        <p:attrNameLst>
                                          <p:attrName>ppt_c</p:attrName>
                                        </p:attrNameLst>
                                      </p:cBhvr>
                                      <p:to>
                                        <a:srgbClr val="C0FEF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2" end="2"/>
                                            </p:txEl>
                                          </p:spTgt>
                                        </p:tgtEl>
                                        <p:attrNameLst>
                                          <p:attrName>ppt_c</p:attrName>
                                        </p:attrNameLst>
                                      </p:cBhvr>
                                      <p:to>
                                        <a:srgbClr val="C0FEF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3" end="3"/>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6" descr="C:\Users\hp\Documents\Adventista 7 Día\Diapositivas Power\sal\content\bin\images\large\IB_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body" sz="half" idx="2"/>
          </p:nvPr>
        </p:nvSpPr>
        <p:spPr>
          <a:xfrm>
            <a:off x="381000" y="1600200"/>
            <a:ext cx="8382000" cy="3086100"/>
          </a:xfrm>
        </p:spPr>
        <p:txBody>
          <a:bodyPr>
            <a:normAutofit lnSpcReduction="10000"/>
          </a:bodyPr>
          <a:lstStyle/>
          <a:p>
            <a:pPr eaLnBrk="1" fontAlgn="auto" hangingPunct="1">
              <a:spcAft>
                <a:spcPts val="0"/>
              </a:spcAft>
              <a:buFont typeface="Wingdings 2"/>
              <a:buChar char=""/>
              <a:defRPr/>
            </a:pPr>
            <a:r>
              <a:rPr lang="es-CO" b="1" u="sng" dirty="0">
                <a:solidFill>
                  <a:schemeClr val="hlink"/>
                </a:solidFill>
                <a:effectLst>
                  <a:outerShdw blurRad="38100" dist="38100" dir="2700000" algn="tl">
                    <a:srgbClr val="000000"/>
                  </a:outerShdw>
                </a:effectLst>
              </a:rPr>
              <a:t>MIL “ELEPH” ES UNA CIFRA SIMBOLICA:</a:t>
            </a:r>
            <a:r>
              <a:rPr lang="es-CO" b="1" dirty="0">
                <a:solidFill>
                  <a:schemeClr val="hlink"/>
                </a:solidFill>
                <a:effectLst>
                  <a:outerShdw blurRad="38100" dist="38100" dir="2700000" algn="tl">
                    <a:srgbClr val="000000"/>
                  </a:outerShdw>
                </a:effectLst>
              </a:rPr>
              <a:t>  </a:t>
            </a:r>
          </a:p>
          <a:p>
            <a:pPr eaLnBrk="1" fontAlgn="auto" hangingPunct="1">
              <a:spcAft>
                <a:spcPts val="0"/>
              </a:spcAft>
              <a:buFont typeface="Wingdings 2"/>
              <a:buChar char=""/>
              <a:defRPr/>
            </a:pPr>
            <a:r>
              <a:rPr lang="es-CO" b="1" dirty="0">
                <a:solidFill>
                  <a:schemeClr val="bg1"/>
                </a:solidFill>
                <a:effectLst>
                  <a:outerShdw blurRad="38100" dist="38100" dir="2700000" algn="tl">
                    <a:srgbClr val="FFFFFF"/>
                  </a:outerShdw>
                </a:effectLst>
              </a:rPr>
              <a:t>Dios hace misericordia a “ELEPH” (sin duda que no es a mil exactamente). </a:t>
            </a:r>
          </a:p>
          <a:p>
            <a:pPr eaLnBrk="1" fontAlgn="auto" hangingPunct="1">
              <a:spcAft>
                <a:spcPts val="0"/>
              </a:spcAft>
              <a:buFont typeface="Wingdings 2"/>
              <a:buChar char=""/>
              <a:defRPr/>
            </a:pPr>
            <a:r>
              <a:rPr lang="es-CO" b="1" dirty="0">
                <a:solidFill>
                  <a:schemeClr val="bg1"/>
                </a:solidFill>
                <a:effectLst>
                  <a:outerShdw blurRad="38100" dist="38100" dir="2700000" algn="tl">
                    <a:srgbClr val="FFFFFF"/>
                  </a:outerShdw>
                </a:effectLst>
              </a:rPr>
              <a:t>“Que hago misericordia en</a:t>
            </a:r>
            <a:r>
              <a:rPr lang="es-CO" b="1" dirty="0">
                <a:solidFill>
                  <a:schemeClr val="bg1"/>
                </a:solidFill>
                <a:effectLst>
                  <a:outerShdw blurRad="38100" dist="38100" dir="2700000" algn="tl">
                    <a:srgbClr val="000000"/>
                  </a:outerShdw>
                </a:effectLst>
              </a:rPr>
              <a:t> </a:t>
            </a:r>
            <a:r>
              <a:rPr lang="es-CO" b="1" u="sng" dirty="0">
                <a:solidFill>
                  <a:schemeClr val="hlink"/>
                </a:solidFill>
                <a:effectLst>
                  <a:outerShdw blurRad="38100" dist="38100" dir="2700000" algn="tl">
                    <a:srgbClr val="000000"/>
                  </a:outerShdw>
                </a:effectLst>
              </a:rPr>
              <a:t>millares  </a:t>
            </a:r>
            <a:r>
              <a:rPr lang="es-CO" b="1" dirty="0">
                <a:solidFill>
                  <a:srgbClr val="FAFD00"/>
                </a:solidFill>
                <a:effectLst>
                  <a:outerShdw blurRad="38100" dist="38100" dir="2700000" algn="tl">
                    <a:srgbClr val="000000"/>
                  </a:outerShdw>
                </a:effectLst>
              </a:rPr>
              <a:t>(“</a:t>
            </a:r>
            <a:r>
              <a:rPr lang="es-CO" b="1" dirty="0" err="1">
                <a:solidFill>
                  <a:srgbClr val="FAFD00"/>
                </a:solidFill>
                <a:effectLst>
                  <a:outerShdw blurRad="38100" dist="38100" dir="2700000" algn="tl">
                    <a:srgbClr val="000000"/>
                  </a:outerShdw>
                </a:effectLst>
              </a:rPr>
              <a:t>eleph</a:t>
            </a:r>
            <a:r>
              <a:rPr lang="es-CO" b="1" dirty="0">
                <a:solidFill>
                  <a:srgbClr val="FAFD00"/>
                </a:solidFill>
                <a:effectLst>
                  <a:outerShdw blurRad="38100" dist="38100" dir="2700000" algn="tl">
                    <a:srgbClr val="000000"/>
                  </a:outerShdw>
                </a:effectLst>
              </a:rPr>
              <a:t>”) </a:t>
            </a:r>
            <a:r>
              <a:rPr lang="es-CO" b="1" dirty="0">
                <a:solidFill>
                  <a:schemeClr val="bg1"/>
                </a:solidFill>
                <a:effectLst>
                  <a:outerShdw blurRad="38100" dist="38100" dir="2700000" algn="tl">
                    <a:srgbClr val="FFFFFF"/>
                  </a:outerShdw>
                </a:effectLst>
              </a:rPr>
              <a:t>a los que me aman, y guardan mis mandamientos</a:t>
            </a:r>
            <a:r>
              <a:rPr lang="es-CO" dirty="0">
                <a:solidFill>
                  <a:schemeClr val="bg1"/>
                </a:solidFill>
                <a:effectLst>
                  <a:outerShdw blurRad="38100" dist="38100" dir="2700000" algn="tl">
                    <a:srgbClr val="FFFFFF"/>
                  </a:outerShdw>
                </a:effectLst>
              </a:rPr>
              <a:t>”.  (Exo. 20:6.)</a:t>
            </a:r>
            <a:endParaRPr lang="es-CO" dirty="0">
              <a:solidFill>
                <a:schemeClr val="bg1"/>
              </a:solidFill>
              <a:effectLst>
                <a:outerShdw blurRad="38100" dist="38100" dir="2700000" algn="tl">
                  <a:srgbClr val="000000"/>
                </a:outerShdw>
              </a:effectLst>
            </a:endParaRPr>
          </a:p>
          <a:p>
            <a:pPr eaLnBrk="1" fontAlgn="auto" hangingPunct="1">
              <a:spcAft>
                <a:spcPts val="0"/>
              </a:spcAft>
              <a:buFont typeface="Wingdings 2"/>
              <a:buChar char=""/>
              <a:defRPr/>
            </a:pPr>
            <a:endParaRPr lang="es-CO" b="1" dirty="0">
              <a:solidFill>
                <a:srgbClr val="FAFD00"/>
              </a:solidFill>
              <a:effectLst>
                <a:outerShdw blurRad="38100" dist="38100" dir="2700000" algn="tl">
                  <a:srgbClr val="000000"/>
                </a:outerShdw>
              </a:effectLst>
            </a:endParaRPr>
          </a:p>
          <a:p>
            <a:pPr eaLnBrk="1" fontAlgn="auto" hangingPunct="1">
              <a:spcAft>
                <a:spcPts val="0"/>
              </a:spcAft>
              <a:buFont typeface="Wingdings 2"/>
              <a:buChar char=""/>
              <a:defRPr/>
            </a:pPr>
            <a:endParaRPr lang="es-CO" sz="2400" b="1" dirty="0">
              <a:solidFill>
                <a:srgbClr val="FAFD00"/>
              </a:solidFill>
              <a:effectLst>
                <a:outerShdw blurRad="38100" dist="38100" dir="2700000" algn="tl">
                  <a:srgbClr val="000000"/>
                </a:outerShdw>
              </a:effectLst>
            </a:endParaRPr>
          </a:p>
        </p:txBody>
      </p:sp>
      <p:sp>
        <p:nvSpPr>
          <p:cNvPr id="19460" name="WordArt 3"/>
          <p:cNvSpPr>
            <a:spLocks noChangeArrowheads="1" noChangeShapeType="1" noTextEdit="1"/>
          </p:cNvSpPr>
          <p:nvPr/>
        </p:nvSpPr>
        <p:spPr bwMode="auto">
          <a:xfrm rot="275235">
            <a:off x="4724400" y="457200"/>
            <a:ext cx="2819400" cy="846138"/>
          </a:xfrm>
          <a:prstGeom prst="rect">
            <a:avLst/>
          </a:prstGeom>
        </p:spPr>
        <p:txBody>
          <a:bodyPr wrap="none" fromWordArt="1">
            <a:prstTxWarp prst="textCascadeUp">
              <a:avLst>
                <a:gd name="adj" fmla="val 44444"/>
              </a:avLst>
            </a:prstTxWarp>
          </a:bodyPr>
          <a:lstStyle/>
          <a:p>
            <a:pPr algn="ctr"/>
            <a:r>
              <a:rPr lang="es-CO" sz="4800" b="1" kern="10">
                <a:ln w="31550">
                  <a:solidFill>
                    <a:srgbClr val="000000"/>
                  </a:solidFill>
                  <a:round/>
                  <a:headEnd/>
                  <a:tailEnd/>
                </a:ln>
                <a:solidFill>
                  <a:srgbClr val="FCEFE9"/>
                </a:solidFill>
                <a:effectLst>
                  <a:outerShdw blurRad="50800" dist="40000" dir="5400000" algn="tl" rotWithShape="0">
                    <a:srgbClr val="000000">
                      <a:alpha val="32999"/>
                    </a:srgbClr>
                  </a:outerShdw>
                </a:effectLst>
                <a:latin typeface="Impact"/>
              </a:rPr>
              <a:t>MIL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0" end="0"/>
                                            </p:txEl>
                                          </p:spTgt>
                                        </p:tgtEl>
                                        <p:attrNameLst>
                                          <p:attrName>ppt_c</p:attrName>
                                        </p:attrNameLst>
                                      </p:cBhvr>
                                      <p:to>
                                        <a:srgbClr val="C0FEF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1" end="1"/>
                                            </p:txEl>
                                          </p:spTgt>
                                        </p:tgtEl>
                                        <p:attrNameLst>
                                          <p:attrName>ppt_c</p:attrName>
                                        </p:attrNameLst>
                                      </p:cBhvr>
                                      <p:to>
                                        <a:srgbClr val="C0FEF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2" end="2"/>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body" sz="half" idx="2"/>
          </p:nvPr>
        </p:nvSpPr>
        <p:spPr>
          <a:xfrm>
            <a:off x="533400" y="1314450"/>
            <a:ext cx="8229600" cy="3257550"/>
          </a:xfrm>
        </p:spPr>
        <p:txBody>
          <a:bodyPr>
            <a:normAutofit fontScale="92500"/>
          </a:bodyPr>
          <a:lstStyle/>
          <a:p>
            <a:pPr algn="just" eaLnBrk="1" fontAlgn="auto" hangingPunct="1">
              <a:spcAft>
                <a:spcPts val="0"/>
              </a:spcAft>
              <a:buFont typeface="Wingdings 2"/>
              <a:buChar char=""/>
              <a:defRPr/>
            </a:pPr>
            <a:r>
              <a:rPr lang="es-CO" b="1" dirty="0">
                <a:solidFill>
                  <a:schemeClr val="bg1"/>
                </a:solidFill>
                <a:effectLst>
                  <a:outerShdw blurRad="38100" dist="38100" dir="2700000" algn="tl">
                    <a:srgbClr val="000000"/>
                  </a:outerShdw>
                </a:effectLst>
              </a:rPr>
              <a:t>(3)</a:t>
            </a:r>
            <a:r>
              <a:rPr lang="es-CO" b="1" dirty="0">
                <a:solidFill>
                  <a:schemeClr val="bg1"/>
                </a:solidFill>
                <a:effectLst>
                  <a:outerShdw blurRad="38100" dist="38100" dir="2700000" algn="tl">
                    <a:srgbClr val="FFFFFF"/>
                  </a:outerShdw>
                </a:effectLst>
              </a:rPr>
              <a:t>La palabra </a:t>
            </a:r>
            <a:r>
              <a:rPr lang="es-CO" b="1" u="sng" dirty="0">
                <a:solidFill>
                  <a:schemeClr val="bg1"/>
                </a:solidFill>
                <a:effectLst>
                  <a:outerShdw blurRad="38100" dist="38100" dir="2700000" algn="tl">
                    <a:srgbClr val="FFFFFF"/>
                  </a:outerShdw>
                </a:effectLst>
              </a:rPr>
              <a:t>“</a:t>
            </a:r>
            <a:r>
              <a:rPr lang="es-CO" b="1" u="sng" dirty="0" err="1">
                <a:solidFill>
                  <a:schemeClr val="bg1"/>
                </a:solidFill>
                <a:effectLst>
                  <a:outerShdw blurRad="38100" dist="38100" dir="2700000" algn="tl">
                    <a:srgbClr val="FFFFFF"/>
                  </a:outerShdw>
                </a:effectLst>
              </a:rPr>
              <a:t>eleph</a:t>
            </a:r>
            <a:r>
              <a:rPr lang="es-CO" b="1" u="sng" dirty="0">
                <a:solidFill>
                  <a:schemeClr val="bg1"/>
                </a:solidFill>
                <a:effectLst>
                  <a:outerShdw blurRad="38100" dist="38100" dir="2700000" algn="tl">
                    <a:srgbClr val="FFFFFF"/>
                  </a:outerShdw>
                </a:effectLst>
              </a:rPr>
              <a:t>” se </a:t>
            </a:r>
            <a:r>
              <a:rPr lang="es-CO" b="1" u="sng" dirty="0">
                <a:solidFill>
                  <a:srgbClr val="FAFD00"/>
                </a:solidFill>
                <a:effectLst>
                  <a:outerShdw blurRad="38100" dist="38100" dir="2700000" algn="tl">
                    <a:srgbClr val="000000"/>
                  </a:outerShdw>
                </a:effectLst>
              </a:rPr>
              <a:t>puede traducir</a:t>
            </a:r>
            <a:r>
              <a:rPr lang="es-CO" b="1" u="sng" dirty="0">
                <a:effectLst>
                  <a:outerShdw blurRad="38100" dist="38100" dir="2700000" algn="tl">
                    <a:srgbClr val="FFFFFF"/>
                  </a:outerShdw>
                </a:effectLst>
              </a:rPr>
              <a:t> </a:t>
            </a:r>
            <a:r>
              <a:rPr lang="es-CO" b="1" dirty="0">
                <a:solidFill>
                  <a:schemeClr val="bg1"/>
                </a:solidFill>
                <a:effectLst>
                  <a:outerShdw blurRad="38100" dist="38100" dir="2700000" algn="tl">
                    <a:srgbClr val="FFFFFF"/>
                  </a:outerShdw>
                </a:effectLst>
              </a:rPr>
              <a:t>‘FAMILIA</a:t>
            </a:r>
            <a:r>
              <a:rPr lang="es-CO" b="1" u="sng" dirty="0">
                <a:solidFill>
                  <a:schemeClr val="bg1"/>
                </a:solidFill>
                <a:effectLst>
                  <a:outerShdw blurRad="38100" dist="38100" dir="2700000" algn="tl">
                    <a:srgbClr val="FFFFFF"/>
                  </a:outerShdw>
                </a:effectLst>
              </a:rPr>
              <a:t>’</a:t>
            </a:r>
            <a:r>
              <a:rPr lang="es-CO" b="1" dirty="0">
                <a:solidFill>
                  <a:schemeClr val="bg1"/>
                </a:solidFill>
                <a:effectLst>
                  <a:outerShdw blurRad="38100" dist="38100" dir="2700000" algn="tl">
                    <a:srgbClr val="FFFFFF"/>
                  </a:outerShdw>
                </a:effectLst>
              </a:rPr>
              <a:t>. </a:t>
            </a:r>
          </a:p>
          <a:p>
            <a:pPr algn="just" eaLnBrk="1" fontAlgn="auto" hangingPunct="1">
              <a:spcAft>
                <a:spcPts val="0"/>
              </a:spcAft>
              <a:buFont typeface="Wingdings 2"/>
              <a:buChar char=""/>
              <a:defRPr/>
            </a:pPr>
            <a:r>
              <a:rPr lang="es-CO" b="1" dirty="0">
                <a:solidFill>
                  <a:schemeClr val="bg1"/>
                </a:solidFill>
                <a:effectLst>
                  <a:outerShdw blurRad="38100" dist="38100" dir="2700000" algn="tl">
                    <a:srgbClr val="FFFFFF"/>
                  </a:outerShdw>
                </a:effectLst>
              </a:rPr>
              <a:t>“Entonces le respondió: Ah, Se</a:t>
            </a:r>
            <a:r>
              <a:rPr lang="es-CO" b="1" dirty="0">
                <a:solidFill>
                  <a:schemeClr val="bg1"/>
                </a:solidFill>
                <a:effectLst>
                  <a:outerShdw blurRad="38100" dist="38100" dir="2700000" algn="tl">
                    <a:srgbClr val="000000"/>
                  </a:outerShdw>
                </a:effectLst>
              </a:rPr>
              <a:t>ñ</a:t>
            </a:r>
            <a:r>
              <a:rPr lang="es-CO" b="1" dirty="0">
                <a:solidFill>
                  <a:schemeClr val="bg1"/>
                </a:solidFill>
                <a:effectLst>
                  <a:outerShdw blurRad="38100" dist="38100" dir="2700000" algn="tl">
                    <a:srgbClr val="FFFFFF"/>
                  </a:outerShdw>
                </a:effectLst>
              </a:rPr>
              <a:t>or </a:t>
            </a:r>
            <a:r>
              <a:rPr lang="es-CO" b="1" dirty="0">
                <a:solidFill>
                  <a:schemeClr val="bg1"/>
                </a:solidFill>
                <a:effectLst>
                  <a:outerShdw blurRad="38100" dist="38100" dir="2700000" algn="tl">
                    <a:srgbClr val="000000"/>
                  </a:outerShdw>
                </a:effectLst>
              </a:rPr>
              <a:t>mí</a:t>
            </a:r>
            <a:r>
              <a:rPr lang="es-CO" b="1" dirty="0">
                <a:solidFill>
                  <a:schemeClr val="bg1"/>
                </a:solidFill>
                <a:effectLst>
                  <a:outerShdw blurRad="38100" dist="38100" dir="2700000" algn="tl">
                    <a:srgbClr val="FFFFFF"/>
                  </a:outerShdw>
                </a:effectLst>
              </a:rPr>
              <a:t>o, ¿con qué tengo de salvar a Israel? He aquí que </a:t>
            </a:r>
            <a:r>
              <a:rPr lang="es-CO" b="1" u="sng" dirty="0">
                <a:solidFill>
                  <a:schemeClr val="bg1"/>
                </a:solidFill>
                <a:effectLst>
                  <a:outerShdw blurRad="38100" dist="38100" dir="2700000" algn="tl">
                    <a:srgbClr val="FFFFFF"/>
                  </a:outerShdw>
                </a:effectLst>
              </a:rPr>
              <a:t>mi familia  (“ELEPH”)</a:t>
            </a:r>
            <a:r>
              <a:rPr lang="es-CO" b="1" dirty="0">
                <a:solidFill>
                  <a:schemeClr val="bg1"/>
                </a:solidFill>
                <a:effectLst>
                  <a:outerShdw blurRad="38100" dist="38100" dir="2700000" algn="tl">
                    <a:srgbClr val="FFFFFF"/>
                  </a:outerShdw>
                </a:effectLst>
              </a:rPr>
              <a:t> es pobre en Manasés, y yo el menor en la casa de mi padre.” (Jue. 6:15.)</a:t>
            </a:r>
          </a:p>
        </p:txBody>
      </p:sp>
      <p:sp>
        <p:nvSpPr>
          <p:cNvPr id="19460" name="WordArt 4"/>
          <p:cNvSpPr>
            <a:spLocks noChangeArrowheads="1" noChangeShapeType="1" noTextEdit="1"/>
          </p:cNvSpPr>
          <p:nvPr/>
        </p:nvSpPr>
        <p:spPr bwMode="auto">
          <a:xfrm rot="275235">
            <a:off x="4601320" y="234866"/>
            <a:ext cx="2819400" cy="846138"/>
          </a:xfrm>
          <a:prstGeom prst="rect">
            <a:avLst/>
          </a:prstGeom>
        </p:spPr>
        <p:txBody>
          <a:bodyPr wrap="none" fromWordArt="1">
            <a:prstTxWarp prst="textCascadeUp">
              <a:avLst>
                <a:gd name="adj" fmla="val 44444"/>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CO" sz="48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mpact"/>
              </a:rPr>
              <a:t>MIL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0" end="0"/>
                                            </p:txEl>
                                          </p:spTgt>
                                        </p:tgtEl>
                                        <p:attrNameLst>
                                          <p:attrName>ppt_c</p:attrName>
                                        </p:attrNameLst>
                                      </p:cBhvr>
                                      <p:to>
                                        <a:srgbClr val="C0FEF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1" end="1"/>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2"/>
          </p:nvPr>
        </p:nvSpPr>
        <p:spPr>
          <a:xfrm>
            <a:off x="533400" y="1314450"/>
            <a:ext cx="8229600" cy="3257550"/>
          </a:xfrm>
        </p:spPr>
        <p:txBody>
          <a:bodyPr>
            <a:normAutofit fontScale="85000" lnSpcReduction="20000"/>
          </a:bodyPr>
          <a:lstStyle/>
          <a:p>
            <a:pPr algn="just" eaLnBrk="1" fontAlgn="auto" hangingPunct="1">
              <a:spcAft>
                <a:spcPts val="0"/>
              </a:spcAft>
              <a:buFont typeface="Wingdings 2"/>
              <a:buChar char=""/>
              <a:defRPr/>
            </a:pPr>
            <a:r>
              <a:rPr lang="es-CO" b="1" dirty="0">
                <a:solidFill>
                  <a:schemeClr val="tx1"/>
                </a:solidFill>
                <a:effectLst>
                  <a:outerShdw blurRad="38100" dist="38100" dir="2700000" algn="tl">
                    <a:srgbClr val="000000">
                      <a:alpha val="43137"/>
                    </a:srgbClr>
                  </a:outerShdw>
                </a:effectLst>
              </a:rPr>
              <a:t>Por las anteriores razones APOCALIPSIS 7:4 y versículos sucesivos pueden traducirse:</a:t>
            </a:r>
          </a:p>
          <a:p>
            <a:pPr algn="just" eaLnBrk="1" fontAlgn="auto" hangingPunct="1">
              <a:spcAft>
                <a:spcPts val="0"/>
              </a:spcAft>
              <a:buFont typeface="Wingdings 2"/>
              <a:buChar char=""/>
              <a:defRPr/>
            </a:pPr>
            <a:r>
              <a:rPr lang="es-CO" b="1" dirty="0">
                <a:solidFill>
                  <a:schemeClr val="tx1"/>
                </a:solidFill>
                <a:effectLst>
                  <a:outerShdw blurRad="38100" dist="38100" dir="2700000" algn="tl">
                    <a:srgbClr val="000000">
                      <a:alpha val="43137"/>
                    </a:srgbClr>
                  </a:outerShdw>
                </a:effectLst>
              </a:rPr>
              <a:t>“144 </a:t>
            </a:r>
            <a:r>
              <a:rPr lang="es-CO" b="1" u="sng" dirty="0">
                <a:solidFill>
                  <a:srgbClr val="FFFF00"/>
                </a:solidFill>
                <a:effectLst>
                  <a:outerShdw blurRad="38100" dist="38100" dir="2700000" algn="tl">
                    <a:srgbClr val="000000">
                      <a:alpha val="43137"/>
                    </a:srgbClr>
                  </a:outerShdw>
                </a:effectLst>
              </a:rPr>
              <a:t>millares</a:t>
            </a:r>
            <a:r>
              <a:rPr lang="es-CO" b="1" dirty="0">
                <a:solidFill>
                  <a:schemeClr val="tx1"/>
                </a:solidFill>
                <a:effectLst>
                  <a:outerShdw blurRad="38100" dist="38100" dir="2700000" algn="tl">
                    <a:srgbClr val="000000">
                      <a:alpha val="43137"/>
                    </a:srgbClr>
                  </a:outerShdw>
                </a:effectLst>
              </a:rPr>
              <a:t>” o “144 </a:t>
            </a:r>
            <a:r>
              <a:rPr lang="es-CO" b="1" u="sng" dirty="0">
                <a:solidFill>
                  <a:srgbClr val="FFFF00"/>
                </a:solidFill>
                <a:effectLst>
                  <a:outerShdw blurRad="38100" dist="38100" dir="2700000" algn="tl">
                    <a:srgbClr val="000000">
                      <a:alpha val="43137"/>
                    </a:srgbClr>
                  </a:outerShdw>
                </a:effectLst>
              </a:rPr>
              <a:t>familias</a:t>
            </a:r>
            <a:r>
              <a:rPr lang="es-CO" b="1" dirty="0">
                <a:solidFill>
                  <a:schemeClr val="tx1"/>
                </a:solidFill>
                <a:effectLst>
                  <a:outerShdw blurRad="38100" dist="38100" dir="2700000" algn="tl">
                    <a:srgbClr val="000000">
                      <a:alpha val="43137"/>
                    </a:srgbClr>
                  </a:outerShdw>
                </a:effectLst>
              </a:rPr>
              <a:t>”</a:t>
            </a:r>
          </a:p>
          <a:p>
            <a:pPr algn="just" eaLnBrk="1" fontAlgn="auto" hangingPunct="1">
              <a:spcAft>
                <a:spcPts val="0"/>
              </a:spcAft>
              <a:buFont typeface="Wingdings 2"/>
              <a:buChar char=""/>
              <a:defRPr/>
            </a:pPr>
            <a:r>
              <a:rPr lang="es-CO" b="1" dirty="0">
                <a:solidFill>
                  <a:schemeClr val="tx1"/>
                </a:solidFill>
                <a:effectLst>
                  <a:outerShdw blurRad="38100" dist="38100" dir="2700000" algn="tl">
                    <a:srgbClr val="000000">
                      <a:alpha val="43137"/>
                    </a:srgbClr>
                  </a:outerShdw>
                </a:effectLst>
              </a:rPr>
              <a:t>“12 </a:t>
            </a:r>
            <a:r>
              <a:rPr lang="es-CO" b="1" u="sng" dirty="0">
                <a:solidFill>
                  <a:srgbClr val="FFFF00"/>
                </a:solidFill>
                <a:effectLst>
                  <a:outerShdw blurRad="38100" dist="38100" dir="2700000" algn="tl">
                    <a:srgbClr val="000000">
                      <a:alpha val="43137"/>
                    </a:srgbClr>
                  </a:outerShdw>
                </a:effectLst>
              </a:rPr>
              <a:t>millares o familias</a:t>
            </a:r>
            <a:r>
              <a:rPr lang="es-CO" b="1" dirty="0">
                <a:solidFill>
                  <a:srgbClr val="FFFF00"/>
                </a:solidFill>
                <a:effectLst>
                  <a:outerShdw blurRad="38100" dist="38100" dir="2700000" algn="tl">
                    <a:srgbClr val="000000">
                      <a:alpha val="43137"/>
                    </a:srgbClr>
                  </a:outerShdw>
                </a:effectLst>
              </a:rPr>
              <a:t> </a:t>
            </a:r>
            <a:r>
              <a:rPr lang="es-CO" b="1" dirty="0">
                <a:solidFill>
                  <a:schemeClr val="tx1"/>
                </a:solidFill>
                <a:effectLst>
                  <a:outerShdw blurRad="38100" dist="38100" dir="2700000" algn="tl">
                    <a:srgbClr val="000000">
                      <a:alpha val="43137"/>
                    </a:srgbClr>
                  </a:outerShdw>
                </a:effectLst>
              </a:rPr>
              <a:t>de Judá... Rubén...Gad... etc.” (vs. 5)</a:t>
            </a:r>
          </a:p>
          <a:p>
            <a:pPr algn="just" eaLnBrk="1" fontAlgn="auto" hangingPunct="1">
              <a:spcAft>
                <a:spcPts val="0"/>
              </a:spcAft>
              <a:buFont typeface="Wingdings 2"/>
              <a:buChar char=""/>
              <a:defRPr/>
            </a:pPr>
            <a:r>
              <a:rPr lang="es-CO" b="1" dirty="0">
                <a:solidFill>
                  <a:schemeClr val="tx1"/>
                </a:solidFill>
                <a:effectLst>
                  <a:outerShdw blurRad="38100" dist="38100" dir="2700000" algn="tl">
                    <a:srgbClr val="000000">
                      <a:alpha val="43137"/>
                    </a:srgbClr>
                  </a:outerShdw>
                </a:effectLst>
              </a:rPr>
              <a:t>La exactitud e igualdad de las cifras de cada tribu corrobora el concepto de que es un número simbólico.</a:t>
            </a:r>
          </a:p>
          <a:p>
            <a:pPr algn="just" eaLnBrk="1" fontAlgn="auto" hangingPunct="1">
              <a:spcAft>
                <a:spcPts val="0"/>
              </a:spcAft>
              <a:buFontTx/>
              <a:buNone/>
              <a:defRPr/>
            </a:pPr>
            <a:endParaRPr lang="es-CO" b="1" dirty="0">
              <a:solidFill>
                <a:schemeClr val="tx1"/>
              </a:solidFill>
              <a:effectLst>
                <a:outerShdw blurRad="38100" dist="38100" dir="2700000" algn="tl">
                  <a:srgbClr val="000000">
                    <a:alpha val="43137"/>
                  </a:srgbClr>
                </a:outerShdw>
              </a:effectLst>
            </a:endParaRPr>
          </a:p>
        </p:txBody>
      </p:sp>
      <p:sp>
        <p:nvSpPr>
          <p:cNvPr id="21507" name="WordArt 4" descr="Paper bag"/>
          <p:cNvSpPr>
            <a:spLocks noChangeArrowheads="1" noChangeShapeType="1" noTextEdit="1"/>
          </p:cNvSpPr>
          <p:nvPr/>
        </p:nvSpPr>
        <p:spPr bwMode="auto">
          <a:xfrm>
            <a:off x="3733800" y="571500"/>
            <a:ext cx="1727200" cy="571500"/>
          </a:xfrm>
          <a:prstGeom prst="rect">
            <a:avLst/>
          </a:prstGeom>
        </p:spPr>
        <p:txBody>
          <a:bodyPr wrap="none" fromWordArt="1">
            <a:prstTxWarp prst="textPlain">
              <a:avLst>
                <a:gd name="adj" fmla="val 50000"/>
              </a:avLst>
            </a:prstTxWarp>
          </a:bodyPr>
          <a:lstStyle/>
          <a:p>
            <a:pPr algn="ctr"/>
            <a:r>
              <a:rPr lang="es-CO" sz="54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Times New Roman"/>
                <a:cs typeface="Times New Roman"/>
              </a:rPr>
              <a:t>M I 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0" end="0"/>
                                            </p:txEl>
                                          </p:spTgt>
                                        </p:tgtEl>
                                        <p:attrNameLst>
                                          <p:attrName>ppt_c</p:attrName>
                                        </p:attrNameLst>
                                      </p:cBhvr>
                                      <p:to>
                                        <a:srgbClr val="C0FEF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 end="1"/>
                                            </p:txEl>
                                          </p:spTgt>
                                        </p:tgtEl>
                                        <p:attrNameLst>
                                          <p:attrName>ppt_c</p:attrName>
                                        </p:attrNameLst>
                                      </p:cBhvr>
                                      <p:to>
                                        <a:srgbClr val="C0FEF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2" end="2"/>
                                            </p:txEl>
                                          </p:spTgt>
                                        </p:tgtEl>
                                        <p:attrNameLst>
                                          <p:attrName>ppt_c</p:attrName>
                                        </p:attrNameLst>
                                      </p:cBhvr>
                                      <p:to>
                                        <a:srgbClr val="C0FEF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3" end="3"/>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912</TotalTime>
  <Pages>43</Pages>
  <Words>2789</Words>
  <Application>Microsoft Office PowerPoint</Application>
  <PresentationFormat>Presentación en pantalla (16:9)</PresentationFormat>
  <Paragraphs>202</Paragraphs>
  <Slides>47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47</vt:i4>
      </vt:variant>
    </vt:vector>
  </HeadingPairs>
  <TitlesOfParts>
    <vt:vector size="56" baseType="lpstr">
      <vt:lpstr>Arial Black</vt:lpstr>
      <vt:lpstr>AvantGarde Md BT</vt:lpstr>
      <vt:lpstr>Franklin Gothic Book</vt:lpstr>
      <vt:lpstr>Franklin Gothic Medium</vt:lpstr>
      <vt:lpstr>Impact</vt:lpstr>
      <vt:lpstr>Times</vt:lpstr>
      <vt:lpstr>Times New Roman</vt:lpstr>
      <vt:lpstr>Wingdings 2</vt:lpstr>
      <vt:lpstr>Viajes</vt:lpstr>
      <vt:lpstr>EL FUERTE PREGON  PRESENTA:</vt:lpstr>
      <vt:lpstr>Qué gran evento está a punto  de realizarse en favor de los fieles?  </vt:lpstr>
      <vt:lpstr>Presentación de PowerPoint</vt:lpstr>
      <vt:lpstr>Quiénes son los 144.000?</vt:lpstr>
      <vt:lpstr>ACLARANDO EL NUMERO</vt:lpstr>
      <vt:lpstr>Presentación de PowerPoint</vt:lpstr>
      <vt:lpstr>Presentación de PowerPoint</vt:lpstr>
      <vt:lpstr>Presentación de PowerPoint</vt:lpstr>
      <vt:lpstr>Presentación de PowerPoint</vt:lpstr>
      <vt:lpstr>EL NUMERO “MIL” (ELEPH) EN PROFECIA ES SIMBOLICO</vt:lpstr>
      <vt:lpstr>144 “mil” o “millares” o “familias” es un múltiplo de 12:  (12 x 12 = 144)</vt:lpstr>
      <vt:lpstr>LAS MEDIDAS DE LA CIUDAD SANTA</vt:lpstr>
      <vt:lpstr>Presentación de PowerPoint</vt:lpstr>
      <vt:lpstr>DIOS LE DIO UN PLAZO A ISRAEL DE 70 SEMANAS (70X7=490 Años proféticos)</vt:lpstr>
      <vt:lpstr>DIOS LE DIO UN PLAZO A ISRAEL DE 70 SEMANAS (70X7=490 Años proféticos)</vt:lpstr>
      <vt:lpstr>DIOS LE DIO UN PLAZO A ISRAEL DE 70 SEMANAS (70X7=490 Años proféticos)</vt:lpstr>
      <vt:lpstr>Quién llegó a constituir     el verdadero Israel?   (Gál. 3:28,29)</vt:lpstr>
      <vt:lpstr>ACLARANDO “LOS NOMBRES” DE LOS 144 “MIL” o “MILES”  o “FAMILIAS”. SON ISRAELITAS LITERALES?</vt:lpstr>
      <vt:lpstr>El NOMBRE: CARACTER Y MISION </vt:lpstr>
      <vt:lpstr>Cuando revisamos los nombres de las tribus en los listados provistos y en los que tienen que ver con eventos proféticos y los comparamos con el listado de los 144 mil o miles o familias descubriremos que...</vt:lpstr>
      <vt:lpstr>Presentación de PowerPoint</vt:lpstr>
      <vt:lpstr>Las tribus de DAN Y EFRAIN no aparecen entre los 144 mil.  ¿Por qué?</vt:lpstr>
      <vt:lpstr>Presentación de PowerPoint</vt:lpstr>
      <vt:lpstr>Presentación de PowerPoint</vt:lpstr>
      <vt:lpstr>EFRAIN  tampoco aparece entre los 144 mil.  ¿Por qué?</vt:lpstr>
      <vt:lpstr>Los sellados tienen nombres diferentes, es decir, caracteres y experiencias diferentes.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sólo los 144 mil son sellados</vt:lpstr>
      <vt:lpstr> La gran multitud             Los 144 mil</vt:lpstr>
      <vt:lpstr>A la luz de lo anterior no hay mayor diferencia entre unos y otros.</vt:lpstr>
      <vt:lpstr>Una cosa debe quedar fija  en nuestra mente:</vt:lpstr>
      <vt:lpstr>Características de los santos de los últimos días</vt:lpstr>
      <vt:lpstr>Características de los santos de los últimos días</vt:lpstr>
      <vt:lpstr>Características de los santos de los últimos días</vt:lpstr>
      <vt:lpstr>Características de los santos de los últimos días</vt:lpstr>
      <vt:lpstr>Características de los santos de los últimos días</vt:lpstr>
      <vt:lpstr>Y TODOS FUIMOS COMPRADOS!...  Y A UN ALTO PRECIO</vt:lpstr>
      <vt:lpstr>Dios tiene un pueblo en la tierra. Cómo podremos identificarlo? Ese será nuestro próximo tema.  “Señales de la Iglesia Verdadera”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144.000</dc:title>
  <dc:creator>Efrain Barón</dc:creator>
  <cp:lastModifiedBy>57314</cp:lastModifiedBy>
  <cp:revision>50</cp:revision>
  <cp:lastPrinted>2009-04-22T19:24:48Z</cp:lastPrinted>
  <dcterms:created xsi:type="dcterms:W3CDTF">1998-02-23T11:27:04Z</dcterms:created>
  <dcterms:modified xsi:type="dcterms:W3CDTF">2023-04-18T21:52:24Z</dcterms:modified>
</cp:coreProperties>
</file>