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03" r:id="rId1"/>
  </p:sldMasterIdLst>
  <p:notesMasterIdLst>
    <p:notesMasterId r:id="rId53"/>
  </p:notesMasterIdLst>
  <p:handoutMasterIdLst>
    <p:handoutMasterId r:id="rId54"/>
  </p:handout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Lst>
  <p:sldSz cx="9144000" cy="5143500" type="screen16x9"/>
  <p:notesSz cx="6858000" cy="91567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7D8E7"/>
    <a:srgbClr val="1D03E1"/>
    <a:srgbClr val="000000"/>
    <a:srgbClr val="FAFD00"/>
    <a:srgbClr val="FCFEB9"/>
    <a:srgbClr val="9234DB"/>
    <a:srgbClr val="2800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988" y="5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340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975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0419" name="Rectangle 3"/>
          <p:cNvSpPr>
            <a:spLocks noGrp="1" noRot="1" noChangeAspect="1" noChangeArrowheads="1" noTextEdit="1"/>
          </p:cNvSpPr>
          <p:nvPr>
            <p:ph type="sldImg" idx="2"/>
          </p:nvPr>
        </p:nvSpPr>
        <p:spPr bwMode="auto">
          <a:xfrm>
            <a:off x="393700" y="695325"/>
            <a:ext cx="60706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6715573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endParaRPr lang="es-CO"/>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6" descr="horizon.png"/>
          <p:cNvPicPr>
            <a:picLocks noChangeAspect="1"/>
          </p:cNvPicPr>
          <p:nvPr/>
        </p:nvPicPr>
        <p:blipFill>
          <a:blip r:embed="rId2">
            <a:extLst>
              <a:ext uri="{28A0092B-C50C-407E-A947-70E740481C1C}">
                <a14:useLocalDpi xmlns:a14="http://schemas.microsoft.com/office/drawing/2010/main" val="0"/>
              </a:ext>
            </a:extLst>
          </a:blip>
          <a:srcRect t="33333"/>
          <a:stretch>
            <a:fillRect/>
          </a:stretch>
        </p:blipFill>
        <p:spPr bwMode="auto">
          <a:xfrm>
            <a:off x="0" y="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219200" y="2914650"/>
            <a:ext cx="6400800" cy="131445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2" name="Title 1"/>
          <p:cNvSpPr>
            <a:spLocks noGrp="1"/>
          </p:cNvSpPr>
          <p:nvPr>
            <p:ph type="ctrTitle"/>
          </p:nvPr>
        </p:nvSpPr>
        <p:spPr>
          <a:xfrm>
            <a:off x="685800" y="1505916"/>
            <a:ext cx="7772400" cy="1102519"/>
          </a:xfrm>
        </p:spPr>
        <p:txBody>
          <a:bodyPr/>
          <a:lstStyle>
            <a:lvl1pPr algn="ctr">
              <a:defRPr sz="3200"/>
            </a:lvl1pPr>
          </a:lstStyle>
          <a:p>
            <a:r>
              <a:rPr lang="es-ES"/>
              <a:t>Haga clic para modificar el estilo de título del patrón</a:t>
            </a:r>
            <a:endParaRPr lang="en-US" dirty="0"/>
          </a:p>
        </p:txBody>
      </p:sp>
      <p:sp>
        <p:nvSpPr>
          <p:cNvPr id="5" name="Date Placeholder 3"/>
          <p:cNvSpPr>
            <a:spLocks noGrp="1"/>
          </p:cNvSpPr>
          <p:nvPr>
            <p:ph type="dt" sz="half" idx="10"/>
          </p:nvPr>
        </p:nvSpPr>
        <p:spPr/>
        <p:txBody>
          <a:bodyPr/>
          <a:lstStyle>
            <a:lvl1pPr>
              <a:defRPr/>
            </a:lvl1pPr>
          </a:lstStyle>
          <a:p>
            <a:pPr>
              <a:defRPr/>
            </a:pPr>
            <a:fld id="{C3E27E62-7DB7-45C0-A07D-09683B337FD7}" type="datetime1">
              <a:rPr lang="en-US"/>
              <a:pPr>
                <a:defRPr/>
              </a:pPr>
              <a:t>4/18/2023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7F7D60-0C9A-47FA-8ABC-219E84D1FE40}" type="slidenum">
              <a:rPr lang="en-US"/>
              <a:pPr>
                <a:defRPr/>
              </a:pPr>
              <a:t>‹Nº›</a:t>
            </a:fld>
            <a:endParaRPr lang="en-US" dirty="0"/>
          </a:p>
        </p:txBody>
      </p:sp>
    </p:spTree>
    <p:extLst>
      <p:ext uri="{BB962C8B-B14F-4D97-AF65-F5344CB8AC3E}">
        <p14:creationId xmlns:p14="http://schemas.microsoft.com/office/powerpoint/2010/main" val="2441607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lvl1pPr>
              <a:defRPr/>
            </a:lvl1pPr>
          </a:lstStyle>
          <a:p>
            <a:pPr>
              <a:defRPr/>
            </a:pPr>
            <a:fld id="{570FB02F-DFFE-4A41-9310-D4ABB746DEE5}" type="datetime1">
              <a:rPr lang="en-US"/>
              <a:pPr>
                <a:defRPr/>
              </a:pPr>
              <a:t>4/18/2023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C8C85B-4EBE-44DC-8D5C-631925202465}" type="slidenum">
              <a:rPr lang="en-US"/>
              <a:pPr>
                <a:defRPr/>
              </a:pPr>
              <a:t>‹Nº›</a:t>
            </a:fld>
            <a:endParaRPr lang="en-US" dirty="0"/>
          </a:p>
        </p:txBody>
      </p:sp>
    </p:spTree>
    <p:extLst>
      <p:ext uri="{BB962C8B-B14F-4D97-AF65-F5344CB8AC3E}">
        <p14:creationId xmlns:p14="http://schemas.microsoft.com/office/powerpoint/2010/main" val="251762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lvl1pPr>
              <a:defRPr/>
            </a:lvl1pPr>
          </a:lstStyle>
          <a:p>
            <a:pPr>
              <a:defRPr/>
            </a:pPr>
            <a:fld id="{1ADBAAE0-6F68-4CFB-A011-8EBBF061A3AF}" type="datetime1">
              <a:rPr lang="en-US"/>
              <a:pPr>
                <a:defRPr/>
              </a:pPr>
              <a:t>4/18/2023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ED89C8-7A43-4B06-9582-A07D9DBDF666}" type="slidenum">
              <a:rPr lang="en-US"/>
              <a:pPr>
                <a:defRPr/>
              </a:pPr>
              <a:t>‹Nº›</a:t>
            </a:fld>
            <a:endParaRPr lang="en-US" dirty="0"/>
          </a:p>
        </p:txBody>
      </p:sp>
    </p:spTree>
    <p:extLst>
      <p:ext uri="{BB962C8B-B14F-4D97-AF65-F5344CB8AC3E}">
        <p14:creationId xmlns:p14="http://schemas.microsoft.com/office/powerpoint/2010/main" val="2367434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85800" y="457200"/>
            <a:ext cx="7772400" cy="857250"/>
          </a:xfrm>
        </p:spPr>
        <p:txBody>
          <a:bodyPr/>
          <a:lstStyle/>
          <a:p>
            <a:r>
              <a:rPr lang="es-ES"/>
              <a:t>Haga clic para modificar el estilo de título del patrón</a:t>
            </a:r>
            <a:endParaRPr lang="es-CO"/>
          </a:p>
        </p:txBody>
      </p:sp>
      <p:sp>
        <p:nvSpPr>
          <p:cNvPr id="3" name="2 Marcador de texto"/>
          <p:cNvSpPr>
            <a:spLocks noGrp="1"/>
          </p:cNvSpPr>
          <p:nvPr>
            <p:ph type="body" sz="half" idx="1"/>
          </p:nvPr>
        </p:nvSpPr>
        <p:spPr>
          <a:xfrm>
            <a:off x="685800" y="1485900"/>
            <a:ext cx="3810000" cy="30861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imágenes prediseñadas"/>
          <p:cNvSpPr>
            <a:spLocks noGrp="1"/>
          </p:cNvSpPr>
          <p:nvPr>
            <p:ph type="clipArt" sz="half" idx="2"/>
          </p:nvPr>
        </p:nvSpPr>
        <p:spPr>
          <a:xfrm>
            <a:off x="4648200" y="1485900"/>
            <a:ext cx="3810000" cy="3086100"/>
          </a:xfrm>
        </p:spPr>
        <p:txBody>
          <a:bodyPr/>
          <a:lstStyle/>
          <a:p>
            <a:pPr lvl="0"/>
            <a:endParaRPr lang="es-CO" noProof="0"/>
          </a:p>
        </p:txBody>
      </p:sp>
    </p:spTree>
    <p:extLst>
      <p:ext uri="{BB962C8B-B14F-4D97-AF65-F5344CB8AC3E}">
        <p14:creationId xmlns:p14="http://schemas.microsoft.com/office/powerpoint/2010/main" val="2684756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85800" y="457200"/>
            <a:ext cx="7772400" cy="857250"/>
          </a:xfrm>
        </p:spPr>
        <p:txBody>
          <a:bodyPr/>
          <a:lstStyle/>
          <a:p>
            <a:r>
              <a:rPr lang="es-ES"/>
              <a:t>Haga clic para modificar el estilo de título del patrón</a:t>
            </a:r>
            <a:endParaRPr lang="es-CO"/>
          </a:p>
        </p:txBody>
      </p:sp>
      <p:sp>
        <p:nvSpPr>
          <p:cNvPr id="3" name="2 Marcador de imágenes prediseñadas"/>
          <p:cNvSpPr>
            <a:spLocks noGrp="1"/>
          </p:cNvSpPr>
          <p:nvPr>
            <p:ph type="clipArt" sz="half" idx="1"/>
          </p:nvPr>
        </p:nvSpPr>
        <p:spPr>
          <a:xfrm>
            <a:off x="685800" y="1485900"/>
            <a:ext cx="3810000" cy="3086100"/>
          </a:xfrm>
        </p:spPr>
        <p:txBody>
          <a:bodyPr/>
          <a:lstStyle/>
          <a:p>
            <a:pPr lvl="0"/>
            <a:endParaRPr lang="es-CO" noProof="0"/>
          </a:p>
        </p:txBody>
      </p:sp>
      <p:sp>
        <p:nvSpPr>
          <p:cNvPr id="4" name="3 Marcador de texto"/>
          <p:cNvSpPr>
            <a:spLocks noGrp="1"/>
          </p:cNvSpPr>
          <p:nvPr>
            <p:ph type="body" sz="half" idx="2"/>
          </p:nvPr>
        </p:nvSpPr>
        <p:spPr>
          <a:xfrm>
            <a:off x="4648200" y="1485900"/>
            <a:ext cx="3810000" cy="30861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59348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05979"/>
            <a:ext cx="7924800" cy="857250"/>
          </a:xfrm>
        </p:spPr>
        <p:txBody>
          <a:bodyPr/>
          <a:lstStyle/>
          <a:p>
            <a:r>
              <a:rPr lang="es-ES"/>
              <a:t>Haga clic para modificar el estilo de título del patrón</a:t>
            </a:r>
            <a:endParaRPr lang="en-US" dirty="0"/>
          </a:p>
        </p:txBody>
      </p:sp>
      <p:sp>
        <p:nvSpPr>
          <p:cNvPr id="8" name="Content Placeholder 7"/>
          <p:cNvSpPr>
            <a:spLocks noGrp="1"/>
          </p:cNvSpPr>
          <p:nvPr>
            <p:ph sz="quarter" idx="13"/>
          </p:nvPr>
        </p:nvSpPr>
        <p:spPr>
          <a:xfrm>
            <a:off x="609600" y="1200150"/>
            <a:ext cx="7924800" cy="30861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4"/>
          </p:nvPr>
        </p:nvSpPr>
        <p:spPr/>
        <p:txBody>
          <a:bodyPr/>
          <a:lstStyle>
            <a:lvl1pPr>
              <a:defRPr/>
            </a:lvl1pPr>
          </a:lstStyle>
          <a:p>
            <a:pPr>
              <a:defRPr/>
            </a:pPr>
            <a:fld id="{CAD23ED5-A211-45CB-80EC-A242E05DB92B}" type="datetime1">
              <a:rPr lang="en-US"/>
              <a:pPr>
                <a:defRPr/>
              </a:pPr>
              <a:t>4/18/2023</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3FB45FEB-E8DE-477B-9E6A-0A6CBD3ED003}" type="slidenum">
              <a:rPr lang="en-US"/>
              <a:pPr>
                <a:defRPr/>
              </a:pPr>
              <a:t>‹Nº›</a:t>
            </a:fld>
            <a:endParaRPr lang="en-US" dirty="0"/>
          </a:p>
        </p:txBody>
      </p:sp>
    </p:spTree>
    <p:extLst>
      <p:ext uri="{BB962C8B-B14F-4D97-AF65-F5344CB8AC3E}">
        <p14:creationId xmlns:p14="http://schemas.microsoft.com/office/powerpoint/2010/main" val="3908373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1" y="3721894"/>
            <a:ext cx="7885113" cy="1021556"/>
          </a:xfrm>
        </p:spPr>
        <p:txBody>
          <a:bodyPr anchor="t"/>
          <a:lstStyle>
            <a:lvl1pPr algn="l">
              <a:defRPr sz="3200" b="0" i="0" cap="all"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1" y="2596754"/>
            <a:ext cx="7885113" cy="1125140"/>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5805FA31-D859-4C4C-8CBC-D6DF503E7444}" type="datetime1">
              <a:rPr lang="en-US"/>
              <a:pPr>
                <a:defRPr/>
              </a:pPr>
              <a:t>4/18/2023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3A6AA8-9923-4D8C-8163-BB7987BC5410}" type="slidenum">
              <a:rPr lang="en-US"/>
              <a:pPr>
                <a:defRPr/>
              </a:pPr>
              <a:t>‹Nº›</a:t>
            </a:fld>
            <a:endParaRPr lang="en-US"/>
          </a:p>
        </p:txBody>
      </p:sp>
    </p:spTree>
    <p:extLst>
      <p:ext uri="{BB962C8B-B14F-4D97-AF65-F5344CB8AC3E}">
        <p14:creationId xmlns:p14="http://schemas.microsoft.com/office/powerpoint/2010/main" val="172332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200150"/>
            <a:ext cx="3733800" cy="30861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12"/>
          <p:cNvSpPr>
            <a:spLocks noGrp="1"/>
          </p:cNvSpPr>
          <p:nvPr>
            <p:ph sz="quarter" idx="14"/>
          </p:nvPr>
        </p:nvSpPr>
        <p:spPr>
          <a:xfrm>
            <a:off x="4800600" y="1200150"/>
            <a:ext cx="3733800" cy="30861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Title 1"/>
          <p:cNvSpPr>
            <a:spLocks noGrp="1"/>
          </p:cNvSpPr>
          <p:nvPr>
            <p:ph type="title"/>
          </p:nvPr>
        </p:nvSpPr>
        <p:spPr>
          <a:xfrm>
            <a:off x="609600" y="205979"/>
            <a:ext cx="7924800" cy="857250"/>
          </a:xfrm>
        </p:spPr>
        <p:txBody>
          <a:bodyPr/>
          <a:lstStyle/>
          <a:p>
            <a:r>
              <a:rPr lang="es-ES"/>
              <a:t>Haga clic para modificar el estilo de título del patrón</a:t>
            </a:r>
            <a:endParaRPr lang="en-US" dirty="0"/>
          </a:p>
        </p:txBody>
      </p:sp>
      <p:sp>
        <p:nvSpPr>
          <p:cNvPr id="5" name="Date Placeholder 3"/>
          <p:cNvSpPr>
            <a:spLocks noGrp="1"/>
          </p:cNvSpPr>
          <p:nvPr>
            <p:ph type="dt" sz="half" idx="15"/>
          </p:nvPr>
        </p:nvSpPr>
        <p:spPr/>
        <p:txBody>
          <a:bodyPr/>
          <a:lstStyle>
            <a:lvl1pPr>
              <a:defRPr/>
            </a:lvl1pPr>
          </a:lstStyle>
          <a:p>
            <a:pPr>
              <a:defRPr/>
            </a:pPr>
            <a:fld id="{E913D4B6-756A-458B-9C47-3BDA241AE856}" type="datetime1">
              <a:rPr lang="en-US"/>
              <a:pPr>
                <a:defRPr/>
              </a:pPr>
              <a:t>4/18/2023</a:t>
            </a:fld>
            <a:endParaRPr lang="en-US" dirty="0"/>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7FB36836-853C-422D-9C6A-759D5F2BFC35}" type="slidenum">
              <a:rPr lang="en-US"/>
              <a:pPr>
                <a:defRPr/>
              </a:pPr>
              <a:t>‹Nº›</a:t>
            </a:fld>
            <a:endParaRPr lang="en-US" dirty="0"/>
          </a:p>
        </p:txBody>
      </p:sp>
    </p:spTree>
    <p:extLst>
      <p:ext uri="{BB962C8B-B14F-4D97-AF65-F5344CB8AC3E}">
        <p14:creationId xmlns:p14="http://schemas.microsoft.com/office/powerpoint/2010/main" val="2327492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1657350"/>
            <a:ext cx="3733800" cy="26289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Content Placeholder 10"/>
          <p:cNvSpPr>
            <a:spLocks noGrp="1"/>
          </p:cNvSpPr>
          <p:nvPr>
            <p:ph sz="quarter" idx="13"/>
          </p:nvPr>
        </p:nvSpPr>
        <p:spPr>
          <a:xfrm>
            <a:off x="609600" y="1657350"/>
            <a:ext cx="3733800" cy="26289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Title 1"/>
          <p:cNvSpPr>
            <a:spLocks noGrp="1"/>
          </p:cNvSpPr>
          <p:nvPr>
            <p:ph type="title"/>
          </p:nvPr>
        </p:nvSpPr>
        <p:spPr>
          <a:xfrm>
            <a:off x="609600" y="205979"/>
            <a:ext cx="7924800" cy="85725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1200150"/>
            <a:ext cx="3733800" cy="431006"/>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5" name="Text Placeholder 4"/>
          <p:cNvSpPr>
            <a:spLocks noGrp="1"/>
          </p:cNvSpPr>
          <p:nvPr>
            <p:ph type="body" sz="quarter" idx="3"/>
          </p:nvPr>
        </p:nvSpPr>
        <p:spPr>
          <a:xfrm>
            <a:off x="4800600" y="1200150"/>
            <a:ext cx="3733800" cy="431006"/>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7" name="Date Placeholder 3"/>
          <p:cNvSpPr>
            <a:spLocks noGrp="1"/>
          </p:cNvSpPr>
          <p:nvPr>
            <p:ph type="dt" sz="half" idx="15"/>
          </p:nvPr>
        </p:nvSpPr>
        <p:spPr/>
        <p:txBody>
          <a:bodyPr/>
          <a:lstStyle>
            <a:lvl1pPr>
              <a:defRPr/>
            </a:lvl1pPr>
          </a:lstStyle>
          <a:p>
            <a:pPr>
              <a:defRPr/>
            </a:pPr>
            <a:fld id="{32346F77-FED5-4DBB-8E13-9B8EE7886990}" type="datetime1">
              <a:rPr lang="en-US"/>
              <a:pPr>
                <a:defRPr/>
              </a:pPr>
              <a:t>4/18/2023</a:t>
            </a:fld>
            <a:endParaRPr lang="en-US" dirty="0"/>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A111D441-2A56-424A-AF7D-1E99CBE743F8}" type="slidenum">
              <a:rPr lang="en-US"/>
              <a:pPr>
                <a:defRPr/>
              </a:pPr>
              <a:t>‹Nº›</a:t>
            </a:fld>
            <a:endParaRPr lang="en-US" dirty="0"/>
          </a:p>
        </p:txBody>
      </p:sp>
    </p:spTree>
    <p:extLst>
      <p:ext uri="{BB962C8B-B14F-4D97-AF65-F5344CB8AC3E}">
        <p14:creationId xmlns:p14="http://schemas.microsoft.com/office/powerpoint/2010/main" val="769127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05979"/>
            <a:ext cx="7924800" cy="857250"/>
          </a:xfrm>
        </p:spPr>
        <p:txBody>
          <a:bodyPr/>
          <a:lstStyle/>
          <a:p>
            <a:r>
              <a:rPr lang="es-ES"/>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fld id="{52AEE306-F5B1-4940-AA34-89BAB04A4B84}" type="datetime1">
              <a:rPr lang="en-US"/>
              <a:pPr>
                <a:defRPr/>
              </a:pPr>
              <a:t>4/18/2023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684D9BE-2861-4983-8155-6598A8073568}" type="slidenum">
              <a:rPr lang="en-US"/>
              <a:pPr>
                <a:defRPr/>
              </a:pPr>
              <a:t>‹Nº›</a:t>
            </a:fld>
            <a:endParaRPr lang="en-US" dirty="0"/>
          </a:p>
        </p:txBody>
      </p:sp>
    </p:spTree>
    <p:extLst>
      <p:ext uri="{BB962C8B-B14F-4D97-AF65-F5344CB8AC3E}">
        <p14:creationId xmlns:p14="http://schemas.microsoft.com/office/powerpoint/2010/main" val="4034079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8B0C168-E57A-4F21-B893-80AD74182117}" type="datetime1">
              <a:rPr lang="en-US"/>
              <a:pPr>
                <a:defRPr/>
              </a:pPr>
              <a:t>4/18/2023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838A99D-33FF-4B0A-98CC-9961BF89706B}" type="slidenum">
              <a:rPr lang="en-US"/>
              <a:pPr>
                <a:defRPr/>
              </a:pPr>
              <a:t>‹Nº›</a:t>
            </a:fld>
            <a:endParaRPr lang="en-US" dirty="0"/>
          </a:p>
        </p:txBody>
      </p:sp>
    </p:spTree>
    <p:extLst>
      <p:ext uri="{BB962C8B-B14F-4D97-AF65-F5344CB8AC3E}">
        <p14:creationId xmlns:p14="http://schemas.microsoft.com/office/powerpoint/2010/main" val="2779333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085850"/>
            <a:ext cx="4648200" cy="32004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Title 1"/>
          <p:cNvSpPr>
            <a:spLocks noGrp="1"/>
          </p:cNvSpPr>
          <p:nvPr>
            <p:ph type="title"/>
          </p:nvPr>
        </p:nvSpPr>
        <p:spPr>
          <a:xfrm>
            <a:off x="612648" y="1085850"/>
            <a:ext cx="2971800" cy="822960"/>
          </a:xfrm>
        </p:spPr>
        <p:txBody>
          <a:bodyPr/>
          <a:lstStyle>
            <a:lvl1pPr algn="l">
              <a:defRPr sz="1800" b="0" i="0" cap="none" baseline="0">
                <a:solidFill>
                  <a:schemeClr val="tx2"/>
                </a:solidFill>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12648" y="1910919"/>
            <a:ext cx="2971800" cy="2375332"/>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3"/>
          <p:cNvSpPr>
            <a:spLocks noGrp="1"/>
          </p:cNvSpPr>
          <p:nvPr>
            <p:ph type="dt" sz="half" idx="14"/>
          </p:nvPr>
        </p:nvSpPr>
        <p:spPr/>
        <p:txBody>
          <a:bodyPr/>
          <a:lstStyle>
            <a:lvl1pPr>
              <a:defRPr/>
            </a:lvl1pPr>
          </a:lstStyle>
          <a:p>
            <a:pPr>
              <a:defRPr/>
            </a:pPr>
            <a:fld id="{29EAD814-91CD-4185-92E7-51698CC4132A}" type="datetime1">
              <a:rPr lang="en-US"/>
              <a:pPr>
                <a:defRPr/>
              </a:pPr>
              <a:t>4/18/2023</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F2DA8DC4-819A-4057-8E68-D7F198C9CC31}" type="slidenum">
              <a:rPr lang="en-US"/>
              <a:pPr>
                <a:defRPr/>
              </a:pPr>
              <a:t>‹Nº›</a:t>
            </a:fld>
            <a:endParaRPr lang="en-US" dirty="0"/>
          </a:p>
        </p:txBody>
      </p:sp>
    </p:spTree>
    <p:extLst>
      <p:ext uri="{BB962C8B-B14F-4D97-AF65-F5344CB8AC3E}">
        <p14:creationId xmlns:p14="http://schemas.microsoft.com/office/powerpoint/2010/main" val="83831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5" name="Picture 10" descr="horiz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085850"/>
            <a:ext cx="2971800" cy="822960"/>
          </a:xfrm>
        </p:spPr>
        <p:txBody>
          <a:bodyPr/>
          <a:lstStyle>
            <a:lvl1pPr algn="l">
              <a:defRPr sz="1800" b="0" i="0" cap="none" baseline="0">
                <a:solidFill>
                  <a:schemeClr val="tx2"/>
                </a:solidFill>
              </a:defRPr>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4657344" y="1085850"/>
            <a:ext cx="3419856" cy="260604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609600" y="1910918"/>
            <a:ext cx="2971800" cy="1803832"/>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6" name="Date Placeholder 4"/>
          <p:cNvSpPr>
            <a:spLocks noGrp="1"/>
          </p:cNvSpPr>
          <p:nvPr>
            <p:ph type="dt" sz="half" idx="10"/>
          </p:nvPr>
        </p:nvSpPr>
        <p:spPr/>
        <p:txBody>
          <a:bodyPr/>
          <a:lstStyle>
            <a:lvl1pPr>
              <a:defRPr/>
            </a:lvl1pPr>
          </a:lstStyle>
          <a:p>
            <a:pPr>
              <a:defRPr/>
            </a:pPr>
            <a:fld id="{298D84B5-ECE1-4F79-8434-4C94DE32B795}" type="datetime1">
              <a:rPr lang="en-US"/>
              <a:pPr>
                <a:defRPr/>
              </a:pPr>
              <a:t>4/18/2023</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8359791-6D95-47F1-8D7D-FAB1879D76E8}" type="slidenum">
              <a:rPr lang="en-US"/>
              <a:pPr>
                <a:defRPr/>
              </a:pPr>
              <a:t>‹Nº›</a:t>
            </a:fld>
            <a:endParaRPr lang="en-US" dirty="0"/>
          </a:p>
        </p:txBody>
      </p:sp>
    </p:spTree>
    <p:extLst>
      <p:ext uri="{BB962C8B-B14F-4D97-AF65-F5344CB8AC3E}">
        <p14:creationId xmlns:p14="http://schemas.microsoft.com/office/powerpoint/2010/main" val="48400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6" descr="horizon.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09600" y="206375"/>
            <a:ext cx="7924800" cy="857250"/>
          </a:xfrm>
          <a:prstGeom prst="rect">
            <a:avLst/>
          </a:prstGeom>
        </p:spPr>
        <p:txBody>
          <a:bodyPr vert="horz" lIns="91440" tIns="45720" rIns="91440" bIns="45720" rtlCol="0" anchor="b" anchorCtr="0">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1200150"/>
            <a:ext cx="7924800" cy="339407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715000" y="4767263"/>
            <a:ext cx="1524000" cy="274637"/>
          </a:xfrm>
          <a:prstGeom prst="rect">
            <a:avLst/>
          </a:prstGeom>
        </p:spPr>
        <p:txBody>
          <a:bodyPr vert="horz" lIns="91440" tIns="45720" rIns="91440" bIns="45720" rtlCol="0" anchor="ctr"/>
          <a:lstStyle>
            <a:lvl1pPr algn="r">
              <a:defRPr sz="1000" strike="noStrike" spc="60" baseline="0">
                <a:solidFill>
                  <a:schemeClr val="tx1"/>
                </a:solidFill>
              </a:defRPr>
            </a:lvl1pPr>
          </a:lstStyle>
          <a:p>
            <a:pPr>
              <a:defRPr/>
            </a:pPr>
            <a:fld id="{29CB7DE0-FD16-44CA-80FD-CB24177D7139}" type="datetime1">
              <a:rPr lang="en-US"/>
              <a:pPr>
                <a:defRPr/>
              </a:pPr>
              <a:t>4/18/2023</a:t>
            </a:fld>
            <a:endParaRPr lang="en-US" dirty="0"/>
          </a:p>
        </p:txBody>
      </p:sp>
      <p:sp>
        <p:nvSpPr>
          <p:cNvPr id="5" name="Footer Placeholder 4"/>
          <p:cNvSpPr>
            <a:spLocks noGrp="1"/>
          </p:cNvSpPr>
          <p:nvPr>
            <p:ph type="ftr" sz="quarter" idx="3"/>
          </p:nvPr>
        </p:nvSpPr>
        <p:spPr>
          <a:xfrm>
            <a:off x="609600" y="4767263"/>
            <a:ext cx="2895600" cy="274637"/>
          </a:xfrm>
          <a:prstGeom prst="rect">
            <a:avLst/>
          </a:prstGeom>
        </p:spPr>
        <p:txBody>
          <a:bodyPr vert="horz" lIns="91440" tIns="45720" rIns="91440" bIns="45720" rtlCol="0" anchor="ctr"/>
          <a:lstStyle>
            <a:lvl1pPr algn="l">
              <a:defRPr sz="1000" cap="all" spc="60" baseline="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7543800" y="4767263"/>
            <a:ext cx="990600" cy="274637"/>
          </a:xfrm>
          <a:prstGeom prst="rect">
            <a:avLst/>
          </a:prstGeom>
        </p:spPr>
        <p:txBody>
          <a:bodyPr vert="horz" lIns="91440" tIns="45720" rIns="91440" bIns="45720" rtlCol="0" anchor="ctr"/>
          <a:lstStyle>
            <a:lvl1pPr algn="r">
              <a:defRPr sz="1100" baseline="0">
                <a:solidFill>
                  <a:schemeClr val="tx1"/>
                </a:solidFill>
              </a:defRPr>
            </a:lvl1pPr>
          </a:lstStyle>
          <a:p>
            <a:pPr>
              <a:defRPr/>
            </a:pPr>
            <a:fld id="{5F604FFB-DD75-4F15-B429-8D741909EF7C}" type="slidenum">
              <a:rPr lang="en-US"/>
              <a:pPr>
                <a:defRPr/>
              </a:pPr>
              <a:t>‹Nº›</a:t>
            </a:fld>
            <a:endParaRPr lang="en-US" dirty="0"/>
          </a:p>
        </p:txBody>
      </p:sp>
    </p:spTree>
  </p:cSld>
  <p:clrMap bg1="dk1" tx1="lt1" bg2="dk2" tx2="lt2" accent1="accent1" accent2="accent2" accent3="accent3" accent4="accent4" accent5="accent5" accent6="accent6" hlink="hlink" folHlink="folHlink"/>
  <p:sldLayoutIdLst>
    <p:sldLayoutId id="2147484012" r:id="rId1"/>
    <p:sldLayoutId id="2147484004" r:id="rId2"/>
    <p:sldLayoutId id="2147484013" r:id="rId3"/>
    <p:sldLayoutId id="2147484005" r:id="rId4"/>
    <p:sldLayoutId id="2147484006" r:id="rId5"/>
    <p:sldLayoutId id="2147484007" r:id="rId6"/>
    <p:sldLayoutId id="2147484008" r:id="rId7"/>
    <p:sldLayoutId id="2147484009" r:id="rId8"/>
    <p:sldLayoutId id="2147484014" r:id="rId9"/>
    <p:sldLayoutId id="2147484010" r:id="rId10"/>
    <p:sldLayoutId id="2147484011" r:id="rId11"/>
    <p:sldLayoutId id="2147484015" r:id="rId12"/>
    <p:sldLayoutId id="2147484016" r:id="rId13"/>
  </p:sldLayoutIdLst>
  <p:txStyles>
    <p:titleStyle>
      <a:lvl1pPr algn="l" rtl="0" eaLnBrk="0" fontAlgn="base" hangingPunct="0">
        <a:spcBef>
          <a:spcPct val="0"/>
        </a:spcBef>
        <a:spcAft>
          <a:spcPct val="0"/>
        </a:spcAft>
        <a:defRPr sz="3000" kern="1200" cap="all" spc="5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Narrow" pitchFamily="34" charset="0"/>
        </a:defRPr>
      </a:lvl2pPr>
      <a:lvl3pPr algn="l" rtl="0" eaLnBrk="0" fontAlgn="base" hangingPunct="0">
        <a:spcBef>
          <a:spcPct val="0"/>
        </a:spcBef>
        <a:spcAft>
          <a:spcPct val="0"/>
        </a:spcAft>
        <a:defRPr sz="3000">
          <a:solidFill>
            <a:schemeClr val="tx1"/>
          </a:solidFill>
          <a:latin typeface="Arial Narrow" pitchFamily="34" charset="0"/>
        </a:defRPr>
      </a:lvl3pPr>
      <a:lvl4pPr algn="l" rtl="0" eaLnBrk="0" fontAlgn="base" hangingPunct="0">
        <a:spcBef>
          <a:spcPct val="0"/>
        </a:spcBef>
        <a:spcAft>
          <a:spcPct val="0"/>
        </a:spcAft>
        <a:defRPr sz="3000">
          <a:solidFill>
            <a:schemeClr val="tx1"/>
          </a:solidFill>
          <a:latin typeface="Arial Narrow" pitchFamily="34" charset="0"/>
        </a:defRPr>
      </a:lvl4pPr>
      <a:lvl5pPr algn="l" rtl="0" eaLnBrk="0" fontAlgn="base" hangingPunct="0">
        <a:spcBef>
          <a:spcPct val="0"/>
        </a:spcBef>
        <a:spcAft>
          <a:spcPct val="0"/>
        </a:spcAft>
        <a:defRPr sz="3000">
          <a:solidFill>
            <a:schemeClr val="tx1"/>
          </a:solidFill>
          <a:latin typeface="Arial Narrow"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1pPr>
      <a:lvl2pPr marL="742950" indent="-28575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2pPr>
      <a:lvl3pPr marL="11430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3pPr>
      <a:lvl4pPr marL="16002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4pPr>
      <a:lvl5pPr marL="20574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bin"/><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3.bin"/><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84213" y="50800"/>
            <a:ext cx="7772400" cy="1041400"/>
          </a:xfrm>
        </p:spPr>
        <p:txBody>
          <a:bodyPr/>
          <a:lstStyle/>
          <a:p>
            <a:pPr eaLnBrk="1" hangingPunct="1">
              <a:defRPr/>
            </a:pPr>
            <a:r>
              <a:rPr lang="en-US" b="1" dirty="0">
                <a:solidFill>
                  <a:srgbClr val="FAFD00"/>
                </a:solidFill>
                <a:effectLst>
                  <a:outerShdw blurRad="38100" dist="38100" dir="2700000" algn="tl">
                    <a:srgbClr val="000000"/>
                  </a:outerShdw>
                </a:effectLst>
              </a:rPr>
              <a:t>EL FUERTE PREGON</a:t>
            </a:r>
            <a:br>
              <a:rPr lang="en-US" b="1" dirty="0">
                <a:solidFill>
                  <a:srgbClr val="FAFD00"/>
                </a:solidFill>
                <a:effectLst>
                  <a:outerShdw blurRad="38100" dist="38100" dir="2700000" algn="tl">
                    <a:srgbClr val="000000"/>
                  </a:outerShdw>
                </a:effectLst>
              </a:rPr>
            </a:br>
            <a:r>
              <a:rPr lang="en-US" b="1" dirty="0">
                <a:solidFill>
                  <a:srgbClr val="FAFD00"/>
                </a:solidFill>
                <a:effectLst>
                  <a:outerShdw blurRad="38100" dist="38100" dir="2700000" algn="tl">
                    <a:srgbClr val="000000"/>
                  </a:outerShdw>
                </a:effectLst>
              </a:rPr>
              <a:t>PRESENTA</a:t>
            </a:r>
          </a:p>
        </p:txBody>
      </p:sp>
      <p:sp>
        <p:nvSpPr>
          <p:cNvPr id="4100" name="Rectangle 4"/>
          <p:cNvSpPr>
            <a:spLocks noGrp="1" noChangeArrowheads="1"/>
          </p:cNvSpPr>
          <p:nvPr>
            <p:ph type="subTitle" idx="1"/>
          </p:nvPr>
        </p:nvSpPr>
        <p:spPr>
          <a:xfrm>
            <a:off x="1331913" y="1203325"/>
            <a:ext cx="6400800" cy="762000"/>
          </a:xfrm>
        </p:spPr>
        <p:txBody>
          <a:bodyPr/>
          <a:lstStyle/>
          <a:p>
            <a:pPr marL="342900" indent="-342900" eaLnBrk="1" hangingPunct="1">
              <a:defRPr/>
            </a:pPr>
            <a:r>
              <a:rPr lang="es-CO" b="1" dirty="0">
                <a:solidFill>
                  <a:srgbClr val="EAEC5E"/>
                </a:solidFill>
                <a:effectLst>
                  <a:outerShdw blurRad="38100" dist="38100" dir="2700000" algn="tl">
                    <a:srgbClr val="000000"/>
                  </a:outerShdw>
                </a:effectLst>
              </a:rPr>
              <a:t>TEMA No. 12</a:t>
            </a:r>
          </a:p>
          <a:p>
            <a:pPr marL="342900" indent="-342900" eaLnBrk="1" hangingPunct="1">
              <a:defRPr/>
            </a:pPr>
            <a:r>
              <a:rPr lang="es-CO" b="1" dirty="0">
                <a:solidFill>
                  <a:srgbClr val="EAEC5E"/>
                </a:solidFill>
                <a:effectLst>
                  <a:outerShdw blurRad="38100" dist="38100" dir="2700000" algn="tl">
                    <a:srgbClr val="000000"/>
                  </a:outerShdw>
                </a:effectLst>
              </a:rPr>
              <a:t>“La profecía súper-exacta de la Biblia y nuestro destino final”</a:t>
            </a:r>
          </a:p>
        </p:txBody>
      </p:sp>
      <p:pic>
        <p:nvPicPr>
          <p:cNvPr id="71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95488"/>
            <a:ext cx="9144000"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 calcmode="lin" valueType="num">
                                      <p:cBhvr>
                                        <p:cTn id="7" dur="500" fill="hold"/>
                                        <p:tgtEl>
                                          <p:spTgt spid="4100">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4100">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4100">
                                            <p:txEl>
                                              <p:pRg st="1" end="1"/>
                                            </p:txEl>
                                          </p:spTgt>
                                        </p:tgtEl>
                                        <p:attrNameLst>
                                          <p:attrName>style.visibility</p:attrName>
                                        </p:attrNameLst>
                                      </p:cBhvr>
                                      <p:to>
                                        <p:strVal val="visible"/>
                                      </p:to>
                                    </p:set>
                                    <p:anim calcmode="lin" valueType="num">
                                      <p:cBhvr>
                                        <p:cTn id="13" dur="500" fill="hold"/>
                                        <p:tgtEl>
                                          <p:spTgt spid="4100">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4100">
                                            <p:txEl>
                                              <p:pRg st="1" end="1"/>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4" descr="73F.JPG                                                        0000A860&#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Grp="1" noChangeArrowheads="1"/>
          </p:cNvSpPr>
          <p:nvPr>
            <p:ph type="body" sz="half" idx="1"/>
          </p:nvPr>
        </p:nvSpPr>
        <p:spPr>
          <a:xfrm>
            <a:off x="609600" y="2514600"/>
            <a:ext cx="7772400" cy="1828800"/>
          </a:xfrm>
        </p:spPr>
        <p:txBody>
          <a:bodyPr/>
          <a:lstStyle/>
          <a:p>
            <a:pPr algn="just" eaLnBrk="1" hangingPunct="1">
              <a:buFontTx/>
              <a:buNone/>
              <a:defRPr/>
            </a:pPr>
            <a:r>
              <a:rPr lang="es-CO" sz="2800" b="1">
                <a:solidFill>
                  <a:srgbClr val="FAFD00"/>
                </a:solidFill>
                <a:effectLst>
                  <a:outerShdw blurRad="38100" dist="38100" dir="2700000" algn="tl">
                    <a:srgbClr val="000000"/>
                  </a:outerShdw>
                </a:effectLst>
              </a:rPr>
              <a:t>	“El cuerno que ha sido quebrado, y en cuyo lugar han aparecido </a:t>
            </a:r>
            <a:r>
              <a:rPr lang="es-CO" sz="2800" b="1" u="sng">
                <a:solidFill>
                  <a:srgbClr val="FF3300"/>
                </a:solidFill>
                <a:effectLst>
                  <a:outerShdw blurRad="38100" dist="38100" dir="2700000" algn="tl">
                    <a:srgbClr val="000000"/>
                  </a:outerShdw>
                </a:effectLst>
              </a:rPr>
              <a:t>cuatro cuernos</a:t>
            </a:r>
            <a:r>
              <a:rPr lang="es-CO" sz="2800" b="1">
                <a:solidFill>
                  <a:srgbClr val="FAFD00"/>
                </a:solidFill>
                <a:effectLst>
                  <a:outerShdw blurRad="38100" dist="38100" dir="2700000" algn="tl">
                    <a:srgbClr val="000000"/>
                  </a:outerShdw>
                </a:effectLst>
              </a:rPr>
              <a:t>, significa que </a:t>
            </a:r>
            <a:r>
              <a:rPr lang="es-CO" sz="2800" b="1" u="sng">
                <a:solidFill>
                  <a:srgbClr val="FF3300"/>
                </a:solidFill>
                <a:effectLst>
                  <a:outerShdw blurRad="38100" dist="38100" dir="2700000" algn="tl">
                    <a:srgbClr val="000000"/>
                  </a:outerShdw>
                </a:effectLst>
              </a:rPr>
              <a:t>cuatro reinos se levantarán de esa nación</a:t>
            </a:r>
            <a:r>
              <a:rPr lang="es-CO" sz="2800" b="1">
                <a:solidFill>
                  <a:srgbClr val="FAFD00"/>
                </a:solidFill>
                <a:effectLst>
                  <a:outerShdw blurRad="38100" dist="38100" dir="2700000" algn="tl">
                    <a:srgbClr val="000000"/>
                  </a:outerShdw>
                </a:effectLst>
              </a:rPr>
              <a:t>; pero no con la fuerza de él.” (vs. 22)</a:t>
            </a:r>
          </a:p>
        </p:txBody>
      </p:sp>
      <p:sp>
        <p:nvSpPr>
          <p:cNvPr id="17412" name="WordArt 3"/>
          <p:cNvSpPr>
            <a:spLocks noChangeArrowheads="1" noChangeShapeType="1" noTextEdit="1"/>
          </p:cNvSpPr>
          <p:nvPr/>
        </p:nvSpPr>
        <p:spPr bwMode="auto">
          <a:xfrm>
            <a:off x="4191000" y="171450"/>
            <a:ext cx="4724400" cy="7429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CO"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LOS CUATRO CUERNOS</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 calcmode="lin" valueType="num">
                                      <p:cBhvr additive="base">
                                        <p:cTn id="7" dur="500" fill="hold"/>
                                        <p:tgtEl>
                                          <p:spTgt spid="2048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3" descr="73F.JPG                                                        0000A860&#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body" sz="half" idx="1"/>
          </p:nvPr>
        </p:nvSpPr>
        <p:spPr>
          <a:xfrm>
            <a:off x="1042988" y="2171700"/>
            <a:ext cx="7720012" cy="2686050"/>
          </a:xfrm>
        </p:spPr>
        <p:txBody>
          <a:bodyPr>
            <a:noAutofit/>
          </a:bodyPr>
          <a:lstStyle/>
          <a:p>
            <a:pPr algn="just" eaLnBrk="1" hangingPunct="1">
              <a:defRPr/>
            </a:pPr>
            <a:r>
              <a:rPr lang="es-CO" sz="2800" b="1" dirty="0">
                <a:solidFill>
                  <a:srgbClr val="FAFD00"/>
                </a:solidFill>
                <a:effectLst>
                  <a:outerShdw blurRad="38100" dist="38100" dir="2700000" algn="tl">
                    <a:srgbClr val="000000"/>
                  </a:outerShdw>
                </a:effectLst>
              </a:rPr>
              <a:t>Una vez más comprobamos que la Biblia tiene la razón. A la muerte de Alejandro Magno su reino es dividido entre sus cuatro generales: </a:t>
            </a:r>
          </a:p>
          <a:p>
            <a:pPr algn="just" eaLnBrk="1" hangingPunct="1">
              <a:defRPr/>
            </a:pPr>
            <a:r>
              <a:rPr lang="es-CO" sz="2800" b="1" u="sng" dirty="0">
                <a:effectLst>
                  <a:outerShdw blurRad="38100" dist="38100" dir="2700000" algn="tl">
                    <a:srgbClr val="000000"/>
                  </a:outerShdw>
                </a:effectLst>
              </a:rPr>
              <a:t>CASANDRO, LISIMACO, SELEUCO Y PTOLOMEO.</a:t>
            </a:r>
            <a:r>
              <a:rPr lang="es-CO" sz="2800" b="1" dirty="0">
                <a:effectLst>
                  <a:outerShdw blurRad="38100" dist="38100" dir="2700000" algn="tl">
                    <a:srgbClr val="000000"/>
                  </a:outerShdw>
                </a:effectLst>
              </a:rPr>
              <a:t> </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additive="base">
                                        <p:cTn id="7" dur="500" fill="hold"/>
                                        <p:tgtEl>
                                          <p:spTgt spid="2150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150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506">
                                            <p:txEl>
                                              <p:pRg st="1" end="1"/>
                                            </p:txEl>
                                          </p:spTgt>
                                        </p:tgtEl>
                                        <p:attrNameLst>
                                          <p:attrName>style.visibility</p:attrName>
                                        </p:attrNameLst>
                                      </p:cBhvr>
                                      <p:to>
                                        <p:strVal val="visible"/>
                                      </p:to>
                                    </p:set>
                                    <p:anim calcmode="lin" valueType="num">
                                      <p:cBhvr additive="base">
                                        <p:cTn id="13" dur="500" fill="hold"/>
                                        <p:tgtEl>
                                          <p:spTgt spid="2150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150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5" descr="50V.JPG                                                        0000A8CC&#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2" name="Rectangle 2"/>
          <p:cNvSpPr>
            <a:spLocks noGrp="1" noChangeArrowheads="1"/>
          </p:cNvSpPr>
          <p:nvPr>
            <p:ph type="title"/>
          </p:nvPr>
        </p:nvSpPr>
        <p:spPr/>
        <p:txBody>
          <a:bodyPr/>
          <a:lstStyle/>
          <a:p>
            <a:pPr algn="ctr" eaLnBrk="1" hangingPunct="1">
              <a:defRPr/>
            </a:pPr>
            <a:r>
              <a:rPr lang="es-CO" sz="4000" b="1">
                <a:solidFill>
                  <a:srgbClr val="FAFD00"/>
                </a:solidFill>
                <a:effectLst>
                  <a:outerShdw blurRad="38100" dist="38100" dir="2700000" algn="tl">
                    <a:srgbClr val="000000"/>
                  </a:outerShdw>
                </a:effectLst>
              </a:rPr>
              <a:t>Qué sucedió después de los cuatro cuernos? </a:t>
            </a:r>
          </a:p>
        </p:txBody>
      </p:sp>
      <p:sp>
        <p:nvSpPr>
          <p:cNvPr id="87043" name="Rectangle 3"/>
          <p:cNvSpPr>
            <a:spLocks noGrp="1" noChangeArrowheads="1"/>
          </p:cNvSpPr>
          <p:nvPr>
            <p:ph type="body" sz="half" idx="1"/>
          </p:nvPr>
        </p:nvSpPr>
        <p:spPr>
          <a:xfrm>
            <a:off x="179388" y="1563688"/>
            <a:ext cx="8785225" cy="2286000"/>
          </a:xfrm>
        </p:spPr>
        <p:txBody>
          <a:bodyPr>
            <a:noAutofit/>
          </a:bodyPr>
          <a:lstStyle/>
          <a:p>
            <a:pPr algn="just" eaLnBrk="1" hangingPunct="1">
              <a:defRPr/>
            </a:pPr>
            <a:r>
              <a:rPr lang="es-CO" sz="2800" b="1" dirty="0">
                <a:solidFill>
                  <a:srgbClr val="FAFD00"/>
                </a:solidFill>
                <a:effectLst>
                  <a:outerShdw blurRad="38100" dist="38100" dir="2700000" algn="tl">
                    <a:srgbClr val="000000"/>
                  </a:outerShdw>
                </a:effectLst>
              </a:rPr>
              <a:t>“Y de uno de ellos salió </a:t>
            </a:r>
            <a:r>
              <a:rPr lang="es-CO" sz="2800" b="1" dirty="0">
                <a:solidFill>
                  <a:srgbClr val="3BCE30"/>
                </a:solidFill>
                <a:effectLst>
                  <a:outerShdw blurRad="38100" dist="38100" dir="2700000" algn="tl">
                    <a:srgbClr val="000000"/>
                  </a:outerShdw>
                </a:effectLst>
              </a:rPr>
              <a:t>u</a:t>
            </a:r>
            <a:r>
              <a:rPr lang="es-CO" sz="2800" b="1" u="sng" dirty="0">
                <a:solidFill>
                  <a:srgbClr val="7FFF00"/>
                </a:solidFill>
                <a:effectLst>
                  <a:outerShdw blurRad="38100" dist="38100" dir="2700000" algn="tl">
                    <a:srgbClr val="000000"/>
                  </a:outerShdw>
                </a:effectLst>
              </a:rPr>
              <a:t>n cuerno pequeño </a:t>
            </a:r>
            <a:r>
              <a:rPr lang="es-CO" sz="2800" b="1" dirty="0">
                <a:solidFill>
                  <a:srgbClr val="FAFD00"/>
                </a:solidFill>
                <a:effectLst>
                  <a:outerShdw blurRad="38100" dist="38100" dir="2700000" algn="tl">
                    <a:srgbClr val="000000"/>
                  </a:outerShdw>
                </a:effectLst>
              </a:rPr>
              <a:t>que creció mucho hacia el sur, hacia el este y hacia la tierra gloriosa.”   (Dan. 8:9)</a:t>
            </a:r>
          </a:p>
          <a:p>
            <a:pPr algn="just" eaLnBrk="1" hangingPunct="1">
              <a:defRPr/>
            </a:pPr>
            <a:r>
              <a:rPr lang="es-CO" sz="2800" b="1" dirty="0">
                <a:solidFill>
                  <a:srgbClr val="FAFD00"/>
                </a:solidFill>
                <a:effectLst>
                  <a:outerShdw blurRad="38100" dist="38100" dir="2700000" algn="tl">
                    <a:srgbClr val="000000"/>
                  </a:outerShdw>
                </a:effectLst>
              </a:rPr>
              <a:t>Este cuerno pequeño </a:t>
            </a:r>
            <a:r>
              <a:rPr lang="es-CO" sz="2800" b="1" u="sng" dirty="0">
                <a:solidFill>
                  <a:srgbClr val="3BCE30"/>
                </a:solidFill>
                <a:effectLst>
                  <a:outerShdw blurRad="38100" dist="38100" dir="2700000" algn="tl">
                    <a:srgbClr val="000000"/>
                  </a:outerShdw>
                </a:effectLst>
              </a:rPr>
              <a:t>inicialmente es Roma pagana</a:t>
            </a:r>
            <a:r>
              <a:rPr lang="es-CO" sz="2800" b="1" dirty="0">
                <a:solidFill>
                  <a:srgbClr val="FAFD00"/>
                </a:solidFill>
                <a:effectLst>
                  <a:outerShdw blurRad="38100" dist="38100" dir="2700000" algn="tl">
                    <a:srgbClr val="000000"/>
                  </a:outerShdw>
                </a:effectLst>
              </a:rPr>
              <a:t>. Este es el imperio que dominó el sur (Egipto, Cartago); el este  (Su dominio llegó hasta la Gran Bretaña); la tierra gloriosa (Palestina). </a:t>
            </a:r>
          </a:p>
          <a:p>
            <a:pPr algn="just" eaLnBrk="1" hangingPunct="1">
              <a:defRPr/>
            </a:pPr>
            <a:endParaRPr lang="es-CO" sz="2800" dirty="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additive="base">
                                        <p:cTn id="7" dur="500" fill="hold"/>
                                        <p:tgtEl>
                                          <p:spTgt spid="870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70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87043">
                                            <p:txEl>
                                              <p:pRg st="1" end="1"/>
                                            </p:txEl>
                                          </p:spTgt>
                                        </p:tgtEl>
                                        <p:attrNameLst>
                                          <p:attrName>style.visibility</p:attrName>
                                        </p:attrNameLst>
                                      </p:cBhvr>
                                      <p:to>
                                        <p:strVal val="visible"/>
                                      </p:to>
                                    </p:set>
                                    <p:anim calcmode="lin" valueType="num">
                                      <p:cBhvr additive="base">
                                        <p:cTn id="13" dur="500" fill="hold"/>
                                        <p:tgtEl>
                                          <p:spTgt spid="8704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70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sz="half" idx="2"/>
          </p:nvPr>
        </p:nvSpPr>
        <p:spPr>
          <a:xfrm>
            <a:off x="2971800" y="285750"/>
            <a:ext cx="5638800" cy="4229100"/>
          </a:xfrm>
        </p:spPr>
        <p:txBody>
          <a:bodyPr>
            <a:noAutofit/>
          </a:bodyPr>
          <a:lstStyle/>
          <a:p>
            <a:pPr algn="just" eaLnBrk="1" hangingPunct="1">
              <a:defRPr/>
            </a:pPr>
            <a:r>
              <a:rPr lang="es-CO" sz="3200" b="1" dirty="0">
                <a:solidFill>
                  <a:srgbClr val="FAFD00"/>
                </a:solidFill>
                <a:effectLst>
                  <a:outerShdw blurRad="38100" dist="38100" dir="2700000" algn="tl">
                    <a:srgbClr val="000000"/>
                  </a:outerShdw>
                </a:effectLst>
              </a:rPr>
              <a:t>Qué pasaría con el cuerno pequeño?</a:t>
            </a:r>
          </a:p>
          <a:p>
            <a:pPr algn="just" eaLnBrk="1" hangingPunct="1">
              <a:defRPr/>
            </a:pPr>
            <a:r>
              <a:rPr lang="es-CO" sz="3200" b="1" dirty="0">
                <a:solidFill>
                  <a:srgbClr val="FAFD00"/>
                </a:solidFill>
                <a:effectLst>
                  <a:outerShdw blurRad="38100" dist="38100" dir="2700000" algn="tl">
                    <a:srgbClr val="000000"/>
                  </a:outerShdw>
                </a:effectLst>
              </a:rPr>
              <a:t> “Se engrandeció hasta el ejército del cielo; y echó por tierra parte del ejército y de las estrellas, y las pisoteó. Se engrandeció contra el Jefe del ejército. ...”   (Dan. 8: 9-10)</a:t>
            </a:r>
          </a:p>
          <a:p>
            <a:pPr algn="just" eaLnBrk="1" hangingPunct="1">
              <a:buFontTx/>
              <a:buNone/>
              <a:defRPr/>
            </a:pPr>
            <a:br>
              <a:rPr lang="es-CO" sz="3200" b="1" dirty="0">
                <a:solidFill>
                  <a:srgbClr val="FAFD00"/>
                </a:solidFill>
                <a:effectLst>
                  <a:outerShdw blurRad="38100" dist="38100" dir="2700000" algn="tl">
                    <a:srgbClr val="000000"/>
                  </a:outerShdw>
                </a:effectLst>
              </a:rPr>
            </a:br>
            <a:r>
              <a:rPr lang="es-CO" sz="2000" b="1" dirty="0">
                <a:solidFill>
                  <a:srgbClr val="FAFD00"/>
                </a:solidFill>
                <a:effectLst>
                  <a:outerShdw blurRad="38100" dist="38100" dir="2700000" algn="tl">
                    <a:srgbClr val="000000"/>
                  </a:outerShdw>
                </a:effectLst>
              </a:rPr>
              <a:t>					</a:t>
            </a:r>
          </a:p>
          <a:p>
            <a:pPr algn="just" eaLnBrk="1" hangingPunct="1">
              <a:buFontTx/>
              <a:buNone/>
              <a:defRPr/>
            </a:pPr>
            <a:endParaRPr lang="es-CO" sz="2000" b="1" dirty="0">
              <a:solidFill>
                <a:srgbClr val="FAFD00"/>
              </a:solidFill>
              <a:effectLst>
                <a:outerShdw blurRad="38100" dist="38100" dir="2700000" algn="tl">
                  <a:srgbClr val="000000"/>
                </a:outerShdw>
              </a:effectLst>
            </a:endParaRPr>
          </a:p>
          <a:p>
            <a:pPr algn="just" eaLnBrk="1" hangingPunct="1">
              <a:buFontTx/>
              <a:buNone/>
              <a:defRPr/>
            </a:pPr>
            <a:endParaRPr lang="es-CO" sz="2000" b="1" dirty="0">
              <a:solidFill>
                <a:srgbClr val="FAFD00"/>
              </a:solidFill>
              <a:effectLst>
                <a:outerShdw blurRad="38100" dist="38100" dir="2700000" algn="tl">
                  <a:srgbClr val="000000"/>
                </a:outerShdw>
              </a:effectLst>
            </a:endParaRPr>
          </a:p>
          <a:p>
            <a:pPr algn="just" eaLnBrk="1" hangingPunct="1">
              <a:buFontTx/>
              <a:buNone/>
              <a:defRPr/>
            </a:pPr>
            <a:r>
              <a:rPr lang="es-CO" sz="2000" b="1" dirty="0">
                <a:solidFill>
                  <a:srgbClr val="FAFD00"/>
                </a:solidFill>
                <a:effectLst>
                  <a:outerShdw blurRad="38100" dist="38100" dir="2700000" algn="tl">
                    <a:srgbClr val="000000"/>
                  </a:outerShdw>
                </a:effectLst>
              </a:rPr>
              <a:t>	</a:t>
            </a:r>
          </a:p>
        </p:txBody>
      </p:sp>
      <p:pic>
        <p:nvPicPr>
          <p:cNvPr id="20483" name="Picture 6" descr="44A.PICT                                                       000005CA&#10;Fotos CD Alfa                  B16F8E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04788"/>
            <a:ext cx="167957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dir="vert"/>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body" sz="half" idx="2"/>
          </p:nvPr>
        </p:nvSpPr>
        <p:spPr>
          <a:xfrm>
            <a:off x="4800600" y="228600"/>
            <a:ext cx="4191000" cy="4343400"/>
          </a:xfrm>
        </p:spPr>
        <p:txBody>
          <a:bodyPr/>
          <a:lstStyle/>
          <a:p>
            <a:pPr algn="just" eaLnBrk="1" hangingPunct="1">
              <a:defRPr/>
            </a:pPr>
            <a:r>
              <a:rPr lang="es-CO" sz="2800" b="1">
                <a:solidFill>
                  <a:schemeClr val="tx2"/>
                </a:solidFill>
              </a:rPr>
              <a:t>Esto tuvo cumplimiento cuando el emperador </a:t>
            </a:r>
            <a:r>
              <a:rPr lang="es-CO" sz="2800" b="1" u="sng">
                <a:solidFill>
                  <a:srgbClr val="FAFD00"/>
                </a:solidFill>
              </a:rPr>
              <a:t>CONSTANTINO</a:t>
            </a:r>
            <a:r>
              <a:rPr lang="es-CO" sz="2800" b="1">
                <a:solidFill>
                  <a:schemeClr val="tx2"/>
                </a:solidFill>
              </a:rPr>
              <a:t> se alió con la iglesia cristiana. </a:t>
            </a:r>
          </a:p>
          <a:p>
            <a:pPr algn="just" eaLnBrk="1" hangingPunct="1">
              <a:defRPr/>
            </a:pPr>
            <a:r>
              <a:rPr lang="es-CO" sz="2800" b="1">
                <a:solidFill>
                  <a:schemeClr val="tx2"/>
                </a:solidFill>
              </a:rPr>
              <a:t>A partir del año 313 empieza el terrible misterio de la </a:t>
            </a:r>
            <a:r>
              <a:rPr lang="es-CO" sz="2800" b="1" u="sng">
                <a:solidFill>
                  <a:srgbClr val="FAFD00"/>
                </a:solidFill>
              </a:rPr>
              <a:t>INIQUIDAD</a:t>
            </a:r>
            <a:r>
              <a:rPr lang="es-CO" sz="2800" b="1">
                <a:solidFill>
                  <a:schemeClr val="tx2"/>
                </a:solidFill>
              </a:rPr>
              <a:t>. </a:t>
            </a:r>
          </a:p>
          <a:p>
            <a:pPr algn="just" eaLnBrk="1" hangingPunct="1">
              <a:defRPr/>
            </a:pPr>
            <a:r>
              <a:rPr lang="es-CO" sz="2800" b="1">
                <a:solidFill>
                  <a:schemeClr val="tx2"/>
                </a:solidFill>
              </a:rPr>
              <a:t>Esta </a:t>
            </a:r>
            <a:r>
              <a:rPr lang="es-CO" sz="2800" b="1" u="sng">
                <a:solidFill>
                  <a:srgbClr val="FAFD00"/>
                </a:solidFill>
              </a:rPr>
              <a:t>alianza apóstata</a:t>
            </a:r>
            <a:r>
              <a:rPr lang="es-CO" sz="2800" b="1">
                <a:solidFill>
                  <a:schemeClr val="tx2"/>
                </a:solidFill>
              </a:rPr>
              <a:t> se levantó contra Dios. </a:t>
            </a:r>
          </a:p>
        </p:txBody>
      </p:sp>
      <p:pic>
        <p:nvPicPr>
          <p:cNvPr id="21507"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244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 calcmode="lin" valueType="num">
                                      <p:cBhvr additive="base">
                                        <p:cTn id="7" dur="5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7650">
                                            <p:txEl>
                                              <p:pRg st="1" end="1"/>
                                            </p:txEl>
                                          </p:spTgt>
                                        </p:tgtEl>
                                        <p:attrNameLst>
                                          <p:attrName>style.visibility</p:attrName>
                                        </p:attrNameLst>
                                      </p:cBhvr>
                                      <p:to>
                                        <p:strVal val="visible"/>
                                      </p:to>
                                    </p:set>
                                    <p:anim calcmode="lin" valueType="num">
                                      <p:cBhvr additive="base">
                                        <p:cTn id="13" dur="500" fill="hold"/>
                                        <p:tgtEl>
                                          <p:spTgt spid="276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0">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7650">
                                            <p:txEl>
                                              <p:pRg st="2" end="2"/>
                                            </p:txEl>
                                          </p:spTgt>
                                        </p:tgtEl>
                                        <p:attrNameLst>
                                          <p:attrName>style.visibility</p:attrName>
                                        </p:attrNameLst>
                                      </p:cBhvr>
                                      <p:to>
                                        <p:strVal val="visible"/>
                                      </p:to>
                                    </p:set>
                                    <p:anim calcmode="lin" valueType="num">
                                      <p:cBhvr additive="base">
                                        <p:cTn id="19" dur="500" fill="hold"/>
                                        <p:tgtEl>
                                          <p:spTgt spid="276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0">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7" descr="24P.JPG                                                        0000A896&#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2"/>
          <p:cNvSpPr>
            <a:spLocks noGrp="1" noChangeArrowheads="1"/>
          </p:cNvSpPr>
          <p:nvPr>
            <p:ph type="body" sz="half" idx="2"/>
          </p:nvPr>
        </p:nvSpPr>
        <p:spPr>
          <a:xfrm>
            <a:off x="381000" y="800100"/>
            <a:ext cx="8305800" cy="3257550"/>
          </a:xfrm>
        </p:spPr>
        <p:txBody>
          <a:bodyPr>
            <a:normAutofit fontScale="92500"/>
          </a:bodyPr>
          <a:lstStyle/>
          <a:p>
            <a:pPr algn="just" eaLnBrk="1" hangingPunct="1">
              <a:defRPr/>
            </a:pPr>
            <a:r>
              <a:rPr lang="es-CO" sz="3600" b="1">
                <a:solidFill>
                  <a:srgbClr val="FAFD00"/>
                </a:solidFill>
                <a:effectLst>
                  <a:outerShdw blurRad="38100" dist="38100" dir="2700000" algn="tl">
                    <a:srgbClr val="000000"/>
                  </a:outerShdw>
                </a:effectLst>
              </a:rPr>
              <a:t>Por primera vez un obispo toma el título de </a:t>
            </a:r>
            <a:r>
              <a:rPr lang="es-CO" sz="3600" b="1" u="sng">
                <a:solidFill>
                  <a:srgbClr val="3BCE30"/>
                </a:solidFill>
                <a:effectLst>
                  <a:outerShdw blurRad="38100" dist="38100" dir="2700000" algn="tl">
                    <a:srgbClr val="000000"/>
                  </a:outerShdw>
                </a:effectLst>
              </a:rPr>
              <a:t>“Santo padre”, “Sumo Pontífice</a:t>
            </a:r>
            <a:r>
              <a:rPr lang="es-CO" sz="3600" b="1">
                <a:solidFill>
                  <a:srgbClr val="FAFD00"/>
                </a:solidFill>
                <a:effectLst>
                  <a:outerShdw blurRad="38100" dist="38100" dir="2700000" algn="tl">
                    <a:srgbClr val="000000"/>
                  </a:outerShdw>
                </a:effectLst>
              </a:rPr>
              <a:t>”(Este era un título propio del emperador romano). </a:t>
            </a:r>
          </a:p>
          <a:p>
            <a:pPr algn="just" eaLnBrk="1" hangingPunct="1">
              <a:defRPr/>
            </a:pPr>
            <a:r>
              <a:rPr lang="es-CO" sz="3600" b="1" u="sng">
                <a:solidFill>
                  <a:srgbClr val="7FFF00"/>
                </a:solidFill>
                <a:effectLst>
                  <a:outerShdw blurRad="38100" dist="38100" dir="2700000" algn="tl">
                    <a:srgbClr val="000000"/>
                  </a:outerShdw>
                </a:effectLst>
              </a:rPr>
              <a:t>La Biblia dice</a:t>
            </a:r>
            <a:r>
              <a:rPr lang="es-CO" sz="3600" b="1">
                <a:solidFill>
                  <a:srgbClr val="FAFD00"/>
                </a:solidFill>
                <a:effectLst>
                  <a:outerShdw blurRad="38100" dist="38100" dir="2700000" algn="tl">
                    <a:srgbClr val="000000"/>
                  </a:outerShdw>
                </a:effectLst>
              </a:rPr>
              <a:t>: “...</a:t>
            </a:r>
            <a:r>
              <a:rPr lang="es-CO" sz="3600" b="1" u="sng">
                <a:solidFill>
                  <a:srgbClr val="7FFF00"/>
                </a:solidFill>
                <a:effectLst>
                  <a:outerShdw blurRad="38100" dist="38100" dir="2700000" algn="tl">
                    <a:srgbClr val="000000"/>
                  </a:outerShdw>
                </a:effectLst>
              </a:rPr>
              <a:t>Cristo no se glorificó a sí mismo haciéndose Pontífice</a:t>
            </a:r>
            <a:r>
              <a:rPr lang="es-CO" sz="3600" b="1">
                <a:solidFill>
                  <a:srgbClr val="FAFD00"/>
                </a:solidFill>
                <a:effectLst>
                  <a:outerShdw blurRad="38100" dist="38100" dir="2700000" algn="tl">
                    <a:srgbClr val="000000"/>
                  </a:outerShdw>
                </a:effectLst>
              </a:rPr>
              <a:t>” 	(Heb. 5:5)</a:t>
            </a:r>
            <a:endParaRPr lang="es-CO" b="1">
              <a:solidFill>
                <a:srgbClr val="FAFD00"/>
              </a:solidFill>
              <a:effectLst>
                <a:outerShdw blurRad="38100" dist="38100" dir="2700000" algn="tl">
                  <a:srgbClr val="000000"/>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 calcmode="lin" valueType="num">
                                      <p:cBhvr>
                                        <p:cTn id="7" dur="500" fill="hold"/>
                                        <p:tgtEl>
                                          <p:spTgt spid="28674">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28674">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28674">
                                            <p:txEl>
                                              <p:pRg st="1" end="1"/>
                                            </p:txEl>
                                          </p:spTgt>
                                        </p:tgtEl>
                                        <p:attrNameLst>
                                          <p:attrName>style.visibility</p:attrName>
                                        </p:attrNameLst>
                                      </p:cBhvr>
                                      <p:to>
                                        <p:strVal val="visible"/>
                                      </p:to>
                                    </p:set>
                                    <p:anim calcmode="lin" valueType="num">
                                      <p:cBhvr>
                                        <p:cTn id="13" dur="500" fill="hold"/>
                                        <p:tgtEl>
                                          <p:spTgt spid="28674">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28674">
                                            <p:txEl>
                                              <p:pRg st="1" end="1"/>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ChangeArrowheads="1"/>
          </p:cNvSpPr>
          <p:nvPr>
            <p:ph type="body" sz="half" idx="2"/>
          </p:nvPr>
        </p:nvSpPr>
        <p:spPr>
          <a:xfrm>
            <a:off x="533400" y="971550"/>
            <a:ext cx="8077200" cy="3086100"/>
          </a:xfrm>
        </p:spPr>
        <p:txBody>
          <a:bodyPr>
            <a:normAutofit fontScale="85000" lnSpcReduction="20000"/>
          </a:bodyPr>
          <a:lstStyle/>
          <a:p>
            <a:pPr algn="just" eaLnBrk="1" hangingPunct="1">
              <a:defRPr/>
            </a:pPr>
            <a:r>
              <a:rPr lang="es-CO" sz="2400" b="1">
                <a:solidFill>
                  <a:srgbClr val="FAFD00"/>
                </a:solidFill>
                <a:effectLst>
                  <a:outerShdw blurRad="38100" dist="38100" dir="2700000" algn="tl">
                    <a:srgbClr val="000000"/>
                  </a:outerShdw>
                </a:effectLst>
              </a:rPr>
              <a:t>Estableció el </a:t>
            </a:r>
            <a:r>
              <a:rPr lang="es-CO" sz="2400" b="1" u="sng">
                <a:solidFill>
                  <a:srgbClr val="7FFF00"/>
                </a:solidFill>
                <a:effectLst>
                  <a:outerShdw blurRad="38100" dist="38100" dir="2700000" algn="tl">
                    <a:srgbClr val="000000"/>
                  </a:outerShdw>
                </a:effectLst>
              </a:rPr>
              <a:t>sacerdocio </a:t>
            </a:r>
            <a:r>
              <a:rPr lang="es-CO" sz="2400" b="1">
                <a:solidFill>
                  <a:srgbClr val="FAFD00"/>
                </a:solidFill>
                <a:effectLst>
                  <a:outerShdw blurRad="38100" dist="38100" dir="2700000" algn="tl">
                    <a:srgbClr val="000000"/>
                  </a:outerShdw>
                </a:effectLst>
              </a:rPr>
              <a:t>que intercede por el pueblo ignorando que ahora tenemos un sólo Sacerdote y es Cristo.  (Heb. 7:23-25)</a:t>
            </a:r>
          </a:p>
          <a:p>
            <a:pPr algn="just" eaLnBrk="1" hangingPunct="1">
              <a:defRPr/>
            </a:pPr>
            <a:r>
              <a:rPr lang="es-CO" sz="2400" b="1">
                <a:solidFill>
                  <a:srgbClr val="FAFD00"/>
                </a:solidFill>
                <a:effectLst>
                  <a:outerShdw blurRad="38100" dist="38100" dir="2700000" algn="tl">
                    <a:srgbClr val="000000"/>
                  </a:outerShdw>
                </a:effectLst>
              </a:rPr>
              <a:t>Estableció el </a:t>
            </a:r>
            <a:r>
              <a:rPr lang="es-CO" sz="2400" b="1" u="sng">
                <a:solidFill>
                  <a:srgbClr val="7FFF00"/>
                </a:solidFill>
                <a:effectLst>
                  <a:outerShdw blurRad="38100" dist="38100" dir="2700000" algn="tl">
                    <a:srgbClr val="000000"/>
                  </a:outerShdw>
                </a:effectLst>
              </a:rPr>
              <a:t>sacrificio de la misa </a:t>
            </a:r>
            <a:r>
              <a:rPr lang="es-CO" sz="2400" b="1">
                <a:solidFill>
                  <a:srgbClr val="FAFD00"/>
                </a:solidFill>
                <a:effectLst>
                  <a:outerShdw blurRad="38100" dist="38100" dir="2700000" algn="tl">
                    <a:srgbClr val="000000"/>
                  </a:outerShdw>
                </a:effectLst>
              </a:rPr>
              <a:t>en donde Cristo en persona es sacrificado cada día ignorando que la Biblia dice que Cristo no fue sacrificado sino sólo una vez. (Heb.10:11,12)</a:t>
            </a:r>
          </a:p>
          <a:p>
            <a:pPr algn="just" eaLnBrk="1" hangingPunct="1">
              <a:defRPr/>
            </a:pPr>
            <a:r>
              <a:rPr lang="es-CO" sz="2400" b="1">
                <a:solidFill>
                  <a:srgbClr val="FAFD00"/>
                </a:solidFill>
                <a:effectLst>
                  <a:outerShdw blurRad="38100" dist="38100" dir="2700000" algn="tl">
                    <a:srgbClr val="000000"/>
                  </a:outerShdw>
                </a:effectLst>
              </a:rPr>
              <a:t>Echó por tierra la verdad cuando instauró la “Sagrada Tradición”, gracias a la cual pudo implantar cosas que no están en la Biblia tales como el </a:t>
            </a:r>
            <a:r>
              <a:rPr lang="es-CO" sz="2400" b="1" u="sng">
                <a:solidFill>
                  <a:srgbClr val="7FFF00"/>
                </a:solidFill>
                <a:effectLst>
                  <a:outerShdw blurRad="38100" dist="38100" dir="2700000" algn="tl">
                    <a:srgbClr val="000000"/>
                  </a:outerShdw>
                </a:effectLst>
              </a:rPr>
              <a:t>Domingo</a:t>
            </a:r>
            <a:r>
              <a:rPr lang="es-CO" sz="2400" b="1">
                <a:solidFill>
                  <a:srgbClr val="FAFD00"/>
                </a:solidFill>
                <a:effectLst>
                  <a:outerShdw blurRad="38100" dist="38100" dir="2700000" algn="tl">
                    <a:srgbClr val="000000"/>
                  </a:outerShdw>
                </a:effectLst>
              </a:rPr>
              <a:t> como día de reposo, la </a:t>
            </a:r>
            <a:r>
              <a:rPr lang="es-CO" sz="2400" b="1" u="sng">
                <a:solidFill>
                  <a:srgbClr val="7FFF00"/>
                </a:solidFill>
                <a:effectLst>
                  <a:outerShdw blurRad="38100" dist="38100" dir="2700000" algn="tl">
                    <a:srgbClr val="000000"/>
                  </a:outerShdw>
                </a:effectLst>
              </a:rPr>
              <a:t>veneración a las reliquias y a los santos</a:t>
            </a:r>
            <a:r>
              <a:rPr lang="es-CO" sz="2400" b="1">
                <a:solidFill>
                  <a:srgbClr val="FAFD00"/>
                </a:solidFill>
                <a:effectLst>
                  <a:outerShdw blurRad="38100" dist="38100" dir="2700000" algn="tl">
                    <a:srgbClr val="000000"/>
                  </a:outerShdw>
                </a:effectLst>
              </a:rPr>
              <a:t>; la </a:t>
            </a:r>
            <a:r>
              <a:rPr lang="es-CO" sz="2400" b="1" u="sng">
                <a:solidFill>
                  <a:srgbClr val="7FFF00"/>
                </a:solidFill>
                <a:effectLst>
                  <a:outerShdw blurRad="38100" dist="38100" dir="2700000" algn="tl">
                    <a:srgbClr val="000000"/>
                  </a:outerShdw>
                </a:effectLst>
              </a:rPr>
              <a:t>preeminencia de María sobre la Iglesia</a:t>
            </a:r>
            <a:r>
              <a:rPr lang="es-CO" sz="2400" b="1">
                <a:solidFill>
                  <a:srgbClr val="FAFD00"/>
                </a:solidFill>
                <a:effectLst>
                  <a:outerShdw blurRad="38100" dist="38100" dir="2700000" algn="tl">
                    <a:srgbClr val="000000"/>
                  </a:outerShdw>
                </a:effectLst>
              </a:rPr>
              <a:t>; las </a:t>
            </a:r>
            <a:r>
              <a:rPr lang="es-CO" sz="2400" b="1" u="sng">
                <a:solidFill>
                  <a:srgbClr val="7FFF00"/>
                </a:solidFill>
                <a:effectLst>
                  <a:outerShdw blurRad="38100" dist="38100" dir="2700000" algn="tl">
                    <a:srgbClr val="000000"/>
                  </a:outerShdw>
                </a:effectLst>
              </a:rPr>
              <a:t>indulgencias</a:t>
            </a:r>
            <a:r>
              <a:rPr lang="es-CO" sz="2400" b="1">
                <a:solidFill>
                  <a:srgbClr val="FAFD00"/>
                </a:solidFill>
                <a:effectLst>
                  <a:outerShdw blurRad="38100" dist="38100" dir="2700000" algn="tl">
                    <a:srgbClr val="000000"/>
                  </a:outerShdw>
                </a:effectLst>
              </a:rPr>
              <a:t>, las </a:t>
            </a:r>
            <a:r>
              <a:rPr lang="es-CO" sz="2400" b="1" u="sng">
                <a:solidFill>
                  <a:srgbClr val="7FFF00"/>
                </a:solidFill>
                <a:effectLst>
                  <a:outerShdw blurRad="38100" dist="38100" dir="2700000" algn="tl">
                    <a:srgbClr val="000000"/>
                  </a:outerShdw>
                </a:effectLst>
              </a:rPr>
              <a:t>misas por lo muertos</a:t>
            </a:r>
            <a:r>
              <a:rPr lang="es-CO" sz="2400" b="1">
                <a:solidFill>
                  <a:srgbClr val="FAFD00"/>
                </a:solidFill>
                <a:effectLst>
                  <a:outerShdw blurRad="38100" dist="38100" dir="2700000" algn="tl">
                    <a:srgbClr val="000000"/>
                  </a:outerShdw>
                </a:effectLst>
              </a:rPr>
              <a:t>, etc.</a:t>
            </a:r>
          </a:p>
          <a:p>
            <a:pPr algn="just" eaLnBrk="1" hangingPunct="1">
              <a:buFontTx/>
              <a:buNone/>
              <a:defRPr/>
            </a:pPr>
            <a:endParaRPr lang="es-CO" sz="2400" b="1">
              <a:solidFill>
                <a:srgbClr val="FAFD00"/>
              </a:solidFill>
              <a:effectLst>
                <a:outerShdw blurRad="38100" dist="38100" dir="2700000" algn="tl">
                  <a:srgbClr val="000000"/>
                </a:outerShdw>
              </a:effectLst>
            </a:endParaRPr>
          </a:p>
          <a:p>
            <a:pPr algn="just" eaLnBrk="1" hangingPunct="1">
              <a:defRPr/>
            </a:pPr>
            <a:endParaRPr lang="es-CO" sz="2400" b="1">
              <a:solidFill>
                <a:srgbClr val="FAFD00"/>
              </a:solidFill>
              <a:effectLst>
                <a:outerShdw blurRad="38100" dist="38100" dir="2700000" algn="tl">
                  <a:srgbClr val="000000"/>
                </a:outerShdw>
              </a:effectLst>
            </a:endParaRPr>
          </a:p>
          <a:p>
            <a:pPr algn="just" eaLnBrk="1" hangingPunct="1">
              <a:defRPr/>
            </a:pPr>
            <a:endParaRPr lang="es-CO" sz="2400" b="1">
              <a:solidFill>
                <a:srgbClr val="FAFD00"/>
              </a:solidFill>
              <a:effectLst>
                <a:outerShdw blurRad="38100" dist="38100" dir="2700000" algn="tl">
                  <a:srgbClr val="000000"/>
                </a:outerShdw>
              </a:effectLst>
            </a:endParaRPr>
          </a:p>
        </p:txBody>
      </p:sp>
      <p:sp>
        <p:nvSpPr>
          <p:cNvPr id="23555" name="WordArt 5"/>
          <p:cNvSpPr>
            <a:spLocks noChangeArrowheads="1" noChangeShapeType="1" noTextEdit="1"/>
          </p:cNvSpPr>
          <p:nvPr/>
        </p:nvSpPr>
        <p:spPr bwMode="auto">
          <a:xfrm>
            <a:off x="685800" y="228600"/>
            <a:ext cx="7239000" cy="571500"/>
          </a:xfrm>
          <a:prstGeom prst="rect">
            <a:avLst/>
          </a:prstGeom>
        </p:spPr>
        <p:txBody>
          <a:bodyPr wrap="none" fromWordArt="1">
            <a:prstTxWarp prst="textDoubleWave1">
              <a:avLst>
                <a:gd name="adj1" fmla="val 6500"/>
                <a:gd name="adj2" fmla="val 0"/>
              </a:avLst>
            </a:prstTxWarp>
          </a:bodyPr>
          <a:lstStyle/>
          <a:p>
            <a:pPr algn="ctr"/>
            <a:r>
              <a:rPr lang="es-CO" sz="3600" b="1" kern="10" spc="100">
                <a:ln w="18000">
                  <a:solidFill>
                    <a:srgbClr val="A5BDD7"/>
                  </a:solidFill>
                  <a:round/>
                  <a:headEnd/>
                  <a:tailEnd/>
                </a:ln>
                <a:solidFill>
                  <a:srgbClr val="549AD7">
                    <a:alpha val="5882"/>
                  </a:srgbClr>
                </a:solidFill>
                <a:effectLst>
                  <a:outerShdw blurRad="25000" dist="20000" dir="16019955" algn="tl" rotWithShape="0">
                    <a:srgbClr val="040A11">
                      <a:alpha val="59998"/>
                    </a:srgbClr>
                  </a:outerShdw>
                </a:effectLst>
                <a:latin typeface="Impact"/>
              </a:rPr>
              <a:t>LA OBRA NEFASTA DEL PAPADO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title"/>
          </p:nvPr>
        </p:nvSpPr>
        <p:spPr>
          <a:xfrm>
            <a:off x="4787900" y="1114425"/>
            <a:ext cx="4176713" cy="2914650"/>
          </a:xfrm>
        </p:spPr>
        <p:txBody>
          <a:bodyPr/>
          <a:lstStyle/>
          <a:p>
            <a:pPr algn="ctr" eaLnBrk="1" hangingPunct="1">
              <a:buFontTx/>
              <a:buChar char="•"/>
              <a:defRPr/>
            </a:pPr>
            <a:r>
              <a:rPr lang="es-CO" sz="3600" b="1">
                <a:solidFill>
                  <a:srgbClr val="FAFD00"/>
                </a:solidFill>
                <a:effectLst>
                  <a:outerShdw blurRad="38100" dist="38100" dir="2700000" algn="tl">
                    <a:srgbClr val="000000"/>
                  </a:outerShdw>
                </a:effectLst>
              </a:rPr>
              <a:t> Qué importante    pregunta se hizo en la visión y cuál fue la respuesta?</a:t>
            </a:r>
            <a:br>
              <a:rPr lang="es-CO" sz="3600" b="1">
                <a:solidFill>
                  <a:srgbClr val="FAFD00"/>
                </a:solidFill>
                <a:effectLst>
                  <a:outerShdw blurRad="38100" dist="38100" dir="2700000" algn="tl">
                    <a:srgbClr val="000000"/>
                  </a:outerShdw>
                </a:effectLst>
              </a:rPr>
            </a:br>
            <a:r>
              <a:rPr lang="es-CO" sz="3600" b="1">
                <a:solidFill>
                  <a:srgbClr val="FAFD00"/>
                </a:solidFill>
                <a:effectLst>
                  <a:outerShdw blurRad="38100" dist="38100" dir="2700000" algn="tl">
                    <a:srgbClr val="000000"/>
                  </a:outerShdw>
                </a:effectLst>
              </a:rPr>
              <a:t>(Dan. 8:13-14)</a:t>
            </a:r>
            <a:endParaRPr lang="es-CO" sz="3600" b="1">
              <a:solidFill>
                <a:schemeClr val="hlink"/>
              </a:solidFill>
              <a:effectLst>
                <a:outerShdw blurRad="38100" dist="38100" dir="2700000" algn="tl">
                  <a:srgbClr val="000000"/>
                </a:outerShdw>
              </a:effectLst>
            </a:endParaRPr>
          </a:p>
        </p:txBody>
      </p:sp>
      <p:pic>
        <p:nvPicPr>
          <p:cNvPr id="24579" name="Picture 4" descr="&#10;SACERD01.PICT                                                  00000302&#10;Fotos CD Alfa                  B16F8E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3" descr="&#10;SACERD02.PICT                                                  00000302&#10;Fotos CD Alfa                  B16F8E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2"/>
          <p:cNvSpPr>
            <a:spLocks noGrp="1" noChangeArrowheads="1"/>
          </p:cNvSpPr>
          <p:nvPr>
            <p:ph type="body" sz="half" idx="2"/>
          </p:nvPr>
        </p:nvSpPr>
        <p:spPr>
          <a:xfrm>
            <a:off x="323850" y="2571750"/>
            <a:ext cx="8382000" cy="2343150"/>
          </a:xfrm>
        </p:spPr>
        <p:txBody>
          <a:bodyPr>
            <a:noAutofit/>
          </a:bodyPr>
          <a:lstStyle/>
          <a:p>
            <a:pPr algn="just" eaLnBrk="1" hangingPunct="1">
              <a:defRPr/>
            </a:pPr>
            <a:r>
              <a:rPr lang="es-CO" sz="2400" b="1" dirty="0">
                <a:solidFill>
                  <a:srgbClr val="FAFD00"/>
                </a:solidFill>
                <a:effectLst>
                  <a:outerShdw blurRad="38100" dist="38100" dir="2700000" algn="tl">
                    <a:srgbClr val="000000"/>
                  </a:outerShdw>
                </a:effectLst>
              </a:rPr>
              <a:t>“Entonces oí a un santo que hablaba, y otro de los santos preguntó al que hablaba:</a:t>
            </a:r>
          </a:p>
          <a:p>
            <a:pPr algn="just" eaLnBrk="1" hangingPunct="1">
              <a:defRPr/>
            </a:pPr>
            <a:r>
              <a:rPr lang="es-CO" sz="2400" b="1" dirty="0">
                <a:solidFill>
                  <a:srgbClr val="FAFD00"/>
                </a:solidFill>
                <a:effectLst>
                  <a:outerShdw blurRad="38100" dist="38100" dir="2700000" algn="tl">
                    <a:srgbClr val="000000"/>
                  </a:outerShdw>
                </a:effectLst>
              </a:rPr>
              <a:t>“¿</a:t>
            </a:r>
            <a:r>
              <a:rPr lang="es-CO" sz="2400" b="1" u="sng" dirty="0">
                <a:solidFill>
                  <a:srgbClr val="7FFF00"/>
                </a:solidFill>
                <a:effectLst>
                  <a:outerShdw blurRad="38100" dist="38100" dir="2700000" algn="tl">
                    <a:srgbClr val="000000"/>
                  </a:outerShdw>
                </a:effectLst>
              </a:rPr>
              <a:t>Hasta cuándo </a:t>
            </a:r>
            <a:r>
              <a:rPr lang="es-CO" sz="2400" b="1" dirty="0">
                <a:solidFill>
                  <a:srgbClr val="FAFD00"/>
                </a:solidFill>
                <a:effectLst>
                  <a:outerShdw blurRad="38100" dist="38100" dir="2700000" algn="tl">
                    <a:srgbClr val="000000"/>
                  </a:outerShdw>
                </a:effectLst>
              </a:rPr>
              <a:t>durará la visión del continuo sacrificio, y la prevaricación asoladora que pone el </a:t>
            </a:r>
            <a:r>
              <a:rPr lang="es-CO" sz="2400" b="1" u="sng" dirty="0">
                <a:solidFill>
                  <a:srgbClr val="7FFF00"/>
                </a:solidFill>
                <a:effectLst>
                  <a:outerShdw blurRad="38100" dist="38100" dir="2700000" algn="tl">
                    <a:srgbClr val="000000"/>
                  </a:outerShdw>
                </a:effectLst>
              </a:rPr>
              <a:t>santuario y el ejército para ser hollados</a:t>
            </a:r>
            <a:r>
              <a:rPr lang="es-CO" sz="2400" b="1" dirty="0">
                <a:solidFill>
                  <a:srgbClr val="FAFD00"/>
                </a:solidFill>
                <a:effectLst>
                  <a:outerShdw blurRad="38100" dist="38100" dir="2700000" algn="tl">
                    <a:srgbClr val="000000"/>
                  </a:outerShdw>
                </a:effectLst>
              </a:rPr>
              <a:t>?...” (Dan. 8:13)</a:t>
            </a:r>
          </a:p>
          <a:p>
            <a:pPr algn="just" eaLnBrk="1" hangingPunct="1">
              <a:buFontTx/>
              <a:buNone/>
              <a:defRPr/>
            </a:pPr>
            <a:r>
              <a:rPr lang="es-CO" sz="2400" b="1" dirty="0">
                <a:solidFill>
                  <a:srgbClr val="FAFD00"/>
                </a:solidFill>
                <a:effectLst>
                  <a:outerShdw blurRad="38100" dist="38100" dir="2700000" algn="tl">
                    <a:srgbClr val="000000"/>
                  </a:outerShdw>
                </a:effectLst>
              </a:rPr>
              <a:t> </a:t>
            </a:r>
          </a:p>
        </p:txBody>
      </p:sp>
      <p:sp>
        <p:nvSpPr>
          <p:cNvPr id="25604" name="WordArt 4"/>
          <p:cNvSpPr>
            <a:spLocks noChangeArrowheads="1" noChangeShapeType="1" noTextEdit="1"/>
          </p:cNvSpPr>
          <p:nvPr/>
        </p:nvSpPr>
        <p:spPr bwMode="auto">
          <a:xfrm>
            <a:off x="3132138" y="457200"/>
            <a:ext cx="5791200" cy="1085850"/>
          </a:xfrm>
          <a:prstGeom prst="rect">
            <a:avLst/>
          </a:prstGeom>
        </p:spPr>
        <p:txBody>
          <a:bodyPr wrap="none" fromWordArt="1">
            <a:prstTxWarp prst="textFadeUp">
              <a:avLst>
                <a:gd name="adj" fmla="val 9991"/>
              </a:avLst>
            </a:prstTxWarp>
          </a:bodyPr>
          <a:lstStyle/>
          <a:p>
            <a:pPr algn="ctr"/>
            <a:r>
              <a:rPr lang="es-CO"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outerShdw>
                </a:effectLst>
                <a:latin typeface="Arial Black"/>
              </a:rPr>
              <a:t>La purificación del Santuario</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 calcmode="lin" valueType="num">
                                      <p:cBhvr>
                                        <p:cTn id="7" dur="5000" fill="hold"/>
                                        <p:tgtEl>
                                          <p:spTgt spid="35842">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3584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35842">
                                            <p:txEl>
                                              <p:pRg st="1" end="1"/>
                                            </p:txEl>
                                          </p:spTgt>
                                        </p:tgtEl>
                                        <p:attrNameLst>
                                          <p:attrName>style.visibility</p:attrName>
                                        </p:attrNameLst>
                                      </p:cBhvr>
                                      <p:to>
                                        <p:strVal val="visible"/>
                                      </p:to>
                                    </p:set>
                                    <p:anim calcmode="lin" valueType="num">
                                      <p:cBhvr>
                                        <p:cTn id="13" dur="5000" fill="hold"/>
                                        <p:tgtEl>
                                          <p:spTgt spid="35842">
                                            <p:txEl>
                                              <p:pRg st="1" end="1"/>
                                            </p:txEl>
                                          </p:spTgt>
                                        </p:tgtEl>
                                        <p:attrNameLst>
                                          <p:attrName>ppt_w</p:attrName>
                                        </p:attrNameLst>
                                      </p:cBhvr>
                                      <p:tavLst>
                                        <p:tav tm="0" fmla="#ppt_w*sin(2.5*pi*$)">
                                          <p:val>
                                            <p:fltVal val="0"/>
                                          </p:val>
                                        </p:tav>
                                        <p:tav tm="100000">
                                          <p:val>
                                            <p:fltVal val="1"/>
                                          </p:val>
                                        </p:tav>
                                      </p:tavLst>
                                    </p:anim>
                                    <p:anim calcmode="lin" valueType="num">
                                      <p:cBhvr>
                                        <p:cTn id="14" dur="5000" fill="hold"/>
                                        <p:tgtEl>
                                          <p:spTgt spid="3584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35842">
                                            <p:txEl>
                                              <p:pRg st="2" end="2"/>
                                            </p:txEl>
                                          </p:spTgt>
                                        </p:tgtEl>
                                        <p:attrNameLst>
                                          <p:attrName>style.visibility</p:attrName>
                                        </p:attrNameLst>
                                      </p:cBhvr>
                                      <p:to>
                                        <p:strVal val="visible"/>
                                      </p:to>
                                    </p:set>
                                    <p:anim calcmode="lin" valueType="num">
                                      <p:cBhvr>
                                        <p:cTn id="19" dur="5000" fill="hold"/>
                                        <p:tgtEl>
                                          <p:spTgt spid="35842">
                                            <p:txEl>
                                              <p:pRg st="2" end="2"/>
                                            </p:txEl>
                                          </p:spTgt>
                                        </p:tgtEl>
                                        <p:attrNameLst>
                                          <p:attrName>ppt_w</p:attrName>
                                        </p:attrNameLst>
                                      </p:cBhvr>
                                      <p:tavLst>
                                        <p:tav tm="0" fmla="#ppt_w*sin(2.5*pi*$)">
                                          <p:val>
                                            <p:fltVal val="0"/>
                                          </p:val>
                                        </p:tav>
                                        <p:tav tm="100000">
                                          <p:val>
                                            <p:fltVal val="1"/>
                                          </p:val>
                                        </p:tav>
                                      </p:tavLst>
                                    </p:anim>
                                    <p:anim calcmode="lin" valueType="num">
                                      <p:cBhvr>
                                        <p:cTn id="20" dur="5000" fill="hold"/>
                                        <p:tgtEl>
                                          <p:spTgt spid="35842">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3" descr="&#10;SACERD12.PICT                                                  00000302&#10;Fotos CD Alfa                  B16F8E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2"/>
          <p:cNvSpPr>
            <a:spLocks noGrp="1" noChangeArrowheads="1"/>
          </p:cNvSpPr>
          <p:nvPr>
            <p:ph type="body" sz="half" idx="2"/>
          </p:nvPr>
        </p:nvSpPr>
        <p:spPr>
          <a:xfrm>
            <a:off x="762000" y="2228850"/>
            <a:ext cx="7620000" cy="2171700"/>
          </a:xfrm>
        </p:spPr>
        <p:txBody>
          <a:bodyPr>
            <a:normAutofit fontScale="92500" lnSpcReduction="20000"/>
          </a:bodyPr>
          <a:lstStyle/>
          <a:p>
            <a:pPr algn="just" eaLnBrk="1" hangingPunct="1">
              <a:defRPr/>
            </a:pPr>
            <a:r>
              <a:rPr lang="es-CO" sz="4400" b="1">
                <a:solidFill>
                  <a:srgbClr val="FAFD00"/>
                </a:solidFill>
                <a:effectLst>
                  <a:outerShdw blurRad="38100" dist="38100" dir="2700000" algn="tl">
                    <a:srgbClr val="000000"/>
                  </a:outerShdw>
                </a:effectLst>
              </a:rPr>
              <a:t>“Y él le respondió: --</a:t>
            </a:r>
            <a:r>
              <a:rPr lang="es-CO" sz="4400" b="1" u="sng">
                <a:solidFill>
                  <a:srgbClr val="7FFF00"/>
                </a:solidFill>
                <a:effectLst>
                  <a:outerShdw blurRad="38100" dist="38100" dir="2700000" algn="tl">
                    <a:srgbClr val="000000"/>
                  </a:outerShdw>
                </a:effectLst>
              </a:rPr>
              <a:t>Hasta 2.300 tardes y mañanas. Luego el santuario será restaurado.” </a:t>
            </a:r>
            <a:r>
              <a:rPr lang="es-CO" sz="4400" b="1">
                <a:solidFill>
                  <a:srgbClr val="FAFD00"/>
                </a:solidFill>
                <a:effectLst>
                  <a:outerShdw blurRad="38100" dist="38100" dir="2700000" algn="tl">
                    <a:srgbClr val="000000"/>
                  </a:outerShdw>
                </a:effectLst>
              </a:rPr>
              <a:t>(Dan. 8:14)</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 calcmode="lin" valueType="num">
                                      <p:cBhvr additive="base">
                                        <p:cTn id="7" dur="500"/>
                                        <p:tgtEl>
                                          <p:spTgt spid="36866">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368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6" descr="A030.JPG                                                       0000A902&#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title"/>
          </p:nvPr>
        </p:nvSpPr>
        <p:spPr>
          <a:xfrm>
            <a:off x="685800" y="457200"/>
            <a:ext cx="7772400" cy="1257300"/>
          </a:xfrm>
        </p:spPr>
        <p:txBody>
          <a:bodyPr/>
          <a:lstStyle/>
          <a:p>
            <a:pPr algn="ctr" eaLnBrk="1" hangingPunct="1">
              <a:defRPr/>
            </a:pPr>
            <a:r>
              <a:rPr lang="es-CO" sz="3600" b="1">
                <a:solidFill>
                  <a:srgbClr val="FAFD00"/>
                </a:solidFill>
                <a:effectLst>
                  <a:outerShdw blurRad="38100" dist="38100" dir="2700000" algn="tl">
                    <a:srgbClr val="000000"/>
                  </a:outerShdw>
                </a:effectLst>
              </a:rPr>
              <a:t>DIOS LE REVELO AL PROFETA DANIEL EL TIEMPO DEL JUICIO</a:t>
            </a:r>
          </a:p>
        </p:txBody>
      </p:sp>
      <p:sp>
        <p:nvSpPr>
          <p:cNvPr id="5123" name="Rectangle 3"/>
          <p:cNvSpPr>
            <a:spLocks noGrp="1" noChangeArrowheads="1"/>
          </p:cNvSpPr>
          <p:nvPr>
            <p:ph type="body" sz="half" idx="1"/>
          </p:nvPr>
        </p:nvSpPr>
        <p:spPr>
          <a:xfrm>
            <a:off x="3657600" y="1828800"/>
            <a:ext cx="3810000" cy="1828800"/>
          </a:xfrm>
        </p:spPr>
        <p:txBody>
          <a:bodyPr>
            <a:normAutofit fontScale="85000" lnSpcReduction="10000"/>
          </a:bodyPr>
          <a:lstStyle/>
          <a:p>
            <a:pPr algn="ctr" eaLnBrk="1" hangingPunct="1">
              <a:defRPr/>
            </a:pPr>
            <a:r>
              <a:rPr lang="en-US" sz="3600" b="1" dirty="0">
                <a:effectLst>
                  <a:outerShdw blurRad="38100" dist="38100" dir="2700000" algn="tl">
                    <a:srgbClr val="000000"/>
                  </a:outerShdw>
                </a:effectLst>
              </a:rPr>
              <a:t>ESTA VISION FUE REGISTRADA EN EL CAPITULO OCHO DE SU LIBRO</a:t>
            </a:r>
          </a:p>
        </p:txBody>
      </p:sp>
      <p:sp>
        <p:nvSpPr>
          <p:cNvPr id="8197" name="2 CuadroTexto"/>
          <p:cNvSpPr txBox="1">
            <a:spLocks noChangeArrowheads="1"/>
          </p:cNvSpPr>
          <p:nvPr/>
        </p:nvSpPr>
        <p:spPr bwMode="auto">
          <a:xfrm>
            <a:off x="6300788" y="4587875"/>
            <a:ext cx="2663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r>
              <a:rPr lang="es-CO"/>
              <a:t>Leer Daniel 8:1-14</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anim to="" calcmode="lin" valueType="num">
                                      <p:cBhvr>
                                        <p:cTn id="7" dur="1" fill="hold"/>
                                        <p:tgtEl>
                                          <p:spTgt spid="512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5" descr="&#10;ANCIAN06.PICT                                                  00000302&#10;Fotos CD Alfa                  B16F8E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2"/>
          <p:cNvSpPr>
            <a:spLocks noGrp="1" noChangeArrowheads="1"/>
          </p:cNvSpPr>
          <p:nvPr>
            <p:ph type="body" sz="half" idx="1"/>
          </p:nvPr>
        </p:nvSpPr>
        <p:spPr>
          <a:xfrm>
            <a:off x="228600" y="2800350"/>
            <a:ext cx="8447088" cy="1885950"/>
          </a:xfrm>
        </p:spPr>
        <p:txBody>
          <a:bodyPr>
            <a:noAutofit/>
          </a:bodyPr>
          <a:lstStyle/>
          <a:p>
            <a:pPr algn="just" eaLnBrk="1" hangingPunct="1">
              <a:defRPr/>
            </a:pPr>
            <a:r>
              <a:rPr lang="es-CO" sz="3200" b="1">
                <a:solidFill>
                  <a:srgbClr val="FAFD00"/>
                </a:solidFill>
                <a:effectLst>
                  <a:outerShdw blurRad="38100" dist="38100" dir="2700000" algn="tl">
                    <a:srgbClr val="000000"/>
                  </a:outerShdw>
                </a:effectLst>
              </a:rPr>
              <a:t>“Yo, Daniel, perdí las fuerzas y estuve enfermo algunos días.  ... </a:t>
            </a:r>
          </a:p>
          <a:p>
            <a:pPr algn="just" eaLnBrk="1" hangingPunct="1">
              <a:defRPr/>
            </a:pPr>
            <a:r>
              <a:rPr lang="es-CO" sz="3200" b="1">
                <a:solidFill>
                  <a:srgbClr val="FAFD00"/>
                </a:solidFill>
                <a:effectLst>
                  <a:outerShdw blurRad="38100" dist="38100" dir="2700000" algn="tl">
                    <a:srgbClr val="000000"/>
                  </a:outerShdw>
                </a:effectLst>
              </a:rPr>
              <a:t>“Yo estaba asombrado por la visión, y no había quien la entendiese.” (Dan. 8:27)</a:t>
            </a:r>
          </a:p>
        </p:txBody>
      </p:sp>
      <p:sp>
        <p:nvSpPr>
          <p:cNvPr id="37892" name="Rectangle 4"/>
          <p:cNvSpPr>
            <a:spLocks noGrp="1" noChangeArrowheads="1"/>
          </p:cNvSpPr>
          <p:nvPr>
            <p:ph type="title"/>
          </p:nvPr>
        </p:nvSpPr>
        <p:spPr>
          <a:xfrm>
            <a:off x="571500" y="842963"/>
            <a:ext cx="8001000" cy="571500"/>
          </a:xfrm>
        </p:spPr>
        <p:txBody>
          <a:bodyPr/>
          <a:lstStyle/>
          <a:p>
            <a:pPr algn="ctr" eaLnBrk="1" hangingPunct="1">
              <a:defRPr/>
            </a:pPr>
            <a:r>
              <a:rPr lang="es-CO" sz="4000" b="1">
                <a:solidFill>
                  <a:srgbClr val="FAFD00"/>
                </a:solidFill>
                <a:effectLst>
                  <a:outerShdw blurRad="38100" dist="38100" dir="2700000" algn="tl">
                    <a:srgbClr val="000000"/>
                  </a:outerShdw>
                </a:effectLst>
              </a:rPr>
              <a:t>Qué sucedió con el profeta Daniel?  </a:t>
            </a:r>
            <a:endParaRPr lang="es-CO" b="1">
              <a:effectLst>
                <a:outerShdw blurRad="38100" dist="38100" dir="2700000" algn="tl">
                  <a:srgbClr val="FFFFFF"/>
                </a:outerShdw>
              </a:effectLst>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 calcmode="lin" valueType="num">
                                      <p:cBhvr>
                                        <p:cTn id="7" dur="5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7890">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37890">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3789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37890">
                                            <p:txEl>
                                              <p:pRg st="1" end="1"/>
                                            </p:txEl>
                                          </p:spTgt>
                                        </p:tgtEl>
                                        <p:attrNameLst>
                                          <p:attrName>style.visibility</p:attrName>
                                        </p:attrNameLst>
                                      </p:cBhvr>
                                      <p:to>
                                        <p:strVal val="visible"/>
                                      </p:to>
                                    </p:set>
                                    <p:anim calcmode="lin" valueType="num">
                                      <p:cBhvr>
                                        <p:cTn id="15" dur="500" fill="hold"/>
                                        <p:tgtEl>
                                          <p:spTgt spid="37890">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7890">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37890">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37890">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5" descr="&#10;ANCIAN06.PICT                                                  00000302&#10;Fotos CD Alfa                  B16F8E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Rectangle 2"/>
          <p:cNvSpPr>
            <a:spLocks noGrp="1" noChangeArrowheads="1"/>
          </p:cNvSpPr>
          <p:nvPr>
            <p:ph type="body" sz="half" idx="1"/>
          </p:nvPr>
        </p:nvSpPr>
        <p:spPr>
          <a:xfrm>
            <a:off x="250825" y="2628900"/>
            <a:ext cx="8359775" cy="2343150"/>
          </a:xfrm>
        </p:spPr>
        <p:txBody>
          <a:bodyPr>
            <a:noAutofit/>
          </a:bodyPr>
          <a:lstStyle/>
          <a:p>
            <a:pPr algn="just" eaLnBrk="1" hangingPunct="1">
              <a:defRPr/>
            </a:pPr>
            <a:r>
              <a:rPr lang="es-CO" sz="2400" b="1">
                <a:solidFill>
                  <a:srgbClr val="EAEC5E"/>
                </a:solidFill>
                <a:effectLst>
                  <a:outerShdw blurRad="38100" dist="38100" dir="2700000" algn="tl">
                    <a:srgbClr val="000000"/>
                  </a:outerShdw>
                </a:effectLst>
              </a:rPr>
              <a:t>“En el primer año de Darío hijo de Asuero, del linaje de los medos, el cual llegó a ser rey sobre  el reino de los caldeos; </a:t>
            </a:r>
          </a:p>
          <a:p>
            <a:pPr algn="just" eaLnBrk="1" hangingPunct="1">
              <a:defRPr/>
            </a:pPr>
            <a:r>
              <a:rPr lang="es-CO" sz="2400" b="1">
                <a:solidFill>
                  <a:srgbClr val="EAEC5E"/>
                </a:solidFill>
                <a:effectLst>
                  <a:outerShdw blurRad="38100" dist="38100" dir="2700000" algn="tl">
                    <a:srgbClr val="000000"/>
                  </a:outerShdw>
                </a:effectLst>
              </a:rPr>
              <a:t> “… yo, Daniel, </a:t>
            </a:r>
            <a:r>
              <a:rPr lang="es-CO" sz="2400" b="1" u="sng">
                <a:solidFill>
                  <a:srgbClr val="FAFD00"/>
                </a:solidFill>
                <a:effectLst>
                  <a:outerShdw blurRad="38100" dist="38100" dir="2700000" algn="tl">
                    <a:srgbClr val="000000"/>
                  </a:outerShdw>
                </a:effectLst>
              </a:rPr>
              <a:t>entendí de los  libros</a:t>
            </a:r>
            <a:r>
              <a:rPr lang="es-CO" sz="2400" b="1">
                <a:solidFill>
                  <a:srgbClr val="EAEC5E"/>
                </a:solidFill>
                <a:effectLst>
                  <a:outerShdw blurRad="38100" dist="38100" dir="2700000" algn="tl">
                    <a:srgbClr val="000000"/>
                  </a:outerShdw>
                </a:effectLst>
              </a:rPr>
              <a:t> que, según la palabra de Jehovah dada al </a:t>
            </a:r>
            <a:r>
              <a:rPr lang="es-CO" sz="2400" b="1" u="sng">
                <a:solidFill>
                  <a:srgbClr val="FAFD00"/>
                </a:solidFill>
                <a:effectLst>
                  <a:outerShdw blurRad="38100" dist="38100" dir="2700000" algn="tl">
                    <a:srgbClr val="000000"/>
                  </a:outerShdw>
                </a:effectLst>
              </a:rPr>
              <a:t>profeta Jeremías</a:t>
            </a:r>
            <a:r>
              <a:rPr lang="es-CO" sz="2400" b="1">
                <a:solidFill>
                  <a:srgbClr val="EAEC5E"/>
                </a:solidFill>
                <a:effectLst>
                  <a:outerShdw blurRad="38100" dist="38100" dir="2700000" algn="tl">
                    <a:srgbClr val="000000"/>
                  </a:outerShdw>
                </a:effectLst>
              </a:rPr>
              <a:t>, </a:t>
            </a:r>
            <a:r>
              <a:rPr lang="es-CO" sz="2400" b="1" u="sng">
                <a:solidFill>
                  <a:srgbClr val="FAFD00"/>
                </a:solidFill>
                <a:effectLst>
                  <a:outerShdw blurRad="38100" dist="38100" dir="2700000" algn="tl">
                    <a:srgbClr val="000000"/>
                  </a:outerShdw>
                </a:effectLst>
              </a:rPr>
              <a:t>el  número de los años que habría de durar la  desolación de Jerusalén sería setenta años</a:t>
            </a:r>
            <a:r>
              <a:rPr lang="es-CO" sz="2400" b="1">
                <a:solidFill>
                  <a:srgbClr val="EAEC5E"/>
                </a:solidFill>
                <a:effectLst>
                  <a:outerShdw blurRad="38100" dist="38100" dir="2700000" algn="tl">
                    <a:srgbClr val="000000"/>
                  </a:outerShdw>
                </a:effectLst>
              </a:rPr>
              <a:t>.” </a:t>
            </a:r>
            <a:r>
              <a:rPr lang="es-CO" sz="2400" b="1">
                <a:solidFill>
                  <a:srgbClr val="FAFD00"/>
                </a:solidFill>
                <a:effectLst>
                  <a:outerShdw blurRad="38100" dist="38100" dir="2700000" algn="tl">
                    <a:srgbClr val="000000"/>
                  </a:outerShdw>
                </a:effectLst>
              </a:rPr>
              <a:t>(Dan. 9:1,2)</a:t>
            </a:r>
          </a:p>
        </p:txBody>
      </p:sp>
      <p:sp>
        <p:nvSpPr>
          <p:cNvPr id="39940" name="Rectangle 4"/>
          <p:cNvSpPr>
            <a:spLocks noGrp="1" noChangeArrowheads="1"/>
          </p:cNvSpPr>
          <p:nvPr>
            <p:ph type="title"/>
          </p:nvPr>
        </p:nvSpPr>
        <p:spPr>
          <a:xfrm>
            <a:off x="876300" y="915988"/>
            <a:ext cx="7391400" cy="971550"/>
          </a:xfrm>
        </p:spPr>
        <p:txBody>
          <a:bodyPr/>
          <a:lstStyle/>
          <a:p>
            <a:pPr algn="ctr" eaLnBrk="1" hangingPunct="1">
              <a:defRPr/>
            </a:pPr>
            <a:r>
              <a:rPr lang="es-CO" b="1">
                <a:solidFill>
                  <a:srgbClr val="FAFD00"/>
                </a:solidFill>
                <a:effectLst>
                  <a:outerShdw blurRad="38100" dist="38100" dir="2700000" algn="tl">
                    <a:srgbClr val="000000"/>
                  </a:outerShdw>
                </a:effectLst>
              </a:rPr>
              <a:t>Después de recuperarse, qué procuró Daniel?</a:t>
            </a:r>
            <a:br>
              <a:rPr lang="es-CO" b="1">
                <a:solidFill>
                  <a:srgbClr val="FAFD00"/>
                </a:solidFill>
                <a:effectLst>
                  <a:outerShdw blurRad="38100" dist="38100" dir="2700000" algn="tl">
                    <a:srgbClr val="000000"/>
                  </a:outerShdw>
                </a:effectLst>
              </a:rPr>
            </a:br>
            <a:endParaRPr lang="es-CO" b="1">
              <a:solidFill>
                <a:srgbClr val="FAFD00"/>
              </a:solidFill>
              <a:effectLst>
                <a:outerShdw blurRad="38100" dist="38100" dir="2700000" algn="tl">
                  <a:srgbClr val="000000"/>
                </a:outerShdw>
              </a:effectLst>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 calcmode="lin" valueType="num">
                                      <p:cBhvr additive="base">
                                        <p:cTn id="7" dur="500"/>
                                        <p:tgtEl>
                                          <p:spTgt spid="39938">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39938">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39938">
                                            <p:txEl>
                                              <p:pRg st="1" end="1"/>
                                            </p:txEl>
                                          </p:spTgt>
                                        </p:tgtEl>
                                        <p:attrNameLst>
                                          <p:attrName>style.visibility</p:attrName>
                                        </p:attrNameLst>
                                      </p:cBhvr>
                                      <p:to>
                                        <p:strVal val="visible"/>
                                      </p:to>
                                    </p:set>
                                    <p:anim calcmode="lin" valueType="num">
                                      <p:cBhvr additive="base">
                                        <p:cTn id="13" dur="500"/>
                                        <p:tgtEl>
                                          <p:spTgt spid="39938">
                                            <p:txEl>
                                              <p:pRg st="1" end="1"/>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399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6" descr="C:\Users\hp\Documents\Adventista 7 Día\Diapositivas Power\prof\content\bin\images\large\0905020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body" sz="half" idx="2"/>
          </p:nvPr>
        </p:nvSpPr>
        <p:spPr>
          <a:xfrm>
            <a:off x="179388" y="1200150"/>
            <a:ext cx="8785225" cy="3543300"/>
          </a:xfrm>
        </p:spPr>
        <p:txBody>
          <a:bodyPr>
            <a:normAutofit fontScale="92500" lnSpcReduction="10000"/>
          </a:bodyPr>
          <a:lstStyle/>
          <a:p>
            <a:pPr algn="just" eaLnBrk="1" hangingPunct="1">
              <a:defRPr/>
            </a:pPr>
            <a:r>
              <a:rPr lang="es-CO" sz="2800" b="1" dirty="0">
                <a:solidFill>
                  <a:srgbClr val="7FFF00"/>
                </a:solidFill>
                <a:effectLst>
                  <a:outerShdw blurRad="38100" dist="38100" dir="2700000" algn="tl">
                    <a:srgbClr val="000000">
                      <a:alpha val="43137"/>
                    </a:srgbClr>
                  </a:outerShdw>
                </a:effectLst>
              </a:rPr>
              <a:t>Daniel estaba preocupado porque él entendía que en profecía </a:t>
            </a:r>
            <a:r>
              <a:rPr lang="es-CO" sz="2800" b="1" u="sng" dirty="0">
                <a:solidFill>
                  <a:srgbClr val="FAFD00"/>
                </a:solidFill>
                <a:effectLst>
                  <a:outerShdw blurRad="38100" dist="38100" dir="2700000" algn="tl">
                    <a:srgbClr val="000000">
                      <a:alpha val="43137"/>
                    </a:srgbClr>
                  </a:outerShdw>
                </a:effectLst>
              </a:rPr>
              <a:t> un día es equivale a un año. Esta  fórmula  está revelada en Ez. 4:5,6:</a:t>
            </a:r>
          </a:p>
          <a:p>
            <a:pPr algn="just" eaLnBrk="1" hangingPunct="1">
              <a:defRPr/>
            </a:pPr>
            <a:r>
              <a:rPr lang="es-CO" sz="2800" b="1" dirty="0">
                <a:solidFill>
                  <a:srgbClr val="7FFF00"/>
                </a:solidFill>
                <a:effectLst>
                  <a:outerShdw blurRad="38100" dist="38100" dir="2700000" algn="tl">
                    <a:srgbClr val="000000">
                      <a:alpha val="43137"/>
                    </a:srgbClr>
                  </a:outerShdw>
                </a:effectLst>
              </a:rPr>
              <a:t>“Yo te he asignado </a:t>
            </a:r>
            <a:r>
              <a:rPr lang="es-CO" sz="2800" b="1" u="sng" dirty="0">
                <a:solidFill>
                  <a:srgbClr val="FAFD00"/>
                </a:solidFill>
                <a:effectLst>
                  <a:outerShdw blurRad="38100" dist="38100" dir="2700000" algn="tl">
                    <a:srgbClr val="000000">
                      <a:alpha val="43137"/>
                    </a:srgbClr>
                  </a:outerShdw>
                </a:effectLst>
              </a:rPr>
              <a:t>un número de días  equivalente a los años </a:t>
            </a:r>
            <a:r>
              <a:rPr lang="es-CO" sz="2800" b="1" dirty="0">
                <a:solidFill>
                  <a:srgbClr val="7FFF00"/>
                </a:solidFill>
                <a:effectLst>
                  <a:outerShdw blurRad="38100" dist="38100" dir="2700000" algn="tl">
                    <a:srgbClr val="000000">
                      <a:alpha val="43137"/>
                    </a:srgbClr>
                  </a:outerShdw>
                </a:effectLst>
              </a:rPr>
              <a:t>del pecado de ellos: Durante 390 días cargarás con el pecado de la casa de Israel “ Y cumplidos éstos, te acostarás nuevamente sobre tu costado derecho, y cargarás con el pecado de la casa de Judá durante 40 días: Te he fijado</a:t>
            </a:r>
            <a:r>
              <a:rPr lang="es-CO" sz="2800" b="1" u="sng" dirty="0">
                <a:solidFill>
                  <a:srgbClr val="FAFD00"/>
                </a:solidFill>
                <a:effectLst>
                  <a:outerShdw blurRad="38100" dist="38100" dir="2700000" algn="tl">
                    <a:srgbClr val="000000">
                      <a:alpha val="43137"/>
                    </a:srgbClr>
                  </a:outerShdw>
                </a:effectLst>
              </a:rPr>
              <a:t> UN DÍA POR CADA AÑO</a:t>
            </a:r>
            <a:r>
              <a:rPr lang="es-CO" sz="2800" b="1" dirty="0">
                <a:solidFill>
                  <a:srgbClr val="7FFF00"/>
                </a:solidFill>
                <a:effectLst>
                  <a:outerShdw blurRad="38100" dist="38100" dir="2700000" algn="tl">
                    <a:srgbClr val="000000">
                      <a:alpha val="43137"/>
                    </a:srgbClr>
                  </a:outerShdw>
                </a:effectLst>
              </a:rPr>
              <a:t>.”</a:t>
            </a:r>
            <a:endParaRPr lang="es-CO" sz="2800" b="1" u="sng" dirty="0">
              <a:solidFill>
                <a:srgbClr val="FAFD00"/>
              </a:solidFill>
              <a:effectLst>
                <a:outerShdw blurRad="38100" dist="38100" dir="2700000" algn="tl">
                  <a:srgbClr val="000000">
                    <a:alpha val="43137"/>
                  </a:srgbClr>
                </a:outerShdw>
              </a:effectLst>
            </a:endParaRPr>
          </a:p>
        </p:txBody>
      </p:sp>
      <p:sp>
        <p:nvSpPr>
          <p:cNvPr id="29700" name="WordArt 6"/>
          <p:cNvSpPr>
            <a:spLocks noChangeArrowheads="1" noChangeShapeType="1" noTextEdit="1"/>
          </p:cNvSpPr>
          <p:nvPr/>
        </p:nvSpPr>
        <p:spPr bwMode="auto">
          <a:xfrm>
            <a:off x="1676400" y="342900"/>
            <a:ext cx="571500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CO"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El principio de día por año</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4" descr="&#10;ANCIAN09.PICT                                                  00000302&#10;Fotos CD Alfa                  B16F8E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Rectangle 2"/>
          <p:cNvSpPr>
            <a:spLocks noGrp="1" noChangeArrowheads="1"/>
          </p:cNvSpPr>
          <p:nvPr>
            <p:ph type="body" sz="half" idx="1"/>
          </p:nvPr>
        </p:nvSpPr>
        <p:spPr>
          <a:xfrm>
            <a:off x="685800" y="571500"/>
            <a:ext cx="7773988" cy="4000500"/>
          </a:xfrm>
        </p:spPr>
        <p:txBody>
          <a:bodyPr>
            <a:noAutofit/>
          </a:bodyPr>
          <a:lstStyle/>
          <a:p>
            <a:pPr algn="just" eaLnBrk="1" hangingPunct="1">
              <a:defRPr/>
            </a:pPr>
            <a:r>
              <a:rPr lang="es-CO" sz="2800" b="1" dirty="0">
                <a:solidFill>
                  <a:srgbClr val="7FFF00"/>
                </a:solidFill>
                <a:effectLst>
                  <a:outerShdw blurRad="38100" dist="38100" dir="2700000" algn="tl">
                    <a:srgbClr val="000000"/>
                  </a:outerShdw>
                </a:effectLst>
              </a:rPr>
              <a:t>Daniel sí tenía mucha razón de estar preocupado! El sabía que el Santuario permanecería desolado no 2300 días  (unos 6 años) 	</a:t>
            </a:r>
            <a:r>
              <a:rPr lang="es-CO" sz="2800" b="1" u="sng" dirty="0">
                <a:solidFill>
                  <a:srgbClr val="FAFD00"/>
                </a:solidFill>
                <a:effectLst>
                  <a:outerShdw blurRad="38100" dist="38100" dir="2700000" algn="tl">
                    <a:srgbClr val="000000"/>
                  </a:outerShdw>
                </a:effectLst>
              </a:rPr>
              <a:t>sino 2300 años!!</a:t>
            </a:r>
            <a:r>
              <a:rPr lang="es-CO" sz="2800" b="1" dirty="0">
                <a:solidFill>
                  <a:srgbClr val="7FFF00"/>
                </a:solidFill>
                <a:effectLst>
                  <a:outerShdw blurRad="38100" dist="38100" dir="2700000" algn="tl">
                    <a:srgbClr val="000000"/>
                  </a:outerShdw>
                </a:effectLst>
              </a:rPr>
              <a:t> </a:t>
            </a:r>
          </a:p>
          <a:p>
            <a:pPr algn="just" eaLnBrk="1" hangingPunct="1">
              <a:defRPr/>
            </a:pPr>
            <a:r>
              <a:rPr lang="es-CO" sz="2800" b="1" dirty="0">
                <a:solidFill>
                  <a:srgbClr val="7FFF00"/>
                </a:solidFill>
                <a:effectLst>
                  <a:outerShdw blurRad="38100" dist="38100" dir="2700000" algn="tl">
                    <a:srgbClr val="000000"/>
                  </a:outerShdw>
                </a:effectLst>
              </a:rPr>
              <a:t>Por eso fue que averiguó lo que el profeta </a:t>
            </a:r>
            <a:r>
              <a:rPr lang="es-CO" sz="2800" b="1" u="sng" dirty="0">
                <a:solidFill>
                  <a:srgbClr val="FAFD00"/>
                </a:solidFill>
                <a:effectLst>
                  <a:outerShdw blurRad="38100" dist="38100" dir="2700000" algn="tl">
                    <a:srgbClr val="000000"/>
                  </a:outerShdw>
                </a:effectLst>
              </a:rPr>
              <a:t>Jeremías</a:t>
            </a:r>
            <a:r>
              <a:rPr lang="es-CO" sz="2800" b="1" dirty="0">
                <a:solidFill>
                  <a:srgbClr val="7FFF00"/>
                </a:solidFill>
                <a:effectLst>
                  <a:outerShdw blurRad="38100" dist="38100" dir="2700000" algn="tl">
                    <a:srgbClr val="000000"/>
                  </a:outerShdw>
                </a:effectLst>
              </a:rPr>
              <a:t> había escrito: allí decía que </a:t>
            </a:r>
            <a:r>
              <a:rPr lang="es-CO" sz="2800" b="1" u="sng" dirty="0">
                <a:solidFill>
                  <a:srgbClr val="FAFD00"/>
                </a:solidFill>
                <a:effectLst>
                  <a:outerShdw blurRad="38100" dist="38100" dir="2700000" algn="tl">
                    <a:srgbClr val="000000"/>
                  </a:outerShdw>
                </a:effectLst>
              </a:rPr>
              <a:t>tan solo serían 70 años</a:t>
            </a:r>
            <a:r>
              <a:rPr lang="es-CO" sz="2800" b="1" dirty="0">
                <a:solidFill>
                  <a:srgbClr val="7FFF00"/>
                </a:solidFill>
                <a:effectLst>
                  <a:outerShdw blurRad="38100" dist="38100" dir="2700000" algn="tl">
                    <a:srgbClr val="000000"/>
                  </a:outerShdw>
                </a:effectLst>
              </a:rPr>
              <a:t>!. </a:t>
            </a:r>
          </a:p>
          <a:p>
            <a:pPr algn="just" eaLnBrk="1" hangingPunct="1">
              <a:defRPr/>
            </a:pPr>
            <a:r>
              <a:rPr lang="es-CO" sz="2800" b="1" dirty="0">
                <a:solidFill>
                  <a:srgbClr val="7FFF00"/>
                </a:solidFill>
                <a:effectLst>
                  <a:outerShdw blurRad="38100" dist="38100" dir="2700000" algn="tl">
                    <a:srgbClr val="000000"/>
                  </a:outerShdw>
                </a:effectLst>
              </a:rPr>
              <a:t>En todo el capítulo 9 de Daniel él en su angustia clama a Dios para que su pueblo sea perdonado!</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 calcmode="lin" valueType="num">
                                      <p:cBhvr additive="base">
                                        <p:cTn id="7" dur="5000" fill="hold"/>
                                        <p:tgtEl>
                                          <p:spTgt spid="45058">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450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45058">
                                            <p:txEl>
                                              <p:pRg st="1" end="1"/>
                                            </p:txEl>
                                          </p:spTgt>
                                        </p:tgtEl>
                                        <p:attrNameLst>
                                          <p:attrName>style.visibility</p:attrName>
                                        </p:attrNameLst>
                                      </p:cBhvr>
                                      <p:to>
                                        <p:strVal val="visible"/>
                                      </p:to>
                                    </p:set>
                                    <p:anim calcmode="lin" valueType="num">
                                      <p:cBhvr additive="base">
                                        <p:cTn id="13" dur="5000" fill="hold"/>
                                        <p:tgtEl>
                                          <p:spTgt spid="45058">
                                            <p:txEl>
                                              <p:pRg st="1" end="1"/>
                                            </p:txEl>
                                          </p:spTgt>
                                        </p:tgtEl>
                                        <p:attrNameLst>
                                          <p:attrName>ppt_x</p:attrName>
                                        </p:attrNameLst>
                                      </p:cBhvr>
                                      <p:tavLst>
                                        <p:tav tm="0">
                                          <p:val>
                                            <p:strVal val="1+#ppt_w/2"/>
                                          </p:val>
                                        </p:tav>
                                        <p:tav tm="100000">
                                          <p:val>
                                            <p:strVal val="#ppt_x"/>
                                          </p:val>
                                        </p:tav>
                                      </p:tavLst>
                                    </p:anim>
                                    <p:anim calcmode="lin" valueType="num">
                                      <p:cBhvr additive="base">
                                        <p:cTn id="14" dur="5000" fill="hold"/>
                                        <p:tgtEl>
                                          <p:spTgt spid="4505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45058">
                                            <p:txEl>
                                              <p:pRg st="2" end="2"/>
                                            </p:txEl>
                                          </p:spTgt>
                                        </p:tgtEl>
                                        <p:attrNameLst>
                                          <p:attrName>style.visibility</p:attrName>
                                        </p:attrNameLst>
                                      </p:cBhvr>
                                      <p:to>
                                        <p:strVal val="visible"/>
                                      </p:to>
                                    </p:set>
                                    <p:anim calcmode="lin" valueType="num">
                                      <p:cBhvr additive="base">
                                        <p:cTn id="19" dur="5000" fill="hold"/>
                                        <p:tgtEl>
                                          <p:spTgt spid="45058">
                                            <p:txEl>
                                              <p:pRg st="2" end="2"/>
                                            </p:txEl>
                                          </p:spTgt>
                                        </p:tgtEl>
                                        <p:attrNameLst>
                                          <p:attrName>ppt_x</p:attrName>
                                        </p:attrNameLst>
                                      </p:cBhvr>
                                      <p:tavLst>
                                        <p:tav tm="0">
                                          <p:val>
                                            <p:strVal val="1+#ppt_w/2"/>
                                          </p:val>
                                        </p:tav>
                                        <p:tav tm="100000">
                                          <p:val>
                                            <p:strVal val="#ppt_x"/>
                                          </p:val>
                                        </p:tav>
                                      </p:tavLst>
                                    </p:anim>
                                    <p:anim calcmode="lin" valueType="num">
                                      <p:cBhvr additive="base">
                                        <p:cTn id="20" dur="5000" fill="hold"/>
                                        <p:tgtEl>
                                          <p:spTgt spid="4505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3" descr="&#10;SACERD04.PICT                                                  00000302&#10;Fotos CD Alfa                  B16F8E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Rectangle 2"/>
          <p:cNvSpPr>
            <a:spLocks noGrp="1" noChangeArrowheads="1"/>
          </p:cNvSpPr>
          <p:nvPr>
            <p:ph type="body" sz="half" idx="1"/>
          </p:nvPr>
        </p:nvSpPr>
        <p:spPr>
          <a:xfrm>
            <a:off x="1143000" y="571500"/>
            <a:ext cx="7467600" cy="4000500"/>
          </a:xfrm>
        </p:spPr>
        <p:txBody>
          <a:bodyPr/>
          <a:lstStyle/>
          <a:p>
            <a:pPr algn="just" eaLnBrk="1" hangingPunct="1">
              <a:defRPr/>
            </a:pPr>
            <a:r>
              <a:rPr lang="es-CO" sz="2400" b="1">
                <a:solidFill>
                  <a:srgbClr val="FAFD00"/>
                </a:solidFill>
                <a:effectLst>
                  <a:outerShdw blurRad="38100" dist="38100" dir="2700000" algn="tl">
                    <a:srgbClr val="000000"/>
                  </a:outerShdw>
                </a:effectLst>
              </a:rPr>
              <a:t>Daniel intenta interceder delante de Dios para que no permita que el santuario (el de la Jerusalén terrenal) permanezca 2300 años pisoteado por los enemigos de Dios. </a:t>
            </a:r>
          </a:p>
          <a:p>
            <a:pPr algn="just" eaLnBrk="1" hangingPunct="1">
              <a:defRPr/>
            </a:pPr>
            <a:r>
              <a:rPr lang="es-CO" sz="2400" b="1">
                <a:solidFill>
                  <a:srgbClr val="7FFF00"/>
                </a:solidFill>
                <a:effectLst>
                  <a:outerShdw blurRad="38100" dist="38100" dir="2700000" algn="tl">
                    <a:srgbClr val="000000"/>
                  </a:outerShdw>
                </a:effectLst>
              </a:rPr>
              <a:t>Pero Dios envía a su ángel para explicarle a qué santuario se estaba refiriendo en la visión  y de paso le da la clave para conocer  la fecha de inicio de la profecía super -  exacta de la Biblia.</a:t>
            </a:r>
          </a:p>
          <a:p>
            <a:pPr algn="just" eaLnBrk="1" hangingPunct="1">
              <a:defRPr/>
            </a:pPr>
            <a:endParaRPr lang="es-CO" sz="2400" b="1">
              <a:solidFill>
                <a:srgbClr val="FAFD00"/>
              </a:solidFill>
              <a:effectLst>
                <a:outerShdw blurRad="38100" dist="38100" dir="2700000" algn="tl">
                  <a:srgbClr val="000000"/>
                </a:outerShdw>
              </a:effectLst>
            </a:endParaRPr>
          </a:p>
          <a:p>
            <a:pPr algn="just" eaLnBrk="1" hangingPunct="1">
              <a:defRPr/>
            </a:pPr>
            <a:endParaRPr lang="es-CO" sz="2400" b="1">
              <a:solidFill>
                <a:srgbClr val="FAFD00"/>
              </a:solidFill>
              <a:effectLst>
                <a:outerShdw blurRad="38100" dist="38100" dir="2700000" algn="tl">
                  <a:srgbClr val="000000"/>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 calcmode="lin" valueType="num">
                                      <p:cBhvr additive="base">
                                        <p:cTn id="7" dur="500"/>
                                        <p:tgtEl>
                                          <p:spTgt spid="47106">
                                            <p:txEl>
                                              <p:pRg st="0" end="0"/>
                                            </p:txEl>
                                          </p:spTgt>
                                        </p:tgtEl>
                                        <p:attrNameLst>
                                          <p:attrName>ppt_x</p:attrName>
                                        </p:attrNameLst>
                                      </p:cBhvr>
                                      <p:tavLst>
                                        <p:tav tm="0">
                                          <p:val>
                                            <p:strVal val="#ppt_x+#ppt_w*1.125000"/>
                                          </p:val>
                                        </p:tav>
                                        <p:tav tm="100000">
                                          <p:val>
                                            <p:strVal val="#ppt_x"/>
                                          </p:val>
                                        </p:tav>
                                      </p:tavLst>
                                    </p:anim>
                                    <p:animEffect transition="in" filter="wipe(left)">
                                      <p:cBhvr>
                                        <p:cTn id="8" dur="500"/>
                                        <p:tgtEl>
                                          <p:spTgt spid="47106">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47106">
                                            <p:txEl>
                                              <p:pRg st="1" end="1"/>
                                            </p:txEl>
                                          </p:spTgt>
                                        </p:tgtEl>
                                        <p:attrNameLst>
                                          <p:attrName>style.visibility</p:attrName>
                                        </p:attrNameLst>
                                      </p:cBhvr>
                                      <p:to>
                                        <p:strVal val="visible"/>
                                      </p:to>
                                    </p:set>
                                    <p:anim calcmode="lin" valueType="num">
                                      <p:cBhvr additive="base">
                                        <p:cTn id="13" dur="500"/>
                                        <p:tgtEl>
                                          <p:spTgt spid="47106">
                                            <p:txEl>
                                              <p:pRg st="1" end="1"/>
                                            </p:txEl>
                                          </p:spTgt>
                                        </p:tgtEl>
                                        <p:attrNameLst>
                                          <p:attrName>ppt_x</p:attrName>
                                        </p:attrNameLst>
                                      </p:cBhvr>
                                      <p:tavLst>
                                        <p:tav tm="0">
                                          <p:val>
                                            <p:strVal val="#ppt_x+#ppt_w*1.125000"/>
                                          </p:val>
                                        </p:tav>
                                        <p:tav tm="100000">
                                          <p:val>
                                            <p:strVal val="#ppt_x"/>
                                          </p:val>
                                        </p:tav>
                                      </p:tavLst>
                                    </p:anim>
                                    <p:animEffect transition="in" filter="wipe(left)">
                                      <p:cBhvr>
                                        <p:cTn id="14" dur="500"/>
                                        <p:tgtEl>
                                          <p:spTgt spid="471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10;TABERN01.PICT                                                  00000302&#10;Fotos CD Alfa                  B16F8E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Rectangle 2"/>
          <p:cNvSpPr>
            <a:spLocks noGrp="1" noChangeArrowheads="1"/>
          </p:cNvSpPr>
          <p:nvPr>
            <p:ph type="title"/>
          </p:nvPr>
        </p:nvSpPr>
        <p:spPr>
          <a:xfrm>
            <a:off x="685800" y="771525"/>
            <a:ext cx="7772400" cy="857250"/>
          </a:xfrm>
        </p:spPr>
        <p:txBody>
          <a:bodyPr/>
          <a:lstStyle/>
          <a:p>
            <a:pPr algn="ctr" eaLnBrk="1" hangingPunct="1">
              <a:defRPr/>
            </a:pPr>
            <a:r>
              <a:rPr lang="es-CO" sz="3600" b="1">
                <a:solidFill>
                  <a:srgbClr val="FAFD00"/>
                </a:solidFill>
                <a:effectLst>
                  <a:outerShdw blurRad="38100" dist="38100" dir="2700000" algn="tl">
                    <a:srgbClr val="000000"/>
                  </a:outerShdw>
                </a:effectLst>
              </a:rPr>
              <a:t>A qué santuario, que debía ser purificado, se refiere </a:t>
            </a:r>
            <a:br>
              <a:rPr lang="es-CO" sz="3600" b="1">
                <a:solidFill>
                  <a:srgbClr val="FAFD00"/>
                </a:solidFill>
                <a:effectLst>
                  <a:outerShdw blurRad="38100" dist="38100" dir="2700000" algn="tl">
                    <a:srgbClr val="000000"/>
                  </a:outerShdw>
                </a:effectLst>
              </a:rPr>
            </a:br>
            <a:r>
              <a:rPr lang="es-CO" sz="3600" b="1">
                <a:solidFill>
                  <a:srgbClr val="FAFD00"/>
                </a:solidFill>
                <a:effectLst>
                  <a:outerShdw blurRad="38100" dist="38100" dir="2700000" algn="tl">
                    <a:srgbClr val="000000"/>
                  </a:outerShdw>
                </a:effectLst>
              </a:rPr>
              <a:t>la profecía de los 2300 días? </a:t>
            </a:r>
          </a:p>
        </p:txBody>
      </p:sp>
      <p:sp>
        <p:nvSpPr>
          <p:cNvPr id="49156" name="Text Box 4"/>
          <p:cNvSpPr txBox="1">
            <a:spLocks noChangeArrowheads="1"/>
          </p:cNvSpPr>
          <p:nvPr/>
        </p:nvSpPr>
        <p:spPr bwMode="auto">
          <a:xfrm>
            <a:off x="323850" y="1771650"/>
            <a:ext cx="836295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just">
              <a:buFontTx/>
              <a:buChar char="•"/>
              <a:defRPr/>
            </a:pPr>
            <a:r>
              <a:rPr lang="es-CO" dirty="0">
                <a:effectLst>
                  <a:outerShdw blurRad="38100" dist="38100" dir="2700000" algn="tl">
                    <a:srgbClr val="000000"/>
                  </a:outerShdw>
                </a:effectLst>
              </a:rPr>
              <a:t> 	“Era, pues, necesario purificar las figuras de las 		cosas celestiales con estos ritos;</a:t>
            </a:r>
            <a:r>
              <a:rPr lang="es-CO" u="sng" dirty="0">
                <a:solidFill>
                  <a:srgbClr val="7FFF00"/>
                </a:solidFill>
                <a:effectLst>
                  <a:outerShdw blurRad="38100" dist="38100" dir="2700000" algn="tl">
                    <a:srgbClr val="000000"/>
                  </a:outerShdw>
                </a:effectLst>
              </a:rPr>
              <a:t> </a:t>
            </a:r>
            <a:r>
              <a:rPr lang="es-CO" u="sng" dirty="0">
                <a:solidFill>
                  <a:srgbClr val="FFFF00"/>
                </a:solidFill>
                <a:effectLst>
                  <a:outerShdw blurRad="38100" dist="38100" dir="2700000" algn="tl">
                    <a:srgbClr val="000000"/>
                  </a:outerShdw>
                </a:effectLst>
              </a:rPr>
              <a:t>pero LAS MISMAS 	COSAS CELESTIALES, con  sacrificios  mejores 	que éstos</a:t>
            </a:r>
            <a:r>
              <a:rPr lang="es-CO" dirty="0">
                <a:solidFill>
                  <a:srgbClr val="FFFF00"/>
                </a:solidFill>
                <a:effectLst>
                  <a:outerShdw blurRad="38100" dist="38100" dir="2700000" algn="tl">
                    <a:srgbClr val="000000"/>
                  </a:outerShdw>
                </a:effectLst>
              </a:rPr>
              <a:t>…</a:t>
            </a:r>
          </a:p>
          <a:p>
            <a:pPr lvl="1" algn="just">
              <a:buFontTx/>
              <a:buChar char="•"/>
              <a:defRPr/>
            </a:pPr>
            <a:r>
              <a:rPr lang="es-CO" dirty="0">
                <a:effectLst>
                  <a:outerShdw blurRad="38100" dist="38100" dir="2700000" algn="tl">
                    <a:srgbClr val="000000"/>
                  </a:outerShdw>
                </a:effectLst>
              </a:rPr>
              <a:t> 	“</a:t>
            </a:r>
            <a:r>
              <a:rPr lang="es-CO" u="sng" dirty="0">
                <a:solidFill>
                  <a:srgbClr val="FFFF00"/>
                </a:solidFill>
                <a:effectLst>
                  <a:outerShdw blurRad="38100" dist="38100" dir="2700000" algn="tl">
                    <a:srgbClr val="000000"/>
                  </a:outerShdw>
                </a:effectLst>
              </a:rPr>
              <a:t>Porque Cristo no entró en un lugar  santísimo 		hecho de manos, figura del  verdadero, sino en EL 	CIELO MISMO</a:t>
            </a:r>
            <a:r>
              <a:rPr lang="es-CO" dirty="0">
                <a:effectLst>
                  <a:outerShdw blurRad="38100" dist="38100" dir="2700000" algn="tl">
                    <a:srgbClr val="000000"/>
                  </a:outerShdw>
                </a:effectLst>
              </a:rPr>
              <a:t>, para  presentarse  ahora delante 	de Dios a nuestro  favor.” </a:t>
            </a:r>
            <a:r>
              <a:rPr lang="es-CO" sz="1800" dirty="0">
                <a:effectLst>
                  <a:outerShdw blurRad="38100" dist="38100" dir="2700000" algn="tl">
                    <a:srgbClr val="000000"/>
                  </a:outerShdw>
                </a:effectLst>
              </a:rPr>
              <a:t>(</a:t>
            </a:r>
            <a:r>
              <a:rPr lang="es-CO" sz="1800" dirty="0" err="1">
                <a:effectLst>
                  <a:outerShdw blurRad="38100" dist="38100" dir="2700000" algn="tl">
                    <a:srgbClr val="000000"/>
                  </a:outerShdw>
                </a:effectLst>
              </a:rPr>
              <a:t>Heb</a:t>
            </a:r>
            <a:r>
              <a:rPr lang="es-CO" sz="1800" dirty="0">
                <a:effectLst>
                  <a:outerShdw blurRad="38100" dist="38100" dir="2700000" algn="tl">
                    <a:srgbClr val="000000"/>
                  </a:outerShdw>
                </a:effectLst>
              </a:rPr>
              <a:t>. 9:23,24)</a:t>
            </a:r>
            <a:endParaRPr lang="es-CO" dirty="0">
              <a:effectLst>
                <a:outerShdw blurRad="38100" dist="38100" dir="2700000" algn="tl">
                  <a:srgbClr val="000000"/>
                </a:outerShdw>
              </a:effectLst>
            </a:endParaRPr>
          </a:p>
        </p:txBody>
      </p:sp>
    </p:spTree>
  </p:cSld>
  <p:clrMapOvr>
    <a:masterClrMapping/>
  </p:clrMapOvr>
  <p:transition>
    <p:strips dir="rd"/>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5" descr="C:\Users\hp\Documents\Adventista 7 Día\Diapositivas Power\sant\content\bin\images\large\0910025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51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Rectangle 2"/>
          <p:cNvSpPr>
            <a:spLocks noGrp="1" noChangeArrowheads="1"/>
          </p:cNvSpPr>
          <p:nvPr>
            <p:ph type="body" sz="half" idx="1"/>
          </p:nvPr>
        </p:nvSpPr>
        <p:spPr>
          <a:xfrm>
            <a:off x="250825" y="546100"/>
            <a:ext cx="4111625" cy="4057650"/>
          </a:xfrm>
        </p:spPr>
        <p:txBody>
          <a:bodyPr>
            <a:noAutofit/>
          </a:bodyPr>
          <a:lstStyle/>
          <a:p>
            <a:pPr algn="just" eaLnBrk="1" hangingPunct="1">
              <a:defRPr/>
            </a:pPr>
            <a:r>
              <a:rPr lang="es-CO" sz="1800" b="1" dirty="0">
                <a:effectLst>
                  <a:outerShdw blurRad="38100" dist="38100" dir="2700000" algn="tl">
                    <a:srgbClr val="000000"/>
                  </a:outerShdw>
                </a:effectLst>
              </a:rPr>
              <a:t>QUE PERIODO DE TIEMPO LE DARIA DIOS A ISRAEL Y QUE ESPERABA QUE SE PRODUJESE AL FINAL DEL MISMO?</a:t>
            </a:r>
          </a:p>
          <a:p>
            <a:pPr algn="just" eaLnBrk="1" hangingPunct="1">
              <a:defRPr/>
            </a:pPr>
            <a:r>
              <a:rPr lang="es-CO" sz="1800" b="1" dirty="0">
                <a:effectLst>
                  <a:outerShdw blurRad="38100" dist="38100" dir="2700000" algn="tl">
                    <a:srgbClr val="000000"/>
                  </a:outerShdw>
                </a:effectLst>
              </a:rPr>
              <a:t>“</a:t>
            </a:r>
            <a:r>
              <a:rPr lang="es-CO" sz="2400" b="1" u="sng" dirty="0">
                <a:solidFill>
                  <a:srgbClr val="FFC000"/>
                </a:solidFill>
                <a:effectLst>
                  <a:outerShdw blurRad="38100" dist="38100" dir="2700000" algn="tl">
                    <a:srgbClr val="000000"/>
                  </a:outerShdw>
                </a:effectLst>
              </a:rPr>
              <a:t>Setenta semanas están determinadas sobre  tu pueblo y sobre tu santa ciudad</a:t>
            </a:r>
            <a:r>
              <a:rPr lang="es-CO" sz="2400" b="1" dirty="0">
                <a:solidFill>
                  <a:srgbClr val="FFC000"/>
                </a:solidFill>
                <a:effectLst>
                  <a:outerShdw blurRad="38100" dist="38100" dir="2700000" algn="tl">
                    <a:srgbClr val="000000"/>
                  </a:outerShdw>
                </a:effectLst>
              </a:rPr>
              <a:t>, para terminar</a:t>
            </a:r>
            <a:r>
              <a:rPr lang="es-CO" sz="1800" b="1" dirty="0">
                <a:effectLst>
                  <a:outerShdw blurRad="38100" dist="38100" dir="2700000" algn="tl">
                    <a:srgbClr val="000000"/>
                  </a:outerShdw>
                </a:effectLst>
              </a:rPr>
              <a:t> con la transgresión, para acabar con el pecado, para   expiar la iniquidad, para traer la justicia eterna, para sellar la    visión y la profecía, y para ungir el lugar   santísimo.” (Dan. 9:24)</a:t>
            </a:r>
          </a:p>
          <a:p>
            <a:pPr algn="just" eaLnBrk="1" hangingPunct="1">
              <a:buFontTx/>
              <a:buNone/>
              <a:defRPr/>
            </a:pPr>
            <a:endParaRPr lang="es-CO" sz="1800" b="1" dirty="0">
              <a:effectLst>
                <a:outerShdw blurRad="38100" dist="38100" dir="2700000" algn="tl">
                  <a:srgbClr val="000000"/>
                </a:outerShdw>
              </a:effectLst>
            </a:endParaRPr>
          </a:p>
          <a:p>
            <a:pPr algn="just" eaLnBrk="1" hangingPunct="1">
              <a:defRPr/>
            </a:pPr>
            <a:endParaRPr lang="es-CO" sz="1800" b="1" dirty="0">
              <a:effectLst>
                <a:outerShdw blurRad="38100" dist="38100" dir="2700000" algn="tl">
                  <a:srgbClr val="000000"/>
                </a:outerShdw>
              </a:effectLst>
            </a:endParaRPr>
          </a:p>
          <a:p>
            <a:pPr algn="just" eaLnBrk="1" hangingPunct="1">
              <a:defRPr/>
            </a:pPr>
            <a:endParaRPr lang="es-CO" sz="1800" b="1" dirty="0">
              <a:effectLst>
                <a:outerShdw blurRad="38100" dist="38100" dir="2700000" algn="tl">
                  <a:srgbClr val="000000"/>
                </a:outerShdw>
              </a:effectLst>
            </a:endParaRPr>
          </a:p>
          <a:p>
            <a:pPr algn="just" eaLnBrk="1" hangingPunct="1">
              <a:buFontTx/>
              <a:buNone/>
              <a:defRPr/>
            </a:pPr>
            <a:r>
              <a:rPr lang="es-CO" sz="1800" b="1" dirty="0">
                <a:effectLst>
                  <a:outerShdw blurRad="38100" dist="38100" dir="2700000" algn="tl">
                    <a:srgbClr val="000000"/>
                  </a:outerShdw>
                </a:effectLst>
              </a:rPr>
              <a:t>	</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Effect transition="in" filter="barn(inHorizontal)">
                                      <p:cBhvr>
                                        <p:cTn id="7" dur="500"/>
                                        <p:tgtEl>
                                          <p:spTgt spid="522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2226">
                                            <p:txEl>
                                              <p:pRg st="1" end="1"/>
                                            </p:txEl>
                                          </p:spTgt>
                                        </p:tgtEl>
                                        <p:attrNameLst>
                                          <p:attrName>style.visibility</p:attrName>
                                        </p:attrNameLst>
                                      </p:cBhvr>
                                      <p:to>
                                        <p:strVal val="visible"/>
                                      </p:to>
                                    </p:set>
                                    <p:animEffect transition="in" filter="barn(inHorizontal)">
                                      <p:cBhvr>
                                        <p:cTn id="12" dur="500"/>
                                        <p:tgtEl>
                                          <p:spTgt spid="522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52226">
                                            <p:txEl>
                                              <p:pRg st="5" end="5"/>
                                            </p:txEl>
                                          </p:spTgt>
                                        </p:tgtEl>
                                        <p:attrNameLst>
                                          <p:attrName>style.visibility</p:attrName>
                                        </p:attrNameLst>
                                      </p:cBhvr>
                                      <p:to>
                                        <p:strVal val="visible"/>
                                      </p:to>
                                    </p:set>
                                    <p:animEffect transition="in" filter="barn(inHorizontal)">
                                      <p:cBhvr>
                                        <p:cTn id="17" dur="500"/>
                                        <p:tgtEl>
                                          <p:spTgt spid="522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18" name="Picture 3" descr="2L.JPG                                                         0000A896&#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Rectangle 2"/>
          <p:cNvSpPr>
            <a:spLocks noGrp="1" noChangeArrowheads="1"/>
          </p:cNvSpPr>
          <p:nvPr>
            <p:ph type="body" sz="half" idx="1"/>
          </p:nvPr>
        </p:nvSpPr>
        <p:spPr>
          <a:xfrm>
            <a:off x="179388" y="628650"/>
            <a:ext cx="4176712" cy="3527425"/>
          </a:xfrm>
        </p:spPr>
        <p:txBody>
          <a:bodyPr/>
          <a:lstStyle/>
          <a:p>
            <a:pPr algn="just" eaLnBrk="1" hangingPunct="1">
              <a:defRPr/>
            </a:pPr>
            <a:r>
              <a:rPr lang="es-CO" sz="2000" b="1" dirty="0">
                <a:effectLst>
                  <a:outerShdw blurRad="38100" dist="38100" dir="2700000" algn="tl">
                    <a:srgbClr val="000000"/>
                  </a:outerShdw>
                </a:effectLst>
              </a:rPr>
              <a:t>La expresión </a:t>
            </a:r>
            <a:r>
              <a:rPr lang="es-CO" sz="2000" b="1" dirty="0">
                <a:solidFill>
                  <a:srgbClr val="7FFF00"/>
                </a:solidFill>
                <a:effectLst>
                  <a:outerShdw blurRad="38100" dist="38100" dir="2700000" algn="tl">
                    <a:srgbClr val="000000"/>
                  </a:outerShdw>
                </a:effectLst>
              </a:rPr>
              <a:t>“</a:t>
            </a:r>
            <a:r>
              <a:rPr lang="es-CO" sz="2000" b="1" u="sng" dirty="0">
                <a:solidFill>
                  <a:srgbClr val="FAFD00"/>
                </a:solidFill>
                <a:effectLst>
                  <a:outerShdw blurRad="38100" dist="38100" dir="2700000" algn="tl">
                    <a:srgbClr val="000000"/>
                  </a:outerShdw>
                </a:effectLst>
              </a:rPr>
              <a:t>SETENTA SEMANAS ESTAN DETERMINADAS” </a:t>
            </a:r>
            <a:r>
              <a:rPr lang="es-CO" sz="2000" b="1" dirty="0">
                <a:effectLst>
                  <a:outerShdw blurRad="38100" dist="38100" dir="2700000" algn="tl">
                    <a:srgbClr val="000000"/>
                  </a:outerShdw>
                </a:effectLst>
              </a:rPr>
              <a:t>significa que:</a:t>
            </a:r>
          </a:p>
          <a:p>
            <a:pPr algn="just" eaLnBrk="1" hangingPunct="1">
              <a:defRPr/>
            </a:pPr>
            <a:r>
              <a:rPr lang="es-CO" sz="2000" b="1" dirty="0">
                <a:effectLst>
                  <a:outerShdw blurRad="38100" dist="38100" dir="2700000" algn="tl">
                    <a:srgbClr val="000000"/>
                  </a:outerShdw>
                </a:effectLst>
              </a:rPr>
              <a:t>490 días (70 semanas x 7 días) proféticos  han sido       </a:t>
            </a:r>
            <a:r>
              <a:rPr lang="es-CO" sz="2000" b="1" u="sng" dirty="0">
                <a:solidFill>
                  <a:srgbClr val="FFC000"/>
                </a:solidFill>
                <a:effectLst>
                  <a:outerShdw blurRad="38100" dist="38100" dir="2700000" algn="tl">
                    <a:srgbClr val="000000"/>
                  </a:outerShdw>
                </a:effectLst>
              </a:rPr>
              <a:t>CORTADOS O SEPARADOS”</a:t>
            </a:r>
            <a:r>
              <a:rPr lang="es-CO" sz="2000" b="1" dirty="0">
                <a:solidFill>
                  <a:srgbClr val="FAFD00"/>
                </a:solidFill>
                <a:effectLst>
                  <a:outerShdw blurRad="38100" dist="38100" dir="2700000" algn="tl">
                    <a:srgbClr val="000000"/>
                  </a:outerShdw>
                </a:effectLst>
              </a:rPr>
              <a:t> </a:t>
            </a:r>
            <a:r>
              <a:rPr lang="es-CO" sz="2000" b="1" dirty="0">
                <a:effectLst>
                  <a:outerShdw blurRad="38100" dist="38100" dir="2700000" algn="tl">
                    <a:srgbClr val="000000"/>
                  </a:outerShdw>
                </a:effectLst>
              </a:rPr>
              <a:t>exclusivamente para el pueblo de Daniel. </a:t>
            </a:r>
          </a:p>
          <a:p>
            <a:pPr algn="just" eaLnBrk="1" hangingPunct="1">
              <a:defRPr/>
            </a:pPr>
            <a:r>
              <a:rPr lang="es-CO" sz="2000" b="1" dirty="0">
                <a:effectLst>
                  <a:outerShdw blurRad="38100" dist="38100" dir="2700000" algn="tl">
                    <a:srgbClr val="000000"/>
                  </a:outerShdw>
                </a:effectLst>
              </a:rPr>
              <a:t>De dónde más iban a ser cortadas si no de  los 2300 días</a:t>
            </a:r>
            <a:r>
              <a:rPr lang="es-CO" sz="2000" b="1" dirty="0">
                <a:solidFill>
                  <a:srgbClr val="FAFD00"/>
                </a:solidFill>
                <a:effectLst>
                  <a:outerShdw blurRad="38100" dist="38100" dir="2700000" algn="tl">
                    <a:srgbClr val="000000"/>
                  </a:outerShdw>
                </a:effectLst>
              </a:rPr>
              <a:t>!</a:t>
            </a:r>
          </a:p>
          <a:p>
            <a:pPr algn="just" eaLnBrk="1" hangingPunct="1">
              <a:defRPr/>
            </a:pPr>
            <a:endParaRPr lang="es-CO" sz="2000" b="1" dirty="0">
              <a:solidFill>
                <a:srgbClr val="FAFD00"/>
              </a:solidFill>
              <a:effectLst>
                <a:outerShdw blurRad="38100" dist="38100" dir="2700000" algn="tl">
                  <a:srgbClr val="000000"/>
                </a:outerShdw>
              </a:effectLst>
            </a:endParaRPr>
          </a:p>
        </p:txBody>
      </p:sp>
      <p:sp>
        <p:nvSpPr>
          <p:cNvPr id="34820" name="WordArt 5"/>
          <p:cNvSpPr>
            <a:spLocks noChangeArrowheads="1" noChangeShapeType="1" noTextEdit="1"/>
          </p:cNvSpPr>
          <p:nvPr/>
        </p:nvSpPr>
        <p:spPr bwMode="auto">
          <a:xfrm>
            <a:off x="5181600" y="285750"/>
            <a:ext cx="3352800" cy="6286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CO"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LAS 70 SEMANAS</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animEffect transition="in" filter="randombar(vertical)">
                                      <p:cBhvr>
                                        <p:cTn id="7" dur="500"/>
                                        <p:tgtEl>
                                          <p:spTgt spid="542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54274">
                                            <p:txEl>
                                              <p:pRg st="1" end="1"/>
                                            </p:txEl>
                                          </p:spTgt>
                                        </p:tgtEl>
                                        <p:attrNameLst>
                                          <p:attrName>style.visibility</p:attrName>
                                        </p:attrNameLst>
                                      </p:cBhvr>
                                      <p:to>
                                        <p:strVal val="visible"/>
                                      </p:to>
                                    </p:set>
                                    <p:animEffect transition="in" filter="randombar(vertical)">
                                      <p:cBhvr>
                                        <p:cTn id="12" dur="500"/>
                                        <p:tgtEl>
                                          <p:spTgt spid="5427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54274">
                                            <p:txEl>
                                              <p:pRg st="2" end="2"/>
                                            </p:txEl>
                                          </p:spTgt>
                                        </p:tgtEl>
                                        <p:attrNameLst>
                                          <p:attrName>style.visibility</p:attrName>
                                        </p:attrNameLst>
                                      </p:cBhvr>
                                      <p:to>
                                        <p:strVal val="visible"/>
                                      </p:to>
                                    </p:set>
                                    <p:animEffect transition="in" filter="randombar(vertical)">
                                      <p:cBhvr>
                                        <p:cTn id="17" dur="500"/>
                                        <p:tgtEl>
                                          <p:spTgt spid="542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Line 3"/>
          <p:cNvSpPr>
            <a:spLocks noChangeShapeType="1"/>
          </p:cNvSpPr>
          <p:nvPr/>
        </p:nvSpPr>
        <p:spPr bwMode="auto">
          <a:xfrm>
            <a:off x="1193800" y="1314450"/>
            <a:ext cx="6375400" cy="0"/>
          </a:xfrm>
          <a:prstGeom prst="line">
            <a:avLst/>
          </a:prstGeom>
          <a:noFill/>
          <a:ln w="1016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55300" name="Line 4"/>
          <p:cNvSpPr>
            <a:spLocks noChangeShapeType="1"/>
          </p:cNvSpPr>
          <p:nvPr/>
        </p:nvSpPr>
        <p:spPr bwMode="auto">
          <a:xfrm>
            <a:off x="1206500" y="2057400"/>
            <a:ext cx="2006600" cy="0"/>
          </a:xfrm>
          <a:prstGeom prst="line">
            <a:avLst/>
          </a:prstGeom>
          <a:noFill/>
          <a:ln w="1270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55301" name="Rectangle 5"/>
          <p:cNvSpPr>
            <a:spLocks noChangeArrowheads="1"/>
          </p:cNvSpPr>
          <p:nvPr/>
        </p:nvSpPr>
        <p:spPr bwMode="auto">
          <a:xfrm>
            <a:off x="1046163" y="625475"/>
            <a:ext cx="6107112"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s-CO" sz="4000">
                <a:effectLst>
                  <a:outerShdw blurRad="38100" dist="38100" dir="2700000" algn="tl">
                    <a:srgbClr val="000000"/>
                  </a:outerShdw>
                </a:effectLst>
              </a:rPr>
              <a:t>2.300 DIAS PROFETICOS</a:t>
            </a:r>
          </a:p>
        </p:txBody>
      </p:sp>
      <p:sp>
        <p:nvSpPr>
          <p:cNvPr id="55302" name="Rectangle 6"/>
          <p:cNvSpPr>
            <a:spLocks noChangeArrowheads="1"/>
          </p:cNvSpPr>
          <p:nvPr/>
        </p:nvSpPr>
        <p:spPr bwMode="auto">
          <a:xfrm>
            <a:off x="1062038" y="2282825"/>
            <a:ext cx="3171825" cy="193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s-CO" sz="4000">
                <a:effectLst>
                  <a:outerShdw blurRad="38100" dist="38100" dir="2700000" algn="tl">
                    <a:srgbClr val="000000"/>
                  </a:outerShdw>
                </a:effectLst>
              </a:rPr>
              <a:t>490 DIAS</a:t>
            </a:r>
          </a:p>
          <a:p>
            <a:pPr>
              <a:defRPr/>
            </a:pPr>
            <a:r>
              <a:rPr lang="es-CO" sz="4000">
                <a:effectLst>
                  <a:outerShdw blurRad="38100" dist="38100" dir="2700000" algn="tl">
                    <a:srgbClr val="000000"/>
                  </a:outerShdw>
                </a:effectLst>
              </a:rPr>
              <a:t>separados</a:t>
            </a:r>
          </a:p>
          <a:p>
            <a:pPr>
              <a:defRPr/>
            </a:pPr>
            <a:r>
              <a:rPr lang="es-CO" sz="4000">
                <a:effectLst>
                  <a:outerShdw blurRad="38100" dist="38100" dir="2700000" algn="tl">
                    <a:srgbClr val="000000"/>
                  </a:outerShdw>
                </a:effectLst>
              </a:rPr>
              <a:t>para Israel</a:t>
            </a:r>
          </a:p>
        </p:txBody>
      </p:sp>
      <p:sp>
        <p:nvSpPr>
          <p:cNvPr id="55303" name="Line 7"/>
          <p:cNvSpPr>
            <a:spLocks noChangeShapeType="1"/>
          </p:cNvSpPr>
          <p:nvPr/>
        </p:nvSpPr>
        <p:spPr bwMode="auto">
          <a:xfrm>
            <a:off x="1143000" y="1495425"/>
            <a:ext cx="0" cy="381000"/>
          </a:xfrm>
          <a:prstGeom prst="line">
            <a:avLst/>
          </a:prstGeom>
          <a:noFill/>
          <a:ln w="25400">
            <a:solidFill>
              <a:srgbClr val="7F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55304" name="Line 8"/>
          <p:cNvSpPr>
            <a:spLocks noChangeShapeType="1"/>
          </p:cNvSpPr>
          <p:nvPr/>
        </p:nvSpPr>
        <p:spPr bwMode="auto">
          <a:xfrm>
            <a:off x="3200400" y="1495425"/>
            <a:ext cx="0" cy="381000"/>
          </a:xfrm>
          <a:prstGeom prst="line">
            <a:avLst/>
          </a:prstGeom>
          <a:noFill/>
          <a:ln w="25400">
            <a:solidFill>
              <a:srgbClr val="7F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35848" name="Rectangle 9"/>
          <p:cNvSpPr>
            <a:spLocks noChangeArrowheads="1"/>
          </p:cNvSpPr>
          <p:nvPr/>
        </p:nvSpPr>
        <p:spPr bwMode="auto">
          <a:xfrm>
            <a:off x="4017963" y="1641475"/>
            <a:ext cx="3903662" cy="11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ctr"/>
            <a:r>
              <a:rPr lang="es-CO"/>
              <a:t>Y PARA QUE SERIAN</a:t>
            </a:r>
          </a:p>
          <a:p>
            <a:pPr algn="ctr"/>
            <a:r>
              <a:rPr lang="es-CO"/>
              <a:t>SEPARADOS ESTOS DIAS</a:t>
            </a:r>
          </a:p>
          <a:p>
            <a:pPr algn="ctr"/>
            <a:r>
              <a:rPr lang="es-CO"/>
              <a:t>PROFETICOS?</a:t>
            </a:r>
          </a:p>
        </p:txBody>
      </p:sp>
    </p:spTree>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Line 3"/>
          <p:cNvSpPr>
            <a:spLocks noChangeShapeType="1"/>
          </p:cNvSpPr>
          <p:nvPr/>
        </p:nvSpPr>
        <p:spPr bwMode="auto">
          <a:xfrm>
            <a:off x="1193800" y="1314450"/>
            <a:ext cx="6375400" cy="0"/>
          </a:xfrm>
          <a:prstGeom prst="line">
            <a:avLst/>
          </a:prstGeom>
          <a:noFill/>
          <a:ln w="1016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56324" name="Line 4"/>
          <p:cNvSpPr>
            <a:spLocks noChangeShapeType="1"/>
          </p:cNvSpPr>
          <p:nvPr/>
        </p:nvSpPr>
        <p:spPr bwMode="auto">
          <a:xfrm>
            <a:off x="1206500" y="2057400"/>
            <a:ext cx="2006600" cy="0"/>
          </a:xfrm>
          <a:prstGeom prst="line">
            <a:avLst/>
          </a:prstGeom>
          <a:noFill/>
          <a:ln w="1270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56325" name="Rectangle 5"/>
          <p:cNvSpPr>
            <a:spLocks noChangeArrowheads="1"/>
          </p:cNvSpPr>
          <p:nvPr/>
        </p:nvSpPr>
        <p:spPr bwMode="auto">
          <a:xfrm>
            <a:off x="1046163" y="625475"/>
            <a:ext cx="6107112"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s-CO" sz="4000">
                <a:effectLst>
                  <a:outerShdw blurRad="38100" dist="38100" dir="2700000" algn="tl">
                    <a:srgbClr val="000000"/>
                  </a:outerShdw>
                </a:effectLst>
              </a:rPr>
              <a:t>2.300 DIAS PROFETICOS</a:t>
            </a:r>
          </a:p>
        </p:txBody>
      </p:sp>
      <p:sp>
        <p:nvSpPr>
          <p:cNvPr id="56326" name="Rectangle 6"/>
          <p:cNvSpPr>
            <a:spLocks noChangeArrowheads="1"/>
          </p:cNvSpPr>
          <p:nvPr/>
        </p:nvSpPr>
        <p:spPr bwMode="auto">
          <a:xfrm>
            <a:off x="1062038" y="2282825"/>
            <a:ext cx="3171825" cy="193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s-CO" sz="4000">
                <a:effectLst>
                  <a:outerShdw blurRad="38100" dist="38100" dir="2700000" algn="tl">
                    <a:srgbClr val="000000"/>
                  </a:outerShdw>
                </a:effectLst>
              </a:rPr>
              <a:t>490 DIAS</a:t>
            </a:r>
          </a:p>
          <a:p>
            <a:pPr>
              <a:defRPr/>
            </a:pPr>
            <a:r>
              <a:rPr lang="es-CO" sz="4000">
                <a:effectLst>
                  <a:outerShdw blurRad="38100" dist="38100" dir="2700000" algn="tl">
                    <a:srgbClr val="000000"/>
                  </a:outerShdw>
                </a:effectLst>
              </a:rPr>
              <a:t>separados</a:t>
            </a:r>
          </a:p>
          <a:p>
            <a:pPr>
              <a:defRPr/>
            </a:pPr>
            <a:r>
              <a:rPr lang="es-CO" sz="4000">
                <a:effectLst>
                  <a:outerShdw blurRad="38100" dist="38100" dir="2700000" algn="tl">
                    <a:srgbClr val="000000"/>
                  </a:outerShdw>
                </a:effectLst>
              </a:rPr>
              <a:t>para Israel</a:t>
            </a:r>
          </a:p>
        </p:txBody>
      </p:sp>
      <p:sp>
        <p:nvSpPr>
          <p:cNvPr id="56327" name="Line 7"/>
          <p:cNvSpPr>
            <a:spLocks noChangeShapeType="1"/>
          </p:cNvSpPr>
          <p:nvPr/>
        </p:nvSpPr>
        <p:spPr bwMode="auto">
          <a:xfrm>
            <a:off x="1143000" y="1495425"/>
            <a:ext cx="0" cy="381000"/>
          </a:xfrm>
          <a:prstGeom prst="line">
            <a:avLst/>
          </a:prstGeom>
          <a:noFill/>
          <a:ln w="25400">
            <a:solidFill>
              <a:srgbClr val="7F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56328" name="Line 8"/>
          <p:cNvSpPr>
            <a:spLocks noChangeShapeType="1"/>
          </p:cNvSpPr>
          <p:nvPr/>
        </p:nvSpPr>
        <p:spPr bwMode="auto">
          <a:xfrm>
            <a:off x="3200400" y="1495425"/>
            <a:ext cx="0" cy="381000"/>
          </a:xfrm>
          <a:prstGeom prst="line">
            <a:avLst/>
          </a:prstGeom>
          <a:noFill/>
          <a:ln w="25400">
            <a:solidFill>
              <a:srgbClr val="7F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56329" name="Rectangle 9"/>
          <p:cNvSpPr>
            <a:spLocks noChangeArrowheads="1"/>
          </p:cNvSpPr>
          <p:nvPr/>
        </p:nvSpPr>
        <p:spPr bwMode="auto">
          <a:xfrm>
            <a:off x="4017963" y="1419225"/>
            <a:ext cx="4879975" cy="310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buFontTx/>
              <a:buChar char="•"/>
            </a:pPr>
            <a:r>
              <a:rPr lang="es-CO" sz="2800"/>
              <a:t>   Para:</a:t>
            </a:r>
          </a:p>
          <a:p>
            <a:pPr>
              <a:buFontTx/>
              <a:buChar char="•"/>
            </a:pPr>
            <a:r>
              <a:rPr lang="es-CO" sz="2800"/>
              <a:t>  1. Poner fin a la rebeldía</a:t>
            </a:r>
          </a:p>
          <a:p>
            <a:pPr>
              <a:buFontTx/>
              <a:buChar char="•"/>
            </a:pPr>
            <a:r>
              <a:rPr lang="es-CO" sz="2800"/>
              <a:t>  2. Quitar el pecado</a:t>
            </a:r>
          </a:p>
          <a:p>
            <a:pPr>
              <a:buFontTx/>
              <a:buChar char="•"/>
            </a:pPr>
            <a:r>
              <a:rPr lang="es-CO" sz="2800"/>
              <a:t>  3. Expiar la iniquidad</a:t>
            </a:r>
          </a:p>
          <a:p>
            <a:pPr>
              <a:buFontTx/>
              <a:buChar char="•"/>
            </a:pPr>
            <a:r>
              <a:rPr lang="es-CO" sz="2800"/>
              <a:t>  4. Instaurar la justicia eterna</a:t>
            </a:r>
          </a:p>
          <a:p>
            <a:pPr>
              <a:buFontTx/>
              <a:buChar char="•"/>
            </a:pPr>
            <a:r>
              <a:rPr lang="es-CO" sz="2800"/>
              <a:t>  5. Sellar la visión y la profecía</a:t>
            </a:r>
          </a:p>
          <a:p>
            <a:pPr>
              <a:buFontTx/>
              <a:buChar char="•"/>
            </a:pPr>
            <a:r>
              <a:rPr lang="es-CO" sz="2800"/>
              <a:t>  6. Ungir al Santo de los santos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56329">
                                            <p:txEl>
                                              <p:pRg st="0" end="0"/>
                                            </p:txEl>
                                          </p:spTgt>
                                        </p:tgtEl>
                                        <p:attrNameLst>
                                          <p:attrName>style.visibility</p:attrName>
                                        </p:attrNameLst>
                                      </p:cBhvr>
                                      <p:to>
                                        <p:strVal val="visible"/>
                                      </p:to>
                                    </p:set>
                                    <p:anim calcmode="lin" valueType="num">
                                      <p:cBhvr additive="base">
                                        <p:cTn id="7" dur="75" fill="hold"/>
                                        <p:tgtEl>
                                          <p:spTgt spid="56329">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56329">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iterate type="lt">
                                    <p:tmPct val="100000"/>
                                  </p:iterate>
                                  <p:childTnLst>
                                    <p:set>
                                      <p:cBhvr>
                                        <p:cTn id="12" dur="1" fill="hold">
                                          <p:stCondLst>
                                            <p:cond delay="0"/>
                                          </p:stCondLst>
                                        </p:cTn>
                                        <p:tgtEl>
                                          <p:spTgt spid="56329">
                                            <p:txEl>
                                              <p:pRg st="1" end="1"/>
                                            </p:txEl>
                                          </p:spTgt>
                                        </p:tgtEl>
                                        <p:attrNameLst>
                                          <p:attrName>style.visibility</p:attrName>
                                        </p:attrNameLst>
                                      </p:cBhvr>
                                      <p:to>
                                        <p:strVal val="visible"/>
                                      </p:to>
                                    </p:set>
                                    <p:anim calcmode="lin" valueType="num">
                                      <p:cBhvr additive="base">
                                        <p:cTn id="13" dur="75" fill="hold"/>
                                        <p:tgtEl>
                                          <p:spTgt spid="56329">
                                            <p:txEl>
                                              <p:pRg st="1" end="1"/>
                                            </p:txEl>
                                          </p:spTgt>
                                        </p:tgtEl>
                                        <p:attrNameLst>
                                          <p:attrName>ppt_x</p:attrName>
                                        </p:attrNameLst>
                                      </p:cBhvr>
                                      <p:tavLst>
                                        <p:tav tm="0">
                                          <p:val>
                                            <p:strVal val="1+#ppt_w/2"/>
                                          </p:val>
                                        </p:tav>
                                        <p:tav tm="100000">
                                          <p:val>
                                            <p:strVal val="#ppt_x"/>
                                          </p:val>
                                        </p:tav>
                                      </p:tavLst>
                                    </p:anim>
                                    <p:anim calcmode="lin" valueType="num">
                                      <p:cBhvr additive="base">
                                        <p:cTn id="14" dur="75" fill="hold"/>
                                        <p:tgtEl>
                                          <p:spTgt spid="56329">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Laser"/>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iterate type="lt">
                                    <p:tmPct val="100000"/>
                                  </p:iterate>
                                  <p:childTnLst>
                                    <p:set>
                                      <p:cBhvr>
                                        <p:cTn id="18" dur="1" fill="hold">
                                          <p:stCondLst>
                                            <p:cond delay="0"/>
                                          </p:stCondLst>
                                        </p:cTn>
                                        <p:tgtEl>
                                          <p:spTgt spid="56329">
                                            <p:txEl>
                                              <p:pRg st="2" end="2"/>
                                            </p:txEl>
                                          </p:spTgt>
                                        </p:tgtEl>
                                        <p:attrNameLst>
                                          <p:attrName>style.visibility</p:attrName>
                                        </p:attrNameLst>
                                      </p:cBhvr>
                                      <p:to>
                                        <p:strVal val="visible"/>
                                      </p:to>
                                    </p:set>
                                    <p:anim calcmode="lin" valueType="num">
                                      <p:cBhvr additive="base">
                                        <p:cTn id="19" dur="75" fill="hold"/>
                                        <p:tgtEl>
                                          <p:spTgt spid="56329">
                                            <p:txEl>
                                              <p:pRg st="2" end="2"/>
                                            </p:txEl>
                                          </p:spTgt>
                                        </p:tgtEl>
                                        <p:attrNameLst>
                                          <p:attrName>ppt_x</p:attrName>
                                        </p:attrNameLst>
                                      </p:cBhvr>
                                      <p:tavLst>
                                        <p:tav tm="0">
                                          <p:val>
                                            <p:strVal val="1+#ppt_w/2"/>
                                          </p:val>
                                        </p:tav>
                                        <p:tav tm="100000">
                                          <p:val>
                                            <p:strVal val="#ppt_x"/>
                                          </p:val>
                                        </p:tav>
                                      </p:tavLst>
                                    </p:anim>
                                    <p:anim calcmode="lin" valueType="num">
                                      <p:cBhvr additive="base">
                                        <p:cTn id="20" dur="75" fill="hold"/>
                                        <p:tgtEl>
                                          <p:spTgt spid="56329">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Laser"/>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grpId="0" nodeType="clickEffect">
                                  <p:stCondLst>
                                    <p:cond delay="0"/>
                                  </p:stCondLst>
                                  <p:iterate type="lt">
                                    <p:tmPct val="100000"/>
                                  </p:iterate>
                                  <p:childTnLst>
                                    <p:set>
                                      <p:cBhvr>
                                        <p:cTn id="24" dur="1" fill="hold">
                                          <p:stCondLst>
                                            <p:cond delay="0"/>
                                          </p:stCondLst>
                                        </p:cTn>
                                        <p:tgtEl>
                                          <p:spTgt spid="56329">
                                            <p:txEl>
                                              <p:pRg st="3" end="3"/>
                                            </p:txEl>
                                          </p:spTgt>
                                        </p:tgtEl>
                                        <p:attrNameLst>
                                          <p:attrName>style.visibility</p:attrName>
                                        </p:attrNameLst>
                                      </p:cBhvr>
                                      <p:to>
                                        <p:strVal val="visible"/>
                                      </p:to>
                                    </p:set>
                                    <p:anim calcmode="lin" valueType="num">
                                      <p:cBhvr additive="base">
                                        <p:cTn id="25" dur="75" fill="hold"/>
                                        <p:tgtEl>
                                          <p:spTgt spid="56329">
                                            <p:txEl>
                                              <p:pRg st="3" end="3"/>
                                            </p:txEl>
                                          </p:spTgt>
                                        </p:tgtEl>
                                        <p:attrNameLst>
                                          <p:attrName>ppt_x</p:attrName>
                                        </p:attrNameLst>
                                      </p:cBhvr>
                                      <p:tavLst>
                                        <p:tav tm="0">
                                          <p:val>
                                            <p:strVal val="1+#ppt_w/2"/>
                                          </p:val>
                                        </p:tav>
                                        <p:tav tm="100000">
                                          <p:val>
                                            <p:strVal val="#ppt_x"/>
                                          </p:val>
                                        </p:tav>
                                      </p:tavLst>
                                    </p:anim>
                                    <p:anim calcmode="lin" valueType="num">
                                      <p:cBhvr additive="base">
                                        <p:cTn id="26" dur="75" fill="hold"/>
                                        <p:tgtEl>
                                          <p:spTgt spid="56329">
                                            <p:txEl>
                                              <p:pRg st="3" end="3"/>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Laser"/>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3" fill="hold" grpId="0" nodeType="clickEffect">
                                  <p:stCondLst>
                                    <p:cond delay="0"/>
                                  </p:stCondLst>
                                  <p:iterate type="lt">
                                    <p:tmPct val="100000"/>
                                  </p:iterate>
                                  <p:childTnLst>
                                    <p:set>
                                      <p:cBhvr>
                                        <p:cTn id="30" dur="1" fill="hold">
                                          <p:stCondLst>
                                            <p:cond delay="0"/>
                                          </p:stCondLst>
                                        </p:cTn>
                                        <p:tgtEl>
                                          <p:spTgt spid="56329">
                                            <p:txEl>
                                              <p:pRg st="4" end="4"/>
                                            </p:txEl>
                                          </p:spTgt>
                                        </p:tgtEl>
                                        <p:attrNameLst>
                                          <p:attrName>style.visibility</p:attrName>
                                        </p:attrNameLst>
                                      </p:cBhvr>
                                      <p:to>
                                        <p:strVal val="visible"/>
                                      </p:to>
                                    </p:set>
                                    <p:anim calcmode="lin" valueType="num">
                                      <p:cBhvr additive="base">
                                        <p:cTn id="31" dur="75" fill="hold"/>
                                        <p:tgtEl>
                                          <p:spTgt spid="56329">
                                            <p:txEl>
                                              <p:pRg st="4" end="4"/>
                                            </p:txEl>
                                          </p:spTgt>
                                        </p:tgtEl>
                                        <p:attrNameLst>
                                          <p:attrName>ppt_x</p:attrName>
                                        </p:attrNameLst>
                                      </p:cBhvr>
                                      <p:tavLst>
                                        <p:tav tm="0">
                                          <p:val>
                                            <p:strVal val="1+#ppt_w/2"/>
                                          </p:val>
                                        </p:tav>
                                        <p:tav tm="100000">
                                          <p:val>
                                            <p:strVal val="#ppt_x"/>
                                          </p:val>
                                        </p:tav>
                                      </p:tavLst>
                                    </p:anim>
                                    <p:anim calcmode="lin" valueType="num">
                                      <p:cBhvr additive="base">
                                        <p:cTn id="32" dur="75" fill="hold"/>
                                        <p:tgtEl>
                                          <p:spTgt spid="56329">
                                            <p:txEl>
                                              <p:pRg st="4" end="4"/>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Laser"/>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3" fill="hold" grpId="0" nodeType="clickEffect">
                                  <p:stCondLst>
                                    <p:cond delay="0"/>
                                  </p:stCondLst>
                                  <p:iterate type="lt">
                                    <p:tmPct val="100000"/>
                                  </p:iterate>
                                  <p:childTnLst>
                                    <p:set>
                                      <p:cBhvr>
                                        <p:cTn id="36" dur="1" fill="hold">
                                          <p:stCondLst>
                                            <p:cond delay="0"/>
                                          </p:stCondLst>
                                        </p:cTn>
                                        <p:tgtEl>
                                          <p:spTgt spid="56329">
                                            <p:txEl>
                                              <p:pRg st="5" end="5"/>
                                            </p:txEl>
                                          </p:spTgt>
                                        </p:tgtEl>
                                        <p:attrNameLst>
                                          <p:attrName>style.visibility</p:attrName>
                                        </p:attrNameLst>
                                      </p:cBhvr>
                                      <p:to>
                                        <p:strVal val="visible"/>
                                      </p:to>
                                    </p:set>
                                    <p:anim calcmode="lin" valueType="num">
                                      <p:cBhvr additive="base">
                                        <p:cTn id="37" dur="75" fill="hold"/>
                                        <p:tgtEl>
                                          <p:spTgt spid="56329">
                                            <p:txEl>
                                              <p:pRg st="5" end="5"/>
                                            </p:txEl>
                                          </p:spTgt>
                                        </p:tgtEl>
                                        <p:attrNameLst>
                                          <p:attrName>ppt_x</p:attrName>
                                        </p:attrNameLst>
                                      </p:cBhvr>
                                      <p:tavLst>
                                        <p:tav tm="0">
                                          <p:val>
                                            <p:strVal val="1+#ppt_w/2"/>
                                          </p:val>
                                        </p:tav>
                                        <p:tav tm="100000">
                                          <p:val>
                                            <p:strVal val="#ppt_x"/>
                                          </p:val>
                                        </p:tav>
                                      </p:tavLst>
                                    </p:anim>
                                    <p:anim calcmode="lin" valueType="num">
                                      <p:cBhvr additive="base">
                                        <p:cTn id="38" dur="75" fill="hold"/>
                                        <p:tgtEl>
                                          <p:spTgt spid="56329">
                                            <p:txEl>
                                              <p:pRg st="5" end="5"/>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Laser"/>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3" fill="hold" grpId="0" nodeType="clickEffect">
                                  <p:stCondLst>
                                    <p:cond delay="0"/>
                                  </p:stCondLst>
                                  <p:iterate type="lt">
                                    <p:tmPct val="100000"/>
                                  </p:iterate>
                                  <p:childTnLst>
                                    <p:set>
                                      <p:cBhvr>
                                        <p:cTn id="42" dur="1" fill="hold">
                                          <p:stCondLst>
                                            <p:cond delay="0"/>
                                          </p:stCondLst>
                                        </p:cTn>
                                        <p:tgtEl>
                                          <p:spTgt spid="56329">
                                            <p:txEl>
                                              <p:pRg st="6" end="6"/>
                                            </p:txEl>
                                          </p:spTgt>
                                        </p:tgtEl>
                                        <p:attrNameLst>
                                          <p:attrName>style.visibility</p:attrName>
                                        </p:attrNameLst>
                                      </p:cBhvr>
                                      <p:to>
                                        <p:strVal val="visible"/>
                                      </p:to>
                                    </p:set>
                                    <p:anim calcmode="lin" valueType="num">
                                      <p:cBhvr additive="base">
                                        <p:cTn id="43" dur="75" fill="hold"/>
                                        <p:tgtEl>
                                          <p:spTgt spid="56329">
                                            <p:txEl>
                                              <p:pRg st="6" end="6"/>
                                            </p:txEl>
                                          </p:spTgt>
                                        </p:tgtEl>
                                        <p:attrNameLst>
                                          <p:attrName>ppt_x</p:attrName>
                                        </p:attrNameLst>
                                      </p:cBhvr>
                                      <p:tavLst>
                                        <p:tav tm="0">
                                          <p:val>
                                            <p:strVal val="1+#ppt_w/2"/>
                                          </p:val>
                                        </p:tav>
                                        <p:tav tm="100000">
                                          <p:val>
                                            <p:strVal val="#ppt_x"/>
                                          </p:val>
                                        </p:tav>
                                      </p:tavLst>
                                    </p:anim>
                                    <p:anim calcmode="lin" valueType="num">
                                      <p:cBhvr additive="base">
                                        <p:cTn id="44" dur="75" fill="hold"/>
                                        <p:tgtEl>
                                          <p:spTgt spid="56329">
                                            <p:txEl>
                                              <p:pRg st="6" end="6"/>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4" descr="B063.JPG                                                       0000A902&#10;FOTOS_CD_BETA                  B1732A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body" sz="half" idx="1"/>
          </p:nvPr>
        </p:nvSpPr>
        <p:spPr>
          <a:xfrm>
            <a:off x="609600" y="2571750"/>
            <a:ext cx="7315200" cy="2000250"/>
          </a:xfrm>
        </p:spPr>
        <p:txBody>
          <a:bodyPr>
            <a:normAutofit fontScale="92500" lnSpcReduction="20000"/>
          </a:bodyPr>
          <a:lstStyle/>
          <a:p>
            <a:pPr algn="just" eaLnBrk="1" hangingPunct="1">
              <a:defRPr/>
            </a:pPr>
            <a:r>
              <a:rPr lang="es-CO" sz="4000" b="1">
                <a:solidFill>
                  <a:srgbClr val="FAFD00"/>
                </a:solidFill>
                <a:effectLst>
                  <a:outerShdw blurRad="38100" dist="38100" dir="2700000" algn="tl">
                    <a:srgbClr val="000000"/>
                  </a:outerShdw>
                </a:effectLst>
              </a:rPr>
              <a:t>“En cuanto al carnero que has visto, que tenía cuernos, éstos son los reyes de Media y de Persia.” </a:t>
            </a:r>
          </a:p>
          <a:p>
            <a:pPr algn="just" eaLnBrk="1" hangingPunct="1">
              <a:defRPr/>
            </a:pPr>
            <a:r>
              <a:rPr lang="es-CO" b="1">
                <a:solidFill>
                  <a:srgbClr val="FAFD00"/>
                </a:solidFill>
                <a:effectLst>
                  <a:outerShdw blurRad="38100" dist="38100" dir="2700000" algn="tl">
                    <a:srgbClr val="000000"/>
                  </a:outerShdw>
                </a:effectLst>
              </a:rPr>
              <a:t>(Dan. 8:20)</a:t>
            </a:r>
          </a:p>
          <a:p>
            <a:pPr algn="just" eaLnBrk="1" hangingPunct="1">
              <a:defRPr/>
            </a:pPr>
            <a:endParaRPr lang="es-CO" b="1">
              <a:solidFill>
                <a:srgbClr val="FAFD00"/>
              </a:solidFill>
              <a:effectLst>
                <a:outerShdw blurRad="38100" dist="38100" dir="2700000" algn="tl">
                  <a:srgbClr val="000000"/>
                </a:outerShdw>
              </a:effectLst>
            </a:endParaRPr>
          </a:p>
        </p:txBody>
      </p:sp>
      <p:sp>
        <p:nvSpPr>
          <p:cNvPr id="8198" name="Text Box 6"/>
          <p:cNvSpPr txBox="1">
            <a:spLocks noChangeArrowheads="1"/>
          </p:cNvSpPr>
          <p:nvPr/>
        </p:nvSpPr>
        <p:spPr bwMode="auto">
          <a:xfrm>
            <a:off x="2484438" y="123825"/>
            <a:ext cx="46482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3600" dirty="0">
                <a:effectLst>
                  <a:outerShdw blurRad="38100" dist="38100" dir="2700000" algn="tl">
                    <a:srgbClr val="000000"/>
                  </a:outerShdw>
                </a:effectLst>
              </a:rPr>
              <a:t>A QUIEN REPRESENTA DICHO CARNERO?</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wipe(down)">
                                      <p:cBhvr>
                                        <p:cTn id="7" dur="500"/>
                                        <p:tgtEl>
                                          <p:spTgt spid="81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194">
                                            <p:txEl>
                                              <p:pRg st="1" end="1"/>
                                            </p:txEl>
                                          </p:spTgt>
                                        </p:tgtEl>
                                        <p:attrNameLst>
                                          <p:attrName>style.visibility</p:attrName>
                                        </p:attrNameLst>
                                      </p:cBhvr>
                                      <p:to>
                                        <p:strVal val="visible"/>
                                      </p:to>
                                    </p:set>
                                    <p:animEffect transition="in" filter="wipe(down)">
                                      <p:cBhvr>
                                        <p:cTn id="12" dur="500"/>
                                        <p:tgtEl>
                                          <p:spTgt spid="81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5" descr="7L.JPG                                                         0000A896&#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Rectangle 2"/>
          <p:cNvSpPr>
            <a:spLocks noGrp="1" noChangeArrowheads="1"/>
          </p:cNvSpPr>
          <p:nvPr>
            <p:ph type="title"/>
          </p:nvPr>
        </p:nvSpPr>
        <p:spPr>
          <a:xfrm>
            <a:off x="685800" y="1419225"/>
            <a:ext cx="7772400" cy="857250"/>
          </a:xfrm>
        </p:spPr>
        <p:txBody>
          <a:bodyPr/>
          <a:lstStyle/>
          <a:p>
            <a:pPr algn="ctr" eaLnBrk="1" hangingPunct="1">
              <a:defRPr/>
            </a:pPr>
            <a:r>
              <a:rPr lang="es-CO" sz="3600" b="1">
                <a:solidFill>
                  <a:srgbClr val="FAFD00"/>
                </a:solidFill>
                <a:effectLst>
                  <a:outerShdw blurRad="38100" dist="38100" dir="2700000" algn="tl">
                    <a:srgbClr val="000000"/>
                  </a:outerShdw>
                </a:effectLst>
              </a:rPr>
              <a:t>Cuándo comenzó el período de los 2300 días proféticos o años literales?</a:t>
            </a:r>
            <a:br>
              <a:rPr lang="es-CO" sz="3600" b="1">
                <a:solidFill>
                  <a:srgbClr val="FAFD00"/>
                </a:solidFill>
                <a:effectLst>
                  <a:outerShdw blurRad="38100" dist="38100" dir="2700000" algn="tl">
                    <a:srgbClr val="000000"/>
                  </a:outerShdw>
                </a:effectLst>
              </a:rPr>
            </a:br>
            <a:endParaRPr lang="es-CO" sz="3600" b="1">
              <a:solidFill>
                <a:srgbClr val="FAFD00"/>
              </a:solidFill>
              <a:effectLst>
                <a:outerShdw blurRad="38100" dist="38100" dir="2700000" algn="tl">
                  <a:srgbClr val="000000"/>
                </a:outerShdw>
              </a:effectLst>
            </a:endParaRPr>
          </a:p>
        </p:txBody>
      </p:sp>
      <p:sp>
        <p:nvSpPr>
          <p:cNvPr id="57348" name="Rectangle 4"/>
          <p:cNvSpPr>
            <a:spLocks noGrp="1" noChangeArrowheads="1"/>
          </p:cNvSpPr>
          <p:nvPr>
            <p:ph type="body" sz="half" idx="2"/>
          </p:nvPr>
        </p:nvSpPr>
        <p:spPr>
          <a:xfrm>
            <a:off x="36513" y="2914650"/>
            <a:ext cx="8783637" cy="2228850"/>
          </a:xfrm>
        </p:spPr>
        <p:txBody>
          <a:bodyPr/>
          <a:lstStyle/>
          <a:p>
            <a:pPr algn="just" eaLnBrk="1" hangingPunct="1">
              <a:defRPr/>
            </a:pPr>
            <a:r>
              <a:rPr lang="es-CO" sz="2800" b="1" dirty="0">
                <a:solidFill>
                  <a:srgbClr val="FAFD00"/>
                </a:solidFill>
                <a:effectLst>
                  <a:outerShdw blurRad="38100" dist="38100" dir="2700000" algn="tl">
                    <a:srgbClr val="000000"/>
                  </a:outerShdw>
                </a:effectLst>
              </a:rPr>
              <a:t>“Conoce, pues, y  entiende que </a:t>
            </a:r>
            <a:r>
              <a:rPr lang="es-CO" sz="2800" b="1" u="sng" dirty="0">
                <a:solidFill>
                  <a:srgbClr val="7FFF00"/>
                </a:solidFill>
                <a:effectLst>
                  <a:outerShdw blurRad="38100" dist="38100" dir="2700000" algn="tl">
                    <a:srgbClr val="000000"/>
                  </a:outerShdw>
                </a:effectLst>
              </a:rPr>
              <a:t>desde la salida de la palabra para  restaurar y edificar Jerusalén </a:t>
            </a:r>
            <a:r>
              <a:rPr lang="es-CO" sz="2800" b="1" dirty="0">
                <a:solidFill>
                  <a:srgbClr val="FAFD00"/>
                </a:solidFill>
                <a:effectLst>
                  <a:outerShdw blurRad="38100" dist="38100" dir="2700000" algn="tl">
                    <a:srgbClr val="000000"/>
                  </a:outerShdw>
                </a:effectLst>
              </a:rPr>
              <a:t>hasta el Mesías Príncipe, habrá 7 semanas, y 62 semanas; y volverá a ser edificada con plaza y muro, pero en tiempos angustiosos.” (Dan. 9:24-27)</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57348">
                                            <p:txEl>
                                              <p:pRg st="0" end="0"/>
                                            </p:txEl>
                                          </p:spTgt>
                                        </p:tgtEl>
                                        <p:attrNameLst>
                                          <p:attrName>style.visibility</p:attrName>
                                        </p:attrNameLst>
                                      </p:cBhvr>
                                      <p:to>
                                        <p:strVal val="visible"/>
                                      </p:to>
                                    </p:set>
                                    <p:animEffect transition="in" filter="randombar(vertical)">
                                      <p:cBhvr>
                                        <p:cTn id="7" dur="500"/>
                                        <p:tgtEl>
                                          <p:spTgt spid="573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763713" y="987425"/>
            <a:ext cx="6096000" cy="457200"/>
          </a:xfrm>
        </p:spPr>
        <p:txBody>
          <a:bodyPr/>
          <a:lstStyle/>
          <a:p>
            <a:pPr algn="ctr" eaLnBrk="1" hangingPunct="1">
              <a:defRPr/>
            </a:pPr>
            <a:r>
              <a:rPr lang="es-CO" sz="3600" b="1" dirty="0">
                <a:effectLst>
                  <a:outerShdw blurRad="38100" dist="38100" dir="2700000" algn="tl">
                    <a:srgbClr val="000000"/>
                  </a:outerShdw>
                </a:effectLst>
              </a:rPr>
              <a:t>Cuándo se dio dicho decreto?</a:t>
            </a:r>
          </a:p>
        </p:txBody>
      </p:sp>
      <p:sp>
        <p:nvSpPr>
          <p:cNvPr id="59395" name="Rectangle 3"/>
          <p:cNvSpPr>
            <a:spLocks noGrp="1" noChangeArrowheads="1"/>
          </p:cNvSpPr>
          <p:nvPr>
            <p:ph type="body" idx="4294967295"/>
          </p:nvPr>
        </p:nvSpPr>
        <p:spPr>
          <a:xfrm>
            <a:off x="2514600" y="1714500"/>
            <a:ext cx="5802313" cy="2297113"/>
          </a:xfrm>
        </p:spPr>
        <p:txBody>
          <a:bodyPr>
            <a:noAutofit/>
          </a:bodyPr>
          <a:lstStyle/>
          <a:p>
            <a:pPr eaLnBrk="1" hangingPunct="1">
              <a:defRPr/>
            </a:pPr>
            <a:r>
              <a:rPr lang="es-CO" sz="2400" b="1" dirty="0">
                <a:solidFill>
                  <a:srgbClr val="FAFD00"/>
                </a:solidFill>
                <a:effectLst>
                  <a:outerShdw blurRad="38100" dist="38100" dir="2700000" algn="tl">
                    <a:srgbClr val="000000"/>
                  </a:outerShdw>
                </a:effectLst>
              </a:rPr>
              <a:t>Hubo tres decretos:</a:t>
            </a:r>
          </a:p>
          <a:p>
            <a:pPr eaLnBrk="1" hangingPunct="1">
              <a:defRPr/>
            </a:pPr>
            <a:r>
              <a:rPr lang="es-CO" sz="2400" b="1" dirty="0">
                <a:solidFill>
                  <a:srgbClr val="FAFD00"/>
                </a:solidFill>
                <a:effectLst>
                  <a:outerShdw blurRad="38100" dist="38100" dir="2700000" algn="tl">
                    <a:srgbClr val="000000"/>
                  </a:outerShdw>
                </a:effectLst>
              </a:rPr>
              <a:t>El 1o. en el 538 AC  por Ciro el Grande; </a:t>
            </a:r>
          </a:p>
          <a:p>
            <a:pPr eaLnBrk="1" hangingPunct="1">
              <a:defRPr/>
            </a:pPr>
            <a:r>
              <a:rPr lang="es-CO" sz="2400" b="1" dirty="0">
                <a:solidFill>
                  <a:srgbClr val="FAFD00"/>
                </a:solidFill>
                <a:effectLst>
                  <a:outerShdw blurRad="38100" dist="38100" dir="2700000" algn="tl">
                    <a:srgbClr val="000000"/>
                  </a:outerShdw>
                </a:effectLst>
              </a:rPr>
              <a:t>El 2o. en el 519 AC por Darío I Histaspes;</a:t>
            </a:r>
          </a:p>
          <a:p>
            <a:pPr eaLnBrk="1" hangingPunct="1">
              <a:defRPr/>
            </a:pPr>
            <a:r>
              <a:rPr lang="es-CO" sz="2400" b="1" dirty="0">
                <a:solidFill>
                  <a:srgbClr val="FAFD00"/>
                </a:solidFill>
                <a:effectLst>
                  <a:outerShdw blurRad="38100" dist="38100" dir="2700000" algn="tl">
                    <a:srgbClr val="000000"/>
                  </a:outerShdw>
                </a:effectLst>
              </a:rPr>
              <a:t>Y un 3o. por  Artajerjes I en el año 457 AC </a:t>
            </a:r>
          </a:p>
        </p:txBody>
      </p:sp>
      <p:pic>
        <p:nvPicPr>
          <p:cNvPr id="389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8863"/>
            <a:ext cx="2619375" cy="268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3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93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93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4" descr="B052.JPG                                                       0000A902&#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Rectangle 2"/>
          <p:cNvSpPr>
            <a:spLocks noGrp="1" noChangeArrowheads="1"/>
          </p:cNvSpPr>
          <p:nvPr>
            <p:ph type="body" idx="4294967295"/>
          </p:nvPr>
        </p:nvSpPr>
        <p:spPr>
          <a:xfrm>
            <a:off x="609600" y="457200"/>
            <a:ext cx="7848600" cy="4114800"/>
          </a:xfrm>
        </p:spPr>
        <p:txBody>
          <a:bodyPr>
            <a:normAutofit fontScale="85000" lnSpcReduction="10000"/>
          </a:bodyPr>
          <a:lstStyle/>
          <a:p>
            <a:pPr algn="just" eaLnBrk="1" hangingPunct="1">
              <a:defRPr/>
            </a:pPr>
            <a:r>
              <a:rPr lang="es-CO" sz="2800" b="1">
                <a:solidFill>
                  <a:srgbClr val="FAFD00"/>
                </a:solidFill>
                <a:effectLst>
                  <a:outerShdw blurRad="38100" dist="38100" dir="2700000" algn="tl">
                    <a:srgbClr val="000000"/>
                  </a:outerShdw>
                </a:effectLst>
              </a:rPr>
              <a:t>El primer decreto no funcionó ya que solo unos pocos judíos retornaron a Jerusalén y hubo oposición de los habitantes de la región  para la reconstrucción del templo.</a:t>
            </a:r>
          </a:p>
          <a:p>
            <a:pPr algn="just" eaLnBrk="1" hangingPunct="1">
              <a:defRPr/>
            </a:pPr>
            <a:r>
              <a:rPr lang="es-CO" sz="2800" b="1">
                <a:solidFill>
                  <a:srgbClr val="FAFD00"/>
                </a:solidFill>
                <a:effectLst>
                  <a:outerShdw blurRad="38100" dist="38100" dir="2700000" algn="tl">
                    <a:srgbClr val="000000"/>
                  </a:outerShdw>
                </a:effectLst>
              </a:rPr>
              <a:t>El segundo decreto fue una confirmación del primero pero no se avanzó en nada.</a:t>
            </a:r>
          </a:p>
          <a:p>
            <a:pPr algn="just" eaLnBrk="1" hangingPunct="1">
              <a:defRPr/>
            </a:pPr>
            <a:r>
              <a:rPr lang="es-CO" sz="2800" b="1">
                <a:solidFill>
                  <a:srgbClr val="FAFD00"/>
                </a:solidFill>
                <a:effectLst>
                  <a:outerShdw blurRad="38100" dist="38100" dir="2700000" algn="tl">
                    <a:srgbClr val="000000"/>
                  </a:outerShdw>
                </a:effectLst>
              </a:rPr>
              <a:t>El Decreto de Artajerjes I Longimano sí funcionó ya que con él se le daba cierta autonomía a los judíos, se nombraron jueces y magistrados (Esdras 7:25,26)</a:t>
            </a:r>
          </a:p>
          <a:p>
            <a:pPr algn="just" eaLnBrk="1" hangingPunct="1">
              <a:defRPr/>
            </a:pPr>
            <a:r>
              <a:rPr lang="es-CO" sz="2800" b="1">
                <a:solidFill>
                  <a:srgbClr val="FAFD00"/>
                </a:solidFill>
                <a:effectLst>
                  <a:outerShdw blurRad="38100" dist="38100" dir="2700000" algn="tl">
                    <a:srgbClr val="000000"/>
                  </a:outerShdw>
                </a:effectLst>
              </a:rPr>
              <a:t>Aquí comenzaba la verdadera reconstrucción no solo arquitectónica sino	nacional de Jerusalén.</a:t>
            </a:r>
          </a:p>
          <a:p>
            <a:pPr algn="just" eaLnBrk="1" hangingPunct="1">
              <a:defRPr/>
            </a:pPr>
            <a:endParaRPr lang="es-CO" sz="2800" b="1">
              <a:solidFill>
                <a:srgbClr val="FAFD00"/>
              </a:solidFill>
              <a:effectLst>
                <a:outerShdw blurRad="38100" dist="38100" dir="2700000" algn="tl">
                  <a:srgbClr val="000000"/>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anim calcmode="lin" valueType="num">
                                      <p:cBhvr additive="base">
                                        <p:cTn id="7" dur="500" fill="hold"/>
                                        <p:tgtEl>
                                          <p:spTgt spid="604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4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60418">
                                            <p:txEl>
                                              <p:pRg st="1" end="1"/>
                                            </p:txEl>
                                          </p:spTgt>
                                        </p:tgtEl>
                                        <p:attrNameLst>
                                          <p:attrName>style.visibility</p:attrName>
                                        </p:attrNameLst>
                                      </p:cBhvr>
                                      <p:to>
                                        <p:strVal val="visible"/>
                                      </p:to>
                                    </p:set>
                                    <p:anim calcmode="lin" valueType="num">
                                      <p:cBhvr additive="base">
                                        <p:cTn id="13" dur="500" fill="hold"/>
                                        <p:tgtEl>
                                          <p:spTgt spid="6041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04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60418">
                                            <p:txEl>
                                              <p:pRg st="2" end="2"/>
                                            </p:txEl>
                                          </p:spTgt>
                                        </p:tgtEl>
                                        <p:attrNameLst>
                                          <p:attrName>style.visibility</p:attrName>
                                        </p:attrNameLst>
                                      </p:cBhvr>
                                      <p:to>
                                        <p:strVal val="visible"/>
                                      </p:to>
                                    </p:set>
                                    <p:anim calcmode="lin" valueType="num">
                                      <p:cBhvr additive="base">
                                        <p:cTn id="19" dur="500" fill="hold"/>
                                        <p:tgtEl>
                                          <p:spTgt spid="6041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04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60418">
                                            <p:txEl>
                                              <p:pRg st="3" end="3"/>
                                            </p:txEl>
                                          </p:spTgt>
                                        </p:tgtEl>
                                        <p:attrNameLst>
                                          <p:attrName>style.visibility</p:attrName>
                                        </p:attrNameLst>
                                      </p:cBhvr>
                                      <p:to>
                                        <p:strVal val="visible"/>
                                      </p:to>
                                    </p:set>
                                    <p:anim calcmode="lin" valueType="num">
                                      <p:cBhvr additive="base">
                                        <p:cTn id="25" dur="500" fill="hold"/>
                                        <p:tgtEl>
                                          <p:spTgt spid="6041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041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4" descr=" C009A.JPG                                                      0000A902&#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6" name="Rectangle 2"/>
          <p:cNvSpPr>
            <a:spLocks noGrp="1" noChangeArrowheads="1"/>
          </p:cNvSpPr>
          <p:nvPr>
            <p:ph type="title"/>
          </p:nvPr>
        </p:nvSpPr>
        <p:spPr>
          <a:xfrm>
            <a:off x="539750" y="411163"/>
            <a:ext cx="8064500" cy="857250"/>
          </a:xfrm>
        </p:spPr>
        <p:txBody>
          <a:bodyPr/>
          <a:lstStyle/>
          <a:p>
            <a:pPr algn="ctr" eaLnBrk="1" hangingPunct="1">
              <a:defRPr/>
            </a:pPr>
            <a:r>
              <a:rPr lang="es-CO" sz="3200" b="1">
                <a:solidFill>
                  <a:srgbClr val="FAFD00"/>
                </a:solidFill>
                <a:effectLst>
                  <a:outerShdw blurRad="38100" dist="38100" dir="2700000" algn="tl">
                    <a:srgbClr val="000000"/>
                  </a:outerShdw>
                </a:effectLst>
              </a:rPr>
              <a:t>La reconstrucción de Jerusalén se tomó 49 años de acuerdo a la profecía</a:t>
            </a:r>
          </a:p>
        </p:txBody>
      </p:sp>
      <p:sp>
        <p:nvSpPr>
          <p:cNvPr id="62467" name="Rectangle 3"/>
          <p:cNvSpPr>
            <a:spLocks noGrp="1" noChangeArrowheads="1"/>
          </p:cNvSpPr>
          <p:nvPr>
            <p:ph type="body" sz="half" idx="1"/>
          </p:nvPr>
        </p:nvSpPr>
        <p:spPr>
          <a:xfrm>
            <a:off x="323850" y="1600200"/>
            <a:ext cx="7993063" cy="3086100"/>
          </a:xfrm>
        </p:spPr>
        <p:txBody>
          <a:bodyPr/>
          <a:lstStyle/>
          <a:p>
            <a:pPr algn="just" eaLnBrk="1" hangingPunct="1">
              <a:defRPr/>
            </a:pPr>
            <a:r>
              <a:rPr lang="es-CO" sz="2800" b="1" dirty="0">
                <a:solidFill>
                  <a:srgbClr val="FAFD00"/>
                </a:solidFill>
                <a:effectLst>
                  <a:outerShdw blurRad="38100" dist="38100" dir="2700000" algn="tl">
                    <a:srgbClr val="000000"/>
                  </a:outerShdw>
                </a:effectLst>
              </a:rPr>
              <a:t>“Sepas pues y  entiendas, que </a:t>
            </a:r>
            <a:r>
              <a:rPr lang="es-CO" sz="2800" b="1" u="sng" dirty="0">
                <a:solidFill>
                  <a:srgbClr val="7FFF00"/>
                </a:solidFill>
                <a:effectLst>
                  <a:outerShdw blurRad="38100" dist="38100" dir="2700000" algn="tl">
                    <a:srgbClr val="000000"/>
                  </a:outerShdw>
                </a:effectLst>
              </a:rPr>
              <a:t>desde la salida de la palabra para restaurar y edificar á </a:t>
            </a:r>
            <a:r>
              <a:rPr lang="es-CO" sz="2800" b="1" u="sng" dirty="0" err="1">
                <a:solidFill>
                  <a:srgbClr val="7FFF00"/>
                </a:solidFill>
                <a:effectLst>
                  <a:outerShdw blurRad="38100" dist="38100" dir="2700000" algn="tl">
                    <a:srgbClr val="000000"/>
                  </a:outerShdw>
                </a:effectLst>
              </a:rPr>
              <a:t>Jerusalem</a:t>
            </a:r>
            <a:r>
              <a:rPr lang="es-CO" sz="2800" b="1" u="sng" dirty="0">
                <a:solidFill>
                  <a:srgbClr val="7FFF00"/>
                </a:solidFill>
                <a:effectLst>
                  <a:outerShdw blurRad="38100" dist="38100" dir="2700000" algn="tl">
                    <a:srgbClr val="000000"/>
                  </a:outerShdw>
                </a:effectLst>
              </a:rPr>
              <a:t> </a:t>
            </a:r>
            <a:r>
              <a:rPr lang="es-CO" sz="2800" b="1" dirty="0">
                <a:solidFill>
                  <a:srgbClr val="FAFD00"/>
                </a:solidFill>
                <a:effectLst>
                  <a:outerShdw blurRad="38100" dist="38100" dir="2700000" algn="tl">
                    <a:srgbClr val="000000"/>
                  </a:outerShdw>
                </a:effectLst>
              </a:rPr>
              <a:t>hasta el Mesías Príncipe, </a:t>
            </a:r>
            <a:r>
              <a:rPr lang="es-CO" sz="2800" b="1" u="sng" dirty="0">
                <a:solidFill>
                  <a:srgbClr val="7FFF00"/>
                </a:solidFill>
                <a:effectLst>
                  <a:outerShdw blurRad="38100" dist="38100" dir="2700000" algn="tl">
                    <a:srgbClr val="000000"/>
                  </a:outerShdw>
                </a:effectLst>
              </a:rPr>
              <a:t>habrá siete semanas</a:t>
            </a:r>
            <a:r>
              <a:rPr lang="es-CO" sz="2800" b="1" dirty="0">
                <a:solidFill>
                  <a:srgbClr val="FAFD00"/>
                </a:solidFill>
                <a:effectLst>
                  <a:outerShdw blurRad="38100" dist="38100" dir="2700000" algn="tl">
                    <a:srgbClr val="000000"/>
                  </a:outerShdw>
                </a:effectLst>
              </a:rPr>
              <a:t>, y sesenta y dos semanas; tornaráse a edificar la plaza y el muro en tiempos angustiosos.” </a:t>
            </a:r>
            <a:r>
              <a:rPr lang="es-CO" sz="1800" b="1" dirty="0">
                <a:solidFill>
                  <a:srgbClr val="FAFD00"/>
                </a:solidFill>
                <a:effectLst>
                  <a:outerShdw blurRad="38100" dist="38100" dir="2700000" algn="tl">
                    <a:srgbClr val="000000"/>
                  </a:outerShdw>
                </a:effectLst>
              </a:rPr>
              <a:t>(Dan. 9:25)</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Line 2"/>
          <p:cNvSpPr>
            <a:spLocks noChangeShapeType="1"/>
          </p:cNvSpPr>
          <p:nvPr/>
        </p:nvSpPr>
        <p:spPr bwMode="auto">
          <a:xfrm>
            <a:off x="749300" y="1200150"/>
            <a:ext cx="7112000" cy="0"/>
          </a:xfrm>
          <a:prstGeom prst="line">
            <a:avLst/>
          </a:prstGeom>
          <a:noFill/>
          <a:ln w="1270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63491" name="Line 3"/>
          <p:cNvSpPr>
            <a:spLocks noChangeShapeType="1"/>
          </p:cNvSpPr>
          <p:nvPr/>
        </p:nvSpPr>
        <p:spPr bwMode="auto">
          <a:xfrm>
            <a:off x="685800" y="1604963"/>
            <a:ext cx="0" cy="447675"/>
          </a:xfrm>
          <a:prstGeom prst="line">
            <a:avLst/>
          </a:prstGeom>
          <a:noFill/>
          <a:ln w="12700">
            <a:solidFill>
              <a:srgbClr val="FAFD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63492" name="Line 4"/>
          <p:cNvSpPr>
            <a:spLocks noChangeShapeType="1"/>
          </p:cNvSpPr>
          <p:nvPr/>
        </p:nvSpPr>
        <p:spPr bwMode="auto">
          <a:xfrm>
            <a:off x="1905000" y="1604963"/>
            <a:ext cx="0" cy="447675"/>
          </a:xfrm>
          <a:prstGeom prst="line">
            <a:avLst/>
          </a:prstGeom>
          <a:noFill/>
          <a:ln w="12700">
            <a:solidFill>
              <a:srgbClr val="FAFD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63493" name="Rectangle 5"/>
          <p:cNvSpPr>
            <a:spLocks noChangeArrowheads="1"/>
          </p:cNvSpPr>
          <p:nvPr/>
        </p:nvSpPr>
        <p:spPr bwMode="auto">
          <a:xfrm>
            <a:off x="512763" y="1870075"/>
            <a:ext cx="23034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endParaRPr lang="en-US">
              <a:effectLst>
                <a:outerShdw blurRad="38100" dist="38100" dir="2700000" algn="tl">
                  <a:srgbClr val="000000"/>
                </a:outerShdw>
              </a:effectLst>
            </a:endParaRPr>
          </a:p>
          <a:p>
            <a:pPr>
              <a:defRPr/>
            </a:pPr>
            <a:r>
              <a:rPr lang="en-US">
                <a:effectLst>
                  <a:outerShdw blurRad="38100" dist="38100" dir="2700000" algn="tl">
                    <a:srgbClr val="000000"/>
                  </a:outerShdw>
                </a:effectLst>
              </a:rPr>
              <a:t>457AC	   408 AC</a:t>
            </a:r>
          </a:p>
        </p:txBody>
      </p:sp>
      <p:sp>
        <p:nvSpPr>
          <p:cNvPr id="63494" name="Line 6"/>
          <p:cNvSpPr>
            <a:spLocks noChangeShapeType="1"/>
          </p:cNvSpPr>
          <p:nvPr/>
        </p:nvSpPr>
        <p:spPr bwMode="auto">
          <a:xfrm>
            <a:off x="749300" y="1485900"/>
            <a:ext cx="1092200" cy="0"/>
          </a:xfrm>
          <a:prstGeom prst="line">
            <a:avLst/>
          </a:prstGeom>
          <a:noFill/>
          <a:ln w="1270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63495" name="Rectangle 7"/>
          <p:cNvSpPr>
            <a:spLocks noChangeArrowheads="1"/>
          </p:cNvSpPr>
          <p:nvPr/>
        </p:nvSpPr>
        <p:spPr bwMode="auto">
          <a:xfrm>
            <a:off x="1960563" y="484188"/>
            <a:ext cx="48434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3200" dirty="0">
                <a:effectLst>
                  <a:outerShdw blurRad="38100" dist="38100" dir="2700000" algn="tl">
                    <a:srgbClr val="000000"/>
                  </a:outerShdw>
                </a:effectLst>
              </a:rPr>
              <a:t>70 SEMANAS (490 AÑOS)</a:t>
            </a:r>
          </a:p>
        </p:txBody>
      </p:sp>
      <p:sp>
        <p:nvSpPr>
          <p:cNvPr id="63496" name="Rectangle 8"/>
          <p:cNvSpPr>
            <a:spLocks noChangeArrowheads="1"/>
          </p:cNvSpPr>
          <p:nvPr/>
        </p:nvSpPr>
        <p:spPr bwMode="auto">
          <a:xfrm>
            <a:off x="539750" y="2516188"/>
            <a:ext cx="1789113"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ctr">
              <a:defRPr/>
            </a:pPr>
            <a:r>
              <a:rPr lang="es-CO">
                <a:effectLst>
                  <a:outerShdw blurRad="38100" dist="38100" dir="2700000" algn="tl">
                    <a:srgbClr val="000000"/>
                  </a:outerShdw>
                </a:effectLst>
              </a:rPr>
              <a:t>Restauración</a:t>
            </a:r>
          </a:p>
          <a:p>
            <a:pPr algn="ctr">
              <a:defRPr/>
            </a:pPr>
            <a:r>
              <a:rPr lang="es-CO">
                <a:effectLst>
                  <a:outerShdw blurRad="38100" dist="38100" dir="2700000" algn="tl">
                    <a:srgbClr val="000000"/>
                  </a:outerShdw>
                </a:effectLst>
              </a:rPr>
              <a:t>de Jerusalén</a:t>
            </a:r>
          </a:p>
          <a:p>
            <a:pPr algn="ctr">
              <a:defRPr/>
            </a:pPr>
            <a:r>
              <a:rPr lang="es-CO">
                <a:effectLst>
                  <a:outerShdw blurRad="38100" dist="38100" dir="2700000" algn="tl">
                    <a:srgbClr val="000000"/>
                  </a:outerShdw>
                </a:effectLst>
              </a:rPr>
              <a:t>(7 semanas ó</a:t>
            </a:r>
          </a:p>
          <a:p>
            <a:pPr algn="ctr">
              <a:defRPr/>
            </a:pPr>
            <a:r>
              <a:rPr lang="es-CO">
                <a:effectLst>
                  <a:outerShdw blurRad="38100" dist="38100" dir="2700000" algn="tl">
                    <a:srgbClr val="000000"/>
                  </a:outerShdw>
                </a:effectLst>
              </a:rPr>
              <a:t>49 años)</a:t>
            </a:r>
          </a:p>
        </p:txBody>
      </p:sp>
    </p:spTree>
  </p:cSld>
  <p:clrMapOvr>
    <a:masterClrMapping/>
  </p:clrMapOvr>
  <p:transition>
    <p:checke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Picture 6" descr="C:\Users\hp\Documents\Adventista 7 Día\Diapositivas Power\jes\content\bin\images\large\elpasto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Rectangle 2"/>
          <p:cNvSpPr>
            <a:spLocks noGrp="1" noChangeArrowheads="1"/>
          </p:cNvSpPr>
          <p:nvPr>
            <p:ph type="title"/>
          </p:nvPr>
        </p:nvSpPr>
        <p:spPr>
          <a:xfrm>
            <a:off x="685800" y="195263"/>
            <a:ext cx="7772400" cy="1146175"/>
          </a:xfrm>
        </p:spPr>
        <p:txBody>
          <a:bodyPr/>
          <a:lstStyle/>
          <a:p>
            <a:pPr algn="ctr" eaLnBrk="1" hangingPunct="1">
              <a:defRPr/>
            </a:pPr>
            <a:r>
              <a:rPr lang="es-CO" sz="3600" b="1" dirty="0">
                <a:solidFill>
                  <a:srgbClr val="FAFD00"/>
                </a:solidFill>
                <a:effectLst>
                  <a:outerShdw blurRad="38100" dist="38100" dir="2700000" algn="tl">
                    <a:srgbClr val="000000"/>
                  </a:outerShdw>
                </a:effectLst>
              </a:rPr>
              <a:t>Qué otro gran evento se predijo?</a:t>
            </a:r>
          </a:p>
        </p:txBody>
      </p:sp>
      <p:sp>
        <p:nvSpPr>
          <p:cNvPr id="64515" name="Rectangle 3"/>
          <p:cNvSpPr>
            <a:spLocks noGrp="1" noChangeArrowheads="1"/>
          </p:cNvSpPr>
          <p:nvPr>
            <p:ph type="body" sz="half" idx="1"/>
          </p:nvPr>
        </p:nvSpPr>
        <p:spPr>
          <a:xfrm>
            <a:off x="1066800" y="2800350"/>
            <a:ext cx="6553200" cy="1771650"/>
          </a:xfrm>
        </p:spPr>
        <p:txBody>
          <a:bodyPr>
            <a:normAutofit fontScale="92500" lnSpcReduction="20000"/>
          </a:bodyPr>
          <a:lstStyle/>
          <a:p>
            <a:pPr algn="just" eaLnBrk="1" hangingPunct="1">
              <a:defRPr/>
            </a:pPr>
            <a:r>
              <a:rPr lang="es-CO" sz="2800" b="1" dirty="0">
                <a:solidFill>
                  <a:srgbClr val="FAFD00"/>
                </a:solidFill>
                <a:effectLst>
                  <a:outerShdw blurRad="38100" dist="38100" dir="2700000" algn="tl">
                    <a:srgbClr val="000000"/>
                  </a:outerShdw>
                </a:effectLst>
              </a:rPr>
              <a:t>“Sepas pues y entiendas, que desde la salida de la palabra para restaurar y edificar a Jerusalén </a:t>
            </a:r>
            <a:r>
              <a:rPr lang="es-CO" sz="2800" b="1" u="sng" dirty="0">
                <a:solidFill>
                  <a:srgbClr val="7FFF00"/>
                </a:solidFill>
                <a:effectLst>
                  <a:outerShdw blurRad="38100" dist="38100" dir="2700000" algn="tl">
                    <a:srgbClr val="000000"/>
                  </a:outerShdw>
                </a:effectLst>
              </a:rPr>
              <a:t>hasta  el Mesías Príncipe, habrá  siete semanas, y sesenta y dos semanas; </a:t>
            </a:r>
            <a:r>
              <a:rPr lang="es-CO" sz="2800" b="1" dirty="0">
                <a:solidFill>
                  <a:srgbClr val="FAFD00"/>
                </a:solidFill>
                <a:effectLst>
                  <a:outerShdw blurRad="38100" dist="38100" dir="2700000" algn="tl">
                    <a:srgbClr val="000000"/>
                  </a:outerShdw>
                </a:effectLst>
              </a:rPr>
              <a:t>...” </a:t>
            </a:r>
            <a:r>
              <a:rPr lang="es-CO" sz="2000" b="1" dirty="0">
                <a:solidFill>
                  <a:srgbClr val="FAFD00"/>
                </a:solidFill>
                <a:effectLst>
                  <a:outerShdw blurRad="38100" dist="38100" dir="2700000" algn="tl">
                    <a:srgbClr val="000000"/>
                  </a:outerShdw>
                </a:effectLst>
              </a:rPr>
              <a:t>(Dan. 9:25)</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Line 2"/>
          <p:cNvSpPr>
            <a:spLocks noChangeShapeType="1"/>
          </p:cNvSpPr>
          <p:nvPr/>
        </p:nvSpPr>
        <p:spPr bwMode="auto">
          <a:xfrm>
            <a:off x="673100" y="800100"/>
            <a:ext cx="7112000" cy="0"/>
          </a:xfrm>
          <a:prstGeom prst="line">
            <a:avLst/>
          </a:prstGeom>
          <a:noFill/>
          <a:ln w="1270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65539" name="Line 3"/>
          <p:cNvSpPr>
            <a:spLocks noChangeShapeType="1"/>
          </p:cNvSpPr>
          <p:nvPr/>
        </p:nvSpPr>
        <p:spPr bwMode="auto">
          <a:xfrm>
            <a:off x="685800" y="1836738"/>
            <a:ext cx="0" cy="447675"/>
          </a:xfrm>
          <a:prstGeom prst="line">
            <a:avLst/>
          </a:prstGeom>
          <a:noFill/>
          <a:ln w="12700">
            <a:solidFill>
              <a:srgbClr val="FAFD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65540" name="Line 4"/>
          <p:cNvSpPr>
            <a:spLocks noChangeShapeType="1"/>
          </p:cNvSpPr>
          <p:nvPr/>
        </p:nvSpPr>
        <p:spPr bwMode="auto">
          <a:xfrm>
            <a:off x="1905000" y="1836738"/>
            <a:ext cx="0" cy="447675"/>
          </a:xfrm>
          <a:prstGeom prst="line">
            <a:avLst/>
          </a:prstGeom>
          <a:noFill/>
          <a:ln w="12700">
            <a:solidFill>
              <a:srgbClr val="FAFD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65541" name="Rectangle 5"/>
          <p:cNvSpPr>
            <a:spLocks noChangeArrowheads="1"/>
          </p:cNvSpPr>
          <p:nvPr/>
        </p:nvSpPr>
        <p:spPr bwMode="auto">
          <a:xfrm>
            <a:off x="512763" y="1870075"/>
            <a:ext cx="46291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endParaRPr lang="en-US">
              <a:effectLst>
                <a:outerShdw blurRad="38100" dist="38100" dir="2700000" algn="tl">
                  <a:srgbClr val="000000"/>
                </a:outerShdw>
              </a:effectLst>
            </a:endParaRPr>
          </a:p>
          <a:p>
            <a:pPr>
              <a:defRPr/>
            </a:pPr>
            <a:r>
              <a:rPr lang="en-US">
                <a:effectLst>
                  <a:outerShdw blurRad="38100" dist="38100" dir="2700000" algn="tl">
                    <a:srgbClr val="000000"/>
                  </a:outerShdw>
                </a:effectLst>
              </a:rPr>
              <a:t>457AC	   408 AC		27DC</a:t>
            </a:r>
          </a:p>
        </p:txBody>
      </p:sp>
      <p:sp>
        <p:nvSpPr>
          <p:cNvPr id="65542" name="Line 6"/>
          <p:cNvSpPr>
            <a:spLocks noChangeShapeType="1"/>
          </p:cNvSpPr>
          <p:nvPr/>
        </p:nvSpPr>
        <p:spPr bwMode="auto">
          <a:xfrm>
            <a:off x="749300" y="1779588"/>
            <a:ext cx="1092200" cy="0"/>
          </a:xfrm>
          <a:prstGeom prst="line">
            <a:avLst/>
          </a:prstGeom>
          <a:noFill/>
          <a:ln w="1270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65543" name="Rectangle 7"/>
          <p:cNvSpPr>
            <a:spLocks noChangeArrowheads="1"/>
          </p:cNvSpPr>
          <p:nvPr/>
        </p:nvSpPr>
        <p:spPr bwMode="auto">
          <a:xfrm>
            <a:off x="1960563" y="261938"/>
            <a:ext cx="48434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3200" dirty="0">
                <a:effectLst>
                  <a:outerShdw blurRad="38100" dist="38100" dir="2700000" algn="tl">
                    <a:srgbClr val="000000"/>
                  </a:outerShdw>
                </a:effectLst>
              </a:rPr>
              <a:t>70 SEMANAS (490 AÑOS)</a:t>
            </a:r>
          </a:p>
        </p:txBody>
      </p:sp>
      <p:sp>
        <p:nvSpPr>
          <p:cNvPr id="65544" name="Rectangle 8"/>
          <p:cNvSpPr>
            <a:spLocks noChangeArrowheads="1"/>
          </p:cNvSpPr>
          <p:nvPr/>
        </p:nvSpPr>
        <p:spPr bwMode="auto">
          <a:xfrm>
            <a:off x="604838" y="2538413"/>
            <a:ext cx="4903787" cy="193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s-CO">
                <a:effectLst>
                  <a:outerShdw blurRad="38100" dist="38100" dir="2700000" algn="tl">
                    <a:srgbClr val="000000"/>
                  </a:outerShdw>
                </a:effectLst>
              </a:rPr>
              <a:t>Restauración		  Bautismo de</a:t>
            </a:r>
          </a:p>
          <a:p>
            <a:pPr>
              <a:defRPr/>
            </a:pPr>
            <a:r>
              <a:rPr lang="es-CO">
                <a:effectLst>
                  <a:outerShdw blurRad="38100" dist="38100" dir="2700000" algn="tl">
                    <a:srgbClr val="000000"/>
                  </a:outerShdw>
                </a:effectLst>
              </a:rPr>
              <a:t>de Jerusalén		 Jesús, o sea el</a:t>
            </a:r>
          </a:p>
          <a:p>
            <a:pPr>
              <a:defRPr/>
            </a:pPr>
            <a:r>
              <a:rPr lang="es-CO">
                <a:effectLst>
                  <a:outerShdw blurRad="38100" dist="38100" dir="2700000" algn="tl">
                    <a:srgbClr val="000000"/>
                  </a:outerShdw>
                </a:effectLst>
              </a:rPr>
              <a:t>			 “ungimiento </a:t>
            </a:r>
          </a:p>
          <a:p>
            <a:pPr>
              <a:defRPr/>
            </a:pPr>
            <a:r>
              <a:rPr lang="es-CO">
                <a:effectLst>
                  <a:outerShdw blurRad="38100" dist="38100" dir="2700000" algn="tl">
                    <a:srgbClr val="000000"/>
                  </a:outerShdw>
                </a:effectLst>
              </a:rPr>
              <a:t>			 de los santos” </a:t>
            </a:r>
          </a:p>
          <a:p>
            <a:pPr>
              <a:defRPr/>
            </a:pPr>
            <a:r>
              <a:rPr lang="es-CO">
                <a:effectLst>
                  <a:outerShdw blurRad="38100" dist="38100" dir="2700000" algn="tl">
                    <a:srgbClr val="000000"/>
                  </a:outerShdw>
                </a:effectLst>
              </a:rPr>
              <a:t>			     Dan. 9:24</a:t>
            </a:r>
          </a:p>
        </p:txBody>
      </p:sp>
      <p:sp>
        <p:nvSpPr>
          <p:cNvPr id="65545" name="Line 9"/>
          <p:cNvSpPr>
            <a:spLocks noChangeShapeType="1"/>
          </p:cNvSpPr>
          <p:nvPr/>
        </p:nvSpPr>
        <p:spPr bwMode="auto">
          <a:xfrm>
            <a:off x="2120900" y="1774825"/>
            <a:ext cx="2235200" cy="0"/>
          </a:xfrm>
          <a:prstGeom prst="line">
            <a:avLst/>
          </a:prstGeom>
          <a:noFill/>
          <a:ln w="1270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65546" name="Line 10"/>
          <p:cNvSpPr>
            <a:spLocks noChangeShapeType="1"/>
          </p:cNvSpPr>
          <p:nvPr/>
        </p:nvSpPr>
        <p:spPr bwMode="auto">
          <a:xfrm>
            <a:off x="4343400" y="1841500"/>
            <a:ext cx="0" cy="381000"/>
          </a:xfrm>
          <a:prstGeom prst="line">
            <a:avLst/>
          </a:prstGeom>
          <a:noFill/>
          <a:ln w="25400">
            <a:solidFill>
              <a:srgbClr val="FAFD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65547" name="Rectangle 11"/>
          <p:cNvSpPr>
            <a:spLocks noChangeArrowheads="1"/>
          </p:cNvSpPr>
          <p:nvPr/>
        </p:nvSpPr>
        <p:spPr bwMode="auto">
          <a:xfrm>
            <a:off x="654050" y="879475"/>
            <a:ext cx="3516313"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s-CO" dirty="0">
                <a:effectLst>
                  <a:outerShdw blurRad="38100" dist="38100" dir="2700000" algn="tl">
                    <a:srgbClr val="000000"/>
                  </a:outerShdw>
                </a:effectLst>
              </a:rPr>
              <a:t>7 semanas    +  62 semanas</a:t>
            </a:r>
          </a:p>
          <a:p>
            <a:pPr>
              <a:defRPr/>
            </a:pPr>
            <a:r>
              <a:rPr lang="es-CO" dirty="0">
                <a:effectLst>
                  <a:outerShdw blurRad="38100" dist="38100" dir="2700000" algn="tl">
                    <a:srgbClr val="000000"/>
                  </a:outerShdw>
                </a:effectLst>
              </a:rPr>
              <a:t>(49 años)          (434 años)</a:t>
            </a:r>
          </a:p>
        </p:txBody>
      </p:sp>
    </p:spTree>
  </p:cSld>
  <p:clrMapOvr>
    <a:masterClrMapping/>
  </p:clrMapOvr>
  <p:transition>
    <p:pull dir="ld"/>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8" name="Picture 6" descr="C:\Users\hp\Documents\Adventista 7 Día\Diapositivas Power\sacri\content\bin\images\large\0907056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Rectangle 2"/>
          <p:cNvSpPr>
            <a:spLocks noGrp="1" noChangeArrowheads="1"/>
          </p:cNvSpPr>
          <p:nvPr>
            <p:ph type="title"/>
          </p:nvPr>
        </p:nvSpPr>
        <p:spPr>
          <a:xfrm>
            <a:off x="685800" y="457200"/>
            <a:ext cx="8077200" cy="857250"/>
          </a:xfrm>
        </p:spPr>
        <p:txBody>
          <a:bodyPr/>
          <a:lstStyle/>
          <a:p>
            <a:pPr algn="ctr" eaLnBrk="1" hangingPunct="1">
              <a:defRPr/>
            </a:pPr>
            <a:r>
              <a:rPr lang="es-CO" sz="4000" b="1">
                <a:solidFill>
                  <a:srgbClr val="FAFD00"/>
                </a:solidFill>
                <a:effectLst>
                  <a:outerShdw blurRad="38100" dist="38100" dir="2700000" algn="tl">
                    <a:srgbClr val="000000"/>
                  </a:outerShdw>
                </a:effectLst>
              </a:rPr>
              <a:t>Qué sucedería en la última semana?</a:t>
            </a:r>
            <a:r>
              <a:rPr lang="es-CO" sz="3200" b="1">
                <a:solidFill>
                  <a:srgbClr val="FAFD00"/>
                </a:solidFill>
                <a:effectLst>
                  <a:outerShdw blurRad="38100" dist="38100" dir="2700000" algn="tl">
                    <a:srgbClr val="000000"/>
                  </a:outerShdw>
                </a:effectLst>
              </a:rPr>
              <a:t> </a:t>
            </a:r>
            <a:endParaRPr lang="es-CO" sz="3600" b="1">
              <a:solidFill>
                <a:srgbClr val="FAFD00"/>
              </a:solidFill>
              <a:effectLst>
                <a:outerShdw blurRad="38100" dist="38100" dir="2700000" algn="tl">
                  <a:srgbClr val="000000"/>
                </a:outerShdw>
              </a:effectLst>
            </a:endParaRPr>
          </a:p>
        </p:txBody>
      </p:sp>
      <p:sp>
        <p:nvSpPr>
          <p:cNvPr id="66563" name="Rectangle 3"/>
          <p:cNvSpPr>
            <a:spLocks noGrp="1" noChangeArrowheads="1"/>
          </p:cNvSpPr>
          <p:nvPr>
            <p:ph type="body" sz="half" idx="1"/>
          </p:nvPr>
        </p:nvSpPr>
        <p:spPr>
          <a:xfrm>
            <a:off x="107950" y="1635125"/>
            <a:ext cx="4248150" cy="3313113"/>
          </a:xfrm>
        </p:spPr>
        <p:txBody>
          <a:bodyPr>
            <a:normAutofit lnSpcReduction="10000"/>
          </a:bodyPr>
          <a:lstStyle/>
          <a:p>
            <a:pPr marL="0" indent="0" algn="just" eaLnBrk="1" hangingPunct="1">
              <a:buFontTx/>
              <a:buNone/>
              <a:defRPr/>
            </a:pPr>
            <a:r>
              <a:rPr lang="es-CO" sz="2400" b="1" dirty="0">
                <a:solidFill>
                  <a:srgbClr val="FFFF00"/>
                </a:solidFill>
                <a:effectLst>
                  <a:outerShdw blurRad="38100" dist="38100" dir="2700000" algn="tl">
                    <a:srgbClr val="000000"/>
                  </a:outerShdw>
                </a:effectLst>
              </a:rPr>
              <a:t>“</a:t>
            </a:r>
            <a:r>
              <a:rPr lang="es-CO" sz="2400" b="1" u="sng" dirty="0">
                <a:effectLst>
                  <a:outerShdw blurRad="38100" dist="38100" dir="2700000" algn="tl">
                    <a:srgbClr val="000000"/>
                  </a:outerShdw>
                </a:effectLst>
              </a:rPr>
              <a:t>Y después de las sesenta y dos semanas se quitará la vida al Mesías, </a:t>
            </a:r>
            <a:r>
              <a:rPr lang="es-CO" sz="2400" b="1" dirty="0">
                <a:solidFill>
                  <a:srgbClr val="FFFF00"/>
                </a:solidFill>
                <a:effectLst>
                  <a:outerShdw blurRad="38100" dist="38100" dir="2700000" algn="tl">
                    <a:srgbClr val="000000"/>
                  </a:outerShdw>
                </a:effectLst>
              </a:rPr>
              <a:t>y no por sí: ... </a:t>
            </a:r>
            <a:r>
              <a:rPr lang="es-CO" sz="2400" b="1" dirty="0">
                <a:effectLst>
                  <a:outerShdw blurRad="38100" dist="38100" dir="2700000" algn="tl">
                    <a:srgbClr val="000000"/>
                  </a:outerShdw>
                </a:effectLst>
              </a:rPr>
              <a:t>Y </a:t>
            </a:r>
            <a:r>
              <a:rPr lang="es-CO" sz="2400" b="1" u="sng" dirty="0">
                <a:effectLst>
                  <a:outerShdw blurRad="38100" dist="38100" dir="2700000" algn="tl">
                    <a:srgbClr val="000000"/>
                  </a:outerShdw>
                </a:effectLst>
              </a:rPr>
              <a:t>en otra semana confirmará el pacto </a:t>
            </a:r>
            <a:r>
              <a:rPr lang="es-CO" sz="2400" b="1" dirty="0">
                <a:solidFill>
                  <a:srgbClr val="FFFF00"/>
                </a:solidFill>
                <a:effectLst>
                  <a:outerShdw blurRad="38100" dist="38100" dir="2700000" algn="tl">
                    <a:srgbClr val="000000"/>
                  </a:outerShdw>
                </a:effectLst>
              </a:rPr>
              <a:t>a muchos, </a:t>
            </a:r>
            <a:r>
              <a:rPr lang="es-CO" sz="2400" b="1" dirty="0">
                <a:effectLst>
                  <a:outerShdw blurRad="38100" dist="38100" dir="2700000" algn="tl">
                    <a:srgbClr val="000000"/>
                  </a:outerShdw>
                </a:effectLst>
              </a:rPr>
              <a:t>y </a:t>
            </a:r>
            <a:r>
              <a:rPr lang="es-CO" sz="2400" b="1" u="sng" dirty="0">
                <a:effectLst>
                  <a:outerShdw blurRad="38100" dist="38100" dir="2700000" algn="tl">
                    <a:srgbClr val="000000"/>
                  </a:outerShdw>
                </a:effectLst>
              </a:rPr>
              <a:t>a la mitad de la semana hará cesar el sacrificio y la ofrenda</a:t>
            </a:r>
            <a:r>
              <a:rPr lang="es-CO" sz="2400" b="1" dirty="0">
                <a:effectLst>
                  <a:outerShdw blurRad="38100" dist="38100" dir="2700000" algn="tl">
                    <a:srgbClr val="000000"/>
                  </a:outerShdw>
                </a:effectLst>
              </a:rPr>
              <a:t>: ....”     </a:t>
            </a:r>
          </a:p>
          <a:p>
            <a:pPr marL="0" indent="0" algn="just" eaLnBrk="1" hangingPunct="1">
              <a:buFontTx/>
              <a:buNone/>
              <a:defRPr/>
            </a:pPr>
            <a:r>
              <a:rPr lang="es-CO" sz="2400" b="1" dirty="0">
                <a:solidFill>
                  <a:srgbClr val="FFFF00"/>
                </a:solidFill>
                <a:effectLst>
                  <a:outerShdw blurRad="38100" dist="38100" dir="2700000" algn="tl">
                    <a:srgbClr val="000000"/>
                  </a:outerShdw>
                </a:effectLst>
              </a:rPr>
              <a:t>(Dan. 9:26-27</a:t>
            </a:r>
            <a:r>
              <a:rPr lang="es-CO" sz="3200" b="1" dirty="0">
                <a:solidFill>
                  <a:srgbClr val="FFFF00"/>
                </a:solidFill>
                <a:effectLst>
                  <a:outerShdw blurRad="38100" dist="38100" dir="2700000" algn="tl">
                    <a:srgbClr val="000000"/>
                  </a:outerShdw>
                </a:effectLst>
              </a:rPr>
              <a: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5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5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6" name="Line 12"/>
          <p:cNvSpPr>
            <a:spLocks noChangeShapeType="1"/>
          </p:cNvSpPr>
          <p:nvPr/>
        </p:nvSpPr>
        <p:spPr bwMode="auto">
          <a:xfrm>
            <a:off x="4787900" y="1851025"/>
            <a:ext cx="2997200" cy="0"/>
          </a:xfrm>
          <a:prstGeom prst="line">
            <a:avLst/>
          </a:prstGeom>
          <a:noFill/>
          <a:ln w="1270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67586" name="Line 2"/>
          <p:cNvSpPr>
            <a:spLocks noChangeShapeType="1"/>
          </p:cNvSpPr>
          <p:nvPr/>
        </p:nvSpPr>
        <p:spPr bwMode="auto">
          <a:xfrm>
            <a:off x="673100" y="800100"/>
            <a:ext cx="7112000" cy="0"/>
          </a:xfrm>
          <a:prstGeom prst="line">
            <a:avLst/>
          </a:prstGeom>
          <a:noFill/>
          <a:ln w="1270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67587" name="Line 3"/>
          <p:cNvSpPr>
            <a:spLocks noChangeShapeType="1"/>
          </p:cNvSpPr>
          <p:nvPr/>
        </p:nvSpPr>
        <p:spPr bwMode="auto">
          <a:xfrm>
            <a:off x="685800" y="1924050"/>
            <a:ext cx="0" cy="447675"/>
          </a:xfrm>
          <a:prstGeom prst="line">
            <a:avLst/>
          </a:prstGeom>
          <a:noFill/>
          <a:ln w="12700">
            <a:solidFill>
              <a:srgbClr val="FAFD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67588" name="Line 4"/>
          <p:cNvSpPr>
            <a:spLocks noChangeShapeType="1"/>
          </p:cNvSpPr>
          <p:nvPr/>
        </p:nvSpPr>
        <p:spPr bwMode="auto">
          <a:xfrm>
            <a:off x="1905000" y="1924050"/>
            <a:ext cx="0" cy="447675"/>
          </a:xfrm>
          <a:prstGeom prst="line">
            <a:avLst/>
          </a:prstGeom>
          <a:noFill/>
          <a:ln w="12700">
            <a:solidFill>
              <a:srgbClr val="FAFD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67589" name="Rectangle 5"/>
          <p:cNvSpPr>
            <a:spLocks noChangeArrowheads="1"/>
          </p:cNvSpPr>
          <p:nvPr/>
        </p:nvSpPr>
        <p:spPr bwMode="auto">
          <a:xfrm>
            <a:off x="250825" y="2257425"/>
            <a:ext cx="653573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s-CO">
                <a:effectLst>
                  <a:outerShdw blurRad="38100" dist="38100" dir="2700000" algn="tl">
                    <a:srgbClr val="000000"/>
                  </a:outerShdw>
                </a:effectLst>
              </a:rPr>
              <a:t>457AC	   408 AC		27 DC		31 DC</a:t>
            </a:r>
          </a:p>
        </p:txBody>
      </p:sp>
      <p:sp>
        <p:nvSpPr>
          <p:cNvPr id="67590" name="Line 6"/>
          <p:cNvSpPr>
            <a:spLocks noChangeShapeType="1"/>
          </p:cNvSpPr>
          <p:nvPr/>
        </p:nvSpPr>
        <p:spPr bwMode="auto">
          <a:xfrm>
            <a:off x="749300" y="1851025"/>
            <a:ext cx="1092200" cy="0"/>
          </a:xfrm>
          <a:prstGeom prst="line">
            <a:avLst/>
          </a:prstGeom>
          <a:noFill/>
          <a:ln w="1270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67591" name="Rectangle 7"/>
          <p:cNvSpPr>
            <a:spLocks noChangeArrowheads="1"/>
          </p:cNvSpPr>
          <p:nvPr/>
        </p:nvSpPr>
        <p:spPr bwMode="auto">
          <a:xfrm>
            <a:off x="1933575" y="265113"/>
            <a:ext cx="4845050" cy="58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3200" dirty="0">
                <a:effectLst>
                  <a:outerShdw blurRad="38100" dist="38100" dir="2700000" algn="tl">
                    <a:srgbClr val="000000"/>
                  </a:outerShdw>
                </a:effectLst>
              </a:rPr>
              <a:t>70 SEMANAS (490 AÑOS)</a:t>
            </a:r>
          </a:p>
        </p:txBody>
      </p:sp>
      <p:sp>
        <p:nvSpPr>
          <p:cNvPr id="67592" name="Rectangle 8"/>
          <p:cNvSpPr>
            <a:spLocks noChangeArrowheads="1"/>
          </p:cNvSpPr>
          <p:nvPr/>
        </p:nvSpPr>
        <p:spPr bwMode="auto">
          <a:xfrm>
            <a:off x="593725" y="2722563"/>
            <a:ext cx="7073900" cy="193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s-CO" dirty="0">
                <a:effectLst>
                  <a:outerShdw blurRad="38100" dist="38100" dir="2700000" algn="tl">
                    <a:srgbClr val="000000"/>
                  </a:outerShdw>
                </a:effectLst>
              </a:rPr>
              <a:t>Restauración		  Bautismo de	         Muerte de</a:t>
            </a:r>
          </a:p>
          <a:p>
            <a:pPr>
              <a:defRPr/>
            </a:pPr>
            <a:r>
              <a:rPr lang="es-CO" dirty="0">
                <a:effectLst>
                  <a:outerShdw blurRad="38100" dist="38100" dir="2700000" algn="tl">
                    <a:srgbClr val="000000"/>
                  </a:outerShdw>
                </a:effectLst>
              </a:rPr>
              <a:t>de Jerusalén		 Jesús, o sea el         Jesucristo</a:t>
            </a:r>
          </a:p>
          <a:p>
            <a:pPr>
              <a:defRPr/>
            </a:pPr>
            <a:r>
              <a:rPr lang="es-CO" dirty="0">
                <a:effectLst>
                  <a:outerShdw blurRad="38100" dist="38100" dir="2700000" algn="tl">
                    <a:srgbClr val="000000"/>
                  </a:outerShdw>
                </a:effectLst>
              </a:rPr>
              <a:t>			 “ungimiento 	         a la mitad</a:t>
            </a:r>
          </a:p>
          <a:p>
            <a:pPr>
              <a:defRPr/>
            </a:pPr>
            <a:r>
              <a:rPr lang="es-CO" dirty="0">
                <a:effectLst>
                  <a:outerShdw blurRad="38100" dist="38100" dir="2700000" algn="tl">
                    <a:srgbClr val="000000"/>
                  </a:outerShdw>
                </a:effectLst>
              </a:rPr>
              <a:t>			 de los santos”         de la última</a:t>
            </a:r>
          </a:p>
          <a:p>
            <a:pPr>
              <a:defRPr/>
            </a:pPr>
            <a:r>
              <a:rPr lang="es-CO" dirty="0">
                <a:effectLst>
                  <a:outerShdw blurRad="38100" dist="38100" dir="2700000" algn="tl">
                    <a:srgbClr val="000000"/>
                  </a:outerShdw>
                </a:effectLst>
              </a:rPr>
              <a:t>			     Dan. 9:24            semana</a:t>
            </a:r>
          </a:p>
        </p:txBody>
      </p:sp>
      <p:sp>
        <p:nvSpPr>
          <p:cNvPr id="67593" name="Line 9"/>
          <p:cNvSpPr>
            <a:spLocks noChangeShapeType="1"/>
          </p:cNvSpPr>
          <p:nvPr/>
        </p:nvSpPr>
        <p:spPr bwMode="auto">
          <a:xfrm>
            <a:off x="2120900" y="1851025"/>
            <a:ext cx="2235200" cy="0"/>
          </a:xfrm>
          <a:prstGeom prst="line">
            <a:avLst/>
          </a:prstGeom>
          <a:noFill/>
          <a:ln w="1270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67594" name="Line 10"/>
          <p:cNvSpPr>
            <a:spLocks noChangeShapeType="1"/>
          </p:cNvSpPr>
          <p:nvPr/>
        </p:nvSpPr>
        <p:spPr bwMode="auto">
          <a:xfrm>
            <a:off x="4343400" y="1928813"/>
            <a:ext cx="0" cy="381000"/>
          </a:xfrm>
          <a:prstGeom prst="line">
            <a:avLst/>
          </a:prstGeom>
          <a:noFill/>
          <a:ln w="25400">
            <a:solidFill>
              <a:srgbClr val="FAFD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67595" name="Rectangle 11"/>
          <p:cNvSpPr>
            <a:spLocks noChangeArrowheads="1"/>
          </p:cNvSpPr>
          <p:nvPr/>
        </p:nvSpPr>
        <p:spPr bwMode="auto">
          <a:xfrm>
            <a:off x="658813" y="950913"/>
            <a:ext cx="65055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s-CO" dirty="0">
                <a:effectLst>
                  <a:outerShdw blurRad="38100" dist="38100" dir="2700000" algn="tl">
                    <a:srgbClr val="000000"/>
                  </a:outerShdw>
                </a:effectLst>
              </a:rPr>
              <a:t>7 semanas    +  62 semanas		+    1 semana</a:t>
            </a:r>
          </a:p>
          <a:p>
            <a:pPr>
              <a:defRPr/>
            </a:pPr>
            <a:r>
              <a:rPr lang="es-CO" dirty="0">
                <a:effectLst>
                  <a:outerShdw blurRad="38100" dist="38100" dir="2700000" algn="tl">
                    <a:srgbClr val="000000"/>
                  </a:outerShdw>
                </a:effectLst>
              </a:rPr>
              <a:t>(49 años)          (434 años)		      (7 años)</a:t>
            </a:r>
          </a:p>
        </p:txBody>
      </p:sp>
      <p:sp>
        <p:nvSpPr>
          <p:cNvPr id="67597" name="Line 13"/>
          <p:cNvSpPr>
            <a:spLocks noChangeShapeType="1"/>
          </p:cNvSpPr>
          <p:nvPr/>
        </p:nvSpPr>
        <p:spPr bwMode="auto">
          <a:xfrm>
            <a:off x="6248400" y="1985963"/>
            <a:ext cx="0" cy="381000"/>
          </a:xfrm>
          <a:prstGeom prst="line">
            <a:avLst/>
          </a:prstGeom>
          <a:noFill/>
          <a:ln w="25400">
            <a:solidFill>
              <a:srgbClr val="FAFD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Tree>
  </p:cSld>
  <p:clrMapOvr>
    <a:masterClrMapping/>
  </p:clrMapOvr>
  <p:transition>
    <p:strips dir="ru"/>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6" name="Picture 5" descr="C014.JPG                                                       0000A902&#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0" name="Rectangle 2"/>
          <p:cNvSpPr>
            <a:spLocks noGrp="1" noChangeArrowheads="1"/>
          </p:cNvSpPr>
          <p:nvPr>
            <p:ph type="title"/>
          </p:nvPr>
        </p:nvSpPr>
        <p:spPr/>
        <p:txBody>
          <a:bodyPr/>
          <a:lstStyle/>
          <a:p>
            <a:pPr algn="ctr" eaLnBrk="1" hangingPunct="1">
              <a:defRPr/>
            </a:pPr>
            <a:r>
              <a:rPr lang="es-CO" sz="3600" b="1">
                <a:solidFill>
                  <a:srgbClr val="FAFD00"/>
                </a:solidFill>
                <a:effectLst>
                  <a:outerShdw blurRad="38100" dist="38100" dir="2700000" algn="tl">
                    <a:srgbClr val="000000"/>
                  </a:outerShdw>
                </a:effectLst>
              </a:rPr>
              <a:t>Qué triste evento ocurriría al final de las 70 semanas? </a:t>
            </a:r>
          </a:p>
        </p:txBody>
      </p:sp>
      <p:sp>
        <p:nvSpPr>
          <p:cNvPr id="68611" name="Rectangle 3"/>
          <p:cNvSpPr>
            <a:spLocks noGrp="1" noChangeArrowheads="1"/>
          </p:cNvSpPr>
          <p:nvPr>
            <p:ph type="body" sz="half" idx="1"/>
          </p:nvPr>
        </p:nvSpPr>
        <p:spPr>
          <a:xfrm>
            <a:off x="1752600" y="1543050"/>
            <a:ext cx="6629400" cy="1714500"/>
          </a:xfrm>
        </p:spPr>
        <p:txBody>
          <a:bodyPr>
            <a:normAutofit fontScale="92500" lnSpcReduction="20000"/>
          </a:bodyPr>
          <a:lstStyle/>
          <a:p>
            <a:pPr algn="just" eaLnBrk="1" hangingPunct="1">
              <a:defRPr/>
            </a:pPr>
            <a:r>
              <a:rPr lang="es-CO" sz="2800" b="1">
                <a:solidFill>
                  <a:srgbClr val="FAFD00"/>
                </a:solidFill>
                <a:effectLst>
                  <a:outerShdw blurRad="38100" dist="38100" dir="2700000" algn="tl">
                    <a:srgbClr val="000000"/>
                  </a:outerShdw>
                </a:effectLst>
              </a:rPr>
              <a:t>“...y </a:t>
            </a:r>
            <a:r>
              <a:rPr lang="es-CO" sz="2800" b="1" u="sng">
                <a:solidFill>
                  <a:srgbClr val="7FFF00"/>
                </a:solidFill>
                <a:effectLst>
                  <a:outerShdw blurRad="38100" dist="38100" dir="2700000" algn="tl">
                    <a:srgbClr val="000000"/>
                  </a:outerShdw>
                </a:effectLst>
              </a:rPr>
              <a:t>el pueblo de un príncipe que ha de venir, destruirá a la ciudad y el santuario</a:t>
            </a:r>
            <a:r>
              <a:rPr lang="es-CO" sz="2800" b="1">
                <a:solidFill>
                  <a:srgbClr val="FAFD00"/>
                </a:solidFill>
                <a:effectLst>
                  <a:outerShdw blurRad="38100" dist="38100" dir="2700000" algn="tl">
                    <a:srgbClr val="000000"/>
                  </a:outerShdw>
                </a:effectLst>
              </a:rPr>
              <a:t>; con inundación será el fin de ella, y hasta el fin de la guerra  será talada con asolamientos...” 	</a:t>
            </a:r>
            <a:r>
              <a:rPr lang="es-CO" sz="2000" b="1">
                <a:solidFill>
                  <a:srgbClr val="FAFD00"/>
                </a:solidFill>
                <a:effectLst>
                  <a:outerShdw blurRad="38100" dist="38100" dir="2700000" algn="tl">
                    <a:srgbClr val="000000"/>
                  </a:outerShdw>
                </a:effectLst>
              </a:rPr>
              <a:t>(Dan. 9:26,27</a:t>
            </a:r>
            <a:endParaRPr lang="es-CO" sz="2800" b="1">
              <a:solidFill>
                <a:srgbClr val="FAFD00"/>
              </a:solidFill>
              <a:effectLst>
                <a:outerShdw blurRad="38100" dist="38100" dir="2700000" algn="tl">
                  <a:srgbClr val="000000"/>
                </a:outerShdw>
              </a:effectLst>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2" descr="B063.JPG                                                       0000A902&#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3"/>
          <p:cNvSpPr>
            <a:spLocks noGrp="1" noChangeArrowheads="1"/>
          </p:cNvSpPr>
          <p:nvPr>
            <p:ph type="body" sz="half" idx="1"/>
          </p:nvPr>
        </p:nvSpPr>
        <p:spPr>
          <a:xfrm>
            <a:off x="714375" y="2932113"/>
            <a:ext cx="7467600" cy="1714500"/>
          </a:xfrm>
        </p:spPr>
        <p:txBody>
          <a:bodyPr>
            <a:normAutofit fontScale="92500" lnSpcReduction="20000"/>
          </a:bodyPr>
          <a:lstStyle/>
          <a:p>
            <a:pPr algn="just" eaLnBrk="1" hangingPunct="1">
              <a:defRPr/>
            </a:pPr>
            <a:r>
              <a:rPr lang="es-CO" sz="2800" b="1">
                <a:solidFill>
                  <a:srgbClr val="FAFD00"/>
                </a:solidFill>
                <a:effectLst>
                  <a:outerShdw blurRad="38100" dist="38100" dir="2700000" algn="tl">
                    <a:srgbClr val="000000"/>
                  </a:outerShdw>
                </a:effectLst>
              </a:rPr>
              <a:t>Los reyes medos y persas  bajo la conducción de </a:t>
            </a:r>
            <a:r>
              <a:rPr lang="es-CO" sz="2800" b="1" u="sng">
                <a:effectLst>
                  <a:outerShdw blurRad="38100" dist="38100" dir="2700000" algn="tl">
                    <a:srgbClr val="000000"/>
                  </a:outerShdw>
                </a:effectLst>
              </a:rPr>
              <a:t>CIRO,</a:t>
            </a:r>
            <a:r>
              <a:rPr lang="es-CO" sz="2800" b="1">
                <a:effectLst>
                  <a:outerShdw blurRad="38100" dist="38100" dir="2700000" algn="tl">
                    <a:srgbClr val="000000"/>
                  </a:outerShdw>
                </a:effectLst>
              </a:rPr>
              <a:t> </a:t>
            </a:r>
            <a:r>
              <a:rPr lang="es-CO" sz="2800" b="1">
                <a:solidFill>
                  <a:srgbClr val="FAFD00"/>
                </a:solidFill>
                <a:effectLst>
                  <a:outerShdw blurRad="38100" dist="38100" dir="2700000" algn="tl">
                    <a:srgbClr val="000000"/>
                  </a:outerShdw>
                </a:effectLst>
              </a:rPr>
              <a:t>conquistaron a Babilonia y al mundo  antiguo. </a:t>
            </a:r>
          </a:p>
          <a:p>
            <a:pPr algn="just" eaLnBrk="1" hangingPunct="1">
              <a:defRPr/>
            </a:pPr>
            <a:r>
              <a:rPr lang="es-CO" sz="2800" b="1">
                <a:solidFill>
                  <a:srgbClr val="FAFD00"/>
                </a:solidFill>
                <a:effectLst>
                  <a:outerShdw blurRad="38100" dist="38100" dir="2700000" algn="tl">
                    <a:srgbClr val="000000"/>
                  </a:outerShdw>
                </a:effectLst>
              </a:rPr>
              <a:t>Dominaron el mundo entre el 539 a.C. y el  331 a.C.</a:t>
            </a:r>
          </a:p>
          <a:p>
            <a:pPr algn="just" eaLnBrk="1" hangingPunct="1">
              <a:defRPr/>
            </a:pPr>
            <a:endParaRPr lang="es-CO" sz="2800" b="1">
              <a:solidFill>
                <a:srgbClr val="FAFD00"/>
              </a:solidFill>
              <a:effectLst>
                <a:outerShdw blurRad="38100" dist="38100" dir="2700000" algn="tl">
                  <a:srgbClr val="000000"/>
                </a:outerShdw>
              </a:effectLst>
            </a:endParaRPr>
          </a:p>
        </p:txBody>
      </p:sp>
      <p:sp>
        <p:nvSpPr>
          <p:cNvPr id="83972" name="Text Box 4"/>
          <p:cNvSpPr txBox="1">
            <a:spLocks noChangeArrowheads="1"/>
          </p:cNvSpPr>
          <p:nvPr/>
        </p:nvSpPr>
        <p:spPr bwMode="auto">
          <a:xfrm>
            <a:off x="2124075" y="282575"/>
            <a:ext cx="46482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s-CO" sz="3600">
                <a:effectLst>
                  <a:outerShdw blurRad="38100" dist="38100" dir="2700000" algn="tl">
                    <a:srgbClr val="000000"/>
                  </a:outerShdw>
                </a:effectLst>
              </a:rPr>
              <a:t>LOS DOS CUERNOS: LOS MEDOS Y LOS PERSAS</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 fill="hold"/>
                                        <p:tgtEl>
                                          <p:spTgt spid="839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3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83971">
                                            <p:txEl>
                                              <p:pRg st="1" end="1"/>
                                            </p:txEl>
                                          </p:spTgt>
                                        </p:tgtEl>
                                        <p:attrNameLst>
                                          <p:attrName>style.visibility</p:attrName>
                                        </p:attrNameLst>
                                      </p:cBhvr>
                                      <p:to>
                                        <p:strVal val="visible"/>
                                      </p:to>
                                    </p:set>
                                    <p:anim calcmode="lin" valueType="num">
                                      <p:cBhvr additive="base">
                                        <p:cTn id="13" dur="500" fill="hold"/>
                                        <p:tgtEl>
                                          <p:spTgt spid="839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39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0" name="Picture 7" descr="C:\Users\hp\Documents\Adventista 7 Día\Diapositivas Power\sant\content\bin\images\large\alt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4" name="Rectangle 2"/>
          <p:cNvSpPr>
            <a:spLocks noGrp="1" noChangeArrowheads="1"/>
          </p:cNvSpPr>
          <p:nvPr>
            <p:ph type="body" sz="half" idx="1"/>
          </p:nvPr>
        </p:nvSpPr>
        <p:spPr>
          <a:xfrm>
            <a:off x="323850" y="1851025"/>
            <a:ext cx="6335713" cy="2736850"/>
          </a:xfrm>
        </p:spPr>
        <p:txBody>
          <a:bodyPr>
            <a:normAutofit fontScale="92500" lnSpcReduction="20000"/>
          </a:bodyPr>
          <a:lstStyle/>
          <a:p>
            <a:pPr algn="just" eaLnBrk="1" hangingPunct="1">
              <a:defRPr/>
            </a:pPr>
            <a:r>
              <a:rPr lang="es-CO" sz="2800" b="1" dirty="0">
                <a:solidFill>
                  <a:srgbClr val="FAFD00"/>
                </a:solidFill>
                <a:effectLst>
                  <a:outerShdw blurRad="38100" dist="38100" dir="2700000" algn="tl">
                    <a:srgbClr val="000000"/>
                  </a:outerShdw>
                </a:effectLst>
              </a:rPr>
              <a:t>“</a:t>
            </a:r>
            <a:r>
              <a:rPr lang="es-CO" sz="2800" b="1" u="sng" dirty="0">
                <a:solidFill>
                  <a:srgbClr val="7FFF00"/>
                </a:solidFill>
                <a:effectLst>
                  <a:outerShdw blurRad="38100" dist="38100" dir="2700000" algn="tl">
                    <a:srgbClr val="000000"/>
                  </a:outerShdw>
                </a:effectLst>
              </a:rPr>
              <a:t>Y en otra semana confirmará el pacto a muchos</a:t>
            </a:r>
            <a:r>
              <a:rPr lang="es-CO" sz="2800" b="1" dirty="0">
                <a:solidFill>
                  <a:srgbClr val="FAFD00"/>
                </a:solidFill>
                <a:effectLst>
                  <a:outerShdw blurRad="38100" dist="38100" dir="2700000" algn="tl">
                    <a:srgbClr val="000000"/>
                  </a:outerShdw>
                </a:effectLst>
              </a:rPr>
              <a:t>, y á la mitad de la semana hará cesar el sacrificio y la ofrenda: </a:t>
            </a:r>
            <a:r>
              <a:rPr lang="es-CO" sz="2800" b="1" u="sng" dirty="0">
                <a:solidFill>
                  <a:srgbClr val="7FFF00"/>
                </a:solidFill>
                <a:effectLst>
                  <a:outerShdw blurRad="38100" dist="38100" dir="2700000" algn="tl">
                    <a:srgbClr val="000000"/>
                  </a:outerShdw>
                </a:effectLst>
              </a:rPr>
              <a:t>después con la  muchedumbre de las  abominaciones será el  desolar</a:t>
            </a:r>
            <a:r>
              <a:rPr lang="es-CO" sz="2800" b="1" dirty="0">
                <a:solidFill>
                  <a:srgbClr val="FAFD00"/>
                </a:solidFill>
                <a:effectLst>
                  <a:outerShdw blurRad="38100" dist="38100" dir="2700000" algn="tl">
                    <a:srgbClr val="000000"/>
                  </a:outerShdw>
                </a:effectLst>
              </a:rPr>
              <a:t>, y esto hasta una entera consumación; y  derramaráse la ya  determinada sobre el  pueblo asolado.” (Dan. 9:27)</a:t>
            </a:r>
          </a:p>
        </p:txBody>
      </p:sp>
      <p:sp>
        <p:nvSpPr>
          <p:cNvPr id="48132" name="WordArt 5"/>
          <p:cNvSpPr>
            <a:spLocks noChangeArrowheads="1" noChangeShapeType="1" noTextEdit="1"/>
          </p:cNvSpPr>
          <p:nvPr/>
        </p:nvSpPr>
        <p:spPr bwMode="auto">
          <a:xfrm>
            <a:off x="755650" y="555625"/>
            <a:ext cx="4178300" cy="641350"/>
          </a:xfrm>
          <a:prstGeom prst="rect">
            <a:avLst/>
          </a:prstGeom>
        </p:spPr>
        <p:txBody>
          <a:bodyPr wrap="none" fromWordArt="1">
            <a:prstTxWarp prst="textCascadeUp">
              <a:avLst>
                <a:gd name="adj" fmla="val 44444"/>
              </a:avLst>
            </a:prstTxWarp>
            <a:scene3d>
              <a:camera prst="legacyPerspectiveFront">
                <a:rot lat="20519979" lon="1080000" rev="0"/>
              </a:camera>
              <a:lightRig rig="legacyHarsh2" dir="b"/>
            </a:scene3d>
            <a:sp3d extrusionH="430200" prstMaterial="legacyMatte">
              <a:extrusionClr>
                <a:srgbClr val="FF6600"/>
              </a:extrusionClr>
            </a:sp3d>
          </a:bodyPr>
          <a:lstStyle/>
          <a:p>
            <a:pPr algn="ctr"/>
            <a:r>
              <a:rPr lang="es-CO" sz="3600" kern="10">
                <a:ln w="9525">
                  <a:round/>
                  <a:headEnd/>
                  <a:tailEnd/>
                </a:ln>
                <a:gradFill rotWithShape="1">
                  <a:gsLst>
                    <a:gs pos="0">
                      <a:srgbClr val="FFE701"/>
                    </a:gs>
                    <a:gs pos="100000">
                      <a:srgbClr val="FE3E02"/>
                    </a:gs>
                  </a:gsLst>
                  <a:lin ang="5400000" scaled="1"/>
                </a:gradFill>
                <a:latin typeface="Impact"/>
              </a:rPr>
              <a:t>El fin de los sacrificios</a:t>
            </a:r>
          </a:p>
        </p:txBody>
      </p:sp>
      <p:sp>
        <p:nvSpPr>
          <p:cNvPr id="48133" name="WordArt 6"/>
          <p:cNvSpPr>
            <a:spLocks noChangeArrowheads="1" noChangeShapeType="1" noTextEdit="1"/>
          </p:cNvSpPr>
          <p:nvPr/>
        </p:nvSpPr>
        <p:spPr bwMode="auto">
          <a:xfrm>
            <a:off x="3348038" y="676275"/>
            <a:ext cx="5067300" cy="641350"/>
          </a:xfrm>
          <a:prstGeom prst="rect">
            <a:avLst/>
          </a:prstGeom>
        </p:spPr>
        <p:txBody>
          <a:bodyPr wrap="none" fromWordArt="1">
            <a:prstTxWarp prst="textCascadeUp">
              <a:avLst>
                <a:gd name="adj" fmla="val 44444"/>
              </a:avLst>
            </a:prstTxWarp>
            <a:scene3d>
              <a:camera prst="legacyPerspectiveFront">
                <a:rot lat="20519979" lon="1080000" rev="0"/>
              </a:camera>
              <a:lightRig rig="legacyHarsh2" dir="b"/>
            </a:scene3d>
            <a:sp3d extrusionH="430200" prstMaterial="legacyMatte">
              <a:extrusionClr>
                <a:srgbClr val="FF6600"/>
              </a:extrusionClr>
            </a:sp3d>
          </a:bodyPr>
          <a:lstStyle/>
          <a:p>
            <a:pPr algn="ctr"/>
            <a:r>
              <a:rPr lang="es-CO" sz="3600" kern="10">
                <a:ln w="9525">
                  <a:round/>
                  <a:headEnd/>
                  <a:tailEnd/>
                </a:ln>
                <a:gradFill rotWithShape="1">
                  <a:gsLst>
                    <a:gs pos="0">
                      <a:srgbClr val="FFE701"/>
                    </a:gs>
                    <a:gs pos="100000">
                      <a:srgbClr val="FE3E02"/>
                    </a:gs>
                  </a:gsLst>
                  <a:lin ang="5400000" scaled="1"/>
                </a:gradFill>
                <a:latin typeface="Impact"/>
              </a:rPr>
              <a:t>y el inicio de la DESOLACION</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anim calcmode="lin" valueType="num">
                                      <p:cBhvr additive="base">
                                        <p:cTn id="7" dur="500"/>
                                        <p:tgtEl>
                                          <p:spTgt spid="6963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96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54" name="Picture 4" descr="F006.JPG                                                       0000A902&#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3"/>
          <p:cNvSpPr>
            <a:spLocks noGrp="1" noChangeArrowheads="1"/>
          </p:cNvSpPr>
          <p:nvPr>
            <p:ph type="body" sz="half" idx="1"/>
          </p:nvPr>
        </p:nvSpPr>
        <p:spPr>
          <a:xfrm>
            <a:off x="914400" y="2057400"/>
            <a:ext cx="7391400" cy="2343150"/>
          </a:xfrm>
        </p:spPr>
        <p:txBody>
          <a:bodyPr>
            <a:normAutofit fontScale="92500" lnSpcReduction="20000"/>
          </a:bodyPr>
          <a:lstStyle/>
          <a:p>
            <a:pPr algn="just" eaLnBrk="1" hangingPunct="1">
              <a:defRPr/>
            </a:pPr>
            <a:r>
              <a:rPr lang="es-CO" sz="2800" b="1" dirty="0">
                <a:solidFill>
                  <a:srgbClr val="FAFD00"/>
                </a:solidFill>
                <a:effectLst>
                  <a:outerShdw blurRad="38100" dist="38100" dir="2700000" algn="tl">
                    <a:srgbClr val="000000"/>
                  </a:outerShdw>
                </a:effectLst>
              </a:rPr>
              <a:t>Al haber rechazado al Mesías y haber iniciado la persecución a los cristianos había llegado a su final el tiempo determinado para Israel!</a:t>
            </a:r>
          </a:p>
          <a:p>
            <a:pPr algn="just" eaLnBrk="1" hangingPunct="1">
              <a:defRPr/>
            </a:pPr>
            <a:r>
              <a:rPr lang="es-CO" sz="2800" b="1" dirty="0">
                <a:solidFill>
                  <a:srgbClr val="FAFD00"/>
                </a:solidFill>
                <a:effectLst>
                  <a:outerShdw blurRad="38100" dist="38100" dir="2700000" algn="tl">
                    <a:srgbClr val="000000"/>
                  </a:outerShdw>
                </a:effectLst>
              </a:rPr>
              <a:t> Jerusalén de acuerdo a la profecía fue </a:t>
            </a:r>
            <a:r>
              <a:rPr lang="es-CO" sz="2800" b="1" dirty="0" err="1">
                <a:solidFill>
                  <a:srgbClr val="FAFD00"/>
                </a:solidFill>
                <a:effectLst>
                  <a:outerShdw blurRad="38100" dist="38100" dir="2700000" algn="tl">
                    <a:srgbClr val="000000"/>
                  </a:outerShdw>
                </a:effectLst>
              </a:rPr>
              <a:t>destruída</a:t>
            </a:r>
            <a:r>
              <a:rPr lang="es-CO" sz="2800" b="1" dirty="0">
                <a:solidFill>
                  <a:srgbClr val="FAFD00"/>
                </a:solidFill>
                <a:effectLst>
                  <a:outerShdw blurRad="38100" dist="38100" dir="2700000" algn="tl">
                    <a:srgbClr val="000000"/>
                  </a:outerShdw>
                </a:effectLst>
              </a:rPr>
              <a:t> por el general Tito  </a:t>
            </a:r>
            <a:r>
              <a:rPr lang="es-CO" sz="2800" b="1" dirty="0" err="1">
                <a:solidFill>
                  <a:srgbClr val="FAFD00"/>
                </a:solidFill>
                <a:effectLst>
                  <a:outerShdw blurRad="38100" dist="38100" dir="2700000" algn="tl">
                    <a:srgbClr val="000000"/>
                  </a:outerShdw>
                </a:effectLst>
              </a:rPr>
              <a:t>Vespaciano</a:t>
            </a:r>
            <a:r>
              <a:rPr lang="es-CO" sz="2800" b="1" dirty="0">
                <a:solidFill>
                  <a:srgbClr val="FAFD00"/>
                </a:solidFill>
                <a:effectLst>
                  <a:outerShdw blurRad="38100" dist="38100" dir="2700000" algn="tl">
                    <a:srgbClr val="000000"/>
                  </a:outerShdw>
                </a:effectLst>
              </a:rPr>
              <a:t> en el año 70  de la era cristiana.</a:t>
            </a:r>
          </a:p>
        </p:txBody>
      </p:sp>
      <p:sp>
        <p:nvSpPr>
          <p:cNvPr id="49156" name="WordArt 5"/>
          <p:cNvSpPr>
            <a:spLocks noChangeArrowheads="1" noChangeShapeType="1" noTextEdit="1"/>
          </p:cNvSpPr>
          <p:nvPr/>
        </p:nvSpPr>
        <p:spPr bwMode="auto">
          <a:xfrm>
            <a:off x="838200" y="457200"/>
            <a:ext cx="7366000" cy="419100"/>
          </a:xfrm>
          <a:prstGeom prst="rect">
            <a:avLst/>
          </a:prstGeom>
        </p:spPr>
        <p:txBody>
          <a:bodyPr wrap="none" fromWordArt="1">
            <a:prstTxWarp prst="textPlain">
              <a:avLst>
                <a:gd name="adj" fmla="val 50000"/>
              </a:avLst>
            </a:prstTxWarp>
          </a:bodyPr>
          <a:lstStyle/>
          <a:p>
            <a:pPr algn="ctr"/>
            <a:r>
              <a:rPr lang="es-CO" sz="3600" kern="10">
                <a:ln w="10160">
                  <a:solidFill>
                    <a:schemeClr val="accent1"/>
                  </a:solidFill>
                  <a:round/>
                  <a:headEnd/>
                  <a:tailEnd/>
                </a:ln>
                <a:solidFill>
                  <a:srgbClr val="FFFFFF"/>
                </a:solidFill>
                <a:effectLst>
                  <a:outerShdw blurRad="38100" dist="32000" dir="5400000" algn="tl" rotWithShape="0">
                    <a:srgbClr val="000000">
                      <a:alpha val="29999"/>
                    </a:srgbClr>
                  </a:outerShdw>
                </a:effectLst>
                <a:latin typeface="Impact"/>
              </a:rPr>
              <a:t>EL FIN DE ISRAEL COMO EL PUEBLO ELEGIDO</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7065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1" fill="hold" grpId="0"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70659">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0178" name="Picture 6" descr="C:\Users\hp\Documents\Adventista 7 Día\Diapositivas Power\sant\content\bin\images\large\0909041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2" name="Rectangle 2"/>
          <p:cNvSpPr>
            <a:spLocks noGrp="1" noChangeArrowheads="1"/>
          </p:cNvSpPr>
          <p:nvPr>
            <p:ph type="title"/>
          </p:nvPr>
        </p:nvSpPr>
        <p:spPr>
          <a:xfrm>
            <a:off x="-252413" y="38100"/>
            <a:ext cx="5256213" cy="3757613"/>
          </a:xfrm>
        </p:spPr>
        <p:txBody>
          <a:bodyPr>
            <a:normAutofit fontScale="92500"/>
          </a:bodyPr>
          <a:lstStyle/>
          <a:p>
            <a:pPr marL="342900" indent="-342900" algn="ctr" eaLnBrk="1" hangingPunct="1">
              <a:spcBef>
                <a:spcPct val="20000"/>
              </a:spcBef>
              <a:spcAft>
                <a:spcPts val="600"/>
              </a:spcAft>
              <a:buClr>
                <a:schemeClr val="tx2"/>
              </a:buClr>
              <a:buFont typeface="Arial" charset="0"/>
              <a:buChar char="•"/>
              <a:defRPr/>
            </a:pPr>
            <a:r>
              <a:rPr lang="es-CO" sz="2800" b="1" spc="30" dirty="0">
                <a:solidFill>
                  <a:schemeClr val="bg1"/>
                </a:solidFill>
                <a:latin typeface="+mn-lt"/>
                <a:ea typeface="+mn-ea"/>
                <a:cs typeface="+mn-cs"/>
              </a:rPr>
              <a:t>Al final de las 70 semanas, en el     año 34 d.C. Israel consumó su rechazo al Mesías al comenzar su persecución contra </a:t>
            </a:r>
            <a:br>
              <a:rPr lang="es-CO" sz="2800" b="1" spc="30" dirty="0">
                <a:solidFill>
                  <a:schemeClr val="bg1"/>
                </a:solidFill>
                <a:latin typeface="+mn-lt"/>
                <a:ea typeface="+mn-ea"/>
                <a:cs typeface="+mn-cs"/>
              </a:rPr>
            </a:br>
            <a:r>
              <a:rPr lang="es-CO" sz="2800" b="1" spc="30" dirty="0">
                <a:solidFill>
                  <a:schemeClr val="bg1"/>
                </a:solidFill>
                <a:latin typeface="+mn-lt"/>
                <a:ea typeface="+mn-ea"/>
                <a:cs typeface="+mn-cs"/>
              </a:rPr>
              <a:t>los cristianos.</a:t>
            </a:r>
            <a:br>
              <a:rPr lang="es-CO" sz="2800" b="1" spc="30" dirty="0">
                <a:solidFill>
                  <a:schemeClr val="bg1"/>
                </a:solidFill>
                <a:latin typeface="+mn-lt"/>
                <a:ea typeface="+mn-ea"/>
                <a:cs typeface="+mn-cs"/>
              </a:rPr>
            </a:br>
            <a:r>
              <a:rPr lang="es-CO" sz="2800" b="1" spc="30" dirty="0">
                <a:solidFill>
                  <a:schemeClr val="bg1"/>
                </a:solidFill>
                <a:latin typeface="+mn-lt"/>
                <a:ea typeface="+mn-ea"/>
                <a:cs typeface="+mn-cs"/>
              </a:rPr>
              <a:t> Esteban fue el primero de ellos en pagar el alto precio de seguir a  Jesús.</a:t>
            </a:r>
          </a:p>
        </p:txBody>
      </p:sp>
      <p:sp>
        <p:nvSpPr>
          <p:cNvPr id="71683" name="Rectangle 3"/>
          <p:cNvSpPr>
            <a:spLocks noGrp="1" noChangeArrowheads="1"/>
          </p:cNvSpPr>
          <p:nvPr>
            <p:ph type="body" sz="half" idx="1"/>
          </p:nvPr>
        </p:nvSpPr>
        <p:spPr>
          <a:xfrm>
            <a:off x="2205038" y="4735513"/>
            <a:ext cx="4733925" cy="407987"/>
          </a:xfrm>
        </p:spPr>
        <p:txBody>
          <a:bodyPr/>
          <a:lstStyle/>
          <a:p>
            <a:pPr algn="ctr" eaLnBrk="1" hangingPunct="1">
              <a:buFontTx/>
              <a:buNone/>
              <a:defRPr/>
            </a:pPr>
            <a:r>
              <a:rPr lang="es-CO" b="1" u="sng">
                <a:solidFill>
                  <a:schemeClr val="bg1"/>
                </a:solidFill>
              </a:rPr>
              <a:t>La evangelización  al mundo gentil!</a:t>
            </a: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box(out)">
                                      <p:cBhvr>
                                        <p:cTn id="7" dur="500"/>
                                        <p:tgtEl>
                                          <p:spTgt spid="7168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1682">
                                            <p:txEl>
                                              <p:pRg st="0" end="0"/>
                                            </p:txEl>
                                          </p:spTgt>
                                        </p:tgtEl>
                                        <p:attrNameLst>
                                          <p:attrName>style.visibility</p:attrName>
                                        </p:attrNameLst>
                                      </p:cBhvr>
                                      <p:to>
                                        <p:strVal val="visible"/>
                                      </p:to>
                                    </p:set>
                                    <p:animEffect transition="in" filter="box(out)">
                                      <p:cBhvr>
                                        <p:cTn id="12" dur="500"/>
                                        <p:tgtEl>
                                          <p:spTgt spid="71682">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build="p" autoUpdateAnimBg="0"/>
      <p:bldP spid="71683"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6" name="Line 12"/>
          <p:cNvSpPr>
            <a:spLocks noChangeShapeType="1"/>
          </p:cNvSpPr>
          <p:nvPr/>
        </p:nvSpPr>
        <p:spPr bwMode="auto">
          <a:xfrm>
            <a:off x="4787900" y="1714500"/>
            <a:ext cx="2997200" cy="0"/>
          </a:xfrm>
          <a:prstGeom prst="line">
            <a:avLst/>
          </a:prstGeom>
          <a:noFill/>
          <a:ln w="1270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72706" name="Line 2"/>
          <p:cNvSpPr>
            <a:spLocks noChangeShapeType="1"/>
          </p:cNvSpPr>
          <p:nvPr/>
        </p:nvSpPr>
        <p:spPr bwMode="auto">
          <a:xfrm>
            <a:off x="673100" y="661988"/>
            <a:ext cx="7112000" cy="0"/>
          </a:xfrm>
          <a:prstGeom prst="line">
            <a:avLst/>
          </a:prstGeom>
          <a:noFill/>
          <a:ln w="1270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72707" name="Line 3"/>
          <p:cNvSpPr>
            <a:spLocks noChangeShapeType="1"/>
          </p:cNvSpPr>
          <p:nvPr/>
        </p:nvSpPr>
        <p:spPr bwMode="auto">
          <a:xfrm>
            <a:off x="685800" y="1770063"/>
            <a:ext cx="0" cy="447675"/>
          </a:xfrm>
          <a:prstGeom prst="line">
            <a:avLst/>
          </a:prstGeom>
          <a:noFill/>
          <a:ln w="12700">
            <a:solidFill>
              <a:srgbClr val="FAFD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72708" name="Line 4"/>
          <p:cNvSpPr>
            <a:spLocks noChangeShapeType="1"/>
          </p:cNvSpPr>
          <p:nvPr/>
        </p:nvSpPr>
        <p:spPr bwMode="auto">
          <a:xfrm>
            <a:off x="1905000" y="1770063"/>
            <a:ext cx="0" cy="447675"/>
          </a:xfrm>
          <a:prstGeom prst="line">
            <a:avLst/>
          </a:prstGeom>
          <a:noFill/>
          <a:ln w="12700">
            <a:solidFill>
              <a:srgbClr val="FAFD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72709" name="Rectangle 5"/>
          <p:cNvSpPr>
            <a:spLocks noChangeArrowheads="1"/>
          </p:cNvSpPr>
          <p:nvPr/>
        </p:nvSpPr>
        <p:spPr bwMode="auto">
          <a:xfrm>
            <a:off x="250825" y="2190750"/>
            <a:ext cx="799782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dirty="0">
                <a:effectLst>
                  <a:outerShdw blurRad="38100" dist="38100" dir="2700000" algn="tl">
                    <a:srgbClr val="000000"/>
                  </a:outerShdw>
                </a:effectLst>
              </a:rPr>
              <a:t>457AC	   408 AC		27 DC		31 DC	       34 DC</a:t>
            </a:r>
          </a:p>
        </p:txBody>
      </p:sp>
      <p:sp>
        <p:nvSpPr>
          <p:cNvPr id="72710" name="Line 6"/>
          <p:cNvSpPr>
            <a:spLocks noChangeShapeType="1"/>
          </p:cNvSpPr>
          <p:nvPr/>
        </p:nvSpPr>
        <p:spPr bwMode="auto">
          <a:xfrm>
            <a:off x="749300" y="1714500"/>
            <a:ext cx="1092200" cy="0"/>
          </a:xfrm>
          <a:prstGeom prst="line">
            <a:avLst/>
          </a:prstGeom>
          <a:noFill/>
          <a:ln w="1270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72711" name="Rectangle 7"/>
          <p:cNvSpPr>
            <a:spLocks noChangeArrowheads="1"/>
          </p:cNvSpPr>
          <p:nvPr/>
        </p:nvSpPr>
        <p:spPr bwMode="auto">
          <a:xfrm>
            <a:off x="1960563" y="123825"/>
            <a:ext cx="4843462"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3200" dirty="0">
                <a:effectLst>
                  <a:outerShdw blurRad="38100" dist="38100" dir="2700000" algn="tl">
                    <a:srgbClr val="000000"/>
                  </a:outerShdw>
                </a:effectLst>
              </a:rPr>
              <a:t>70 SEMANAS (490 AÑOS)</a:t>
            </a:r>
          </a:p>
        </p:txBody>
      </p:sp>
      <p:sp>
        <p:nvSpPr>
          <p:cNvPr id="72712" name="Rectangle 8"/>
          <p:cNvSpPr>
            <a:spLocks noChangeArrowheads="1"/>
          </p:cNvSpPr>
          <p:nvPr/>
        </p:nvSpPr>
        <p:spPr bwMode="auto">
          <a:xfrm>
            <a:off x="323850" y="2438400"/>
            <a:ext cx="9493250" cy="267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s-CO" dirty="0">
                <a:effectLst>
                  <a:outerShdw blurRad="38100" dist="38100" dir="2700000" algn="tl">
                    <a:srgbClr val="000000"/>
                  </a:outerShdw>
                </a:effectLst>
              </a:rPr>
              <a:t>Restauración		 Bautismo de	         Muerte de    Muerte de</a:t>
            </a:r>
          </a:p>
          <a:p>
            <a:pPr>
              <a:defRPr/>
            </a:pPr>
            <a:r>
              <a:rPr lang="es-CO" dirty="0">
                <a:effectLst>
                  <a:outerShdw blurRad="38100" dist="38100" dir="2700000" algn="tl">
                    <a:srgbClr val="000000"/>
                  </a:outerShdw>
                </a:effectLst>
              </a:rPr>
              <a:t>de Jerusalén		 Jesús, o sea el         Jesucristo     Esteban.</a:t>
            </a:r>
          </a:p>
          <a:p>
            <a:pPr>
              <a:defRPr/>
            </a:pPr>
            <a:r>
              <a:rPr lang="es-CO" dirty="0">
                <a:effectLst>
                  <a:outerShdw blurRad="38100" dist="38100" dir="2700000" algn="tl">
                    <a:srgbClr val="000000"/>
                  </a:outerShdw>
                </a:effectLst>
              </a:rPr>
              <a:t>			 “ungimiento 	         a la mitad     1er. Israelita	 </a:t>
            </a:r>
          </a:p>
          <a:p>
            <a:pPr>
              <a:defRPr/>
            </a:pPr>
            <a:r>
              <a:rPr lang="es-CO" dirty="0">
                <a:effectLst>
                  <a:outerShdw blurRad="38100" dist="38100" dir="2700000" algn="tl">
                    <a:srgbClr val="000000"/>
                  </a:outerShdw>
                </a:effectLst>
              </a:rPr>
              <a:t>			de los santos”         de la última   como mártir</a:t>
            </a:r>
          </a:p>
          <a:p>
            <a:pPr>
              <a:defRPr/>
            </a:pPr>
            <a:r>
              <a:rPr lang="es-CO" dirty="0">
                <a:effectLst>
                  <a:outerShdw blurRad="38100" dist="38100" dir="2700000" algn="tl">
                    <a:srgbClr val="000000"/>
                  </a:outerShdw>
                </a:effectLst>
              </a:rPr>
              <a:t>			     Dan. 9:24            semana        cristiano, inicio</a:t>
            </a:r>
          </a:p>
          <a:p>
            <a:pPr>
              <a:defRPr/>
            </a:pPr>
            <a:r>
              <a:rPr lang="es-CO" dirty="0">
                <a:effectLst>
                  <a:outerShdw blurRad="38100" dist="38100" dir="2700000" algn="tl">
                    <a:srgbClr val="000000"/>
                  </a:outerShdw>
                </a:effectLst>
              </a:rPr>
              <a:t>							     del evangelio a  </a:t>
            </a:r>
          </a:p>
          <a:p>
            <a:pPr>
              <a:defRPr/>
            </a:pPr>
            <a:r>
              <a:rPr lang="es-CO" dirty="0">
                <a:effectLst>
                  <a:outerShdw blurRad="38100" dist="38100" dir="2700000" algn="tl">
                    <a:srgbClr val="000000"/>
                  </a:outerShdw>
                </a:effectLst>
              </a:rPr>
              <a:t>							      los gentiles</a:t>
            </a:r>
          </a:p>
        </p:txBody>
      </p:sp>
      <p:sp>
        <p:nvSpPr>
          <p:cNvPr id="72713" name="Line 9"/>
          <p:cNvSpPr>
            <a:spLocks noChangeShapeType="1"/>
          </p:cNvSpPr>
          <p:nvPr/>
        </p:nvSpPr>
        <p:spPr bwMode="auto">
          <a:xfrm>
            <a:off x="2120900" y="1714500"/>
            <a:ext cx="2235200" cy="0"/>
          </a:xfrm>
          <a:prstGeom prst="line">
            <a:avLst/>
          </a:prstGeom>
          <a:noFill/>
          <a:ln w="1270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72714" name="Line 10"/>
          <p:cNvSpPr>
            <a:spLocks noChangeShapeType="1"/>
          </p:cNvSpPr>
          <p:nvPr/>
        </p:nvSpPr>
        <p:spPr bwMode="auto">
          <a:xfrm>
            <a:off x="4343400" y="1774825"/>
            <a:ext cx="0" cy="381000"/>
          </a:xfrm>
          <a:prstGeom prst="line">
            <a:avLst/>
          </a:prstGeom>
          <a:noFill/>
          <a:ln w="25400">
            <a:solidFill>
              <a:srgbClr val="FAFD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72715" name="Rectangle 11"/>
          <p:cNvSpPr>
            <a:spLocks noChangeArrowheads="1"/>
          </p:cNvSpPr>
          <p:nvPr/>
        </p:nvSpPr>
        <p:spPr bwMode="auto">
          <a:xfrm>
            <a:off x="588963" y="812800"/>
            <a:ext cx="65055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s-CO" dirty="0">
                <a:effectLst>
                  <a:outerShdw blurRad="38100" dist="38100" dir="2700000" algn="tl">
                    <a:srgbClr val="000000"/>
                  </a:outerShdw>
                </a:effectLst>
              </a:rPr>
              <a:t>7 semanas    +  62 semanas		+    1 semana</a:t>
            </a:r>
          </a:p>
          <a:p>
            <a:pPr>
              <a:defRPr/>
            </a:pPr>
            <a:r>
              <a:rPr lang="es-CO" dirty="0">
                <a:effectLst>
                  <a:outerShdw blurRad="38100" dist="38100" dir="2700000" algn="tl">
                    <a:srgbClr val="000000"/>
                  </a:outerShdw>
                </a:effectLst>
              </a:rPr>
              <a:t>(49 años)          (434 años)		      (7 años)</a:t>
            </a:r>
          </a:p>
        </p:txBody>
      </p:sp>
      <p:sp>
        <p:nvSpPr>
          <p:cNvPr id="72717" name="Line 13"/>
          <p:cNvSpPr>
            <a:spLocks noChangeShapeType="1"/>
          </p:cNvSpPr>
          <p:nvPr/>
        </p:nvSpPr>
        <p:spPr bwMode="auto">
          <a:xfrm>
            <a:off x="6248400" y="1831975"/>
            <a:ext cx="0" cy="381000"/>
          </a:xfrm>
          <a:prstGeom prst="line">
            <a:avLst/>
          </a:prstGeom>
          <a:noFill/>
          <a:ln w="25400">
            <a:solidFill>
              <a:srgbClr val="FAFD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72718" name="Line 14"/>
          <p:cNvSpPr>
            <a:spLocks noChangeShapeType="1"/>
          </p:cNvSpPr>
          <p:nvPr/>
        </p:nvSpPr>
        <p:spPr bwMode="auto">
          <a:xfrm>
            <a:off x="7848600" y="1889125"/>
            <a:ext cx="0" cy="323850"/>
          </a:xfrm>
          <a:prstGeom prst="line">
            <a:avLst/>
          </a:prstGeom>
          <a:noFill/>
          <a:ln w="25400">
            <a:solidFill>
              <a:srgbClr val="FAFD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Tree>
  </p:cSld>
  <p:clrMapOvr>
    <a:masterClrMapping/>
  </p:clrMapOvr>
  <p:transition>
    <p:split dir="in"/>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72" name="Line 8"/>
          <p:cNvSpPr>
            <a:spLocks noChangeShapeType="1"/>
          </p:cNvSpPr>
          <p:nvPr/>
        </p:nvSpPr>
        <p:spPr bwMode="auto">
          <a:xfrm>
            <a:off x="381000" y="1257300"/>
            <a:ext cx="6045200" cy="0"/>
          </a:xfrm>
          <a:prstGeom prst="line">
            <a:avLst/>
          </a:prstGeom>
          <a:noFill/>
          <a:ln w="101600">
            <a:solidFill>
              <a:srgbClr val="3BCE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88068" name="Line 4"/>
          <p:cNvSpPr>
            <a:spLocks noChangeShapeType="1"/>
          </p:cNvSpPr>
          <p:nvPr/>
        </p:nvSpPr>
        <p:spPr bwMode="auto">
          <a:xfrm>
            <a:off x="381000" y="676275"/>
            <a:ext cx="8013700" cy="0"/>
          </a:xfrm>
          <a:prstGeom prst="line">
            <a:avLst/>
          </a:prstGeom>
          <a:noFill/>
          <a:ln w="127000">
            <a:solidFill>
              <a:srgbClr val="3BCE30"/>
            </a:solidFill>
            <a:round/>
            <a:headEnd/>
            <a:tailEnd/>
          </a:ln>
          <a:effectLst>
            <a:outerShdw dist="35921" dir="2700000" algn="ctr" rotWithShape="0">
              <a:schemeClr val="bg2"/>
            </a:outerShdw>
            <a:reflection blurRad="6350" stA="50000" endA="300" endPos="55000" dir="5400000" sy="-100000" algn="bl" rotWithShape="0"/>
          </a:effectLst>
          <a:extLst>
            <a:ext uri="{909E8E84-426E-40DD-AFC4-6F175D3DCCD1}">
              <a14:hiddenFill xmlns:a14="http://schemas.microsoft.com/office/drawing/2010/main">
                <a:noFill/>
              </a14:hiddenFill>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88066" name="Rectangle 2"/>
          <p:cNvSpPr>
            <a:spLocks noGrp="1" noChangeArrowheads="1"/>
          </p:cNvSpPr>
          <p:nvPr>
            <p:ph type="title"/>
          </p:nvPr>
        </p:nvSpPr>
        <p:spPr>
          <a:xfrm>
            <a:off x="609600" y="206375"/>
            <a:ext cx="7924800" cy="857250"/>
          </a:xfrm>
        </p:spPr>
        <p:txBody>
          <a:bodyPr/>
          <a:lstStyle/>
          <a:p>
            <a:pPr algn="ctr" eaLnBrk="1" hangingPunct="1">
              <a:defRPr/>
            </a:pPr>
            <a:r>
              <a:rPr lang="es-CO" sz="3200" b="1" dirty="0">
                <a:solidFill>
                  <a:srgbClr val="FAFD00"/>
                </a:solidFill>
                <a:effectLst>
                  <a:outerShdw blurRad="38100" dist="38100" dir="2700000" algn="tl">
                    <a:srgbClr val="000000"/>
                  </a:outerShdw>
                </a:effectLst>
              </a:rPr>
              <a:t>LOS 2300 DIAS  O AÑOS PROFETICOS</a:t>
            </a:r>
            <a:br>
              <a:rPr lang="es-CO" sz="3200" b="1" dirty="0">
                <a:effectLst>
                  <a:outerShdw blurRad="38100" dist="38100" dir="2700000" algn="tl">
                    <a:srgbClr val="FFFFFF"/>
                  </a:outerShdw>
                </a:effectLst>
              </a:rPr>
            </a:br>
            <a:r>
              <a:rPr lang="es-CO" sz="3200" b="1" dirty="0">
                <a:effectLst>
                  <a:outerShdw blurRad="38100" dist="38100" dir="2700000" algn="tl">
                    <a:srgbClr val="FFFFFF"/>
                  </a:outerShdw>
                </a:effectLst>
              </a:rPr>
              <a:t>                                                        </a:t>
            </a:r>
            <a:r>
              <a:rPr lang="es-CO" sz="1600" b="1" dirty="0">
                <a:solidFill>
                  <a:srgbClr val="FAFD00"/>
                </a:solidFill>
                <a:effectLst>
                  <a:outerShdw blurRad="38100" dist="38100" dir="2700000" algn="tl">
                    <a:srgbClr val="000000"/>
                  </a:outerShdw>
                </a:effectLst>
              </a:rPr>
              <a:t>1810 Años</a:t>
            </a:r>
            <a:endParaRPr lang="es-CO" sz="3600" b="1" dirty="0">
              <a:solidFill>
                <a:srgbClr val="FAFD00"/>
              </a:solidFill>
              <a:effectLst>
                <a:outerShdw blurRad="38100" dist="38100" dir="2700000" algn="tl">
                  <a:srgbClr val="000000"/>
                </a:outerShdw>
              </a:effectLst>
            </a:endParaRPr>
          </a:p>
        </p:txBody>
      </p:sp>
      <p:sp>
        <p:nvSpPr>
          <p:cNvPr id="88067" name="Rectangle 3"/>
          <p:cNvSpPr>
            <a:spLocks noGrp="1" noChangeArrowheads="1"/>
          </p:cNvSpPr>
          <p:nvPr>
            <p:ph type="body" idx="4294967295"/>
          </p:nvPr>
        </p:nvSpPr>
        <p:spPr>
          <a:xfrm>
            <a:off x="0" y="1485900"/>
            <a:ext cx="8915400" cy="3086100"/>
          </a:xfrm>
          <a:extLst>
            <a:ext uri="{91240B29-F687-4F45-9708-019B960494DF}">
              <a14:hiddenLine xmlns:a14="http://schemas.microsoft.com/office/drawing/2010/main" w="12700">
                <a:solidFill>
                  <a:srgbClr val="3BCE30"/>
                </a:solidFill>
                <a:miter lim="800000"/>
                <a:headEnd/>
                <a:tailEnd/>
              </a14:hiddenLine>
            </a:ext>
          </a:extLst>
        </p:spPr>
        <p:txBody>
          <a:bodyPr>
            <a:normAutofit fontScale="92500" lnSpcReduction="20000"/>
          </a:bodyPr>
          <a:lstStyle/>
          <a:p>
            <a:pPr eaLnBrk="1" hangingPunct="1">
              <a:defRPr/>
            </a:pPr>
            <a:r>
              <a:rPr lang="es-CO" sz="2000" b="1" dirty="0">
                <a:solidFill>
                  <a:srgbClr val="FAFD00"/>
                </a:solidFill>
                <a:effectLst>
                  <a:outerShdw blurRad="38100" dist="38100" dir="2700000" algn="tl">
                    <a:srgbClr val="000000"/>
                  </a:outerShdw>
                </a:effectLst>
                <a:latin typeface="Times New Roman" charset="0"/>
              </a:rPr>
              <a:t>   457a.C       408a.C		  27 d.C       31 d.C      34 d.C.            1844</a:t>
            </a:r>
          </a:p>
          <a:p>
            <a:pPr eaLnBrk="1" hangingPunct="1">
              <a:buFontTx/>
              <a:buNone/>
              <a:defRPr/>
            </a:pPr>
            <a:r>
              <a:rPr lang="es-CO" sz="2000" b="1" dirty="0">
                <a:solidFill>
                  <a:srgbClr val="FAFD00"/>
                </a:solidFill>
                <a:effectLst>
                  <a:outerShdw blurRad="38100" dist="38100" dir="2700000" algn="tl">
                    <a:srgbClr val="000000"/>
                  </a:outerShdw>
                </a:effectLst>
                <a:latin typeface="Times New Roman" charset="0"/>
              </a:rPr>
              <a:t>                                                                                                       </a:t>
            </a:r>
          </a:p>
          <a:p>
            <a:pPr eaLnBrk="1" hangingPunct="1">
              <a:defRPr/>
            </a:pPr>
            <a:r>
              <a:rPr lang="es-CO" sz="2000" b="1" dirty="0">
                <a:solidFill>
                  <a:srgbClr val="FAFD00"/>
                </a:solidFill>
                <a:effectLst>
                  <a:outerShdw blurRad="38100" dist="38100" dir="2700000" algn="tl">
                    <a:srgbClr val="000000"/>
                  </a:outerShdw>
                </a:effectLst>
                <a:latin typeface="Times New Roman" charset="0"/>
              </a:rPr>
              <a:t>                                                                                                           </a:t>
            </a:r>
            <a:endParaRPr lang="es-CO" sz="2400" b="1" dirty="0">
              <a:solidFill>
                <a:srgbClr val="FAFD00"/>
              </a:solidFill>
              <a:effectLst>
                <a:outerShdw blurRad="38100" dist="38100" dir="2700000" algn="tl">
                  <a:srgbClr val="000000"/>
                </a:outerShdw>
              </a:effectLst>
            </a:endParaRPr>
          </a:p>
          <a:p>
            <a:pPr eaLnBrk="1" hangingPunct="1">
              <a:defRPr/>
            </a:pPr>
            <a:endParaRPr lang="es-CO" sz="2400" b="1" dirty="0">
              <a:solidFill>
                <a:srgbClr val="FAFD00"/>
              </a:solidFill>
              <a:effectLst>
                <a:outerShdw blurRad="38100" dist="38100" dir="2700000" algn="tl">
                  <a:srgbClr val="000000"/>
                </a:outerShdw>
              </a:effectLst>
            </a:endParaRPr>
          </a:p>
          <a:p>
            <a:pPr eaLnBrk="1" hangingPunct="1">
              <a:defRPr/>
            </a:pPr>
            <a:endParaRPr lang="es-CO" sz="2400" b="1" dirty="0">
              <a:solidFill>
                <a:srgbClr val="FAFD00"/>
              </a:solidFill>
              <a:effectLst>
                <a:outerShdw blurRad="38100" dist="38100" dir="2700000" algn="tl">
                  <a:srgbClr val="000000"/>
                </a:outerShdw>
              </a:effectLst>
            </a:endParaRPr>
          </a:p>
          <a:p>
            <a:pPr eaLnBrk="1" hangingPunct="1">
              <a:defRPr/>
            </a:pPr>
            <a:r>
              <a:rPr lang="es-CO" sz="1600" b="1" dirty="0">
                <a:solidFill>
                  <a:srgbClr val="FAFD00"/>
                </a:solidFill>
                <a:effectLst>
                  <a:outerShdw blurRad="38100" dist="38100" dir="2700000" algn="tl">
                    <a:srgbClr val="000000"/>
                  </a:outerShdw>
                </a:effectLst>
              </a:rPr>
              <a:t>Decreto           Termina  construcción            Bautismo        Sacrificio       Apedreamiento                                            Final                del muro de Jerusalén            de Jesús         de Cristo          de Esteban</a:t>
            </a:r>
          </a:p>
          <a:p>
            <a:pPr eaLnBrk="1" hangingPunct="1">
              <a:defRPr/>
            </a:pPr>
            <a:r>
              <a:rPr lang="es-CO" b="1" dirty="0">
                <a:solidFill>
                  <a:schemeClr val="hlink"/>
                </a:solidFill>
                <a:effectLst>
                  <a:outerShdw blurRad="38100" dist="38100" dir="2700000" algn="tl">
                    <a:srgbClr val="000000"/>
                  </a:outerShdw>
                </a:effectLst>
              </a:rPr>
              <a:t> LOS 2300 DIAS TERMINARON EN 1844.</a:t>
            </a:r>
          </a:p>
          <a:p>
            <a:pPr eaLnBrk="1" hangingPunct="1">
              <a:defRPr/>
            </a:pPr>
            <a:r>
              <a:rPr lang="es-CO" b="1" dirty="0">
                <a:solidFill>
                  <a:schemeClr val="hlink"/>
                </a:solidFill>
                <a:effectLst>
                  <a:outerShdw blurRad="38100" dist="38100" dir="2700000" algn="tl">
                    <a:srgbClr val="000000"/>
                  </a:outerShdw>
                </a:effectLst>
              </a:rPr>
              <a:t>QUE SUCEDIO EN ESE AÑO? </a:t>
            </a:r>
          </a:p>
        </p:txBody>
      </p:sp>
      <p:sp>
        <p:nvSpPr>
          <p:cNvPr id="88069" name="Line 5"/>
          <p:cNvSpPr>
            <a:spLocks noChangeShapeType="1"/>
          </p:cNvSpPr>
          <p:nvPr/>
        </p:nvSpPr>
        <p:spPr bwMode="auto">
          <a:xfrm>
            <a:off x="381000" y="628650"/>
            <a:ext cx="0" cy="352425"/>
          </a:xfrm>
          <a:prstGeom prst="line">
            <a:avLst/>
          </a:prstGeom>
          <a:noFill/>
          <a:ln w="76200">
            <a:solidFill>
              <a:srgbClr val="3BCE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88070" name="Line 6"/>
          <p:cNvSpPr>
            <a:spLocks noChangeShapeType="1"/>
          </p:cNvSpPr>
          <p:nvPr/>
        </p:nvSpPr>
        <p:spPr bwMode="auto">
          <a:xfrm>
            <a:off x="8382000" y="628650"/>
            <a:ext cx="0" cy="342900"/>
          </a:xfrm>
          <a:prstGeom prst="line">
            <a:avLst/>
          </a:prstGeom>
          <a:noFill/>
          <a:ln w="76200">
            <a:solidFill>
              <a:srgbClr val="3BCE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88071" name="Rectangle 7"/>
          <p:cNvSpPr>
            <a:spLocks noChangeArrowheads="1"/>
          </p:cNvSpPr>
          <p:nvPr/>
        </p:nvSpPr>
        <p:spPr bwMode="auto">
          <a:xfrm>
            <a:off x="457200" y="914400"/>
            <a:ext cx="4419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solidFill>
                  <a:schemeClr val="hlink"/>
                </a:solidFill>
                <a:effectLst>
                  <a:outerShdw blurRad="38100" dist="38100" dir="2700000" algn="tl">
                    <a:srgbClr val="000000"/>
                  </a:outerShdw>
                </a:effectLst>
              </a:rPr>
              <a:t>	</a:t>
            </a:r>
            <a:r>
              <a:rPr lang="en-US">
                <a:effectLst>
                  <a:outerShdw blurRad="38100" dist="38100" dir="2700000" algn="tl">
                    <a:srgbClr val="000000"/>
                  </a:outerShdw>
                </a:effectLst>
              </a:rPr>
              <a:t>70 SEMANAS (490 años)</a:t>
            </a:r>
            <a:endParaRPr lang="en-US">
              <a:effectLst>
                <a:outerShdw blurRad="38100" dist="38100" dir="2700000" algn="tl">
                  <a:srgbClr val="FFFFFF"/>
                </a:outerShdw>
              </a:effectLst>
            </a:endParaRPr>
          </a:p>
        </p:txBody>
      </p:sp>
      <p:sp>
        <p:nvSpPr>
          <p:cNvPr id="88073" name="Line 9"/>
          <p:cNvSpPr>
            <a:spLocks noChangeShapeType="1"/>
          </p:cNvSpPr>
          <p:nvPr/>
        </p:nvSpPr>
        <p:spPr bwMode="auto">
          <a:xfrm>
            <a:off x="381000" y="1143000"/>
            <a:ext cx="0" cy="180975"/>
          </a:xfrm>
          <a:prstGeom prst="line">
            <a:avLst/>
          </a:prstGeom>
          <a:noFill/>
          <a:ln w="76200">
            <a:solidFill>
              <a:srgbClr val="3BCE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88074" name="Line 10"/>
          <p:cNvSpPr>
            <a:spLocks noChangeShapeType="1"/>
          </p:cNvSpPr>
          <p:nvPr/>
        </p:nvSpPr>
        <p:spPr bwMode="auto">
          <a:xfrm>
            <a:off x="6400800" y="1143000"/>
            <a:ext cx="0" cy="171450"/>
          </a:xfrm>
          <a:prstGeom prst="line">
            <a:avLst/>
          </a:prstGeom>
          <a:noFill/>
          <a:ln w="76200">
            <a:solidFill>
              <a:srgbClr val="3BCE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pic>
        <p:nvPicPr>
          <p:cNvPr id="52235" name="Picture 13" descr="BAUTISMO                                                       00014DEDMacintosh HD                   B0361D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057400"/>
            <a:ext cx="137636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14" descr="CRUZ                                                           00014DEDMacintosh HD                   B0361D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057400"/>
            <a:ext cx="790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7" name="Picture 15" descr="ESTEBAN                                                        00014DEDMacintosh HD                   B0361D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057400"/>
            <a:ext cx="1244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8" name="Picture 16" descr="DECRETO                                                        00014DEDMacintosh HD                   B0361D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057400"/>
            <a:ext cx="1035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Picture 17" descr="MUROS                                                          00014DEDMacintosh HD                   B0361D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2057400"/>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82" name="Line 18"/>
          <p:cNvSpPr>
            <a:spLocks noChangeShapeType="1"/>
          </p:cNvSpPr>
          <p:nvPr/>
        </p:nvSpPr>
        <p:spPr bwMode="auto">
          <a:xfrm rot="18500606" flipH="1">
            <a:off x="832644" y="1788319"/>
            <a:ext cx="250825" cy="204787"/>
          </a:xfrm>
          <a:prstGeom prst="line">
            <a:avLst/>
          </a:prstGeom>
          <a:noFill/>
          <a:ln w="38100">
            <a:solidFill>
              <a:srgbClr val="3BCE3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88083" name="Line 19"/>
          <p:cNvSpPr>
            <a:spLocks noChangeShapeType="1"/>
          </p:cNvSpPr>
          <p:nvPr/>
        </p:nvSpPr>
        <p:spPr bwMode="auto">
          <a:xfrm rot="18500606" flipH="1">
            <a:off x="5328444" y="1785144"/>
            <a:ext cx="244475" cy="211137"/>
          </a:xfrm>
          <a:prstGeom prst="line">
            <a:avLst/>
          </a:prstGeom>
          <a:noFill/>
          <a:ln w="38100">
            <a:solidFill>
              <a:srgbClr val="3BCE3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88084" name="Line 20"/>
          <p:cNvSpPr>
            <a:spLocks noChangeShapeType="1"/>
          </p:cNvSpPr>
          <p:nvPr/>
        </p:nvSpPr>
        <p:spPr bwMode="auto">
          <a:xfrm rot="18500606" flipH="1">
            <a:off x="6318250" y="1785938"/>
            <a:ext cx="247650" cy="209550"/>
          </a:xfrm>
          <a:prstGeom prst="line">
            <a:avLst/>
          </a:prstGeom>
          <a:noFill/>
          <a:ln w="38100">
            <a:solidFill>
              <a:srgbClr val="3BCE3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88086" name="Line 22"/>
          <p:cNvSpPr>
            <a:spLocks noChangeShapeType="1"/>
          </p:cNvSpPr>
          <p:nvPr/>
        </p:nvSpPr>
        <p:spPr bwMode="auto">
          <a:xfrm rot="18500606" flipH="1">
            <a:off x="4264025" y="1789113"/>
            <a:ext cx="250825" cy="203200"/>
          </a:xfrm>
          <a:prstGeom prst="line">
            <a:avLst/>
          </a:prstGeom>
          <a:noFill/>
          <a:ln w="38100">
            <a:solidFill>
              <a:srgbClr val="3BCE3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88087" name="Line 23"/>
          <p:cNvSpPr>
            <a:spLocks noChangeShapeType="1"/>
          </p:cNvSpPr>
          <p:nvPr/>
        </p:nvSpPr>
        <p:spPr bwMode="auto">
          <a:xfrm rot="18500606" flipH="1">
            <a:off x="2051844" y="1785144"/>
            <a:ext cx="244475" cy="211137"/>
          </a:xfrm>
          <a:prstGeom prst="line">
            <a:avLst/>
          </a:prstGeom>
          <a:noFill/>
          <a:ln w="38100">
            <a:solidFill>
              <a:srgbClr val="3BCE3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88088" name="Line 24"/>
          <p:cNvSpPr>
            <a:spLocks noChangeShapeType="1"/>
          </p:cNvSpPr>
          <p:nvPr/>
        </p:nvSpPr>
        <p:spPr bwMode="auto">
          <a:xfrm flipV="1">
            <a:off x="6477000" y="1143000"/>
            <a:ext cx="0" cy="17145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88089" name="Line 25"/>
          <p:cNvSpPr>
            <a:spLocks noChangeShapeType="1"/>
          </p:cNvSpPr>
          <p:nvPr/>
        </p:nvSpPr>
        <p:spPr bwMode="auto">
          <a:xfrm>
            <a:off x="6477000" y="1257300"/>
            <a:ext cx="1905000" cy="0"/>
          </a:xfrm>
          <a:prstGeom prst="line">
            <a:avLst/>
          </a:prstGeom>
          <a:noFill/>
          <a:ln w="76200">
            <a:solidFill>
              <a:schemeClr val="tx1">
                <a:lumMod val="8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88093" name="Line 29"/>
          <p:cNvSpPr>
            <a:spLocks noChangeShapeType="1"/>
          </p:cNvSpPr>
          <p:nvPr/>
        </p:nvSpPr>
        <p:spPr bwMode="auto">
          <a:xfrm rot="18500606" flipH="1">
            <a:off x="7843044" y="1785144"/>
            <a:ext cx="244475" cy="211137"/>
          </a:xfrm>
          <a:prstGeom prst="line">
            <a:avLst/>
          </a:prstGeom>
          <a:noFill/>
          <a:ln w="38100">
            <a:solidFill>
              <a:srgbClr val="3BCE3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pic>
        <p:nvPicPr>
          <p:cNvPr id="52248" name="Picture 26" descr="http://blog.pucp.edu.pe/media/1120/20110711-signo-pregunt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6325" y="2052638"/>
            <a:ext cx="10302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Elipse"/>
          <p:cNvSpPr/>
          <p:nvPr/>
        </p:nvSpPr>
        <p:spPr>
          <a:xfrm rot="6319456">
            <a:off x="7798534" y="2892635"/>
            <a:ext cx="320795" cy="325760"/>
          </a:xfrm>
          <a:prstGeom prst="ellipse">
            <a:avLst/>
          </a:prstGeom>
          <a:blipFill>
            <a:blip r:embed="rId8"/>
            <a:tile tx="0" ty="0" sx="100000" sy="100000" flip="none" algn="tl"/>
          </a:blip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prst="relaxedInset"/>
            </a:sp3d>
          </a:bodyPr>
          <a:lstStyle/>
          <a:p>
            <a:pPr algn="ctr">
              <a:defRPr/>
            </a:pPr>
            <a:endParaRPr lang="es-CO">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50000" t="50000" r="50000" b="50000"/>
                </a:path>
                <a:tileRect/>
              </a:gradFill>
              <a:effectLst>
                <a:glow rad="63500">
                  <a:schemeClr val="accent2">
                    <a:satMod val="175000"/>
                    <a:alpha val="40000"/>
                  </a:schemeClr>
                </a:glo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300" fill="hold"/>
                                        <p:tgtEl>
                                          <p:spTgt spid="88067">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8806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88067">
                                            <p:txEl>
                                              <p:pRg st="1" end="1"/>
                                            </p:txEl>
                                          </p:spTgt>
                                        </p:tgtEl>
                                        <p:attrNameLst>
                                          <p:attrName>style.visibility</p:attrName>
                                        </p:attrNameLst>
                                      </p:cBhvr>
                                      <p:to>
                                        <p:strVal val="visible"/>
                                      </p:to>
                                    </p:set>
                                    <p:anim calcmode="lin" valueType="num">
                                      <p:cBhvr additive="base">
                                        <p:cTn id="13" dur="3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8806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88067">
                                            <p:txEl>
                                              <p:pRg st="2" end="2"/>
                                            </p:txEl>
                                          </p:spTgt>
                                        </p:tgtEl>
                                        <p:attrNameLst>
                                          <p:attrName>style.visibility</p:attrName>
                                        </p:attrNameLst>
                                      </p:cBhvr>
                                      <p:to>
                                        <p:strVal val="visible"/>
                                      </p:to>
                                    </p:set>
                                    <p:anim calcmode="lin" valueType="num">
                                      <p:cBhvr additive="base">
                                        <p:cTn id="19" dur="300" fill="hold"/>
                                        <p:tgtEl>
                                          <p:spTgt spid="88067">
                                            <p:txEl>
                                              <p:pRg st="2" end="2"/>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8806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iterate type="wd">
                                    <p:tmPct val="100000"/>
                                  </p:iterate>
                                  <p:childTnLst>
                                    <p:set>
                                      <p:cBhvr>
                                        <p:cTn id="24" dur="1" fill="hold">
                                          <p:stCondLst>
                                            <p:cond delay="0"/>
                                          </p:stCondLst>
                                        </p:cTn>
                                        <p:tgtEl>
                                          <p:spTgt spid="88067">
                                            <p:txEl>
                                              <p:pRg st="5" end="5"/>
                                            </p:txEl>
                                          </p:spTgt>
                                        </p:tgtEl>
                                        <p:attrNameLst>
                                          <p:attrName>style.visibility</p:attrName>
                                        </p:attrNameLst>
                                      </p:cBhvr>
                                      <p:to>
                                        <p:strVal val="visible"/>
                                      </p:to>
                                    </p:set>
                                    <p:anim calcmode="lin" valueType="num">
                                      <p:cBhvr additive="base">
                                        <p:cTn id="25" dur="300" fill="hold"/>
                                        <p:tgtEl>
                                          <p:spTgt spid="88067">
                                            <p:txEl>
                                              <p:pRg st="5" end="5"/>
                                            </p:txEl>
                                          </p:spTgt>
                                        </p:tgtEl>
                                        <p:attrNameLst>
                                          <p:attrName>ppt_x</p:attrName>
                                        </p:attrNameLst>
                                      </p:cBhvr>
                                      <p:tavLst>
                                        <p:tav tm="0">
                                          <p:val>
                                            <p:strVal val="#ppt_x"/>
                                          </p:val>
                                        </p:tav>
                                        <p:tav tm="100000">
                                          <p:val>
                                            <p:strVal val="#ppt_x"/>
                                          </p:val>
                                        </p:tav>
                                      </p:tavLst>
                                    </p:anim>
                                    <p:anim calcmode="lin" valueType="num">
                                      <p:cBhvr additive="base">
                                        <p:cTn id="26" dur="300" fill="hold"/>
                                        <p:tgtEl>
                                          <p:spTgt spid="88067">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iterate type="wd">
                                    <p:tmPct val="100000"/>
                                  </p:iterate>
                                  <p:childTnLst>
                                    <p:set>
                                      <p:cBhvr>
                                        <p:cTn id="30" dur="1" fill="hold">
                                          <p:stCondLst>
                                            <p:cond delay="0"/>
                                          </p:stCondLst>
                                        </p:cTn>
                                        <p:tgtEl>
                                          <p:spTgt spid="88067">
                                            <p:txEl>
                                              <p:pRg st="6" end="6"/>
                                            </p:txEl>
                                          </p:spTgt>
                                        </p:tgtEl>
                                        <p:attrNameLst>
                                          <p:attrName>style.visibility</p:attrName>
                                        </p:attrNameLst>
                                      </p:cBhvr>
                                      <p:to>
                                        <p:strVal val="visible"/>
                                      </p:to>
                                    </p:set>
                                    <p:anim calcmode="lin" valueType="num">
                                      <p:cBhvr additive="base">
                                        <p:cTn id="31" dur="300" fill="hold"/>
                                        <p:tgtEl>
                                          <p:spTgt spid="88067">
                                            <p:txEl>
                                              <p:pRg st="6" end="6"/>
                                            </p:txEl>
                                          </p:spTgt>
                                        </p:tgtEl>
                                        <p:attrNameLst>
                                          <p:attrName>ppt_x</p:attrName>
                                        </p:attrNameLst>
                                      </p:cBhvr>
                                      <p:tavLst>
                                        <p:tav tm="0">
                                          <p:val>
                                            <p:strVal val="#ppt_x"/>
                                          </p:val>
                                        </p:tav>
                                        <p:tav tm="100000">
                                          <p:val>
                                            <p:strVal val="#ppt_x"/>
                                          </p:val>
                                        </p:tav>
                                      </p:tavLst>
                                    </p:anim>
                                    <p:anim calcmode="lin" valueType="num">
                                      <p:cBhvr additive="base">
                                        <p:cTn id="32" dur="300" fill="hold"/>
                                        <p:tgtEl>
                                          <p:spTgt spid="88067">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iterate type="wd">
                                    <p:tmPct val="100000"/>
                                  </p:iterate>
                                  <p:childTnLst>
                                    <p:set>
                                      <p:cBhvr>
                                        <p:cTn id="36" dur="1" fill="hold">
                                          <p:stCondLst>
                                            <p:cond delay="0"/>
                                          </p:stCondLst>
                                        </p:cTn>
                                        <p:tgtEl>
                                          <p:spTgt spid="88067">
                                            <p:txEl>
                                              <p:pRg st="7" end="7"/>
                                            </p:txEl>
                                          </p:spTgt>
                                        </p:tgtEl>
                                        <p:attrNameLst>
                                          <p:attrName>style.visibility</p:attrName>
                                        </p:attrNameLst>
                                      </p:cBhvr>
                                      <p:to>
                                        <p:strVal val="visible"/>
                                      </p:to>
                                    </p:set>
                                    <p:anim calcmode="lin" valueType="num">
                                      <p:cBhvr additive="base">
                                        <p:cTn id="37" dur="300" fill="hold"/>
                                        <p:tgtEl>
                                          <p:spTgt spid="88067">
                                            <p:txEl>
                                              <p:pRg st="7" end="7"/>
                                            </p:txEl>
                                          </p:spTgt>
                                        </p:tgtEl>
                                        <p:attrNameLst>
                                          <p:attrName>ppt_x</p:attrName>
                                        </p:attrNameLst>
                                      </p:cBhvr>
                                      <p:tavLst>
                                        <p:tav tm="0">
                                          <p:val>
                                            <p:strVal val="#ppt_x"/>
                                          </p:val>
                                        </p:tav>
                                        <p:tav tm="100000">
                                          <p:val>
                                            <p:strVal val="#ppt_x"/>
                                          </p:val>
                                        </p:tav>
                                      </p:tavLst>
                                    </p:anim>
                                    <p:anim calcmode="lin" valueType="num">
                                      <p:cBhvr additive="base">
                                        <p:cTn id="38" dur="300" fill="hold"/>
                                        <p:tgtEl>
                                          <p:spTgt spid="88067">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body" sz="half" idx="2"/>
          </p:nvPr>
        </p:nvSpPr>
        <p:spPr>
          <a:xfrm>
            <a:off x="152400" y="555625"/>
            <a:ext cx="4248150" cy="2571750"/>
          </a:xfrm>
        </p:spPr>
        <p:txBody>
          <a:bodyPr>
            <a:noAutofit/>
          </a:bodyPr>
          <a:lstStyle/>
          <a:p>
            <a:pPr marL="0" indent="0" algn="ctr" eaLnBrk="1" hangingPunct="1">
              <a:buFont typeface="Arial" charset="0"/>
              <a:buNone/>
              <a:defRPr/>
            </a:pPr>
            <a:r>
              <a:rPr lang="es-CO" sz="2800" b="1" dirty="0">
                <a:effectLst>
                  <a:outerShdw blurRad="38100" dist="38100" dir="2700000" algn="tl">
                    <a:srgbClr val="000000"/>
                  </a:outerShdw>
                </a:effectLst>
              </a:rPr>
              <a:t>“</a:t>
            </a:r>
            <a:r>
              <a:rPr lang="es-CO" sz="3200" b="1" dirty="0">
                <a:effectLst>
                  <a:outerShdw blurRad="38100" dist="38100" dir="2700000" algn="tl">
                    <a:srgbClr val="000000"/>
                  </a:outerShdw>
                </a:effectLst>
              </a:rPr>
              <a:t>Hasta 2300 tardes y mañanas: después será reivindicado (purificado) el santuario” </a:t>
            </a:r>
          </a:p>
          <a:p>
            <a:pPr marL="0" indent="0" algn="ctr" eaLnBrk="1" hangingPunct="1">
              <a:buFont typeface="Arial" charset="0"/>
              <a:buNone/>
              <a:defRPr/>
            </a:pPr>
            <a:r>
              <a:rPr lang="es-CO" sz="3200" b="1" dirty="0">
                <a:effectLst>
                  <a:outerShdw blurRad="38100" dist="38100" dir="2700000" algn="tl">
                    <a:srgbClr val="000000"/>
                  </a:outerShdw>
                </a:effectLst>
              </a:rPr>
              <a:t>(Dan. 8:14)</a:t>
            </a:r>
          </a:p>
        </p:txBody>
      </p:sp>
      <p:pic>
        <p:nvPicPr>
          <p:cNvPr id="53251" name="Picture 5" descr="http://4.bp.blogspot.com/-dh-0OBkHjaI/TaAtF3Hd30I/AAAAAAAAAJ8/HirgOhkOA6k/s1600/Picture9.jpgMK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0"/>
            <a:ext cx="471646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anim calcmode="lin" valueType="num">
                                      <p:cBhvr>
                                        <p:cTn id="7" dur="500" fill="hold"/>
                                        <p:tgtEl>
                                          <p:spTgt spid="7475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475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4754">
                                            <p:txEl>
                                              <p:pRg st="1" end="1"/>
                                            </p:txEl>
                                          </p:spTgt>
                                        </p:tgtEl>
                                        <p:attrNameLst>
                                          <p:attrName>style.visibility</p:attrName>
                                        </p:attrNameLst>
                                      </p:cBhvr>
                                      <p:to>
                                        <p:strVal val="visible"/>
                                      </p:to>
                                    </p:set>
                                    <p:anim calcmode="lin" valueType="num">
                                      <p:cBhvr>
                                        <p:cTn id="13" dur="500" fill="hold"/>
                                        <p:tgtEl>
                                          <p:spTgt spid="7475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7475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107950" y="0"/>
            <a:ext cx="5040313"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ctr">
              <a:defRPr/>
            </a:pPr>
            <a:r>
              <a:rPr lang="es-CO" sz="2000" dirty="0">
                <a:effectLst>
                  <a:outerShdw blurRad="38100" dist="38100" dir="2700000" algn="tl">
                    <a:srgbClr val="000000"/>
                  </a:outerShdw>
                </a:effectLst>
              </a:rPr>
              <a:t>LA PURIFICACION DEL SANTUARIO SE REFIERE A LA FIESTA ANUAL DEL DIA DE LA EXPIACION O YOM KIPPUR.</a:t>
            </a:r>
          </a:p>
          <a:p>
            <a:pPr algn="ctr">
              <a:defRPr/>
            </a:pPr>
            <a:r>
              <a:rPr lang="es-CO" sz="2000" dirty="0">
                <a:effectLst>
                  <a:outerShdw blurRad="38100" dist="38100" dir="2700000" algn="tl">
                    <a:srgbClr val="000000"/>
                  </a:outerShdw>
                </a:effectLst>
              </a:rPr>
              <a:t>En ese día:</a:t>
            </a:r>
          </a:p>
          <a:p>
            <a:pPr algn="ctr">
              <a:defRPr/>
            </a:pPr>
            <a:endParaRPr lang="es-CO" sz="2000" dirty="0">
              <a:effectLst>
                <a:outerShdw blurRad="38100" dist="38100" dir="2700000" algn="tl">
                  <a:srgbClr val="000000"/>
                </a:outerShdw>
              </a:effectLst>
            </a:endParaRPr>
          </a:p>
        </p:txBody>
      </p:sp>
      <p:sp>
        <p:nvSpPr>
          <p:cNvPr id="75779" name="Rectangle 3"/>
          <p:cNvSpPr>
            <a:spLocks noGrp="1" noChangeArrowheads="1"/>
          </p:cNvSpPr>
          <p:nvPr>
            <p:ph type="body" sz="half" idx="2"/>
          </p:nvPr>
        </p:nvSpPr>
        <p:spPr>
          <a:xfrm>
            <a:off x="34925" y="1347788"/>
            <a:ext cx="5105400" cy="3314700"/>
          </a:xfrm>
        </p:spPr>
        <p:txBody>
          <a:bodyPr>
            <a:normAutofit fontScale="92500" lnSpcReduction="10000"/>
          </a:bodyPr>
          <a:lstStyle/>
          <a:p>
            <a:pPr marL="36000" indent="0" algn="just" eaLnBrk="1" hangingPunct="1">
              <a:buFontTx/>
              <a:buNone/>
              <a:defRPr/>
            </a:pPr>
            <a:r>
              <a:rPr lang="es-CO" sz="2400" dirty="0"/>
              <a:t>1. </a:t>
            </a:r>
            <a:r>
              <a:rPr lang="es-CO" sz="2400" dirty="0">
                <a:effectLst>
                  <a:outerShdw blurRad="38100" dist="38100" dir="2700000" algn="tl">
                    <a:srgbClr val="000000"/>
                  </a:outerShdw>
                </a:effectLst>
              </a:rPr>
              <a:t>Se realizaba la limpieza anual del     Santuario.</a:t>
            </a:r>
          </a:p>
          <a:p>
            <a:pPr marL="36000" indent="0" algn="just" eaLnBrk="1" hangingPunct="1">
              <a:buFontTx/>
              <a:buNone/>
              <a:defRPr/>
            </a:pPr>
            <a:r>
              <a:rPr lang="es-CO" sz="2400" dirty="0">
                <a:effectLst>
                  <a:outerShdw blurRad="38100" dist="38100" dir="2700000" algn="tl">
                    <a:srgbClr val="000000"/>
                  </a:outerShdw>
                </a:effectLst>
              </a:rPr>
              <a:t>2. Se hacía un juicio a cada individuo.</a:t>
            </a:r>
          </a:p>
          <a:p>
            <a:pPr marL="36000" indent="0" algn="just" eaLnBrk="1" hangingPunct="1">
              <a:buFontTx/>
              <a:buNone/>
              <a:defRPr/>
            </a:pPr>
            <a:r>
              <a:rPr lang="es-CO" sz="2400" dirty="0">
                <a:effectLst>
                  <a:outerShdw blurRad="38100" dist="38100" dir="2700000" algn="tl">
                    <a:srgbClr val="000000"/>
                  </a:outerShdw>
                </a:effectLst>
              </a:rPr>
              <a:t>3. Se expiaba definitivamente los  pecados.</a:t>
            </a:r>
          </a:p>
          <a:p>
            <a:pPr marL="36000" indent="0" algn="just" eaLnBrk="1" hangingPunct="1">
              <a:buFontTx/>
              <a:buNone/>
              <a:defRPr/>
            </a:pPr>
            <a:r>
              <a:rPr lang="es-CO" sz="2400" dirty="0">
                <a:effectLst>
                  <a:outerShdw blurRad="38100" dist="38100" dir="2700000" algn="tl">
                    <a:srgbClr val="000000"/>
                  </a:outerShdw>
                </a:effectLst>
              </a:rPr>
              <a:t>4. Se eliminaban del pueblo a los  infieles.</a:t>
            </a:r>
          </a:p>
          <a:p>
            <a:pPr marL="36000" indent="0" algn="just" eaLnBrk="1" hangingPunct="1">
              <a:buFontTx/>
              <a:buNone/>
              <a:defRPr/>
            </a:pPr>
            <a:r>
              <a:rPr lang="es-CO" sz="2400" dirty="0">
                <a:effectLst>
                  <a:outerShdw blurRad="38100" dist="38100" dir="2700000" algn="tl">
                    <a:srgbClr val="000000"/>
                  </a:outerShdw>
                </a:effectLst>
              </a:rPr>
              <a:t>5. Se enviaba al desierto para que  muriese allí a un macho cabrío a  quien llamaban Hazazel representando así al diablo!</a:t>
            </a:r>
          </a:p>
        </p:txBody>
      </p:sp>
      <p:sp>
        <p:nvSpPr>
          <p:cNvPr id="75780" name="Rectangle 4"/>
          <p:cNvSpPr>
            <a:spLocks noChangeArrowheads="1"/>
          </p:cNvSpPr>
          <p:nvPr/>
        </p:nvSpPr>
        <p:spPr bwMode="auto">
          <a:xfrm>
            <a:off x="2916238" y="3148013"/>
            <a:ext cx="714375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pic>
        <p:nvPicPr>
          <p:cNvPr id="5427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0"/>
            <a:ext cx="651668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p:cTn id="7" dur="500" fill="hold"/>
                                        <p:tgtEl>
                                          <p:spTgt spid="757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577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75779">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75779">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75779">
                                            <p:txEl>
                                              <p:pRg st="1" end="1"/>
                                            </p:txEl>
                                          </p:spTgt>
                                        </p:tgtEl>
                                        <p:attrNameLst>
                                          <p:attrName>style.visibility</p:attrName>
                                        </p:attrNameLst>
                                      </p:cBhvr>
                                      <p:to>
                                        <p:strVal val="visible"/>
                                      </p:to>
                                    </p:set>
                                    <p:anim calcmode="lin" valueType="num">
                                      <p:cBhvr>
                                        <p:cTn id="15" dur="500" fill="hold"/>
                                        <p:tgtEl>
                                          <p:spTgt spid="75779">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75779">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75779">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75779">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75779">
                                            <p:txEl>
                                              <p:pRg st="2" end="2"/>
                                            </p:txEl>
                                          </p:spTgt>
                                        </p:tgtEl>
                                        <p:attrNameLst>
                                          <p:attrName>style.visibility</p:attrName>
                                        </p:attrNameLst>
                                      </p:cBhvr>
                                      <p:to>
                                        <p:strVal val="visible"/>
                                      </p:to>
                                    </p:set>
                                    <p:anim calcmode="lin" valueType="num">
                                      <p:cBhvr>
                                        <p:cTn id="23" dur="500" fill="hold"/>
                                        <p:tgtEl>
                                          <p:spTgt spid="75779">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75779">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75779">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75779">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75779">
                                            <p:txEl>
                                              <p:pRg st="3" end="3"/>
                                            </p:txEl>
                                          </p:spTgt>
                                        </p:tgtEl>
                                        <p:attrNameLst>
                                          <p:attrName>style.visibility</p:attrName>
                                        </p:attrNameLst>
                                      </p:cBhvr>
                                      <p:to>
                                        <p:strVal val="visible"/>
                                      </p:to>
                                    </p:set>
                                    <p:anim calcmode="lin" valueType="num">
                                      <p:cBhvr>
                                        <p:cTn id="31" dur="500" fill="hold"/>
                                        <p:tgtEl>
                                          <p:spTgt spid="7577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75779">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75779">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75779">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75779">
                                            <p:txEl>
                                              <p:pRg st="4" end="4"/>
                                            </p:txEl>
                                          </p:spTgt>
                                        </p:tgtEl>
                                        <p:attrNameLst>
                                          <p:attrName>style.visibility</p:attrName>
                                        </p:attrNameLst>
                                      </p:cBhvr>
                                      <p:to>
                                        <p:strVal val="visible"/>
                                      </p:to>
                                    </p:set>
                                    <p:anim calcmode="lin" valueType="num">
                                      <p:cBhvr>
                                        <p:cTn id="39" dur="500" fill="hold"/>
                                        <p:tgtEl>
                                          <p:spTgt spid="75779">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75779">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75779">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75779">
                                            <p:txEl>
                                              <p:pRg st="4" end="4"/>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3" name="Rectangle 3"/>
          <p:cNvSpPr>
            <a:spLocks noGrp="1" noChangeArrowheads="1"/>
          </p:cNvSpPr>
          <p:nvPr>
            <p:ph type="body" sz="half" idx="2"/>
          </p:nvPr>
        </p:nvSpPr>
        <p:spPr>
          <a:xfrm>
            <a:off x="107950" y="796925"/>
            <a:ext cx="4032250" cy="1771650"/>
          </a:xfrm>
        </p:spPr>
        <p:txBody>
          <a:bodyPr>
            <a:noAutofit/>
          </a:bodyPr>
          <a:lstStyle/>
          <a:p>
            <a:pPr algn="ctr" eaLnBrk="1" hangingPunct="1">
              <a:defRPr/>
            </a:pPr>
            <a:r>
              <a:rPr lang="es-CO" sz="4000" b="1" dirty="0">
                <a:solidFill>
                  <a:srgbClr val="FFFF00"/>
                </a:solidFill>
                <a:effectLst>
                  <a:outerShdw blurRad="38100" dist="38100" dir="2700000" algn="tl">
                    <a:srgbClr val="000000"/>
                  </a:outerShdw>
                </a:effectLst>
              </a:rPr>
              <a:t>1844: </a:t>
            </a:r>
            <a:r>
              <a:rPr lang="es-CO" sz="4000" b="1" dirty="0">
                <a:effectLst>
                  <a:outerShdw blurRad="38100" dist="38100" dir="2700000" algn="tl">
                    <a:srgbClr val="000000"/>
                  </a:outerShdw>
                </a:effectLst>
              </a:rPr>
              <a:t>Este es el año en que Cristo comienza su obra del JUICIO!!</a:t>
            </a:r>
          </a:p>
          <a:p>
            <a:pPr algn="ctr" eaLnBrk="1" hangingPunct="1">
              <a:defRPr/>
            </a:pPr>
            <a:endParaRPr lang="es-CO" sz="3200" dirty="0"/>
          </a:p>
        </p:txBody>
      </p:sp>
      <p:pic>
        <p:nvPicPr>
          <p:cNvPr id="55299" name="Picture 4" descr="C:\Users\hp\Documents\Adventista 7 Día\Imagenes Cristianas\imagenes Doctrina del santuario y Apocalipsis\SumoSacerdote\SumoSacerdote (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0"/>
            <a:ext cx="48593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p:cTn id="7" dur="500" fill="hold"/>
                                        <p:tgtEl>
                                          <p:spTgt spid="76803">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76803">
                                            <p:txEl>
                                              <p:pRg st="0" end="0"/>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2" name="Picture 4" descr="50A.JPG                                                        0000A860&#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Rectangle 2"/>
          <p:cNvSpPr>
            <a:spLocks noGrp="1" noChangeArrowheads="1"/>
          </p:cNvSpPr>
          <p:nvPr>
            <p:ph type="title"/>
          </p:nvPr>
        </p:nvSpPr>
        <p:spPr>
          <a:xfrm>
            <a:off x="755650" y="123825"/>
            <a:ext cx="7772400" cy="458788"/>
          </a:xfrm>
        </p:spPr>
        <p:txBody>
          <a:bodyPr/>
          <a:lstStyle/>
          <a:p>
            <a:pPr algn="ctr" eaLnBrk="1" hangingPunct="1">
              <a:defRPr/>
            </a:pPr>
            <a:r>
              <a:rPr lang="es-CO" sz="3200" b="1" dirty="0"/>
              <a:t>Con quién inició </a:t>
            </a:r>
            <a:r>
              <a:rPr lang="es-CO" sz="3200" b="1" dirty="0">
                <a:solidFill>
                  <a:schemeClr val="bg1"/>
                </a:solidFill>
              </a:rPr>
              <a:t>Cristo el juicio? </a:t>
            </a:r>
          </a:p>
        </p:txBody>
      </p:sp>
      <p:sp>
        <p:nvSpPr>
          <p:cNvPr id="77827" name="Rectangle 3"/>
          <p:cNvSpPr>
            <a:spLocks noGrp="1" noChangeArrowheads="1"/>
          </p:cNvSpPr>
          <p:nvPr>
            <p:ph type="body" sz="half" idx="2"/>
          </p:nvPr>
        </p:nvSpPr>
        <p:spPr>
          <a:xfrm>
            <a:off x="34925" y="627063"/>
            <a:ext cx="4249738" cy="3168650"/>
          </a:xfrm>
        </p:spPr>
        <p:txBody>
          <a:bodyPr>
            <a:noAutofit/>
          </a:bodyPr>
          <a:lstStyle/>
          <a:p>
            <a:pPr algn="just" eaLnBrk="1" hangingPunct="1">
              <a:buFontTx/>
              <a:buNone/>
              <a:defRPr/>
            </a:pPr>
            <a:r>
              <a:rPr lang="es-CO" sz="2400" b="1" dirty="0">
                <a:solidFill>
                  <a:srgbClr val="FAFD00"/>
                </a:solidFill>
                <a:effectLst>
                  <a:outerShdw blurRad="38100" dist="38100" dir="2700000" algn="tl">
                    <a:srgbClr val="000000"/>
                  </a:outerShdw>
                </a:effectLst>
              </a:rPr>
              <a:t>	“Las naciones se enfurecieron, pero ha venido tu ira y </a:t>
            </a:r>
            <a:r>
              <a:rPr lang="es-CO" sz="2400" b="1" u="sng" dirty="0">
                <a:effectLst>
                  <a:outerShdw blurRad="38100" dist="38100" dir="2700000" algn="tl">
                    <a:srgbClr val="000000"/>
                  </a:outerShdw>
                </a:effectLst>
              </a:rPr>
              <a:t>el tiempo de juzgar a los muertos </a:t>
            </a:r>
            <a:r>
              <a:rPr lang="es-CO" sz="2400" b="1" dirty="0">
                <a:solidFill>
                  <a:srgbClr val="FAFD00"/>
                </a:solidFill>
                <a:effectLst>
                  <a:outerShdw blurRad="38100" dist="38100" dir="2700000" algn="tl">
                    <a:srgbClr val="000000"/>
                  </a:outerShdw>
                </a:effectLst>
              </a:rPr>
              <a:t>y de dar su galardón a tus siervos los profetas y a los santos y a los que temen tu nombre, tanto a los pequeños como a los grandes, y de destruir a los que destruyen la tierra.” </a:t>
            </a:r>
          </a:p>
          <a:p>
            <a:pPr algn="just" eaLnBrk="1" hangingPunct="1">
              <a:buFontTx/>
              <a:buNone/>
              <a:defRPr/>
            </a:pPr>
            <a:r>
              <a:rPr lang="es-CO" sz="2400" b="1" dirty="0">
                <a:effectLst>
                  <a:outerShdw blurRad="38100" dist="38100" dir="2700000" algn="tl">
                    <a:srgbClr val="000000"/>
                  </a:outerShdw>
                </a:effectLst>
              </a:rPr>
              <a:t>  (Ap. 11:18)</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p:cTn id="7" dur="500" fill="hold"/>
                                        <p:tgtEl>
                                          <p:spTgt spid="77827">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77827">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anim calcmode="lin" valueType="num">
                                      <p:cBhvr>
                                        <p:cTn id="13" dur="500" fill="hold"/>
                                        <p:tgtEl>
                                          <p:spTgt spid="77827">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77827">
                                            <p:txEl>
                                              <p:pRg st="1" end="1"/>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6" name="Picture 6" descr="C:\Users\hp\Documents\Adventista 7 Día\Diapositivas Power\sv\content\bin\images\large\0902112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Rectangle 2"/>
          <p:cNvSpPr>
            <a:spLocks noGrp="1" noChangeArrowheads="1"/>
          </p:cNvSpPr>
          <p:nvPr>
            <p:ph type="title"/>
          </p:nvPr>
        </p:nvSpPr>
        <p:spPr>
          <a:xfrm>
            <a:off x="685800" y="635000"/>
            <a:ext cx="7772400" cy="857250"/>
          </a:xfrm>
        </p:spPr>
        <p:txBody>
          <a:bodyPr/>
          <a:lstStyle/>
          <a:p>
            <a:pPr algn="ctr" eaLnBrk="1" hangingPunct="1">
              <a:defRPr/>
            </a:pPr>
            <a:r>
              <a:rPr lang="es-CO" sz="3200" b="1">
                <a:solidFill>
                  <a:srgbClr val="FCFEB9"/>
                </a:solidFill>
                <a:effectLst>
                  <a:outerShdw blurRad="38100" dist="38100" dir="2700000" algn="tl">
                    <a:srgbClr val="000000"/>
                  </a:outerShdw>
                </a:effectLst>
              </a:rPr>
              <a:t>Qué solemne advertencia se hace ?</a:t>
            </a:r>
            <a:br>
              <a:rPr lang="es-CO" sz="3200" b="1">
                <a:solidFill>
                  <a:srgbClr val="FCFEB9"/>
                </a:solidFill>
                <a:effectLst>
                  <a:outerShdw blurRad="38100" dist="38100" dir="2700000" algn="tl">
                    <a:srgbClr val="000000"/>
                  </a:outerShdw>
                </a:effectLst>
              </a:rPr>
            </a:br>
            <a:r>
              <a:rPr lang="es-CO" sz="3200" b="1">
                <a:solidFill>
                  <a:srgbClr val="FCFEB9"/>
                </a:solidFill>
                <a:effectLst>
                  <a:outerShdw blurRad="38100" dist="38100" dir="2700000" algn="tl">
                    <a:srgbClr val="000000"/>
                  </a:outerShdw>
                </a:effectLst>
              </a:rPr>
              <a:t>Habrá un día en que se terminará el juicio incluso para los vivos?</a:t>
            </a:r>
          </a:p>
        </p:txBody>
      </p:sp>
      <p:sp>
        <p:nvSpPr>
          <p:cNvPr id="78851" name="Rectangle 3"/>
          <p:cNvSpPr>
            <a:spLocks noGrp="1" noChangeArrowheads="1"/>
          </p:cNvSpPr>
          <p:nvPr>
            <p:ph type="body" sz="half" idx="1"/>
          </p:nvPr>
        </p:nvSpPr>
        <p:spPr>
          <a:xfrm>
            <a:off x="88900" y="1492250"/>
            <a:ext cx="4554538" cy="3143250"/>
          </a:xfrm>
        </p:spPr>
        <p:txBody>
          <a:bodyPr>
            <a:noAutofit/>
          </a:bodyPr>
          <a:lstStyle/>
          <a:p>
            <a:pPr algn="just" eaLnBrk="1" hangingPunct="1">
              <a:defRPr/>
            </a:pPr>
            <a:r>
              <a:rPr lang="es-CO" sz="2000" b="1" dirty="0">
                <a:solidFill>
                  <a:srgbClr val="FAFD00"/>
                </a:solidFill>
                <a:effectLst>
                  <a:outerShdw blurRad="38100" dist="38100" dir="2700000" algn="tl">
                    <a:srgbClr val="000000"/>
                  </a:outerShdw>
                </a:effectLst>
              </a:rPr>
              <a:t>“Y me dijo: "No selles las palabras de la profecía de este libro,  porque el tiempo está cerca:  “</a:t>
            </a:r>
            <a:r>
              <a:rPr lang="es-CO" sz="2000" b="1" u="sng" dirty="0">
                <a:solidFill>
                  <a:srgbClr val="FCFEB9"/>
                </a:solidFill>
                <a:effectLst>
                  <a:outerShdw blurRad="38100" dist="38100" dir="2700000" algn="tl">
                    <a:srgbClr val="000000"/>
                  </a:outerShdw>
                </a:effectLst>
              </a:rPr>
              <a:t>El que es injusto, haga injusticia  todavía. El que es impuro, sea impuro todavía. El que es  justo, haga justicia todavía, y el que es santo,  santifíquese todavía</a:t>
            </a:r>
            <a:r>
              <a:rPr lang="es-CO" sz="2000" b="1" dirty="0">
                <a:solidFill>
                  <a:srgbClr val="FAFD00"/>
                </a:solidFill>
                <a:effectLst>
                  <a:outerShdw blurRad="38100" dist="38100" dir="2700000" algn="tl">
                    <a:srgbClr val="000000"/>
                  </a:outerShdw>
                </a:effectLst>
              </a:rPr>
              <a:t>.</a:t>
            </a:r>
          </a:p>
          <a:p>
            <a:pPr algn="just" eaLnBrk="1" hangingPunct="1">
              <a:defRPr/>
            </a:pPr>
            <a:r>
              <a:rPr lang="es-CO" sz="2000" b="1" dirty="0">
                <a:solidFill>
                  <a:srgbClr val="FAFD00"/>
                </a:solidFill>
                <a:effectLst>
                  <a:outerShdw blurRad="38100" dist="38100" dir="2700000" algn="tl">
                    <a:srgbClr val="000000"/>
                  </a:outerShdw>
                </a:effectLst>
              </a:rPr>
              <a:t>“He aquí vengo pronto,  y mi recompensa  conmigo, para pagar a  cada uno según sean sus  obras.” (</a:t>
            </a:r>
            <a:r>
              <a:rPr lang="es-CO" sz="2000" b="1" dirty="0" err="1">
                <a:solidFill>
                  <a:srgbClr val="FCFEB9"/>
                </a:solidFill>
                <a:effectLst>
                  <a:outerShdw blurRad="38100" dist="38100" dir="2700000" algn="tl">
                    <a:srgbClr val="000000"/>
                  </a:outerShdw>
                </a:effectLst>
              </a:rPr>
              <a:t>Apoc</a:t>
            </a:r>
            <a:r>
              <a:rPr lang="es-CO" sz="2000" b="1" dirty="0">
                <a:solidFill>
                  <a:srgbClr val="FCFEB9"/>
                </a:solidFill>
                <a:effectLst>
                  <a:outerShdw blurRad="38100" dist="38100" dir="2700000" algn="tl">
                    <a:srgbClr val="000000"/>
                  </a:outerShdw>
                </a:effectLst>
              </a:rPr>
              <a:t>. 22:10-12? )</a:t>
            </a:r>
            <a:endParaRPr lang="es-CO" sz="2000" b="1" dirty="0">
              <a:solidFill>
                <a:srgbClr val="FAFD00"/>
              </a:solidFill>
              <a:effectLst>
                <a:outerShdw blurRad="38100" dist="38100" dir="2700000" algn="tl">
                  <a:srgbClr val="000000"/>
                </a:outerShdw>
              </a:effectLst>
            </a:endParaRPr>
          </a:p>
          <a:p>
            <a:pPr algn="just" eaLnBrk="1" hangingPunct="1">
              <a:buFontTx/>
              <a:buNone/>
              <a:defRPr/>
            </a:pPr>
            <a:r>
              <a:rPr lang="es-CO" sz="2000" b="1" dirty="0">
                <a:solidFill>
                  <a:srgbClr val="FAFD00"/>
                </a:solidFill>
                <a:effectLst>
                  <a:outerShdw blurRad="38100" dist="38100" dir="2700000" algn="tl">
                    <a:srgbClr val="000000"/>
                  </a:outerShdw>
                </a:effectLst>
              </a:rPr>
              <a:t> </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dissolve">
                                      <p:cBhvr>
                                        <p:cTn id="7" dur="500"/>
                                        <p:tgtEl>
                                          <p:spTgt spid="78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dissolve">
                                      <p:cBhvr>
                                        <p:cTn id="12" dur="500"/>
                                        <p:tgtEl>
                                          <p:spTgt spid="788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8851">
                                            <p:txEl>
                                              <p:pRg st="2" end="2"/>
                                            </p:txEl>
                                          </p:spTgt>
                                        </p:tgtEl>
                                        <p:attrNameLst>
                                          <p:attrName>style.visibility</p:attrName>
                                        </p:attrNameLst>
                                      </p:cBhvr>
                                      <p:to>
                                        <p:strVal val="visible"/>
                                      </p:to>
                                    </p:set>
                                    <p:animEffect transition="in" filter="dissolve">
                                      <p:cBhvr>
                                        <p:cTn id="17" dur="500"/>
                                        <p:tgtEl>
                                          <p:spTgt spid="788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2716213"/>
            <a:ext cx="9148763" cy="242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6" name="Rectangle 2"/>
          <p:cNvSpPr>
            <a:spLocks noGrp="1" noChangeArrowheads="1"/>
          </p:cNvSpPr>
          <p:nvPr>
            <p:ph type="title"/>
          </p:nvPr>
        </p:nvSpPr>
        <p:spPr>
          <a:xfrm>
            <a:off x="1835150" y="411163"/>
            <a:ext cx="5334000" cy="857250"/>
          </a:xfrm>
        </p:spPr>
        <p:txBody>
          <a:bodyPr/>
          <a:lstStyle/>
          <a:p>
            <a:pPr algn="ctr" eaLnBrk="1" hangingPunct="1">
              <a:defRPr/>
            </a:pPr>
            <a:r>
              <a:rPr lang="es-CO" sz="3600" b="1">
                <a:solidFill>
                  <a:srgbClr val="FAFD00"/>
                </a:solidFill>
                <a:effectLst>
                  <a:outerShdw blurRad="38100" dist="38100" dir="2700000" algn="tl">
                    <a:srgbClr val="000000"/>
                  </a:outerShdw>
                </a:effectLst>
              </a:rPr>
              <a:t>Qué segundo animal </a:t>
            </a:r>
            <a:br>
              <a:rPr lang="es-CO" sz="3600" b="1">
                <a:solidFill>
                  <a:srgbClr val="FAFD00"/>
                </a:solidFill>
                <a:effectLst>
                  <a:outerShdw blurRad="38100" dist="38100" dir="2700000" algn="tl">
                    <a:srgbClr val="000000"/>
                  </a:outerShdw>
                </a:effectLst>
              </a:rPr>
            </a:br>
            <a:r>
              <a:rPr lang="es-CO" sz="3600" b="1">
                <a:solidFill>
                  <a:srgbClr val="FAFD00"/>
                </a:solidFill>
                <a:effectLst>
                  <a:outerShdw blurRad="38100" dist="38100" dir="2700000" algn="tl">
                    <a:srgbClr val="000000"/>
                  </a:outerShdw>
                </a:effectLst>
              </a:rPr>
              <a:t>fue visto en la visión? </a:t>
            </a:r>
          </a:p>
        </p:txBody>
      </p:sp>
      <p:sp>
        <p:nvSpPr>
          <p:cNvPr id="11268" name="Rectangle 4"/>
          <p:cNvSpPr>
            <a:spLocks noGrp="1" noChangeArrowheads="1"/>
          </p:cNvSpPr>
          <p:nvPr>
            <p:ph type="body" sz="half" idx="2"/>
          </p:nvPr>
        </p:nvSpPr>
        <p:spPr>
          <a:xfrm>
            <a:off x="4859338" y="1419225"/>
            <a:ext cx="4100512" cy="2286000"/>
          </a:xfrm>
        </p:spPr>
        <p:txBody>
          <a:bodyPr>
            <a:noAutofit/>
          </a:bodyPr>
          <a:lstStyle/>
          <a:p>
            <a:pPr algn="just" eaLnBrk="1" hangingPunct="1">
              <a:defRPr/>
            </a:pPr>
            <a:r>
              <a:rPr lang="es-CO" sz="2000" b="1" dirty="0">
                <a:solidFill>
                  <a:srgbClr val="FAFD00"/>
                </a:solidFill>
                <a:effectLst>
                  <a:outerShdw blurRad="38100" dist="38100" dir="2700000" algn="tl">
                    <a:srgbClr val="000000"/>
                  </a:outerShdw>
                </a:effectLst>
              </a:rPr>
              <a:t>“Mientras yo estaba considerando esto, he aquí que un </a:t>
            </a:r>
            <a:r>
              <a:rPr lang="es-CO" sz="2000" b="1" u="sng" dirty="0">
                <a:effectLst>
                  <a:outerShdw blurRad="38100" dist="38100" dir="2700000" algn="tl">
                    <a:srgbClr val="000000"/>
                  </a:outerShdw>
                </a:effectLst>
              </a:rPr>
              <a:t>macho cabrío</a:t>
            </a:r>
            <a:r>
              <a:rPr lang="es-CO" sz="2000" b="1" dirty="0">
                <a:effectLst>
                  <a:outerShdw blurRad="38100" dist="38100" dir="2700000" algn="tl">
                    <a:srgbClr val="000000"/>
                  </a:outerShdw>
                </a:effectLst>
              </a:rPr>
              <a:t> </a:t>
            </a:r>
            <a:r>
              <a:rPr lang="es-CO" sz="2000" b="1" dirty="0">
                <a:solidFill>
                  <a:srgbClr val="FAFD00"/>
                </a:solidFill>
                <a:effectLst>
                  <a:outerShdw blurRad="38100" dist="38100" dir="2700000" algn="tl">
                    <a:srgbClr val="000000"/>
                  </a:outerShdw>
                </a:effectLst>
              </a:rPr>
              <a:t>venía de la parte del oeste sobre la superficie de toda la tierra, pero sin tocar la tierra. Aquel macho cabrío </a:t>
            </a:r>
            <a:r>
              <a:rPr lang="es-CO" sz="2000" b="1" u="sng" dirty="0">
                <a:effectLst>
                  <a:outerShdw blurRad="38100" dist="38100" dir="2700000" algn="tl">
                    <a:srgbClr val="000000"/>
                  </a:outerShdw>
                </a:effectLst>
              </a:rPr>
              <a:t>tenía un cuerno muy visible</a:t>
            </a:r>
            <a:r>
              <a:rPr lang="es-CO" sz="2000" b="1" dirty="0">
                <a:effectLst>
                  <a:outerShdw blurRad="38100" dist="38100" dir="2700000" algn="tl">
                    <a:srgbClr val="000000"/>
                  </a:outerShdw>
                </a:effectLst>
              </a:rPr>
              <a:t> </a:t>
            </a:r>
            <a:r>
              <a:rPr lang="es-CO" sz="2000" b="1" dirty="0">
                <a:solidFill>
                  <a:srgbClr val="FAFD00"/>
                </a:solidFill>
                <a:effectLst>
                  <a:outerShdw blurRad="38100" dist="38100" dir="2700000" algn="tl">
                    <a:srgbClr val="000000"/>
                  </a:outerShdw>
                </a:effectLst>
              </a:rPr>
              <a:t>entre sus ojos....” (Dan 8: 5)</a:t>
            </a:r>
          </a:p>
          <a:p>
            <a:pPr algn="just" eaLnBrk="1" hangingPunct="1">
              <a:buFontTx/>
              <a:buNone/>
              <a:defRPr/>
            </a:pPr>
            <a:r>
              <a:rPr lang="es-CO" sz="2000" b="1" dirty="0">
                <a:solidFill>
                  <a:srgbClr val="FAFD00"/>
                </a:solidFill>
                <a:effectLst>
                  <a:outerShdw blurRad="38100" dist="38100" dir="2700000" algn="tl">
                    <a:srgbClr val="000000"/>
                  </a:outerShdw>
                </a:effectLst>
              </a:rPr>
              <a:t> </a:t>
            </a:r>
          </a:p>
          <a:p>
            <a:pPr algn="just" eaLnBrk="1" hangingPunct="1">
              <a:defRPr/>
            </a:pPr>
            <a:endParaRPr lang="es-CO" sz="2000" dirty="0"/>
          </a:p>
        </p:txBody>
      </p:sp>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46963">
            <a:off x="19050" y="811213"/>
            <a:ext cx="3973513" cy="294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375" y="2571750"/>
            <a:ext cx="36957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d"/>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8370" name="Picture 6" descr="C:\Users\hp\Documents\Adventista 7 Día\Diapositivas Power\suf\content\bin\images\large\praying_hand_bl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275"/>
            <a:ext cx="9144000"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0" name="Rectangle 2"/>
          <p:cNvSpPr>
            <a:spLocks noGrp="1" noChangeArrowheads="1"/>
          </p:cNvSpPr>
          <p:nvPr>
            <p:ph type="title"/>
          </p:nvPr>
        </p:nvSpPr>
        <p:spPr/>
        <p:txBody>
          <a:bodyPr/>
          <a:lstStyle/>
          <a:p>
            <a:pPr algn="ctr" eaLnBrk="1" hangingPunct="1">
              <a:defRPr/>
            </a:pPr>
            <a:r>
              <a:rPr lang="en-US" b="1" dirty="0">
                <a:effectLst>
                  <a:outerShdw blurRad="38100" dist="38100" dir="2700000" algn="tl">
                    <a:srgbClr val="000000"/>
                  </a:outerShdw>
                </a:effectLst>
              </a:rPr>
              <a:t>CUANDO TERMINE </a:t>
            </a:r>
            <a:br>
              <a:rPr lang="en-US" b="1" dirty="0">
                <a:effectLst>
                  <a:outerShdw blurRad="38100" dist="38100" dir="2700000" algn="tl">
                    <a:srgbClr val="000000"/>
                  </a:outerShdw>
                </a:effectLst>
              </a:rPr>
            </a:br>
            <a:r>
              <a:rPr lang="en-US" b="1" dirty="0">
                <a:effectLst>
                  <a:outerShdw blurRad="38100" dist="38100" dir="2700000" algn="tl">
                    <a:srgbClr val="000000"/>
                  </a:outerShdw>
                </a:effectLst>
              </a:rPr>
              <a:t>EL JUICIO</a:t>
            </a:r>
          </a:p>
        </p:txBody>
      </p:sp>
      <p:sp>
        <p:nvSpPr>
          <p:cNvPr id="89092" name="Rectangle 4"/>
          <p:cNvSpPr>
            <a:spLocks noGrp="1" noChangeArrowheads="1"/>
          </p:cNvSpPr>
          <p:nvPr>
            <p:ph type="body" sz="half" idx="2"/>
          </p:nvPr>
        </p:nvSpPr>
        <p:spPr>
          <a:xfrm>
            <a:off x="3886200" y="1485900"/>
            <a:ext cx="4572000" cy="3086100"/>
          </a:xfrm>
        </p:spPr>
        <p:txBody>
          <a:bodyPr>
            <a:normAutofit fontScale="92500"/>
          </a:bodyPr>
          <a:lstStyle/>
          <a:p>
            <a:pPr eaLnBrk="1" hangingPunct="1">
              <a:defRPr/>
            </a:pPr>
            <a:r>
              <a:rPr lang="en-US" sz="2800" b="1" dirty="0">
                <a:effectLst>
                  <a:outerShdw blurRad="38100" dist="38100" dir="2700000" algn="tl">
                    <a:srgbClr val="000000"/>
                  </a:outerShdw>
                </a:effectLst>
              </a:rPr>
              <a:t>DIOS HABRA TERMINADO DE SELLAR A SUS HIJOS.</a:t>
            </a:r>
          </a:p>
          <a:p>
            <a:pPr eaLnBrk="1" hangingPunct="1">
              <a:defRPr/>
            </a:pPr>
            <a:r>
              <a:rPr lang="en-US" sz="2800" b="1" dirty="0">
                <a:effectLst>
                  <a:outerShdw blurRad="38100" dist="38100" dir="2700000" algn="tl">
                    <a:srgbClr val="000000"/>
                  </a:outerShdw>
                </a:effectLst>
              </a:rPr>
              <a:t>LA BIBLIA HABLA DE 144 MIL.</a:t>
            </a:r>
          </a:p>
          <a:p>
            <a:pPr eaLnBrk="1" hangingPunct="1">
              <a:defRPr/>
            </a:pPr>
            <a:r>
              <a:rPr lang="en-US" sz="2800" b="1" dirty="0">
                <a:effectLst>
                  <a:outerShdw blurRad="38100" dist="38100" dir="2700000" algn="tl">
                    <a:srgbClr val="000000"/>
                  </a:outerShdw>
                </a:effectLst>
              </a:rPr>
              <a:t>SON 144 MIL EXACTAMENTE? O ES UN NUMERO SIMBOLICO?</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89092">
                                            <p:txEl>
                                              <p:pRg st="0" end="0"/>
                                            </p:txEl>
                                          </p:spTgt>
                                        </p:tgtEl>
                                        <p:attrNameLst>
                                          <p:attrName>style.visibility</p:attrName>
                                        </p:attrNameLst>
                                      </p:cBhvr>
                                      <p:to>
                                        <p:strVal val="visible"/>
                                      </p:to>
                                    </p:set>
                                    <p:anim calcmode="lin" valueType="num">
                                      <p:cBhvr>
                                        <p:cTn id="7" dur="500" fill="hold"/>
                                        <p:tgtEl>
                                          <p:spTgt spid="89092">
                                            <p:txEl>
                                              <p:pRg st="0" end="0"/>
                                            </p:txEl>
                                          </p:spTgt>
                                        </p:tgtEl>
                                        <p:attrNameLst>
                                          <p:attrName>ppt_w</p:attrName>
                                        </p:attrNameLst>
                                      </p:cBhvr>
                                      <p:tavLst>
                                        <p:tav tm="0">
                                          <p:val>
                                            <p:strVal val="(6*min(max(#ppt_w*#ppt_h,.3),1)-7.4)/-.7*#ppt_w"/>
                                          </p:val>
                                        </p:tav>
                                        <p:tav tm="100000">
                                          <p:val>
                                            <p:strVal val="#ppt_w"/>
                                          </p:val>
                                        </p:tav>
                                      </p:tavLst>
                                    </p:anim>
                                    <p:anim calcmode="lin" valueType="num">
                                      <p:cBhvr>
                                        <p:cTn id="8" dur="500" fill="hold"/>
                                        <p:tgtEl>
                                          <p:spTgt spid="89092">
                                            <p:txEl>
                                              <p:pRg st="0" end="0"/>
                                            </p:txEl>
                                          </p:spTgt>
                                        </p:tgtEl>
                                        <p:attrNameLst>
                                          <p:attrName>ppt_h</p:attrName>
                                        </p:attrNameLst>
                                      </p:cBhvr>
                                      <p:tavLst>
                                        <p:tav tm="0">
                                          <p:val>
                                            <p:strVal val="(6*min(max(#ppt_w*#ppt_h,.3),1)-7.4)/-.7*#ppt_h"/>
                                          </p:val>
                                        </p:tav>
                                        <p:tav tm="100000">
                                          <p:val>
                                            <p:strVal val="#ppt_h"/>
                                          </p:val>
                                        </p:tav>
                                      </p:tavLst>
                                    </p:anim>
                                    <p:anim calcmode="lin" valueType="num">
                                      <p:cBhvr>
                                        <p:cTn id="9" dur="500" fill="hold"/>
                                        <p:tgtEl>
                                          <p:spTgt spid="89092">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89092">
                                            <p:txEl>
                                              <p:pRg st="0" end="0"/>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grpId="0" nodeType="clickEffect">
                                  <p:stCondLst>
                                    <p:cond delay="0"/>
                                  </p:stCondLst>
                                  <p:childTnLst>
                                    <p:set>
                                      <p:cBhvr>
                                        <p:cTn id="14" dur="1" fill="hold">
                                          <p:stCondLst>
                                            <p:cond delay="0"/>
                                          </p:stCondLst>
                                        </p:cTn>
                                        <p:tgtEl>
                                          <p:spTgt spid="89092">
                                            <p:txEl>
                                              <p:pRg st="1" end="1"/>
                                            </p:txEl>
                                          </p:spTgt>
                                        </p:tgtEl>
                                        <p:attrNameLst>
                                          <p:attrName>style.visibility</p:attrName>
                                        </p:attrNameLst>
                                      </p:cBhvr>
                                      <p:to>
                                        <p:strVal val="visible"/>
                                      </p:to>
                                    </p:set>
                                    <p:anim calcmode="lin" valueType="num">
                                      <p:cBhvr>
                                        <p:cTn id="15" dur="500" fill="hold"/>
                                        <p:tgtEl>
                                          <p:spTgt spid="89092">
                                            <p:txEl>
                                              <p:pRg st="1" end="1"/>
                                            </p:txEl>
                                          </p:spTgt>
                                        </p:tgtEl>
                                        <p:attrNameLst>
                                          <p:attrName>ppt_w</p:attrName>
                                        </p:attrNameLst>
                                      </p:cBhvr>
                                      <p:tavLst>
                                        <p:tav tm="0">
                                          <p:val>
                                            <p:strVal val="(6*min(max(#ppt_w*#ppt_h,.3),1)-7.4)/-.7*#ppt_w"/>
                                          </p:val>
                                        </p:tav>
                                        <p:tav tm="100000">
                                          <p:val>
                                            <p:strVal val="#ppt_w"/>
                                          </p:val>
                                        </p:tav>
                                      </p:tavLst>
                                    </p:anim>
                                    <p:anim calcmode="lin" valueType="num">
                                      <p:cBhvr>
                                        <p:cTn id="16" dur="500" fill="hold"/>
                                        <p:tgtEl>
                                          <p:spTgt spid="89092">
                                            <p:txEl>
                                              <p:pRg st="1" end="1"/>
                                            </p:txEl>
                                          </p:spTgt>
                                        </p:tgtEl>
                                        <p:attrNameLst>
                                          <p:attrName>ppt_h</p:attrName>
                                        </p:attrNameLst>
                                      </p:cBhvr>
                                      <p:tavLst>
                                        <p:tav tm="0">
                                          <p:val>
                                            <p:strVal val="(6*min(max(#ppt_w*#ppt_h,.3),1)-7.4)/-.7*#ppt_h"/>
                                          </p:val>
                                        </p:tav>
                                        <p:tav tm="100000">
                                          <p:val>
                                            <p:strVal val="#ppt_h"/>
                                          </p:val>
                                        </p:tav>
                                      </p:tavLst>
                                    </p:anim>
                                    <p:anim calcmode="lin" valueType="num">
                                      <p:cBhvr>
                                        <p:cTn id="17" dur="500" fill="hold"/>
                                        <p:tgtEl>
                                          <p:spTgt spid="89092">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89092">
                                            <p:txEl>
                                              <p:pRg st="1" end="1"/>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grpId="0" nodeType="clickEffect">
                                  <p:stCondLst>
                                    <p:cond delay="0"/>
                                  </p:stCondLst>
                                  <p:childTnLst>
                                    <p:set>
                                      <p:cBhvr>
                                        <p:cTn id="22" dur="1" fill="hold">
                                          <p:stCondLst>
                                            <p:cond delay="0"/>
                                          </p:stCondLst>
                                        </p:cTn>
                                        <p:tgtEl>
                                          <p:spTgt spid="89092">
                                            <p:txEl>
                                              <p:pRg st="2" end="2"/>
                                            </p:txEl>
                                          </p:spTgt>
                                        </p:tgtEl>
                                        <p:attrNameLst>
                                          <p:attrName>style.visibility</p:attrName>
                                        </p:attrNameLst>
                                      </p:cBhvr>
                                      <p:to>
                                        <p:strVal val="visible"/>
                                      </p:to>
                                    </p:set>
                                    <p:anim calcmode="lin" valueType="num">
                                      <p:cBhvr>
                                        <p:cTn id="23" dur="500" fill="hold"/>
                                        <p:tgtEl>
                                          <p:spTgt spid="89092">
                                            <p:txEl>
                                              <p:pRg st="2" end="2"/>
                                            </p:txEl>
                                          </p:spTgt>
                                        </p:tgtEl>
                                        <p:attrNameLst>
                                          <p:attrName>ppt_w</p:attrName>
                                        </p:attrNameLst>
                                      </p:cBhvr>
                                      <p:tavLst>
                                        <p:tav tm="0">
                                          <p:val>
                                            <p:strVal val="(6*min(max(#ppt_w*#ppt_h,.3),1)-7.4)/-.7*#ppt_w"/>
                                          </p:val>
                                        </p:tav>
                                        <p:tav tm="100000">
                                          <p:val>
                                            <p:strVal val="#ppt_w"/>
                                          </p:val>
                                        </p:tav>
                                      </p:tavLst>
                                    </p:anim>
                                    <p:anim calcmode="lin" valueType="num">
                                      <p:cBhvr>
                                        <p:cTn id="24" dur="500" fill="hold"/>
                                        <p:tgtEl>
                                          <p:spTgt spid="89092">
                                            <p:txEl>
                                              <p:pRg st="2" end="2"/>
                                            </p:txEl>
                                          </p:spTgt>
                                        </p:tgtEl>
                                        <p:attrNameLst>
                                          <p:attrName>ppt_h</p:attrName>
                                        </p:attrNameLst>
                                      </p:cBhvr>
                                      <p:tavLst>
                                        <p:tav tm="0">
                                          <p:val>
                                            <p:strVal val="(6*min(max(#ppt_w*#ppt_h,.3),1)-7.4)/-.7*#ppt_h"/>
                                          </p:val>
                                        </p:tav>
                                        <p:tav tm="100000">
                                          <p:val>
                                            <p:strVal val="#ppt_h"/>
                                          </p:val>
                                        </p:tav>
                                      </p:tavLst>
                                    </p:anim>
                                    <p:anim calcmode="lin" valueType="num">
                                      <p:cBhvr>
                                        <p:cTn id="25" dur="500" fill="hold"/>
                                        <p:tgtEl>
                                          <p:spTgt spid="89092">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89092">
                                            <p:txEl>
                                              <p:pRg st="2" end="2"/>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4" name="Picture 6" descr="C:\Users\hp\Documents\Adventista 7 Día\Diapositivas Power\suf\content\bin\images\large\praying_hand_bl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275"/>
            <a:ext cx="9144000"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Rectangle 2"/>
          <p:cNvSpPr>
            <a:spLocks noGrp="1" noChangeArrowheads="1"/>
          </p:cNvSpPr>
          <p:nvPr>
            <p:ph type="title"/>
          </p:nvPr>
        </p:nvSpPr>
        <p:spPr>
          <a:xfrm>
            <a:off x="2411413" y="419100"/>
            <a:ext cx="4495800" cy="857250"/>
          </a:xfrm>
        </p:spPr>
        <p:txBody>
          <a:bodyPr/>
          <a:lstStyle/>
          <a:p>
            <a:pPr algn="ctr" eaLnBrk="1" hangingPunct="1">
              <a:defRPr/>
            </a:pPr>
            <a:r>
              <a:rPr lang="es-CO" b="1">
                <a:solidFill>
                  <a:srgbClr val="FAFD00"/>
                </a:solidFill>
                <a:effectLst>
                  <a:outerShdw blurRad="38100" dist="38100" dir="2700000" algn="tl">
                    <a:srgbClr val="000000"/>
                  </a:outerShdw>
                </a:effectLst>
              </a:rPr>
              <a:t>En nuestro </a:t>
            </a:r>
            <a:br>
              <a:rPr lang="es-CO" b="1">
                <a:solidFill>
                  <a:srgbClr val="FAFD00"/>
                </a:solidFill>
                <a:effectLst>
                  <a:outerShdw blurRad="38100" dist="38100" dir="2700000" algn="tl">
                    <a:srgbClr val="000000"/>
                  </a:outerShdw>
                </a:effectLst>
              </a:rPr>
            </a:br>
            <a:r>
              <a:rPr lang="es-CO" b="1">
                <a:solidFill>
                  <a:srgbClr val="FAFD00"/>
                </a:solidFill>
                <a:effectLst>
                  <a:outerShdw blurRad="38100" dist="38100" dir="2700000" algn="tl">
                    <a:srgbClr val="000000"/>
                  </a:outerShdw>
                </a:effectLst>
              </a:rPr>
              <a:t>próximo tema...</a:t>
            </a:r>
          </a:p>
        </p:txBody>
      </p:sp>
      <p:sp>
        <p:nvSpPr>
          <p:cNvPr id="81923" name="Rectangle 3"/>
          <p:cNvSpPr>
            <a:spLocks noGrp="1" noChangeArrowheads="1"/>
          </p:cNvSpPr>
          <p:nvPr>
            <p:ph type="body" sz="half" idx="1"/>
          </p:nvPr>
        </p:nvSpPr>
        <p:spPr>
          <a:xfrm>
            <a:off x="1763713" y="1492250"/>
            <a:ext cx="5791200" cy="1485900"/>
          </a:xfrm>
        </p:spPr>
        <p:txBody>
          <a:bodyPr>
            <a:noAutofit/>
          </a:bodyPr>
          <a:lstStyle/>
          <a:p>
            <a:pPr algn="ctr" eaLnBrk="1" hangingPunct="1">
              <a:defRPr/>
            </a:pPr>
            <a:r>
              <a:rPr lang="en-US" sz="2800" b="1" dirty="0">
                <a:solidFill>
                  <a:srgbClr val="FF3300"/>
                </a:solidFill>
                <a:effectLst>
                  <a:outerShdw blurRad="38100" dist="38100" dir="2700000" algn="tl">
                    <a:srgbClr val="000000"/>
                  </a:outerShdw>
                </a:effectLst>
              </a:rPr>
              <a:t>VEREMOS QUIENES SON LOS          </a:t>
            </a:r>
            <a:r>
              <a:rPr lang="en-US" sz="2800" b="1" u="sng" dirty="0">
                <a:solidFill>
                  <a:srgbClr val="3BCE30"/>
                </a:solidFill>
                <a:effectLst>
                  <a:outerShdw blurRad="38100" dist="38100" dir="2700000" algn="tl">
                    <a:srgbClr val="000000"/>
                  </a:outerShdw>
                </a:effectLst>
              </a:rPr>
              <a:t>144 MIL!</a:t>
            </a:r>
            <a:endParaRPr lang="en-US" sz="2800" b="1" u="sng" dirty="0">
              <a:solidFill>
                <a:srgbClr val="FF3300"/>
              </a:solidFill>
              <a:effectLst>
                <a:outerShdw blurRad="38100" dist="38100" dir="2700000" algn="tl">
                  <a:srgbClr val="000000"/>
                </a:outerShdw>
              </a:effectLst>
            </a:endParaRPr>
          </a:p>
          <a:p>
            <a:pPr algn="ctr" eaLnBrk="1" hangingPunct="1">
              <a:defRPr/>
            </a:pPr>
            <a:r>
              <a:rPr lang="en-US" sz="2800" b="1" dirty="0">
                <a:solidFill>
                  <a:srgbClr val="FF3300"/>
                </a:solidFill>
                <a:effectLst>
                  <a:outerShdw blurRad="38100" dist="38100" dir="2700000" algn="tl">
                    <a:srgbClr val="000000"/>
                  </a:outerShdw>
                </a:effectLst>
              </a:rPr>
              <a:t>NO TE PIERDAS ESTE MARAVILLOSO TEMA</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p:cTn id="7" dur="1000" fill="hold"/>
                                        <p:tgtEl>
                                          <p:spTgt spid="8192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192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192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2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81923">
                                            <p:txEl>
                                              <p:pRg st="1" end="1"/>
                                            </p:txEl>
                                          </p:spTgt>
                                        </p:tgtEl>
                                        <p:attrNameLst>
                                          <p:attrName>style.visibility</p:attrName>
                                        </p:attrNameLst>
                                      </p:cBhvr>
                                      <p:to>
                                        <p:strVal val="visible"/>
                                      </p:to>
                                    </p:set>
                                    <p:anim calcmode="lin" valueType="num">
                                      <p:cBhvr>
                                        <p:cTn id="15" dur="1000" fill="hold"/>
                                        <p:tgtEl>
                                          <p:spTgt spid="8192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8192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8192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8192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6" descr="B060.JPG                                                       0000A902&#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Rectangle 4"/>
          <p:cNvSpPr>
            <a:spLocks noGrp="1" noChangeArrowheads="1"/>
          </p:cNvSpPr>
          <p:nvPr>
            <p:ph type="body" sz="half" idx="2"/>
          </p:nvPr>
        </p:nvSpPr>
        <p:spPr>
          <a:xfrm>
            <a:off x="107950" y="2211388"/>
            <a:ext cx="5495925" cy="1533525"/>
          </a:xfrm>
        </p:spPr>
        <p:txBody>
          <a:bodyPr/>
          <a:lstStyle/>
          <a:p>
            <a:pPr algn="just" eaLnBrk="1" hangingPunct="1">
              <a:defRPr/>
            </a:pPr>
            <a:r>
              <a:rPr lang="es-CO" sz="2400" b="1" dirty="0">
                <a:effectLst>
                  <a:outerShdw blurRad="38100" dist="38100" dir="2700000" algn="tl">
                    <a:srgbClr val="000000"/>
                  </a:outerShdw>
                </a:effectLst>
              </a:rPr>
              <a:t>“El macho cabrío es el rey de </a:t>
            </a:r>
            <a:r>
              <a:rPr lang="es-CO" sz="2400" b="1" u="sng" dirty="0">
                <a:solidFill>
                  <a:srgbClr val="FAFD00"/>
                </a:solidFill>
                <a:effectLst>
                  <a:outerShdw blurRad="38100" dist="38100" dir="2700000" algn="tl">
                    <a:srgbClr val="000000"/>
                  </a:outerShdw>
                </a:effectLst>
              </a:rPr>
              <a:t>GRECIA.</a:t>
            </a:r>
            <a:r>
              <a:rPr lang="es-CO" sz="2400" b="1" u="sng" dirty="0">
                <a:solidFill>
                  <a:srgbClr val="081D58"/>
                </a:solidFill>
                <a:effectLst>
                  <a:outerShdw blurRad="38100" dist="38100" dir="2700000" algn="tl">
                    <a:srgbClr val="000000"/>
                  </a:outerShdw>
                </a:effectLst>
              </a:rPr>
              <a:t> </a:t>
            </a:r>
          </a:p>
          <a:p>
            <a:pPr algn="just" eaLnBrk="1" hangingPunct="1">
              <a:defRPr/>
            </a:pPr>
            <a:r>
              <a:rPr lang="es-CO" sz="2400" b="1" dirty="0">
                <a:effectLst>
                  <a:outerShdw blurRad="38100" dist="38100" dir="2700000" algn="tl">
                    <a:srgbClr val="000000"/>
                  </a:outerShdw>
                </a:effectLst>
              </a:rPr>
              <a:t> “Y </a:t>
            </a:r>
            <a:r>
              <a:rPr lang="es-CO" sz="2400" b="1" u="sng" dirty="0">
                <a:solidFill>
                  <a:srgbClr val="FAFD00"/>
                </a:solidFill>
                <a:effectLst>
                  <a:outerShdw blurRad="38100" dist="38100" dir="2700000" algn="tl">
                    <a:srgbClr val="000000"/>
                  </a:outerShdw>
                </a:effectLst>
              </a:rPr>
              <a:t>el </a:t>
            </a:r>
            <a:r>
              <a:rPr lang="es-CO" sz="2400" b="1" u="sng" dirty="0">
                <a:effectLst>
                  <a:outerShdw blurRad="38100" dist="38100" dir="2700000" algn="tl">
                    <a:srgbClr val="000000"/>
                  </a:outerShdw>
                </a:effectLst>
              </a:rPr>
              <a:t> </a:t>
            </a:r>
            <a:r>
              <a:rPr lang="es-CO" sz="2400" b="1" u="sng" dirty="0">
                <a:solidFill>
                  <a:srgbClr val="FAFD00"/>
                </a:solidFill>
                <a:effectLst>
                  <a:outerShdw blurRad="38100" dist="38100" dir="2700000" algn="tl">
                    <a:srgbClr val="000000"/>
                  </a:outerShdw>
                </a:effectLst>
              </a:rPr>
              <a:t> cuerno grande</a:t>
            </a:r>
            <a:r>
              <a:rPr lang="es-CO" sz="2400" b="1" dirty="0">
                <a:solidFill>
                  <a:schemeClr val="bg1"/>
                </a:solidFill>
                <a:effectLst>
                  <a:outerShdw blurRad="38100" dist="38100" dir="2700000" algn="tl">
                    <a:srgbClr val="000000"/>
                  </a:outerShdw>
                </a:effectLst>
              </a:rPr>
              <a:t> </a:t>
            </a:r>
            <a:r>
              <a:rPr lang="es-CO" sz="2400" b="1" dirty="0">
                <a:effectLst>
                  <a:outerShdw blurRad="38100" dist="38100" dir="2700000" algn="tl">
                    <a:srgbClr val="000000"/>
                  </a:outerShdw>
                </a:effectLst>
              </a:rPr>
              <a:t>que tenía  entre sus ojos</a:t>
            </a:r>
            <a:r>
              <a:rPr lang="es-CO" sz="2400" b="1" dirty="0">
                <a:solidFill>
                  <a:schemeClr val="bg1"/>
                </a:solidFill>
                <a:effectLst>
                  <a:outerShdw blurRad="38100" dist="38100" dir="2700000" algn="tl">
                    <a:srgbClr val="000000"/>
                  </a:outerShdw>
                </a:effectLst>
              </a:rPr>
              <a:t> </a:t>
            </a:r>
            <a:r>
              <a:rPr lang="es-CO" sz="2400" b="1" u="sng" dirty="0">
                <a:solidFill>
                  <a:srgbClr val="FAFD00"/>
                </a:solidFill>
                <a:effectLst>
                  <a:outerShdw blurRad="38100" dist="38100" dir="2700000" algn="tl">
                    <a:srgbClr val="000000"/>
                  </a:outerShdw>
                </a:effectLst>
              </a:rPr>
              <a:t>es el primer rey</a:t>
            </a:r>
            <a:r>
              <a:rPr lang="es-CO" sz="2400" b="1" dirty="0">
                <a:effectLst>
                  <a:outerShdw blurRad="38100" dist="38100" dir="2700000" algn="tl">
                    <a:srgbClr val="000000"/>
                  </a:outerShdw>
                </a:effectLst>
              </a:rPr>
              <a:t>.”     (Dan. 8:21)</a:t>
            </a:r>
          </a:p>
        </p:txBody>
      </p:sp>
      <p:sp>
        <p:nvSpPr>
          <p:cNvPr id="13316" name="WordArt 5"/>
          <p:cNvSpPr>
            <a:spLocks noChangeArrowheads="1" noChangeShapeType="1" noTextEdit="1"/>
          </p:cNvSpPr>
          <p:nvPr/>
        </p:nvSpPr>
        <p:spPr bwMode="auto">
          <a:xfrm>
            <a:off x="3200400" y="400050"/>
            <a:ext cx="5486400" cy="400050"/>
          </a:xfrm>
          <a:prstGeom prst="rect">
            <a:avLst/>
          </a:prstGeom>
        </p:spPr>
        <p:txBody>
          <a:bodyPr wrap="none" fromWordArt="1">
            <a:prstTxWarp prst="textPlain">
              <a:avLst>
                <a:gd name="adj" fmla="val 50000"/>
              </a:avLst>
            </a:prstTxWarp>
          </a:bodyPr>
          <a:lstStyle/>
          <a:p>
            <a:pPr algn="ctr"/>
            <a:r>
              <a:rPr lang="es-CO" sz="3600" kern="10">
                <a:ln w="18415">
                  <a:solidFill>
                    <a:schemeClr val="bg1"/>
                  </a:solidFill>
                  <a:round/>
                  <a:headEnd/>
                  <a:tailEnd/>
                </a:ln>
                <a:solidFill>
                  <a:srgbClr val="FFFFFF"/>
                </a:solidFill>
                <a:effectLst>
                  <a:outerShdw blurRad="63500" algn="tl" rotWithShape="0">
                    <a:srgbClr val="000000">
                      <a:alpha val="70000"/>
                    </a:srgbClr>
                  </a:outerShdw>
                </a:effectLst>
                <a:latin typeface="Arial Black"/>
              </a:rPr>
              <a:t>EL MACHO CABRIO</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6020">
                                            <p:txEl>
                                              <p:pRg st="0" end="0"/>
                                            </p:txEl>
                                          </p:spTgt>
                                        </p:tgtEl>
                                        <p:attrNameLst>
                                          <p:attrName>style.visibility</p:attrName>
                                        </p:attrNameLst>
                                      </p:cBhvr>
                                      <p:to>
                                        <p:strVal val="visible"/>
                                      </p:to>
                                    </p:set>
                                    <p:animEffect transition="in" filter="box(in)">
                                      <p:cBhvr>
                                        <p:cTn id="7" dur="500"/>
                                        <p:tgtEl>
                                          <p:spTgt spid="860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6020">
                                            <p:txEl>
                                              <p:pRg st="1" end="1"/>
                                            </p:txEl>
                                          </p:spTgt>
                                        </p:tgtEl>
                                        <p:attrNameLst>
                                          <p:attrName>style.visibility</p:attrName>
                                        </p:attrNameLst>
                                      </p:cBhvr>
                                      <p:to>
                                        <p:strVal val="visible"/>
                                      </p:to>
                                    </p:set>
                                    <p:animEffect transition="in" filter="box(in)">
                                      <p:cBhvr>
                                        <p:cTn id="12" dur="500"/>
                                        <p:tgtEl>
                                          <p:spTgt spid="860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body" sz="half" idx="2"/>
          </p:nvPr>
        </p:nvSpPr>
        <p:spPr>
          <a:xfrm>
            <a:off x="3962400" y="742950"/>
            <a:ext cx="4800600" cy="3714750"/>
          </a:xfrm>
        </p:spPr>
        <p:txBody>
          <a:bodyPr>
            <a:noAutofit/>
          </a:bodyPr>
          <a:lstStyle/>
          <a:p>
            <a:pPr algn="just" eaLnBrk="1" hangingPunct="1">
              <a:defRPr/>
            </a:pPr>
            <a:r>
              <a:rPr lang="es-CO" sz="2000" b="1" dirty="0">
                <a:solidFill>
                  <a:srgbClr val="FAFD00"/>
                </a:solidFill>
                <a:effectLst>
                  <a:outerShdw blurRad="38100" dist="38100" dir="2700000" algn="tl">
                    <a:srgbClr val="000000"/>
                  </a:outerShdw>
                </a:effectLst>
              </a:rPr>
              <a:t>“</a:t>
            </a:r>
            <a:r>
              <a:rPr lang="es-CO" sz="2000" b="1" u="sng" dirty="0">
                <a:effectLst>
                  <a:outerShdw blurRad="38100" dist="38100" dir="2700000" algn="tl">
                    <a:srgbClr val="000000"/>
                  </a:outerShdw>
                </a:effectLst>
              </a:rPr>
              <a:t>Fue hasta el carnero</a:t>
            </a:r>
            <a:r>
              <a:rPr lang="es-CO" sz="2000" b="1" dirty="0">
                <a:solidFill>
                  <a:srgbClr val="FAFD00"/>
                </a:solidFill>
                <a:effectLst>
                  <a:outerShdw blurRad="38100" dist="38100" dir="2700000" algn="tl">
                    <a:srgbClr val="000000"/>
                  </a:outerShdw>
                </a:effectLst>
              </a:rPr>
              <a:t> que tenía los dos cuernos, al cual yo había visto, que estaba de pie delante del río, y corrió contra él con la ira de su fuerza.</a:t>
            </a:r>
          </a:p>
          <a:p>
            <a:pPr algn="just" eaLnBrk="1" hangingPunct="1">
              <a:defRPr/>
            </a:pPr>
            <a:r>
              <a:rPr lang="es-CO" sz="2000" b="1" dirty="0">
                <a:solidFill>
                  <a:srgbClr val="FAFD00"/>
                </a:solidFill>
                <a:effectLst>
                  <a:outerShdw blurRad="38100" dist="38100" dir="2700000" algn="tl">
                    <a:srgbClr val="000000"/>
                  </a:outerShdw>
                </a:effectLst>
              </a:rPr>
              <a:t>“ Vi que llegó al carnero </a:t>
            </a:r>
            <a:r>
              <a:rPr lang="es-CO" sz="2000" b="1" u="sng" dirty="0">
                <a:effectLst>
                  <a:outerShdw blurRad="38100" dist="38100" dir="2700000" algn="tl">
                    <a:srgbClr val="000000"/>
                  </a:outerShdw>
                </a:effectLst>
              </a:rPr>
              <a:t>y se enfureció contra él; lo golpeó y quebró sus dos cuernos</a:t>
            </a:r>
            <a:r>
              <a:rPr lang="es-CO" sz="2000" b="1" dirty="0">
                <a:solidFill>
                  <a:srgbClr val="FAFD00"/>
                </a:solidFill>
                <a:effectLst>
                  <a:outerShdw blurRad="38100" dist="38100" dir="2700000" algn="tl">
                    <a:srgbClr val="000000"/>
                  </a:outerShdw>
                </a:effectLst>
              </a:rPr>
              <a:t>, pues el carnero no tenía fuerzas para quedar en pie delante de él.</a:t>
            </a:r>
          </a:p>
          <a:p>
            <a:pPr algn="just" eaLnBrk="1" hangingPunct="1">
              <a:defRPr/>
            </a:pPr>
            <a:r>
              <a:rPr lang="es-CO" sz="2000" b="1" dirty="0">
                <a:solidFill>
                  <a:srgbClr val="FAFD00"/>
                </a:solidFill>
                <a:effectLst>
                  <a:outerShdw blurRad="38100" dist="38100" dir="2700000" algn="tl">
                    <a:srgbClr val="000000"/>
                  </a:outerShdw>
                </a:effectLst>
              </a:rPr>
              <a:t>“Por tanto</a:t>
            </a:r>
            <a:r>
              <a:rPr lang="es-CO" sz="2000" b="1" dirty="0">
                <a:effectLst>
                  <a:outerShdw blurRad="38100" dist="38100" dir="2700000" algn="tl">
                    <a:srgbClr val="000000"/>
                  </a:outerShdw>
                </a:effectLst>
              </a:rPr>
              <a:t>, </a:t>
            </a:r>
            <a:r>
              <a:rPr lang="es-CO" sz="2000" b="1" u="sng" dirty="0">
                <a:effectLst>
                  <a:outerShdw blurRad="38100" dist="38100" dir="2700000" algn="tl">
                    <a:srgbClr val="000000"/>
                  </a:outerShdw>
                </a:effectLst>
              </a:rPr>
              <a:t>lo derribó a tierra y lo pisoteó</a:t>
            </a:r>
            <a:r>
              <a:rPr lang="es-CO" sz="2000" b="1" dirty="0">
                <a:solidFill>
                  <a:srgbClr val="FAFD00"/>
                </a:solidFill>
                <a:effectLst>
                  <a:outerShdw blurRad="38100" dist="38100" dir="2700000" algn="tl">
                    <a:srgbClr val="000000"/>
                  </a:outerShdw>
                </a:effectLst>
              </a:rPr>
              <a:t>. No hubo quien librase al carnero de su poder.”          (Dan. 8:6, 7)</a:t>
            </a:r>
          </a:p>
        </p:txBody>
      </p:sp>
      <p:sp>
        <p:nvSpPr>
          <p:cNvPr id="14339" name="Text Box 4"/>
          <p:cNvSpPr txBox="1">
            <a:spLocks noChangeArrowheads="1"/>
          </p:cNvSpPr>
          <p:nvPr/>
        </p:nvSpPr>
        <p:spPr bwMode="auto">
          <a:xfrm>
            <a:off x="1524000" y="285750"/>
            <a:ext cx="5562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r>
              <a:rPr lang="es-CO"/>
              <a:t>LO QUE HIZO EL MACHO CABRIO</a:t>
            </a:r>
          </a:p>
        </p:txBody>
      </p:sp>
      <p:pic>
        <p:nvPicPr>
          <p:cNvPr id="143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75606"/>
            <a:ext cx="3268774" cy="24482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wipe(down)">
                                      <p:cBhvr>
                                        <p:cTn id="7" dur="500"/>
                                        <p:tgtEl>
                                          <p:spTgt spid="133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wipe(down)">
                                      <p:cBhvr>
                                        <p:cTn id="12" dur="500"/>
                                        <p:tgtEl>
                                          <p:spTgt spid="133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314">
                                            <p:txEl>
                                              <p:pRg st="2" end="2"/>
                                            </p:txEl>
                                          </p:spTgt>
                                        </p:tgtEl>
                                        <p:attrNameLst>
                                          <p:attrName>style.visibility</p:attrName>
                                        </p:attrNameLst>
                                      </p:cBhvr>
                                      <p:to>
                                        <p:strVal val="visible"/>
                                      </p:to>
                                    </p:set>
                                    <p:animEffect transition="in" filter="wipe(down)">
                                      <p:cBhvr>
                                        <p:cTn id="17" dur="500"/>
                                        <p:tgtEl>
                                          <p:spTgt spid="133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6" descr="http://sobrehistoria.com/wp-content/uploads/alejandro-mag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body" sz="half" idx="1"/>
          </p:nvPr>
        </p:nvSpPr>
        <p:spPr>
          <a:xfrm>
            <a:off x="350838" y="2260600"/>
            <a:ext cx="8442325" cy="2857500"/>
          </a:xfrm>
        </p:spPr>
        <p:txBody>
          <a:bodyPr>
            <a:normAutofit fontScale="92500" lnSpcReduction="20000"/>
          </a:bodyPr>
          <a:lstStyle/>
          <a:p>
            <a:pPr algn="just" eaLnBrk="1" hangingPunct="1">
              <a:defRPr/>
            </a:pPr>
            <a:r>
              <a:rPr lang="es-CO" sz="3600" b="1" dirty="0">
                <a:solidFill>
                  <a:srgbClr val="FAFD00"/>
                </a:solidFill>
                <a:effectLst>
                  <a:outerShdw blurRad="38100" dist="38100" dir="2700000" algn="tl">
                    <a:srgbClr val="000000"/>
                  </a:outerShdw>
                </a:effectLst>
              </a:rPr>
              <a:t>La historia vuelve a confirmar la visión profética. </a:t>
            </a:r>
          </a:p>
          <a:p>
            <a:pPr algn="just" eaLnBrk="1" hangingPunct="1">
              <a:defRPr/>
            </a:pPr>
            <a:r>
              <a:rPr lang="es-CO" sz="3600" b="1" u="sng" dirty="0">
                <a:effectLst>
                  <a:outerShdw blurRad="38100" dist="38100" dir="2700000" algn="tl">
                    <a:srgbClr val="000000"/>
                  </a:outerShdw>
                </a:effectLst>
              </a:rPr>
              <a:t>ALEJANDRO MAGNO</a:t>
            </a:r>
            <a:r>
              <a:rPr lang="es-CO" sz="3600" b="1" dirty="0">
                <a:solidFill>
                  <a:srgbClr val="FAFD00"/>
                </a:solidFill>
                <a:effectLst>
                  <a:outerShdw blurRad="38100" dist="38100" dir="2700000" algn="tl">
                    <a:srgbClr val="000000"/>
                  </a:outerShdw>
                </a:effectLst>
              </a:rPr>
              <a:t>, el primer rey de Grecia, </a:t>
            </a:r>
            <a:r>
              <a:rPr lang="es-CO" sz="3600" b="1" u="sng" dirty="0">
                <a:effectLst>
                  <a:outerShdw blurRad="38100" dist="38100" dir="2700000" algn="tl">
                    <a:srgbClr val="000000"/>
                  </a:outerShdw>
                </a:effectLst>
              </a:rPr>
              <a:t>ES EL CUERNO GRANDE, </a:t>
            </a:r>
            <a:r>
              <a:rPr lang="es-CO" sz="3600" b="1" dirty="0">
                <a:solidFill>
                  <a:srgbClr val="FAFD00"/>
                </a:solidFill>
                <a:effectLst>
                  <a:outerShdw blurRad="38100" dist="38100" dir="2700000" algn="tl">
                    <a:srgbClr val="000000"/>
                  </a:outerShdw>
                </a:effectLst>
              </a:rPr>
              <a:t>  que se encargó de ponerle fin al imperio del carnero, los Medo-Persas en el año 331 a.C.</a:t>
            </a:r>
          </a:p>
        </p:txBody>
      </p:sp>
      <p:sp>
        <p:nvSpPr>
          <p:cNvPr id="15364" name="WordArt 7"/>
          <p:cNvSpPr>
            <a:spLocks noChangeArrowheads="1" noChangeShapeType="1" noTextEdit="1"/>
          </p:cNvSpPr>
          <p:nvPr/>
        </p:nvSpPr>
        <p:spPr bwMode="auto">
          <a:xfrm>
            <a:off x="395288" y="234950"/>
            <a:ext cx="2438400" cy="1257300"/>
          </a:xfrm>
          <a:prstGeom prst="rect">
            <a:avLst/>
          </a:prstGeom>
        </p:spPr>
        <p:txBody>
          <a:bodyPr wrap="none" fromWordArt="1">
            <a:prstTxWarp prst="textCascadeUp">
              <a:avLst>
                <a:gd name="adj" fmla="val 44444"/>
              </a:avLst>
            </a:prstTxWarp>
          </a:bodyPr>
          <a:lstStyle/>
          <a:p>
            <a:pPr algn="ctr"/>
            <a:r>
              <a:rPr lang="es-CO" sz="3600" b="1" kern="10">
                <a:ln w="31550">
                  <a:solidFill>
                    <a:srgbClr val="000000"/>
                  </a:solidFill>
                  <a:round/>
                  <a:headEnd/>
                  <a:tailEnd/>
                </a:ln>
                <a:solidFill>
                  <a:srgbClr val="FFFFFF"/>
                </a:solidFill>
                <a:effectLst>
                  <a:outerShdw blurRad="41275" dist="12700" dir="12000096" algn="tl" rotWithShape="0">
                    <a:srgbClr val="000000">
                      <a:alpha val="39998"/>
                    </a:srgbClr>
                  </a:outerShdw>
                </a:effectLst>
                <a:latin typeface="Impact"/>
              </a:rPr>
              <a:t>GRECIA</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left)">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wipe(left)">
                                      <p:cBhvr>
                                        <p:cTn id="12" dur="5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6" descr="B068.JPG                                                       0000A902&#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2"/>
          <p:cNvSpPr>
            <a:spLocks noGrp="1" noChangeArrowheads="1"/>
          </p:cNvSpPr>
          <p:nvPr>
            <p:ph type="title"/>
          </p:nvPr>
        </p:nvSpPr>
        <p:spPr>
          <a:xfrm>
            <a:off x="179388" y="123825"/>
            <a:ext cx="4248150" cy="1635125"/>
          </a:xfrm>
        </p:spPr>
        <p:txBody>
          <a:bodyPr/>
          <a:lstStyle/>
          <a:p>
            <a:pPr algn="ctr" eaLnBrk="1" hangingPunct="1">
              <a:defRPr/>
            </a:pPr>
            <a:r>
              <a:rPr lang="es-CO" sz="2800" b="1" dirty="0">
                <a:solidFill>
                  <a:srgbClr val="FAFD00"/>
                </a:solidFill>
                <a:effectLst>
                  <a:outerShdw blurRad="38100" dist="38100" dir="2700000" algn="tl">
                    <a:srgbClr val="000000"/>
                  </a:outerShdw>
                </a:effectLst>
              </a:rPr>
              <a:t>Qué ocurrió con el imperio griego estando en el apogeo de su primer rey?</a:t>
            </a:r>
          </a:p>
        </p:txBody>
      </p:sp>
      <p:sp>
        <p:nvSpPr>
          <p:cNvPr id="18435" name="Rectangle 3"/>
          <p:cNvSpPr>
            <a:spLocks noGrp="1" noChangeArrowheads="1"/>
          </p:cNvSpPr>
          <p:nvPr>
            <p:ph type="body" sz="half" idx="1"/>
          </p:nvPr>
        </p:nvSpPr>
        <p:spPr>
          <a:xfrm>
            <a:off x="0" y="1995488"/>
            <a:ext cx="4427538" cy="2952750"/>
          </a:xfrm>
        </p:spPr>
        <p:txBody>
          <a:bodyPr>
            <a:normAutofit fontScale="85000" lnSpcReduction="10000"/>
          </a:bodyPr>
          <a:lstStyle/>
          <a:p>
            <a:pPr algn="just" eaLnBrk="1" hangingPunct="1">
              <a:defRPr/>
            </a:pPr>
            <a:r>
              <a:rPr lang="es-CO" sz="2800" b="1" dirty="0">
                <a:solidFill>
                  <a:srgbClr val="FAFD00"/>
                </a:solidFill>
                <a:effectLst>
                  <a:outerShdw blurRad="38100" dist="38100" dir="2700000" algn="tl">
                    <a:srgbClr val="000000"/>
                  </a:outerShdw>
                </a:effectLst>
              </a:rPr>
              <a:t>“Entonces el macho cabrío se engrandeció sobremanera; y estando en su mayor  poderío, </a:t>
            </a:r>
            <a:r>
              <a:rPr lang="es-CO" sz="2800" b="1" u="sng" dirty="0">
                <a:solidFill>
                  <a:srgbClr val="FF3300"/>
                </a:solidFill>
                <a:effectLst>
                  <a:outerShdw blurRad="38100" dist="38100" dir="2700000" algn="tl">
                    <a:srgbClr val="000000"/>
                  </a:outerShdw>
                </a:effectLst>
              </a:rPr>
              <a:t>aquel gran cuerno fue quebrado, y en su lugar crecieron otros cuatro cuernos</a:t>
            </a:r>
            <a:r>
              <a:rPr lang="es-CO" sz="2800" b="1" dirty="0">
                <a:solidFill>
                  <a:srgbClr val="FAFD00"/>
                </a:solidFill>
                <a:effectLst>
                  <a:outerShdw blurRad="38100" dist="38100" dir="2700000" algn="tl">
                    <a:srgbClr val="000000"/>
                  </a:outerShdw>
                </a:effectLst>
              </a:rPr>
              <a:t> muy visibles, hacia los cuatro vientos del cielo.” (Dan. 8:8)</a:t>
            </a:r>
          </a:p>
          <a:p>
            <a:pPr algn="just" eaLnBrk="1" hangingPunct="1">
              <a:buFontTx/>
              <a:buNone/>
              <a:defRPr/>
            </a:pPr>
            <a:endParaRPr lang="es-CO" sz="2400" dirty="0">
              <a:solidFill>
                <a:schemeClr val="bg1"/>
              </a:solidFill>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randombar(vertical)">
                                      <p:cBhvr>
                                        <p:cTn id="7"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649</TotalTime>
  <Pages>59</Pages>
  <Words>2961</Words>
  <Application>Microsoft Office PowerPoint</Application>
  <PresentationFormat>Presentación en pantalla (16:9)</PresentationFormat>
  <Paragraphs>200</Paragraphs>
  <Slides>51</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51</vt:i4>
      </vt:variant>
    </vt:vector>
  </HeadingPairs>
  <TitlesOfParts>
    <vt:vector size="58" baseType="lpstr">
      <vt:lpstr>Arial</vt:lpstr>
      <vt:lpstr>Arial Black</vt:lpstr>
      <vt:lpstr>Arial Narrow</vt:lpstr>
      <vt:lpstr>Impact</vt:lpstr>
      <vt:lpstr>Times</vt:lpstr>
      <vt:lpstr>Times New Roman</vt:lpstr>
      <vt:lpstr>Horizonte</vt:lpstr>
      <vt:lpstr>EL FUERTE PREGON PRESENTA</vt:lpstr>
      <vt:lpstr>DIOS LE REVELO AL PROFETA DANIEL EL TIEMPO DEL JUICIO</vt:lpstr>
      <vt:lpstr>Presentación de PowerPoint</vt:lpstr>
      <vt:lpstr>Presentación de PowerPoint</vt:lpstr>
      <vt:lpstr>Qué segundo animal  fue visto en la visión? </vt:lpstr>
      <vt:lpstr>Presentación de PowerPoint</vt:lpstr>
      <vt:lpstr>Presentación de PowerPoint</vt:lpstr>
      <vt:lpstr>Presentación de PowerPoint</vt:lpstr>
      <vt:lpstr>Qué ocurrió con el imperio griego estando en el apogeo de su primer rey?</vt:lpstr>
      <vt:lpstr>Presentación de PowerPoint</vt:lpstr>
      <vt:lpstr>Presentación de PowerPoint</vt:lpstr>
      <vt:lpstr>Qué sucedió después de los cuatro cuernos? </vt:lpstr>
      <vt:lpstr>Presentación de PowerPoint</vt:lpstr>
      <vt:lpstr>Presentación de PowerPoint</vt:lpstr>
      <vt:lpstr>Presentación de PowerPoint</vt:lpstr>
      <vt:lpstr>Presentación de PowerPoint</vt:lpstr>
      <vt:lpstr> Qué importante    pregunta se hizo en la visión y cuál fue la respuesta? (Dan. 8:13-14)</vt:lpstr>
      <vt:lpstr>Presentación de PowerPoint</vt:lpstr>
      <vt:lpstr>Presentación de PowerPoint</vt:lpstr>
      <vt:lpstr>Qué sucedió con el profeta Daniel?  </vt:lpstr>
      <vt:lpstr>Después de recuperarse, qué procuró Daniel? </vt:lpstr>
      <vt:lpstr>Presentación de PowerPoint</vt:lpstr>
      <vt:lpstr>Presentación de PowerPoint</vt:lpstr>
      <vt:lpstr>Presentación de PowerPoint</vt:lpstr>
      <vt:lpstr>A qué santuario, que debía ser purificado, se refiere  la profecía de los 2300 días? </vt:lpstr>
      <vt:lpstr>Presentación de PowerPoint</vt:lpstr>
      <vt:lpstr>Presentación de PowerPoint</vt:lpstr>
      <vt:lpstr>Presentación de PowerPoint</vt:lpstr>
      <vt:lpstr>Presentación de PowerPoint</vt:lpstr>
      <vt:lpstr>Cuándo comenzó el período de los 2300 días proféticos o años literales? </vt:lpstr>
      <vt:lpstr>Cuándo se dio dicho decreto?</vt:lpstr>
      <vt:lpstr>Presentación de PowerPoint</vt:lpstr>
      <vt:lpstr>La reconstrucción de Jerusalén se tomó 49 años de acuerdo a la profecía</vt:lpstr>
      <vt:lpstr>Presentación de PowerPoint</vt:lpstr>
      <vt:lpstr>Qué otro gran evento se predijo?</vt:lpstr>
      <vt:lpstr>Presentación de PowerPoint</vt:lpstr>
      <vt:lpstr>Qué sucedería en la última semana? </vt:lpstr>
      <vt:lpstr>Presentación de PowerPoint</vt:lpstr>
      <vt:lpstr>Qué triste evento ocurriría al final de las 70 semanas? </vt:lpstr>
      <vt:lpstr>Presentación de PowerPoint</vt:lpstr>
      <vt:lpstr>Presentación de PowerPoint</vt:lpstr>
      <vt:lpstr>Al final de las 70 semanas, en el     año 34 d.C. Israel consumó su rechazo al Mesías al comenzar su persecución contra  los cristianos.  Esteban fue el primero de ellos en pagar el alto precio de seguir a  Jesús.</vt:lpstr>
      <vt:lpstr>Presentación de PowerPoint</vt:lpstr>
      <vt:lpstr>LOS 2300 DIAS  O AÑOS PROFETICOS                                                         1810 Años</vt:lpstr>
      <vt:lpstr>Presentación de PowerPoint</vt:lpstr>
      <vt:lpstr>Presentación de PowerPoint</vt:lpstr>
      <vt:lpstr>Presentación de PowerPoint</vt:lpstr>
      <vt:lpstr>Con quién inició Cristo el juicio? </vt:lpstr>
      <vt:lpstr>Qué solemne advertencia se hace ? Habrá un día en que se terminará el juicio incluso para los vivos?</vt:lpstr>
      <vt:lpstr>CUANDO TERMINE  EL JUICIO</vt:lpstr>
      <vt:lpstr>En nuestro  próximo tema...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sellamiento, cómo ocurre?</dc:title>
  <dc:creator>Efrain Barón</dc:creator>
  <cp:lastModifiedBy>57314</cp:lastModifiedBy>
  <cp:revision>59</cp:revision>
  <cp:lastPrinted>2009-04-22T19:24:48Z</cp:lastPrinted>
  <dcterms:created xsi:type="dcterms:W3CDTF">1998-02-04T10:00:02Z</dcterms:created>
  <dcterms:modified xsi:type="dcterms:W3CDTF">2023-04-18T21:51:51Z</dcterms:modified>
</cp:coreProperties>
</file>