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8" r:id="rId1"/>
  </p:sldMasterIdLst>
  <p:notesMasterIdLst>
    <p:notesMasterId r:id="rId57"/>
  </p:notesMasterIdLst>
  <p:handoutMasterIdLst>
    <p:handoutMasterId r:id="rId58"/>
  </p:handoutMasterIdLst>
  <p:sldIdLst>
    <p:sldId id="256" r:id="rId2"/>
    <p:sldId id="315" r:id="rId3"/>
    <p:sldId id="316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80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8" r:id="rId36"/>
    <p:sldId id="331" r:id="rId37"/>
    <p:sldId id="332" r:id="rId38"/>
    <p:sldId id="282" r:id="rId39"/>
    <p:sldId id="283" r:id="rId40"/>
    <p:sldId id="284" r:id="rId41"/>
    <p:sldId id="287" r:id="rId42"/>
    <p:sldId id="285" r:id="rId43"/>
    <p:sldId id="289" r:id="rId44"/>
    <p:sldId id="292" r:id="rId45"/>
    <p:sldId id="295" r:id="rId46"/>
    <p:sldId id="297" r:id="rId47"/>
    <p:sldId id="299" r:id="rId48"/>
    <p:sldId id="301" r:id="rId49"/>
    <p:sldId id="303" r:id="rId50"/>
    <p:sldId id="305" r:id="rId51"/>
    <p:sldId id="306" r:id="rId52"/>
    <p:sldId id="309" r:id="rId53"/>
    <p:sldId id="334" r:id="rId54"/>
    <p:sldId id="313" r:id="rId55"/>
    <p:sldId id="314" r:id="rId56"/>
  </p:sldIdLst>
  <p:sldSz cx="9144000" cy="5143500" type="screen16x9"/>
  <p:notesSz cx="6858000" cy="91567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FD00"/>
    <a:srgbClr val="180E96"/>
    <a:srgbClr val="05024A"/>
    <a:srgbClr val="1D03E1"/>
    <a:srgbClr val="17D8E7"/>
    <a:srgbClr val="000000"/>
    <a:srgbClr val="FCFEB9"/>
    <a:srgbClr val="923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128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196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975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553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95325"/>
            <a:ext cx="60706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0561467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87468"/>
            <a:ext cx="7315200" cy="194626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74898"/>
            <a:ext cx="7315200" cy="85847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138C9-A3C9-4B84-A4DF-EB89C1B90C6B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5116C-B773-4158-8EE8-1CC6EEB3E29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0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299B9-80F2-4134-A1A4-3338A224360E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C46B7-5A8D-4C2C-99AC-A31012533DE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38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1" y="1370032"/>
            <a:ext cx="1492499" cy="336334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370032"/>
            <a:ext cx="5241476" cy="3363341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5742E-3765-49CD-8C6E-3C3A489D6BB2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38DD7-B986-45D5-BB91-FF7E48841B0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33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485900"/>
            <a:ext cx="3810000" cy="3086100"/>
          </a:xfrm>
        </p:spPr>
        <p:txBody>
          <a:bodyPr rtlCol="0">
            <a:normAutofit/>
          </a:bodyPr>
          <a:lstStyle/>
          <a:p>
            <a:pPr lvl="0"/>
            <a:endParaRPr lang="es-CO" noProof="0"/>
          </a:p>
        </p:txBody>
      </p:sp>
    </p:spTree>
    <p:extLst>
      <p:ext uri="{BB962C8B-B14F-4D97-AF65-F5344CB8AC3E}">
        <p14:creationId xmlns:p14="http://schemas.microsoft.com/office/powerpoint/2010/main" val="66175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485900"/>
            <a:ext cx="3810000" cy="3086100"/>
          </a:xfrm>
        </p:spPr>
        <p:txBody>
          <a:bodyPr rtlCol="0">
            <a:normAutofit/>
          </a:bodyPr>
          <a:lstStyle/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0674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ítulo, text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gráfico"/>
          <p:cNvSpPr>
            <a:spLocks noGrp="1"/>
          </p:cNvSpPr>
          <p:nvPr>
            <p:ph type="chart" sz="half" idx="2"/>
          </p:nvPr>
        </p:nvSpPr>
        <p:spPr>
          <a:xfrm>
            <a:off x="4648200" y="1485900"/>
            <a:ext cx="3810000" cy="3086100"/>
          </a:xfrm>
        </p:spPr>
        <p:txBody>
          <a:bodyPr rtlCol="0">
            <a:normAutofit/>
          </a:bodyPr>
          <a:lstStyle/>
          <a:p>
            <a:pPr lvl="0"/>
            <a:endParaRPr lang="es-CO" noProof="0"/>
          </a:p>
        </p:txBody>
      </p:sp>
    </p:spTree>
    <p:extLst>
      <p:ext uri="{BB962C8B-B14F-4D97-AF65-F5344CB8AC3E}">
        <p14:creationId xmlns:p14="http://schemas.microsoft.com/office/powerpoint/2010/main" val="3864331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27A2-8EE3-4168-AAAB-3A753131120C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B95B3-C34C-4B5A-B519-A1AF8AE821F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3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3179"/>
            <a:ext cx="7315200" cy="970194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898823"/>
            <a:ext cx="7315200" cy="82382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D2FB2-BAEC-42B8-9794-0A190CC57DE5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8E875-B2C5-46D7-BB52-E048F02FAD3D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96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158537"/>
            <a:ext cx="7315200" cy="86557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057400"/>
            <a:ext cx="3566160" cy="269519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057401"/>
            <a:ext cx="3566160" cy="269676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4E86F-94EF-49A8-A899-1533AA072109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AFF24-9F39-4FE0-9697-82BA12A34DB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8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057400"/>
            <a:ext cx="3364992" cy="466344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057400"/>
            <a:ext cx="3362062" cy="466344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158537"/>
            <a:ext cx="7315200" cy="86557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2537460"/>
            <a:ext cx="3566160" cy="221513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2537460"/>
            <a:ext cx="3566160" cy="221513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08924-CAFE-4FC5-9A62-9D76671AB942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A5381-FAA5-4366-A5DC-543CD23DBDE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5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BAF12-4C4A-45DD-B4D4-68810E51D106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B05C1-4165-481C-82EB-E919215A87B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44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B4C31-BF7A-4E0E-A1A3-E6F4A0989BB4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10C29-B0A4-4026-AB84-6147603496C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69022"/>
            <a:ext cx="2950936" cy="1629761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370032"/>
            <a:ext cx="4207848" cy="3357461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045822"/>
            <a:ext cx="2950936" cy="1684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1B1A5-C9E5-4FF2-A269-B7AD85D0B137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0500D-B363-4E8E-A72A-19E75707D6E4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5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371600"/>
            <a:ext cx="2953512" cy="1632204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1714500"/>
            <a:ext cx="4038600" cy="25146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044952"/>
            <a:ext cx="2953512" cy="16870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26800-E3D2-4FDC-9CA4-ED40DE377DE4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D40ED-4ADC-4282-B24C-DEE35361D9F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975" y="430213"/>
            <a:ext cx="85725" cy="428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325" y="430213"/>
            <a:ext cx="576263" cy="4286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914400" y="1158875"/>
            <a:ext cx="73152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2078038"/>
            <a:ext cx="73152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100" y="411163"/>
            <a:ext cx="1189038" cy="2238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pPr>
              <a:defRPr/>
            </a:pPr>
            <a:fld id="{206DF65A-6052-41F7-A250-61A7BE7993BB}" type="datetime1">
              <a:rPr lang="en-US"/>
              <a:pPr>
                <a:defRPr/>
              </a:pPr>
              <a:t>4/18/2023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411163"/>
            <a:ext cx="939800" cy="2270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5CCDAFB-2C7A-41E9-BF27-EEF8C91FB73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641350"/>
            <a:ext cx="2246312" cy="227013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165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755576" y="123478"/>
            <a:ext cx="7632848" cy="144655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CO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</a:rPr>
              <a:t>EL FUERTE PREGON PRESENTA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691680" y="1491630"/>
            <a:ext cx="5166320" cy="156966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342900" indent="-342900" algn="ctr">
              <a:defRPr/>
            </a:pPr>
            <a:r>
              <a:rPr lang="es-CO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Tema 10</a:t>
            </a:r>
          </a:p>
          <a:p>
            <a:pPr marL="342900" indent="-342900" algn="ctr">
              <a:defRPr/>
            </a:pPr>
            <a:r>
              <a:rPr lang="es-CO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Evidencias de que tenemos</a:t>
            </a:r>
          </a:p>
          <a:p>
            <a:pPr marL="342900" indent="-342900" algn="ctr">
              <a:defRPr/>
            </a:pPr>
            <a:r>
              <a:rPr lang="es-CO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el Sello de Dios</a:t>
            </a:r>
          </a:p>
        </p:txBody>
      </p:sp>
    </p:spTree>
  </p:cSld>
  <p:clrMapOvr>
    <a:masterClrMapping/>
  </p:clrMapOvr>
  <p:transition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69I.JPG                                                        0000A896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86200" y="457200"/>
            <a:ext cx="4572000" cy="6286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sz="32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CRUZ Y EL SELLO DE DIOS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00088"/>
            <a:ext cx="4500563" cy="4443412"/>
          </a:xfrm>
        </p:spPr>
        <p:txBody>
          <a:bodyPr rtlCol="0">
            <a:normAutofit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NADIE PODRA SER SALVO SI NO PASA POR LA EXPERIENCIA DE LA CRUZ.</a:t>
            </a:r>
          </a:p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“...Si alguno quiere venir en pos de mí, niéguese a sí mismo, tome su cruz y sígame.” (Mar. 8:34)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67N.JPG                                                        0000A896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6675" y="339725"/>
            <a:ext cx="7772400" cy="857250"/>
          </a:xfrm>
        </p:spPr>
        <p:txBody>
          <a:bodyPr rtlCol="0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NOMBRE DE JESUS Y </a:t>
            </a:r>
            <a:b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SELLO DE DIOS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800350"/>
            <a:ext cx="7710488" cy="2057400"/>
          </a:xfrm>
        </p:spPr>
        <p:txBody>
          <a:bodyPr rtlCol="0">
            <a:normAutofit fontScale="85000" lnSpcReduction="10000"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Los redimidos llevan el nombre de JESUS escrito en sus frentes.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nombre significa carácter. En otras palabras, nadie llevará el sello de Dios si no refleja el carácter de Jesús y no tiene su número.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I100.JPG                                                       0000A902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2275" y="3219450"/>
            <a:ext cx="5400675" cy="158432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Valor numérico del nombre de Jesús (IHESOUS) en griego: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84963" y="-17463"/>
            <a:ext cx="2438400" cy="3086101"/>
          </a:xfrm>
        </p:spPr>
        <p:txBody>
          <a:bodyPr rtlCol="0">
            <a:normAutofit fontScale="85000" lnSpcReduction="10000"/>
          </a:bodyPr>
          <a:lstStyle/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I..........	10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H.........	  8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S..........   200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O.........	70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U.........   400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S..........   </a:t>
            </a:r>
            <a:r>
              <a:rPr lang="en-US" sz="28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200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888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K016.JPG                                                       0000A938&#10;FOTOS_CD_BETA                  B1732A9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627063"/>
            <a:ext cx="7558087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obra del sellamiento es obra de toda la Divinidad: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117850"/>
            <a:ext cx="6248400" cy="2057400"/>
          </a:xfrm>
        </p:spPr>
        <p:txBody>
          <a:bodyPr rtlCol="0">
            <a:normAutofit fontScale="70000" lnSpcReduction="20000"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es-CO" sz="3600" b="1" dirty="0">
              <a:solidFill>
                <a:srgbClr val="FAFD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36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PADRE TAMBIEN </a:t>
            </a:r>
          </a:p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36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TIENE SU SELLO:</a:t>
            </a:r>
          </a:p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36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Y ES SU NOMBRE, </a:t>
            </a:r>
          </a:p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36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 DECIR, </a:t>
            </a:r>
            <a:r>
              <a:rPr lang="es-CO" sz="3600" b="1" u="sng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SU CARACTER.</a:t>
            </a:r>
            <a:endParaRPr lang="es-CO" sz="3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3600" b="1" dirty="0">
              <a:solidFill>
                <a:srgbClr val="FAFD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creeching Brake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J047.JPG                                                       0000A938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03325"/>
            <a:ext cx="9036050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LEY ES EL REFLEJO DEL CARACTER DE DIOS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0" y="2457450"/>
            <a:ext cx="3810000" cy="2686050"/>
          </a:xfrm>
        </p:spPr>
        <p:txBody>
          <a:bodyPr rtlCol="0">
            <a:normAutofit fontScale="92500" lnSpcReduction="10000"/>
          </a:bodyPr>
          <a:lstStyle/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DIOS ES BUENO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LEY ES BUENA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DIOS ES JUSTO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LEY ES JUSTA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DIOS ES SANTO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LEY ES SANTA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116013" y="2278063"/>
            <a:ext cx="39719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CO" sz="2800" b="1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la luz de Rom.7:12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 autoUpdateAnimBg="0" rev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64C.JPG                                                        0000A860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6925"/>
            <a:ext cx="338455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39725"/>
            <a:ext cx="8856663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LEY ES EL REFLEJO DEL CARACTER DE DIOS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08400" y="2114550"/>
            <a:ext cx="5181600" cy="2743200"/>
          </a:xfrm>
        </p:spPr>
        <p:txBody>
          <a:bodyPr rtlCol="0">
            <a:normAutofit fontScale="92500" lnSpcReduction="20000"/>
          </a:bodyPr>
          <a:lstStyle/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La ley es perfecta, como lo es Dios.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CFEB9"/>
                </a:solidFill>
              </a:rPr>
              <a:t>La ley es fiel y así es Dios.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La ley es recta como Dios.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CFEB9"/>
                </a:solidFill>
              </a:rPr>
              <a:t>La ley es pura, y así es El.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La ley es limpia como Dios.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CFEB9"/>
                </a:solidFill>
              </a:rPr>
              <a:t>La ley es justa, y así es Dios.</a:t>
            </a: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18926" y="1491630"/>
            <a:ext cx="44291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s-CO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la luz de Sal. 19:7-9...</a:t>
            </a: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211638" y="169863"/>
            <a:ext cx="4897437" cy="1538287"/>
          </a:xfrm>
        </p:spPr>
        <p:txBody>
          <a:bodyPr/>
          <a:lstStyle/>
          <a:p>
            <a:pPr algn="ctr" eaLnBrk="1" hangingPunct="1"/>
            <a:r>
              <a:rPr lang="es-CO" sz="2800" b="1">
                <a:solidFill>
                  <a:srgbClr val="FCFEB9"/>
                </a:solidFill>
              </a:rPr>
              <a:t>Los que reciban el sello del Padre deberán tener una vida en armonía con sus mandatos (1 Juan 5:2,3)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047875"/>
            <a:ext cx="4419600" cy="2971800"/>
          </a:xfrm>
        </p:spPr>
        <p:txBody>
          <a:bodyPr rtlCol="0">
            <a:normAutofit fontScale="77500" lnSpcReduction="20000"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“En esto conocemos que amamos a los hijos de Dios, cuando amamos a Dios, y guardamos sus mandamientos.</a:t>
            </a:r>
          </a:p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 “ Porque este es el amor de Dios, que guardemos sus 	mandamientos; y sus mandamientos	no son penosos.”</a:t>
            </a:r>
          </a:p>
        </p:txBody>
      </p:sp>
      <p:grpSp>
        <p:nvGrpSpPr>
          <p:cNvPr id="20484" name="2 Grupo"/>
          <p:cNvGrpSpPr>
            <a:grpSpLocks/>
          </p:cNvGrpSpPr>
          <p:nvPr/>
        </p:nvGrpSpPr>
        <p:grpSpPr bwMode="auto">
          <a:xfrm>
            <a:off x="0" y="0"/>
            <a:ext cx="4284663" cy="5130800"/>
            <a:chOff x="0" y="0"/>
            <a:chExt cx="4283968" cy="5130293"/>
          </a:xfrm>
        </p:grpSpPr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83968" cy="5130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84205">
              <a:off x="246976" y="1928300"/>
              <a:ext cx="2337048" cy="1834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45N.JPG                                                        0000A896&#10;FOTOS_CD_BETA                  B1732A9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8893175" cy="857250"/>
          </a:xfrm>
        </p:spPr>
        <p:txBody>
          <a:bodyPr/>
          <a:lstStyle/>
          <a:p>
            <a:pPr algn="ctr" eaLnBrk="1" hangingPunct="1"/>
            <a:r>
              <a:rPr lang="es-CO" b="1">
                <a:solidFill>
                  <a:srgbClr val="FCFEB9"/>
                </a:solidFill>
              </a:rPr>
              <a:t>La obra del sellamiento es obra de toda la Divinidad: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1438" y="3157538"/>
            <a:ext cx="9037637" cy="2151062"/>
          </a:xfrm>
        </p:spPr>
        <p:txBody>
          <a:bodyPr rtlCol="0">
            <a:normAutofit fontScale="77500" lnSpcReduction="20000"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Y EL SELLO DEL ESPIRITU SANTO:</a:t>
            </a:r>
          </a:p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ESPIRITU SANTO MISMO</a:t>
            </a:r>
          </a:p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(Efe. 4:30)</a:t>
            </a:r>
          </a:p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Y el mismo se encarga de poner todos los sellos que se resumen en uno solo: FIDELIDAD A DIOS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268288"/>
            <a:ext cx="4248150" cy="1439862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28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Qué no debemos hacer contra el Espíritu Santo </a:t>
            </a:r>
            <a:br>
              <a:rPr lang="es-CO" sz="28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s-CO" sz="28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y por qué? 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2211388"/>
            <a:ext cx="4392612" cy="2343150"/>
          </a:xfrm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CO" sz="2800" b="1">
                <a:solidFill>
                  <a:srgbClr val="FAFD00"/>
                </a:solidFill>
              </a:rPr>
              <a:t>“</a:t>
            </a:r>
            <a:r>
              <a:rPr lang="es-CO" sz="2800" b="1"/>
              <a:t>Y</a:t>
            </a:r>
            <a:r>
              <a:rPr lang="es-CO" sz="2800" b="1" u="sng"/>
              <a:t> no entristezcáis </a:t>
            </a:r>
            <a:r>
              <a:rPr lang="es-CO" sz="2800" b="1">
                <a:solidFill>
                  <a:srgbClr val="FAFD00"/>
                </a:solidFill>
              </a:rPr>
              <a:t>al Espíritu Santo de  Dios </a:t>
            </a:r>
            <a:r>
              <a:rPr lang="es-CO" sz="2800" b="1" u="sng"/>
              <a:t>en quien fuisteis sellados para el día de la redención.</a:t>
            </a:r>
            <a:r>
              <a:rPr lang="es-CO" sz="2800" b="1">
                <a:solidFill>
                  <a:srgbClr val="FAFD00"/>
                </a:solidFill>
              </a:rPr>
              <a:t>” 	</a:t>
            </a:r>
          </a:p>
          <a:p>
            <a:pPr algn="ctr" eaLnBrk="1" hangingPunct="1">
              <a:buFontTx/>
              <a:buNone/>
            </a:pPr>
            <a:r>
              <a:rPr lang="es-CO" sz="2800" b="1">
                <a:solidFill>
                  <a:srgbClr val="FAFD00"/>
                </a:solidFill>
              </a:rPr>
              <a:t>(Ef. 4:30)</a:t>
            </a:r>
          </a:p>
          <a:p>
            <a:pPr algn="ctr" eaLnBrk="1" hangingPunct="1"/>
            <a:endParaRPr lang="es-CO" sz="2800" b="1">
              <a:solidFill>
                <a:srgbClr val="FAFD00"/>
              </a:solidFill>
            </a:endParaRP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95263"/>
            <a:ext cx="7772400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3600" b="1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Qué representa </a:t>
            </a:r>
            <a:br>
              <a:rPr lang="es-CO" sz="3600" b="1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s-CO" sz="3600" b="1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Sello del Espíritu Santo? </a:t>
            </a:r>
          </a:p>
        </p:txBody>
      </p:sp>
      <p:pic>
        <p:nvPicPr>
          <p:cNvPr id="23555" name="Picture 4"/>
          <p:cNvPicPr>
            <a:picLocks noGrp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31888"/>
            <a:ext cx="4284663" cy="3992562"/>
          </a:xfrm>
          <a:noFill/>
        </p:spPr>
      </p:pic>
      <p:sp>
        <p:nvSpPr>
          <p:cNvPr id="245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343400" y="1485900"/>
            <a:ext cx="4572000" cy="3086100"/>
          </a:xfrm>
        </p:spPr>
        <p:txBody>
          <a:bodyPr rtlCol="0">
            <a:normAutofit fontScale="92500"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</a:rPr>
              <a:t>“En él también vosotros, habiendo oído la palabra de verdad, el evangelio de vuestra</a:t>
            </a:r>
          </a:p>
          <a:p>
            <a:pPr marL="365760" indent="-36576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b="1" dirty="0">
                <a:solidFill>
                  <a:srgbClr val="FAFD00"/>
                </a:solidFill>
              </a:rPr>
              <a:t>	salvación, y habiendo creído en él, fuisteis sellados con el Espíritu Santo que había sido prometido, </a:t>
            </a:r>
            <a:r>
              <a:rPr lang="es-CO" b="1" u="sng" dirty="0">
                <a:solidFill>
                  <a:schemeClr val="hlink"/>
                </a:solidFill>
              </a:rPr>
              <a:t>quien es la garantía de nuestra herencia para la redención de lo adquirido, </a:t>
            </a:r>
            <a:r>
              <a:rPr lang="es-CO" b="1" dirty="0">
                <a:solidFill>
                  <a:srgbClr val="FAFD00"/>
                </a:solidFill>
              </a:rPr>
              <a:t>para la alabanza de su gloria” </a:t>
            </a:r>
            <a:r>
              <a:rPr lang="es-CO" b="1" dirty="0">
                <a:solidFill>
                  <a:srgbClr val="FCFEB9"/>
                </a:solidFill>
              </a:rPr>
              <a:t>(Efe. 1:13,14)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N091.JPG                                                       0000A938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17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987425"/>
            <a:ext cx="8170862" cy="4000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qué hablaron los profetas en cuanto al destino de los impíos?</a:t>
            </a:r>
          </a:p>
        </p:txBody>
      </p:sp>
      <p:sp>
        <p:nvSpPr>
          <p:cNvPr id="3" name="2 Rectángulo redondeado"/>
          <p:cNvSpPr/>
          <p:nvPr/>
        </p:nvSpPr>
        <p:spPr>
          <a:xfrm>
            <a:off x="107950" y="3435350"/>
            <a:ext cx="9023350" cy="16573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“PORQUE he aquí, viene  el día ardiente como un horno; y todos los soberbios, y todos los  que hacen maldad, serán estopa; y aquel día que vendrá, los  abrasará, ha dicho Jehová de los  ejércitos, el cual no les  dejará ni  raíz ni rama.” </a:t>
            </a:r>
          </a:p>
          <a:p>
            <a:pPr marL="365760" indent="-365760" algn="just" eaLnBrk="1" fontAlgn="auto" hangingPunct="1">
              <a:spcAft>
                <a:spcPts val="0"/>
              </a:spcAft>
              <a:defRPr/>
            </a:pPr>
            <a:r>
              <a:rPr lang="es-CO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(Mal. 4:1)</a:t>
            </a:r>
          </a:p>
        </p:txBody>
      </p:sp>
    </p:spTree>
  </p:cSld>
  <p:clrMapOvr>
    <a:masterClrMapping/>
  </p:clrMapOvr>
  <p:transition>
    <p:blinds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Grp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noFill/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-20638"/>
            <a:ext cx="9109075" cy="641351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Qué promesa hay para los últimos días?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95450" y="2857500"/>
            <a:ext cx="7448550" cy="2286000"/>
          </a:xfrm>
        </p:spPr>
        <p:txBody>
          <a:bodyPr rtlCol="0">
            <a:normAutofit fontScale="85000" lnSpcReduction="20000"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“ Sucederá después de esto que derramaré mi Espíritu sobre todo mortal. Vuestros hijos y vuestras hijas profetizarán. Vuestros ancianos tendrán sueños; y vuestros jóvenes, visiones.  En aquellos días también  derramaré mi Espíritu sobre los siervos y las siervas.”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 charset="2"/>
              <a:buNone/>
              <a:defRPr/>
            </a:pPr>
            <a:r>
              <a:rPr lang="es-CO" sz="2800" b="1" dirty="0">
                <a:solidFill>
                  <a:srgbClr val="FAFD00"/>
                </a:solidFill>
              </a:rPr>
              <a:t>     (Joel 2: 28,29)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2800" b="1" dirty="0">
              <a:solidFill>
                <a:srgbClr val="FAFD00"/>
              </a:solidFill>
            </a:endParaRP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A015.JPG                                                       0000A902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3086100"/>
            <a:ext cx="7924800" cy="2057400"/>
          </a:xfrm>
        </p:spPr>
        <p:txBody>
          <a:bodyPr rtlCol="0">
            <a:normAutofit fontScale="92500" lnSpcReduction="10000"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“Realizaré prodigios en los cielos y en la tierra: sangre, fuego y columnas de humo. El sol se convertirá en tinieblas, y la luna en sangre, antes que venga el día de Jehovah, grande y temible.” 	(Joel 2: 31,32)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981200" y="342900"/>
            <a:ext cx="54102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O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Señales precursoras del derramamiento del </a:t>
            </a:r>
          </a:p>
          <a:p>
            <a:pPr algn="ctr">
              <a:spcBef>
                <a:spcPct val="50000"/>
              </a:spcBef>
              <a:defRPr/>
            </a:pPr>
            <a:r>
              <a:rPr lang="es-CO" sz="3200" b="1">
                <a:effectLst>
                  <a:outerShdw blurRad="38100" dist="38100" dir="2700000" algn="tl">
                    <a:srgbClr val="FFFFFF"/>
                  </a:outerShdw>
                </a:effectLst>
              </a:rPr>
              <a:t>Espíritu Santo</a:t>
            </a:r>
            <a:endParaRPr lang="es-CO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&#10;DIA_NOCH.PICT                                                  00000101&#10;Fotos CD Alfa                  B16F8E4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57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Las señales en el sol y en la luna </a:t>
            </a:r>
            <a:br>
              <a:rPr lang="en-US" sz="3600" b="1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600" b="1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ya se cumplieron!</a:t>
            </a:r>
            <a:endParaRPr lang="en-US">
              <a:solidFill>
                <a:srgbClr val="FAFD00"/>
              </a:solidFill>
            </a:endParaRPr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505200" y="1419225"/>
            <a:ext cx="5334000" cy="3086100"/>
          </a:xfrm>
        </p:spPr>
        <p:txBody>
          <a:bodyPr rtlCol="0">
            <a:normAutofit fontScale="85000" lnSpcReduction="10000"/>
          </a:bodyPr>
          <a:lstStyle/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180E9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19 de mayo de 1780, hacia las 9 a.m. una especie de nube muy negra cubrió la tierra. 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oscuridad fue total y duró todo el día y se notó en el hemisferio norte de la tierra.</a:t>
            </a:r>
          </a:p>
          <a:p>
            <a:pPr marL="365760" indent="-36576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(R.M. </a:t>
            </a:r>
            <a:r>
              <a:rPr lang="es-CO" sz="28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Devens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“Nuestro primer siglo”, pg. 89)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&#10;JESUS_21.PICT                                                  00000302&#10;Fotos CD Alfa                  B16F8E4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71525"/>
            <a:ext cx="8382000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Después de 1798 se empezó a cumplir la promesa del descenso del Espíritu Santo y del sellamiento final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457450"/>
            <a:ext cx="7162800" cy="2114550"/>
          </a:xfrm>
        </p:spPr>
        <p:txBody>
          <a:bodyPr rtlCol="0">
            <a:normAutofit fontScale="85000" lnSpcReduction="20000"/>
          </a:bodyPr>
          <a:lstStyle/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>
                <a:solidFill>
                  <a:srgbClr val="28004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Fue por esa época en que se redescubrieron verdades olvidadas: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>
                <a:solidFill>
                  <a:srgbClr val="28004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OBRA DE CRISTO EN EL CIELO COMO SUMO SACERDOTE;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>
                <a:solidFill>
                  <a:srgbClr val="28004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VENIDA DE CRISTO, y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>
                <a:solidFill>
                  <a:srgbClr val="28004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SANTIDAD DEL SABADO</a:t>
            </a:r>
            <a:endParaRPr lang="en-US" sz="2800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39725"/>
            <a:ext cx="3816350" cy="21145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Jesús, hablando del </a:t>
            </a:r>
            <a:br>
              <a:rPr lang="es-CO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s-CO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Espíritu Santo, dijo</a:t>
            </a:r>
            <a:r>
              <a:rPr lang="es-CO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2643188"/>
            <a:ext cx="4140200" cy="2305050"/>
          </a:xfrm>
        </p:spPr>
        <p:txBody>
          <a:bodyPr rtlCol="0">
            <a:normAutofit fontScale="77500" lnSpcReduction="20000"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/>
              <a:t>“Y cuando venga el Espíritu de verdad, él os guiará a toda la verdad; pues no hablará por sí solo, sino que hablará todo lo que oiga y os hará saber las cosas que han de venir.” 	(</a:t>
            </a:r>
            <a:r>
              <a:rPr lang="es-CO" sz="2800" b="1" dirty="0" err="1"/>
              <a:t>Jn</a:t>
            </a:r>
            <a:r>
              <a:rPr lang="es-CO" sz="2800" b="1" dirty="0"/>
              <a:t>. 16:13)</a:t>
            </a:r>
          </a:p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2800" dirty="0"/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975" y="346075"/>
            <a:ext cx="4953000" cy="8572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dirty="0">
                <a:solidFill>
                  <a:srgbClr val="FAFD00"/>
                </a:solidFill>
              </a:rPr>
              <a:t>Pero la falsificación </a:t>
            </a:r>
            <a:br>
              <a:rPr lang="es-CO" dirty="0">
                <a:solidFill>
                  <a:srgbClr val="FAFD00"/>
                </a:solidFill>
              </a:rPr>
            </a:br>
            <a:r>
              <a:rPr lang="es-CO" dirty="0">
                <a:solidFill>
                  <a:srgbClr val="FAFD00"/>
                </a:solidFill>
              </a:rPr>
              <a:t>no se haría esperar!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-36513" y="1492250"/>
            <a:ext cx="4556126" cy="3651250"/>
          </a:xfrm>
        </p:spPr>
        <p:txBody>
          <a:bodyPr rtlCol="0">
            <a:normAutofit fontScale="92500" lnSpcReduction="10000"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</a:rPr>
              <a:t>Así como se levantarían FALSOS CRISTOS Y FALSOS PROFETAS, también habría </a:t>
            </a:r>
            <a:r>
              <a:rPr lang="es-CO" b="1" u="sng" dirty="0">
                <a:solidFill>
                  <a:srgbClr val="17D8E7"/>
                </a:solidFill>
              </a:rPr>
              <a:t>una falsificación del ESPIRITU   SANTO!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</a:rPr>
              <a:t>Es </a:t>
            </a:r>
            <a:r>
              <a:rPr lang="es-CO" b="1" u="sng" dirty="0">
                <a:solidFill>
                  <a:srgbClr val="17D8E7"/>
                </a:solidFill>
              </a:rPr>
              <a:t>un espíritu de error</a:t>
            </a:r>
            <a:r>
              <a:rPr lang="es-CO" b="1" dirty="0">
                <a:solidFill>
                  <a:srgbClr val="FAFD00"/>
                </a:solidFill>
              </a:rPr>
              <a:t> que reciben todos los que se complacen en la iniquidad y que rechazan la verdad! (2 Tes. 2:10-12)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</a:rPr>
              <a:t>Tanto el </a:t>
            </a:r>
            <a:r>
              <a:rPr lang="es-CO" b="1" dirty="0">
                <a:solidFill>
                  <a:srgbClr val="17D8E7"/>
                </a:solidFill>
              </a:rPr>
              <a:t>ESPIRITISMO</a:t>
            </a:r>
            <a:r>
              <a:rPr lang="es-CO" b="1" dirty="0">
                <a:solidFill>
                  <a:srgbClr val="FAFD00"/>
                </a:solidFill>
              </a:rPr>
              <a:t> como el </a:t>
            </a:r>
            <a:r>
              <a:rPr lang="es-CO" b="1" dirty="0">
                <a:solidFill>
                  <a:srgbClr val="17D8E7"/>
                </a:solidFill>
              </a:rPr>
              <a:t>FALSO CARISMATISMO O PENTECOSTALISMO</a:t>
            </a:r>
            <a:r>
              <a:rPr lang="es-CO" b="1" dirty="0">
                <a:solidFill>
                  <a:srgbClr val="FAFD00"/>
                </a:solidFill>
              </a:rPr>
              <a:t> son una imitación de la obra del Espíritu Santo.</a:t>
            </a:r>
            <a:endParaRPr lang="es-CO" sz="2800" b="1" dirty="0">
              <a:solidFill>
                <a:srgbClr val="FAFD00"/>
              </a:solidFill>
            </a:endParaRPr>
          </a:p>
        </p:txBody>
      </p:sp>
      <p:pic>
        <p:nvPicPr>
          <p:cNvPr id="29700" name="Picture 6" descr="http://cache.daylife.com/imageserve/0fo86ZXdjUbmj/52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988"/>
            <a:ext cx="7772400" cy="857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#1 - RENACE EL ESPIRITISMO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485900"/>
            <a:ext cx="4248150" cy="3086100"/>
          </a:xfrm>
        </p:spPr>
        <p:txBody>
          <a:bodyPr/>
          <a:lstStyle/>
          <a:p>
            <a:pPr marL="365125" indent="-365125" algn="ctr" eaLnBrk="1" hangingPunct="1"/>
            <a:r>
              <a:rPr lang="es-CO" sz="2400" b="1">
                <a:solidFill>
                  <a:srgbClr val="FAFD00"/>
                </a:solidFill>
              </a:rPr>
              <a:t>El 31 de marzo de 1848 las hermanas Margaretta y Katie Fox  entraron en contactos con espíritus.</a:t>
            </a:r>
          </a:p>
          <a:p>
            <a:pPr marL="365125" indent="-365125" algn="ctr" eaLnBrk="1" hangingPunct="1"/>
            <a:r>
              <a:rPr lang="es-CO" sz="2400" b="1">
                <a:solidFill>
                  <a:srgbClr val="FAFD00"/>
                </a:solidFill>
              </a:rPr>
              <a:t>Así la antigua brujería se introdujo con el espiritismo moderno en América!</a:t>
            </a:r>
          </a:p>
        </p:txBody>
      </p:sp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03325"/>
            <a:ext cx="4464050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93675"/>
            <a:ext cx="4114800" cy="10858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b="1">
                <a:solidFill>
                  <a:srgbClr val="17D8E7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Los disfraces del espiritismo</a:t>
            </a:r>
            <a:endParaRPr lang="es-CO">
              <a:solidFill>
                <a:srgbClr val="17D8E7"/>
              </a:solidFill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73200"/>
            <a:ext cx="4859338" cy="3670300"/>
          </a:xfrm>
        </p:spPr>
        <p:txBody>
          <a:bodyPr rtlCol="0">
            <a:normAutofit fontScale="85000" lnSpcReduction="10000"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</a:rPr>
              <a:t>Hoy se llama: 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</a:rPr>
              <a:t>“</a:t>
            </a:r>
            <a:r>
              <a:rPr lang="es-CO" b="1" u="sng" dirty="0">
                <a:solidFill>
                  <a:schemeClr val="hlink"/>
                </a:solidFill>
              </a:rPr>
              <a:t>Parasicología</a:t>
            </a:r>
            <a:r>
              <a:rPr lang="es-CO" b="1" dirty="0">
                <a:solidFill>
                  <a:srgbClr val="FAFD00"/>
                </a:solidFill>
              </a:rPr>
              <a:t>” y hasta se estudia en las  universidades;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</a:rPr>
              <a:t>“</a:t>
            </a:r>
            <a:r>
              <a:rPr lang="es-CO" b="1" u="sng" dirty="0">
                <a:solidFill>
                  <a:schemeClr val="hlink"/>
                </a:solidFill>
              </a:rPr>
              <a:t>Psiquismo</a:t>
            </a:r>
            <a:r>
              <a:rPr lang="es-CO" b="1" dirty="0">
                <a:solidFill>
                  <a:srgbClr val="FAFD00"/>
                </a:solidFill>
              </a:rPr>
              <a:t>”, el cual ha invadido la televisión. Ya existen líneas psíquicas a las cuales se puede llamar para saber el futuro. Los psíquicos han amasado fortunas a costillas de los incautos!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</a:rPr>
              <a:t>“</a:t>
            </a:r>
            <a:r>
              <a:rPr lang="es-CO" b="1" u="sng" dirty="0">
                <a:solidFill>
                  <a:schemeClr val="hlink"/>
                </a:solidFill>
              </a:rPr>
              <a:t>Nueva Era</a:t>
            </a:r>
            <a:r>
              <a:rPr lang="es-CO" b="1" dirty="0">
                <a:solidFill>
                  <a:srgbClr val="FAFD00"/>
                </a:solidFill>
              </a:rPr>
              <a:t>”.  Esta es la filosofía de moda: es una mezcla del panteísmo, el espiritismo y el humanismo. Las librerías, el cine, la música, los centros de nutrición y medicinas alternativas están inundados de  la nueva era.</a:t>
            </a:r>
          </a:p>
        </p:txBody>
      </p:sp>
      <p:grpSp>
        <p:nvGrpSpPr>
          <p:cNvPr id="32772" name="1 Grupo"/>
          <p:cNvGrpSpPr>
            <a:grpSpLocks/>
          </p:cNvGrpSpPr>
          <p:nvPr/>
        </p:nvGrpSpPr>
        <p:grpSpPr bwMode="auto">
          <a:xfrm>
            <a:off x="4937125" y="-20638"/>
            <a:ext cx="4206875" cy="5164138"/>
            <a:chOff x="4937827" y="-20538"/>
            <a:chExt cx="4206172" cy="5164038"/>
          </a:xfrm>
        </p:grpSpPr>
        <p:pic>
          <p:nvPicPr>
            <p:cNvPr id="32773" name="Picture 7" descr="&#10;OCULTISM.PICT                                                  00000101&#10;Fotos CD Alfa                  B16F8E46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-3204"/>
              <a:ext cx="2123727" cy="264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828" y="-20538"/>
              <a:ext cx="2082444" cy="266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77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3" y="2643758"/>
              <a:ext cx="2104596" cy="2499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776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7827" y="2643758"/>
              <a:ext cx="2082445" cy="2499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203325"/>
            <a:ext cx="4249738" cy="8001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DIOS CONDENA </a:t>
            </a:r>
            <a:b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ESTAS PRACTICAS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2066925"/>
            <a:ext cx="4572000" cy="3076575"/>
          </a:xfrm>
        </p:spPr>
        <p:txBody>
          <a:bodyPr rtlCol="0">
            <a:normAutofit fontScale="77500" lnSpcReduction="20000"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sea hallado en ti quien… practique </a:t>
            </a:r>
            <a:r>
              <a:rPr lang="es-CO" sz="28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adivinación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ni </a:t>
            </a:r>
            <a:r>
              <a:rPr lang="es-CO" sz="28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agorero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ni </a:t>
            </a:r>
            <a:r>
              <a:rPr lang="es-CO" sz="28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sortílego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ni </a:t>
            </a:r>
            <a:r>
              <a:rPr lang="es-CO" sz="28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hechicero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ni e</a:t>
            </a:r>
            <a:r>
              <a:rPr lang="es-CO" sz="28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ncantador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ni adivino, ni </a:t>
            </a:r>
            <a:r>
              <a:rPr lang="es-CO" sz="28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mago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ni </a:t>
            </a:r>
            <a:r>
              <a:rPr lang="es-CO" sz="28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consulte a los muertos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Porque es </a:t>
            </a:r>
            <a:r>
              <a:rPr lang="es-CO" sz="2800" b="1" u="sng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ABOMINACIÓN 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con Jehová cualquiera que hace estas cosas…” (</a:t>
            </a:r>
            <a:r>
              <a:rPr lang="es-CO" sz="28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18:10-12)</a:t>
            </a: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-1588"/>
            <a:ext cx="4356100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4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131888"/>
            <a:ext cx="4498975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Todo es una falsificación del Espíritu Santo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057400"/>
            <a:ext cx="3810000" cy="3086100"/>
          </a:xfrm>
        </p:spPr>
        <p:txBody>
          <a:bodyPr rtlCol="0">
            <a:normAutofit fontScale="92500" lnSpcReduction="20000"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AFD00"/>
                </a:solidFill>
              </a:rPr>
              <a:t>Los síquicos hablan de sus dones  como dones de Dios</a:t>
            </a:r>
          </a:p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AFD00"/>
                </a:solidFill>
              </a:rPr>
              <a:t>Sus dones son  para predecir el futuro, para regresar al pasado, para leer la mente, para sanar, para la fortuna...</a:t>
            </a:r>
          </a:p>
        </p:txBody>
      </p:sp>
      <p:pic>
        <p:nvPicPr>
          <p:cNvPr id="35844" name="Picture 6" descr="&#10;MEDITACI.PICT                                                  00000101&#10;Fotos CD Alfa                  B16F8E46: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6938" y="0"/>
            <a:ext cx="4437062" cy="5143500"/>
          </a:xfrm>
        </p:spPr>
      </p:pic>
    </p:spTree>
  </p:cSld>
  <p:clrMapOvr>
    <a:masterClrMapping/>
  </p:clrMapOvr>
  <p:transition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N093.JPG                                                       0000A938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144463"/>
            <a:ext cx="3816350" cy="4948237"/>
          </a:xfrm>
        </p:spPr>
        <p:txBody>
          <a:bodyPr/>
          <a:lstStyle/>
          <a:p>
            <a:pPr marL="365125" indent="-365125" algn="just" eaLnBrk="1" hangingPunct="1"/>
            <a:r>
              <a:rPr lang="es-CO" sz="2400" b="1"/>
              <a:t>“Y esta será la plaga con que herirá Jehová a todos los pueblos que pelearon contra </a:t>
            </a:r>
          </a:p>
          <a:p>
            <a:pPr marL="365125" indent="-365125" algn="just" eaLnBrk="1" hangingPunct="1">
              <a:buFontTx/>
              <a:buNone/>
            </a:pPr>
            <a:r>
              <a:rPr lang="es-CO" sz="2400" b="1"/>
              <a:t>	Jerusalén: la carne de ellos se disolverá estando ellos sobre sus pies, y se consumirán sus ojos en sus cuencas, y su lengua se les deshará en su boca.” 	</a:t>
            </a:r>
          </a:p>
          <a:p>
            <a:pPr marL="365125" indent="-365125" algn="just" eaLnBrk="1" hangingPunct="1">
              <a:buFontTx/>
              <a:buNone/>
            </a:pPr>
            <a:r>
              <a:rPr lang="es-CO" sz="2400" b="1"/>
              <a:t>     (Zac. 14:12)</a:t>
            </a:r>
          </a:p>
          <a:p>
            <a:pPr marL="365125" indent="-365125" algn="just" eaLnBrk="1" hangingPunct="1"/>
            <a:endParaRPr lang="es-CO" sz="3200" b="1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&#10;ADORAN02.PICT                                                  00000101&#10;Fotos CD Alfa                  B16F8E4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b="1">
                <a:solidFill>
                  <a:srgbClr val="FAFD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#2 - EL FALSO CARISMATISMO O PENTECOSTALISMO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00400" y="1828800"/>
            <a:ext cx="5410200" cy="3086100"/>
          </a:xfrm>
        </p:spPr>
        <p:txBody>
          <a:bodyPr rtlCol="0">
            <a:normAutofit fontScale="92500" lnSpcReduction="10000"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AFD00"/>
                </a:solidFill>
              </a:rPr>
              <a:t>Fue en 1910 cuando el pentecostalismo surgió y en 1960 , en una iglesia episcopal norteamericana, cuando el movimiento carismático se comenzó a desarrollar.	(Diccionario de Oxford de Religiones mundiales, pg. 206)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6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706438"/>
            <a:ext cx="8785225" cy="857250"/>
          </a:xfrm>
        </p:spPr>
        <p:txBody>
          <a:bodyPr/>
          <a:lstStyle/>
          <a:p>
            <a:pPr algn="ctr" eaLnBrk="1" hangingPunct="1"/>
            <a:r>
              <a:rPr lang="es-CO" sz="3200" b="1">
                <a:solidFill>
                  <a:srgbClr val="FAFD00"/>
                </a:solidFill>
              </a:rPr>
              <a:t>Es un movimiento religioso que </a:t>
            </a:r>
            <a:br>
              <a:rPr lang="es-CO" sz="3200" b="1">
                <a:solidFill>
                  <a:srgbClr val="FAFD00"/>
                </a:solidFill>
              </a:rPr>
            </a:br>
            <a:r>
              <a:rPr lang="es-CO" sz="3200" b="1">
                <a:solidFill>
                  <a:srgbClr val="FAFD00"/>
                </a:solidFill>
              </a:rPr>
              <a:t>pone su énfasis en la alabanza, </a:t>
            </a:r>
            <a:br>
              <a:rPr lang="es-CO" sz="3200" b="1">
                <a:solidFill>
                  <a:srgbClr val="FAFD00"/>
                </a:solidFill>
              </a:rPr>
            </a:br>
            <a:r>
              <a:rPr lang="es-CO" sz="3200" b="1">
                <a:solidFill>
                  <a:srgbClr val="FAFD00"/>
                </a:solidFill>
              </a:rPr>
              <a:t> las emociones y en los dones escogidos</a:t>
            </a:r>
            <a:endParaRPr lang="es-CO" sz="3600">
              <a:solidFill>
                <a:srgbClr val="FAFD00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924050"/>
            <a:ext cx="2971800" cy="3086100"/>
          </a:xfrm>
        </p:spPr>
        <p:txBody>
          <a:bodyPr rtlCol="0">
            <a:normAutofit fontScale="85000" lnSpcReduction="20000"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>
                <a:solidFill>
                  <a:srgbClr val="17D8E7"/>
                </a:solidFill>
              </a:rPr>
              <a:t>EL DON DE LENGUAS, y</a:t>
            </a:r>
          </a:p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>
                <a:solidFill>
                  <a:srgbClr val="17D8E7"/>
                </a:solidFill>
              </a:rPr>
              <a:t>EL DON DE SANIDADES.</a:t>
            </a:r>
          </a:p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800" b="1">
                <a:solidFill>
                  <a:srgbClr val="17D8E7"/>
                </a:solidFill>
              </a:rPr>
              <a:t>Tener estos dones es haber sido bautizado por el Espíritu Santo</a:t>
            </a:r>
            <a:endParaRPr lang="en-US" sz="2800">
              <a:solidFill>
                <a:srgbClr val="17D8E7"/>
              </a:solidFill>
            </a:endParaRPr>
          </a:p>
        </p:txBody>
      </p:sp>
      <p:pic>
        <p:nvPicPr>
          <p:cNvPr id="37892" name="Picture 6" descr="&#10;ADORAN02.PICT                                                  00000101&#10;Fotos CD Alfa                  B16F8E46: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657350"/>
            <a:ext cx="5272088" cy="3486150"/>
          </a:xfrm>
        </p:spPr>
      </p:pic>
    </p:spTree>
  </p:cSld>
  <p:clrMapOvr>
    <a:masterClrMapping/>
  </p:clrMapOvr>
  <p:transition>
    <p:cover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9725"/>
            <a:ext cx="7772400" cy="857250"/>
          </a:xfrm>
        </p:spPr>
        <p:txBody>
          <a:bodyPr/>
          <a:lstStyle/>
          <a:p>
            <a:pPr algn="ctr" eaLnBrk="1" hangingPunct="1"/>
            <a:r>
              <a:rPr lang="es-CO" b="1">
                <a:solidFill>
                  <a:srgbClr val="17D8E7"/>
                </a:solidFill>
              </a:rPr>
              <a:t>La alabanza </a:t>
            </a:r>
            <a:br>
              <a:rPr lang="es-CO" b="1">
                <a:solidFill>
                  <a:srgbClr val="17D8E7"/>
                </a:solidFill>
              </a:rPr>
            </a:br>
            <a:r>
              <a:rPr lang="es-CO" b="1">
                <a:solidFill>
                  <a:srgbClr val="17D8E7"/>
                </a:solidFill>
              </a:rPr>
              <a:t>pentecostal y carismática</a:t>
            </a:r>
          </a:p>
        </p:txBody>
      </p:sp>
      <p:pic>
        <p:nvPicPr>
          <p:cNvPr id="38915" name="Picture 6" descr="&#10;ADORAN02.PICT                                                  00000101&#10;Fotos CD Alfa                  B16F8E46: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6288" y="1485900"/>
            <a:ext cx="3629025" cy="3086100"/>
          </a:xfrm>
        </p:spPr>
      </p:pic>
      <p:sp>
        <p:nvSpPr>
          <p:cNvPr id="450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48263" y="1419225"/>
            <a:ext cx="3810000" cy="3086100"/>
          </a:xfrm>
        </p:spPr>
        <p:txBody>
          <a:bodyPr rtlCol="0">
            <a:normAutofit fontScale="85000" lnSpcReduction="10000"/>
          </a:bodyPr>
          <a:lstStyle/>
          <a:p>
            <a:pPr indent="-18288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>
                <a:solidFill>
                  <a:srgbClr val="17D8E7"/>
                </a:solidFill>
              </a:rPr>
              <a:t>Incluye  cantos mezclados con palmas, alaridos, golpes, caídas,  desmayos, mensajes en lenguas desconocidas, exorcismos, reprensión de las enfermedades y del enemigo</a:t>
            </a:r>
          </a:p>
        </p:txBody>
      </p:sp>
    </p:spTree>
  </p:cSld>
  <p:clrMapOvr>
    <a:masterClrMapping/>
  </p:clrMapOvr>
  <p:transition>
    <p:strips dir="r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80975" y="123825"/>
            <a:ext cx="5148263" cy="857250"/>
          </a:xfrm>
        </p:spPr>
        <p:txBody>
          <a:bodyPr/>
          <a:lstStyle/>
          <a:p>
            <a:pPr algn="ctr" eaLnBrk="1" hangingPunct="1"/>
            <a:r>
              <a:rPr lang="es-CO" sz="3200" b="1">
                <a:solidFill>
                  <a:srgbClr val="FAFD00"/>
                </a:solidFill>
              </a:rPr>
              <a:t>Su enseñanza doctrinal</a:t>
            </a:r>
            <a:endParaRPr lang="es-CO" sz="3200" b="1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31888"/>
            <a:ext cx="3810000" cy="3086100"/>
          </a:xfrm>
        </p:spPr>
        <p:txBody>
          <a:bodyPr rtlCol="0">
            <a:normAutofit fontScale="85000" lnSpcReduction="20000"/>
          </a:bodyPr>
          <a:lstStyle/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dirty="0">
                <a:solidFill>
                  <a:srgbClr val="17D8E7"/>
                </a:solidFill>
              </a:rPr>
              <a:t>Se resume en tener fe en Jesús y basta.</a:t>
            </a:r>
          </a:p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dirty="0">
                <a:solidFill>
                  <a:srgbClr val="17D8E7"/>
                </a:solidFill>
              </a:rPr>
              <a:t>Ignora la Ley de Dios.</a:t>
            </a:r>
          </a:p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dirty="0">
                <a:solidFill>
                  <a:srgbClr val="17D8E7"/>
                </a:solidFill>
              </a:rPr>
              <a:t>Enseña que la ley fue clavada en la cruz, que el sábado fue abolido.</a:t>
            </a:r>
          </a:p>
          <a:p>
            <a:pPr indent="-18288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dirty="0">
                <a:solidFill>
                  <a:srgbClr val="17D8E7"/>
                </a:solidFill>
              </a:rPr>
              <a:t>Sin lenguas no hay bautismo del Espíritu Santo.</a:t>
            </a:r>
          </a:p>
        </p:txBody>
      </p:sp>
      <p:pic>
        <p:nvPicPr>
          <p:cNvPr id="40964" name="Picture 6" descr="&#10;HOMBRE06.PICT                                                  00000101&#10;Fotos CD Alfa                  B16F8E46: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0"/>
            <a:ext cx="4440237" cy="5143500"/>
          </a:xfrm>
        </p:spPr>
      </p:pic>
    </p:spTree>
  </p:cSld>
  <p:clrMapOvr>
    <a:masterClrMapping/>
  </p:clrMapOvr>
  <p:transition>
    <p:check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315200" cy="865188"/>
          </a:xfrm>
        </p:spPr>
        <p:txBody>
          <a:bodyPr/>
          <a:lstStyle/>
          <a:p>
            <a:pPr algn="ctr" eaLnBrk="1" hangingPunct="1"/>
            <a:r>
              <a:rPr lang="es-CO" b="1">
                <a:solidFill>
                  <a:schemeClr val="hlink"/>
                </a:solidFill>
              </a:rPr>
              <a:t>Lo que dicen Las Escrituras</a:t>
            </a:r>
            <a:endParaRPr lang="es-CO">
              <a:solidFill>
                <a:srgbClr val="FAFD00"/>
              </a:solidFill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915988"/>
            <a:ext cx="7772400" cy="3086100"/>
          </a:xfrm>
        </p:spPr>
        <p:txBody>
          <a:bodyPr rtlCol="0">
            <a:normAutofit fontScale="85000" lnSpcReduction="20000"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No basta creer sólo en Jesús si no se tienen obras, si no se obedece su ley. 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“Tú crees que Dios es uno; bien haces. También los demonios creen y tiemblan. Mas quieres saber, hombre vano, que la fe sin obras es muerta? “ (Santiago 2:19,20)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“El que dice: ‘Yo le conozco’, y no guarda sus mandamientos, el tal es mentiroso, y la verdad no está en él” (1 Juan 2:4)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lsos Cristos, Falsos milagros, , Engaos satanicos, expulsando demonio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987425"/>
            <a:ext cx="8278813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 hablar en lenguas o hacer sanidades no es la evidencia del bautismo del Espíritu Santo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43100"/>
            <a:ext cx="8077200" cy="2628900"/>
          </a:xfrm>
        </p:spPr>
        <p:txBody>
          <a:bodyPr/>
          <a:lstStyle/>
          <a:p>
            <a:pPr algn="just" eaLnBrk="1" hangingPunct="1"/>
            <a:r>
              <a:rPr lang="es-CO" b="1" u="sng">
                <a:solidFill>
                  <a:srgbClr val="17D8E7"/>
                </a:solidFill>
              </a:rPr>
              <a:t>Se puede hablar en lenguas y no tener a Dios</a:t>
            </a:r>
            <a:r>
              <a:rPr lang="es-CO" b="1">
                <a:solidFill>
                  <a:srgbClr val="FAFD00"/>
                </a:solidFill>
              </a:rPr>
              <a:t> (Dios es amor) : “Si yo hablase en lenguas humanas y angélicas y no tengo amor, nada soy…”(1 Cor. 13:1; 1 Juan 4:8)</a:t>
            </a:r>
          </a:p>
          <a:p>
            <a:pPr algn="just" eaLnBrk="1" hangingPunct="1"/>
            <a:r>
              <a:rPr lang="es-CO" b="1" u="sng">
                <a:solidFill>
                  <a:srgbClr val="17D8E7"/>
                </a:solidFill>
              </a:rPr>
              <a:t>Se pueden hacer milagros y sin embargo ser un hacedor de maldad</a:t>
            </a:r>
            <a:r>
              <a:rPr lang="es-CO" b="1">
                <a:solidFill>
                  <a:srgbClr val="FAFD00"/>
                </a:solidFill>
              </a:rPr>
              <a:t>: “Muchos me dirán en aquel día: ‘Señor, Señor, no profetizamos en tu nombre, y en tu nombre echamos fuera demonios, y en tu nombre hicimos muchos milagrso?’. Y entonces les declararé: ‘Nunca os conocí, apartaos de mí hacedores de iniquidad’.”  (Mat.7:21-23)</a:t>
            </a: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9838" y="915988"/>
            <a:ext cx="4875212" cy="857250"/>
          </a:xfrm>
        </p:spPr>
        <p:txBody>
          <a:bodyPr/>
          <a:lstStyle/>
          <a:p>
            <a:pPr algn="ctr" eaLnBrk="1" hangingPunct="1"/>
            <a:r>
              <a:rPr lang="es-CO" sz="2800" b="1">
                <a:solidFill>
                  <a:srgbClr val="17D8E7"/>
                </a:solidFill>
              </a:rPr>
              <a:t>Ha habido una incomprensión acerca de quién es el Espíritu Santo y cuál es su obra</a:t>
            </a:r>
            <a:endParaRPr lang="es-CO" b="1">
              <a:solidFill>
                <a:srgbClr val="17D8E7"/>
              </a:solidFill>
            </a:endParaRP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995738" y="1885950"/>
            <a:ext cx="4386262" cy="2571750"/>
          </a:xfrm>
        </p:spPr>
        <p:txBody>
          <a:bodyPr rtlCol="0">
            <a:normAutofit lnSpcReduction="10000"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AFD00"/>
                </a:solidFill>
              </a:rPr>
              <a:t>El Espíritu Santo no es una fuerza!</a:t>
            </a:r>
          </a:p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AFD00"/>
                </a:solidFill>
              </a:rPr>
              <a:t>Y su obra </a:t>
            </a:r>
            <a:r>
              <a:rPr lang="es-CO" sz="2800" b="1" u="sng">
                <a:solidFill>
                  <a:schemeClr val="hlink"/>
                </a:solidFill>
              </a:rPr>
              <a:t>no</a:t>
            </a:r>
            <a:r>
              <a:rPr lang="es-CO" sz="2800" b="1">
                <a:solidFill>
                  <a:srgbClr val="FAFD00"/>
                </a:solidFill>
              </a:rPr>
              <a:t> se resume en dos dones: el de lenguas y el de sanidades.</a:t>
            </a:r>
          </a:p>
        </p:txBody>
      </p:sp>
      <p:pic>
        <p:nvPicPr>
          <p:cNvPr id="46084" name="Picture 6" descr="http://parroquiaguadalupe.files.wordpress.com/2010/07/espiritu-santo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8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B025.JPG                                                       0000A902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74638"/>
            <a:ext cx="7772400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Espíritu Santo es </a:t>
            </a:r>
            <a:br>
              <a:rPr lang="es-CO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s-CO" sz="3600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una persona</a:t>
            </a:r>
            <a:r>
              <a:rPr lang="es-CO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que: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145213" y="2925763"/>
            <a:ext cx="2963862" cy="2454275"/>
          </a:xfrm>
        </p:spPr>
        <p:txBody>
          <a:bodyPr/>
          <a:lstStyle/>
          <a:p>
            <a:pPr algn="r" eaLnBrk="1" hangingPunct="1"/>
            <a:r>
              <a:rPr lang="es-CO" b="1">
                <a:solidFill>
                  <a:srgbClr val="FAFD00"/>
                </a:solidFill>
              </a:rPr>
              <a:t>Enseña (Jn. 4:26)</a:t>
            </a:r>
          </a:p>
          <a:p>
            <a:pPr algn="r" eaLnBrk="1" hangingPunct="1"/>
            <a:r>
              <a:rPr lang="es-CO" b="1">
                <a:solidFill>
                  <a:srgbClr val="FAFD00"/>
                </a:solidFill>
              </a:rPr>
              <a:t>Piensa (Hch. 15:28)</a:t>
            </a:r>
          </a:p>
          <a:p>
            <a:pPr algn="r" eaLnBrk="1" hangingPunct="1"/>
            <a:r>
              <a:rPr lang="es-CO" b="1">
                <a:solidFill>
                  <a:srgbClr val="FAFD00"/>
                </a:solidFill>
              </a:rPr>
              <a:t>Testifica (Jn. 15:26)</a:t>
            </a:r>
          </a:p>
          <a:p>
            <a:pPr algn="r" eaLnBrk="1" hangingPunct="1"/>
            <a:r>
              <a:rPr lang="es-CO" b="1">
                <a:solidFill>
                  <a:srgbClr val="FAFD00"/>
                </a:solidFill>
              </a:rPr>
              <a:t>Contiende (Gén. 6:3)</a:t>
            </a:r>
          </a:p>
          <a:p>
            <a:pPr algn="r" eaLnBrk="1" hangingPunct="1"/>
            <a:r>
              <a:rPr lang="es-CO" b="1">
                <a:solidFill>
                  <a:srgbClr val="FAFD00"/>
                </a:solidFill>
              </a:rPr>
              <a:t>Convence(Jn. 16:8)</a:t>
            </a:r>
          </a:p>
          <a:p>
            <a:pPr algn="r" eaLnBrk="1" hangingPunct="1"/>
            <a:r>
              <a:rPr lang="es-CO" b="1">
                <a:solidFill>
                  <a:srgbClr val="FAFD00"/>
                </a:solidFill>
              </a:rPr>
              <a:t>Dirige (Hech. 13:2)</a:t>
            </a:r>
          </a:p>
          <a:p>
            <a:pPr algn="r" eaLnBrk="1" hangingPunct="1"/>
            <a:endParaRPr lang="es-CO" b="1">
              <a:solidFill>
                <a:srgbClr val="FAFD00"/>
              </a:solidFill>
            </a:endParaRPr>
          </a:p>
          <a:p>
            <a:pPr eaLnBrk="1" hangingPunct="1"/>
            <a:endParaRPr lang="es-CO" sz="280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7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-307975"/>
            <a:ext cx="6477000" cy="8572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 UNA </a:t>
            </a:r>
            <a:r>
              <a:rPr lang="en-US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PERSONA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YA QUE: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5580063" y="1485900"/>
            <a:ext cx="3030537" cy="1949450"/>
          </a:xfrm>
        </p:spPr>
        <p:txBody>
          <a:bodyPr/>
          <a:lstStyle/>
          <a:p>
            <a:pPr algn="r" eaLnBrk="1" hangingPunct="1"/>
            <a:r>
              <a:rPr lang="es-CO" b="1">
                <a:solidFill>
                  <a:schemeClr val="bg1"/>
                </a:solidFill>
              </a:rPr>
              <a:t>Habla (Hech. 8:29)</a:t>
            </a:r>
          </a:p>
          <a:p>
            <a:pPr algn="r" eaLnBrk="1" hangingPunct="1"/>
            <a:r>
              <a:rPr lang="es-CO" b="1">
                <a:solidFill>
                  <a:schemeClr val="bg1"/>
                </a:solidFill>
              </a:rPr>
              <a:t>Inspira (2 Pe. 1:21)</a:t>
            </a:r>
          </a:p>
          <a:p>
            <a:pPr algn="r" eaLnBrk="1" hangingPunct="1"/>
            <a:r>
              <a:rPr lang="es-CO" b="1">
                <a:solidFill>
                  <a:schemeClr val="bg1"/>
                </a:solidFill>
              </a:rPr>
              <a:t>Intercede (Rom. 8:26)</a:t>
            </a:r>
          </a:p>
          <a:p>
            <a:pPr algn="r" eaLnBrk="1" hangingPunct="1"/>
            <a:r>
              <a:rPr lang="es-CO" b="1">
                <a:solidFill>
                  <a:schemeClr val="bg1"/>
                </a:solidFill>
              </a:rPr>
              <a:t>Santifica(1 Pe. 1:2)</a:t>
            </a:r>
          </a:p>
          <a:p>
            <a:pPr algn="r" eaLnBrk="1" hangingPunct="1"/>
            <a:r>
              <a:rPr lang="es-CO" b="1">
                <a:solidFill>
                  <a:schemeClr val="bg1"/>
                </a:solidFill>
              </a:rPr>
              <a:t>Anhela (Sant. 4:5)</a:t>
            </a:r>
            <a:endParaRPr lang="es-CO" sz="2800" b="1">
              <a:solidFill>
                <a:schemeClr val="bg1"/>
              </a:solidFill>
            </a:endParaRPr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6350" y="3292475"/>
            <a:ext cx="5410200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Y ESTAS COSAS SIN </a:t>
            </a:r>
          </a:p>
          <a:p>
            <a:pPr algn="ctr"/>
            <a:r>
              <a:rPr lang="en-US" sz="3600" b="1">
                <a:solidFill>
                  <a:schemeClr val="bg1"/>
                </a:solidFill>
              </a:rPr>
              <a:t>DUDA  NO LAS HACE UNA FUERZA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J103.JPG                                                       0000A938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2355850"/>
            <a:ext cx="6629400" cy="22288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O" sz="3600" b="1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  qué  hermosas promesas, para los fieles hijos de Dios, hablaron los profetas? </a:t>
            </a:r>
            <a:br>
              <a:rPr lang="es-CO" sz="3600" b="1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s-CO" sz="3600" b="1">
              <a:solidFill>
                <a:srgbClr val="FCFEB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 descr="C:\Users\hp\Documents\Adventista 7 Día\Diapositivas Power\es\content\bin\images\large\Imagen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508375"/>
            <a:ext cx="7772400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FontTx/>
              <a:buChar char="•"/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IMPORTANCIA DE RECIBIR EL ESPIRITU SANTO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 LOS DIAS FINALES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030" descr="I027.JPG                                                       0000A902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276350"/>
            <a:ext cx="7772400" cy="857250"/>
          </a:xfrm>
        </p:spPr>
        <p:txBody>
          <a:bodyPr/>
          <a:lstStyle/>
          <a:p>
            <a:pPr algn="ctr" eaLnBrk="1" hangingPunct="1"/>
            <a:r>
              <a:rPr lang="en-US" b="1">
                <a:solidFill>
                  <a:srgbClr val="FAFD00"/>
                </a:solidFill>
              </a:rPr>
              <a:t>SOLO EL NOS PUEDE CONDUCIR A LA VERDAD</a:t>
            </a:r>
            <a:br>
              <a:rPr lang="en-US" b="1">
                <a:solidFill>
                  <a:srgbClr val="FAFD00"/>
                </a:solidFill>
              </a:rPr>
            </a:br>
            <a:endParaRPr lang="en-US" b="1">
              <a:solidFill>
                <a:srgbClr val="FAFD00"/>
              </a:solidFill>
            </a:endParaRPr>
          </a:p>
        </p:txBody>
      </p:sp>
      <p:sp>
        <p:nvSpPr>
          <p:cNvPr id="35843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3219450"/>
            <a:ext cx="7162800" cy="1714500"/>
          </a:xfrm>
        </p:spPr>
        <p:txBody>
          <a:bodyPr rtlCol="0">
            <a:normAutofit fontScale="92500" lnSpcReduction="20000"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“Y cuando venga el Espíritu de verdad, él os guiará a toda la verdad; pues no hablará por sí solo, sino que hablará todo lo que oiga y os hará saber las cosas que han de venir.” 	(</a:t>
            </a:r>
            <a:r>
              <a:rPr lang="es-CO" sz="2800" b="1" dirty="0" err="1">
                <a:solidFill>
                  <a:srgbClr val="FAFD00"/>
                </a:solidFill>
              </a:rPr>
              <a:t>Jn</a:t>
            </a:r>
            <a:r>
              <a:rPr lang="es-CO" sz="2800" b="1" dirty="0">
                <a:solidFill>
                  <a:srgbClr val="FAFD00"/>
                </a:solidFill>
              </a:rPr>
              <a:t>. 16:13)</a:t>
            </a:r>
          </a:p>
        </p:txBody>
      </p:sp>
    </p:spTree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203325"/>
            <a:ext cx="7772400" cy="9144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IMPORTANCIA DE RECIBIR</a:t>
            </a:r>
            <a:br>
              <a:rPr lang="en-US" sz="32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32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ESPIRITU SANTO EN LOS DIAS FINALES</a:t>
            </a:r>
            <a:endParaRPr lang="en-US" sz="3600" b="1" dirty="0">
              <a:solidFill>
                <a:srgbClr val="FCFEB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2284413"/>
            <a:ext cx="7391400" cy="1828800"/>
          </a:xfrm>
        </p:spPr>
        <p:txBody>
          <a:bodyPr/>
          <a:lstStyle/>
          <a:p>
            <a:pPr marL="365125" indent="-365125" eaLnBrk="1" hangingPunct="1"/>
            <a:r>
              <a:rPr lang="es-CO" b="1">
                <a:solidFill>
                  <a:srgbClr val="FAFD00"/>
                </a:solidFill>
              </a:rPr>
              <a:t>GRACIAS A EL SOMOS CONVENCIDOS DE PECADO </a:t>
            </a:r>
          </a:p>
          <a:p>
            <a:pPr marL="365125" indent="-365125" eaLnBrk="1" hangingPunct="1"/>
            <a:r>
              <a:rPr lang="es-CO" sz="2800" b="1">
                <a:solidFill>
                  <a:srgbClr val="FAFD00"/>
                </a:solidFill>
              </a:rPr>
              <a:t>“Cuando él venga, convencerá al mundo de pecado, de justicia y de juicio.” (Jn. 16:8)</a:t>
            </a:r>
          </a:p>
          <a:p>
            <a:pPr marL="365125" indent="-365125" eaLnBrk="1" hangingPunct="1">
              <a:buFontTx/>
              <a:buNone/>
            </a:pPr>
            <a:endParaRPr lang="es-CO" b="1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6" descr="C:\Users\hp\Documents\Adventista 7 Día\Diapositivas Power\es\content\bin\images\large\fondos_4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700088"/>
            <a:ext cx="7343775" cy="1428750"/>
          </a:xfrm>
          <a:noFill/>
        </p:spPr>
        <p:txBody>
          <a:bodyPr/>
          <a:lstStyle/>
          <a:p>
            <a:pPr algn="ctr" eaLnBrk="1" hangingPunct="1"/>
            <a:r>
              <a:rPr lang="en-US" sz="2800" b="1">
                <a:solidFill>
                  <a:schemeClr val="tx1"/>
                </a:solidFill>
              </a:rPr>
              <a:t>SOLO LOS QUE SON GUIADOS POR EL PUEDEN OBEDECER LA LEY DE DIOS</a:t>
            </a:r>
            <a:br>
              <a:rPr lang="en-US" sz="2800" b="1">
                <a:solidFill>
                  <a:schemeClr val="tx1"/>
                </a:solidFill>
              </a:rPr>
            </a:b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4438" y="3003550"/>
            <a:ext cx="5791200" cy="1533525"/>
          </a:xfrm>
        </p:spPr>
        <p:txBody>
          <a:bodyPr/>
          <a:lstStyle/>
          <a:p>
            <a:pPr marL="365125" indent="-365125" algn="just" eaLnBrk="1" hangingPunct="1"/>
            <a:r>
              <a:rPr lang="es-CO" sz="1800" b="1"/>
              <a:t>Porque la intención de la carne es muerte, pero la intención del Espíritu es vida 	y paz pues la intención de la carne es enemistad contra Dios; porque no se sujeta a la ley de Dios, ni tampoco puede”. (Rom. 8:5-7)</a:t>
            </a:r>
          </a:p>
        </p:txBody>
      </p:sp>
      <p:sp>
        <p:nvSpPr>
          <p:cNvPr id="52229" name="1 Rectángulo"/>
          <p:cNvSpPr>
            <a:spLocks noChangeArrowheads="1"/>
          </p:cNvSpPr>
          <p:nvPr/>
        </p:nvSpPr>
        <p:spPr bwMode="auto">
          <a:xfrm>
            <a:off x="1042988" y="1635125"/>
            <a:ext cx="7200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65125" indent="-365125">
              <a:buFont typeface="Wingdings" pitchFamily="2" charset="2"/>
              <a:buChar char="§"/>
            </a:pPr>
            <a:r>
              <a:rPr lang="es-CO" b="1"/>
              <a:t>“Porque los que viven conforme a la carne piensan en las cosas de la carne; pero los que viven conforme al Espíritu, en las cosas del Espíritu. </a:t>
            </a:r>
            <a:endParaRPr lang="es-CO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C:\Users\hp\Documents\Adventista 7 Día\Diapositivas Power\a\content\bin\images\large\0905102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781050"/>
            <a:ext cx="5245100" cy="11430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Siendo que el conflicto final será un asunto de adoración a Dios o a la imagen de la bestia, qué hará Dios para ayudar a los fieles para que sigan siendo fieles?</a:t>
            </a:r>
            <a:endParaRPr lang="es-CO" sz="3600" b="1" dirty="0">
              <a:solidFill>
                <a:srgbClr val="FAFD00"/>
              </a:solidFill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95488"/>
            <a:ext cx="5292725" cy="3148012"/>
          </a:xfrm>
        </p:spPr>
        <p:txBody>
          <a:bodyPr rtlCol="0">
            <a:normAutofit fontScale="85000" lnSpcReduction="20000"/>
          </a:bodyPr>
          <a:lstStyle/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“Entonces </a:t>
            </a:r>
            <a:r>
              <a:rPr lang="es-CO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esparciré sobre vosotros agua pura, y seréis purificados </a:t>
            </a: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todas vuestras impurezas. Os  purificaré de todos vuestros ídolos.  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“Os daré un corazón nuevo </a:t>
            </a: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pondré un espíritu nuevo dentro de vosotros. Quitaré de vuestra carne el corazón de piedra y os daré un corazón de carne. 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s-CO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Pondré mi Espíritu dentro de vosotros y haré que andéis según mis leyes</a:t>
            </a: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CO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guardéis mis decretos y </a:t>
            </a:r>
          </a:p>
          <a:p>
            <a:pPr marL="365760" indent="-36576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b="1" u="sng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que los pongáis por obra</a:t>
            </a:r>
            <a:r>
              <a:rPr lang="es-CO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CO" sz="2800" b="1" dirty="0" err="1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Eze</a:t>
            </a:r>
            <a:r>
              <a:rPr lang="es-CO" sz="28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36:25-27)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2800" b="1" dirty="0"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Ba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1408113" y="2716213"/>
            <a:ext cx="7772400" cy="1828800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s-CO" sz="2400" b="1">
                <a:solidFill>
                  <a:schemeClr val="bg1"/>
                </a:solidFill>
              </a:rPr>
              <a:t>  </a:t>
            </a:r>
            <a:r>
              <a:rPr lang="es-CO" sz="3200" b="1">
                <a:solidFill>
                  <a:schemeClr val="bg1"/>
                </a:solidFill>
              </a:rPr>
              <a:t>“Por esto, Dios les enviará </a:t>
            </a:r>
            <a:r>
              <a:rPr lang="es-CO" sz="3200" b="1" u="sng">
                <a:solidFill>
                  <a:schemeClr val="bg1"/>
                </a:solidFill>
              </a:rPr>
              <a:t>una fuerza (espíritu) de engaño </a:t>
            </a:r>
            <a:r>
              <a:rPr lang="es-CO" sz="3200" b="1">
                <a:solidFill>
                  <a:schemeClr val="bg1"/>
                </a:solidFill>
              </a:rPr>
              <a:t>para que crean la mentira, a fin de que sean </a:t>
            </a:r>
            <a:r>
              <a:rPr lang="es-CO" sz="3200" b="1" u="sng">
                <a:solidFill>
                  <a:schemeClr val="bg1"/>
                </a:solidFill>
              </a:rPr>
              <a:t>condenados  todos los que no creyeron a la verdad, sino que se complacieron en la injusticia</a:t>
            </a:r>
            <a:r>
              <a:rPr lang="es-CO" sz="3200" b="1">
                <a:solidFill>
                  <a:schemeClr val="bg1"/>
                </a:solidFill>
              </a:rPr>
              <a:t>” 	(2 Tes. 2:11,12)</a:t>
            </a:r>
            <a:endParaRPr lang="es-CO" sz="2800" b="1">
              <a:solidFill>
                <a:schemeClr val="bg1"/>
              </a:solidFill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1547813" y="123825"/>
            <a:ext cx="6953250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C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ESPIRITU QUE </a:t>
            </a:r>
          </a:p>
          <a:p>
            <a:pPr algn="ctr">
              <a:spcBef>
                <a:spcPct val="50000"/>
              </a:spcBef>
              <a:defRPr/>
            </a:pPr>
            <a:r>
              <a:rPr lang="es-C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RECIBIRAN LOS INFIELES</a:t>
            </a:r>
          </a:p>
        </p:txBody>
      </p:sp>
    </p:spTree>
  </p:cSld>
  <p:clrMapOvr>
    <a:masterClrMapping/>
  </p:clrMapOvr>
  <p:transition>
    <p:check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19A.JPG                                                        0000A860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925" y="1846263"/>
            <a:ext cx="6781800" cy="1949450"/>
          </a:xfrm>
        </p:spPr>
        <p:txBody>
          <a:bodyPr rtlCol="0">
            <a:normAutofit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Enseña y Recuerda: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“Pero el Consolador, el Espíritu Santo, que el Padre enviará en mi nombre, él os </a:t>
            </a:r>
            <a:r>
              <a:rPr lang="es-CO" b="1" u="sn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enseñará </a:t>
            </a:r>
            <a:r>
              <a:rPr lang="es-CO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todas las cosas y os </a:t>
            </a:r>
            <a:r>
              <a:rPr lang="es-CO" b="1" u="sng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hará recordar </a:t>
            </a:r>
            <a:r>
              <a:rPr lang="es-CO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todo lo que yo os he dicho.” 	(Jn. 14:26)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b="1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2800">
              <a:solidFill>
                <a:schemeClr val="bg1"/>
              </a:solidFill>
            </a:endParaRPr>
          </a:p>
        </p:txBody>
      </p:sp>
      <p:sp>
        <p:nvSpPr>
          <p:cNvPr id="55300" name="Text Box 5"/>
          <p:cNvSpPr txBox="1">
            <a:spLocks noChangeArrowheads="1"/>
          </p:cNvSpPr>
          <p:nvPr/>
        </p:nvSpPr>
        <p:spPr bwMode="auto">
          <a:xfrm>
            <a:off x="1219200" y="285750"/>
            <a:ext cx="67818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000000"/>
                </a:solidFill>
              </a:rPr>
              <a:t>QUE OTRAS OBRAS HACE  EL ESPÍRITU SANTO EN LOS CREYENTES?</a:t>
            </a:r>
            <a:r>
              <a:rPr lang="en-US" b="1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1492250"/>
            <a:ext cx="5908675" cy="3429000"/>
          </a:xfrm>
        </p:spPr>
        <p:txBody>
          <a:bodyPr rtlCol="0">
            <a:normAutofit fontScale="70000" lnSpcReduction="20000"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FFF00"/>
                </a:solidFill>
              </a:rPr>
              <a:t>Nos ayuda a conocer a Cristo: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/>
              <a:t>“Pero cuando venga el Consolador, el Espíritu de verdad que yo os enviaré de Parte del Padre, el cual procede del Padre, </a:t>
            </a:r>
            <a:r>
              <a:rPr lang="es-CO" sz="2800" b="1" u="sng" dirty="0"/>
              <a:t>él dará 	testimonio de mí</a:t>
            </a:r>
            <a:r>
              <a:rPr lang="es-CO" sz="2800" b="1" dirty="0"/>
              <a:t>.” (Juan 15:26)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FFF00"/>
                </a:solidFill>
              </a:rPr>
              <a:t>Fortalece nuestro interior. 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/>
              <a:t>“...Os conceda ser  </a:t>
            </a:r>
            <a:r>
              <a:rPr lang="es-CO" sz="2800" b="1" u="sng" dirty="0"/>
              <a:t>fortalecidos con poder por su Espíritu en el hombre interior</a:t>
            </a:r>
            <a:r>
              <a:rPr lang="es-CO" sz="2800" b="1" dirty="0"/>
              <a:t>; para que Cristo habite en vuestros corazones por medio de la fe”. (Efe. 3:16,17)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2800" b="1" dirty="0"/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2800" b="1" dirty="0"/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2800" b="1" dirty="0"/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3600" b="1" dirty="0"/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2800" dirty="0"/>
          </a:p>
        </p:txBody>
      </p:sp>
      <p:sp>
        <p:nvSpPr>
          <p:cNvPr id="56324" name="WordArt 4"/>
          <p:cNvSpPr>
            <a:spLocks noChangeArrowheads="1" noChangeShapeType="1" noTextEdit="1"/>
          </p:cNvSpPr>
          <p:nvPr/>
        </p:nvSpPr>
        <p:spPr bwMode="auto">
          <a:xfrm>
            <a:off x="2051050" y="495300"/>
            <a:ext cx="2882900" cy="419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CO" sz="3600" kern="10">
                <a:solidFill>
                  <a:schemeClr val="bg1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ESPIRITU SANTO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492250"/>
            <a:ext cx="8458200" cy="3486150"/>
          </a:xfrm>
        </p:spPr>
        <p:txBody>
          <a:bodyPr rtlCol="0">
            <a:normAutofit fontScale="85000" lnSpcReduction="20000"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Ayuda a vencer nuestras debilidades: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es-CO" sz="3600" dirty="0">
                <a:solidFill>
                  <a:srgbClr val="1D03E1"/>
                </a:solidFill>
              </a:rPr>
              <a:t> </a:t>
            </a:r>
            <a:r>
              <a:rPr lang="es-CO" sz="2800" b="1" dirty="0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Y asimismo, también el Espíritu nos ayuda en nuestras debilidades; porque cómo debiéramos orar, no lo sabemos; pero el</a:t>
            </a:r>
            <a:r>
              <a:rPr lang="es-CO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CO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Espíritu mismo </a:t>
            </a:r>
            <a:r>
              <a:rPr lang="es-CO" sz="2800" b="1" u="sng" dirty="0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intercede con gemidos indecibles</a:t>
            </a:r>
            <a:r>
              <a:rPr lang="es-CO" sz="2800" b="1" dirty="0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(</a:t>
            </a:r>
            <a:r>
              <a:rPr lang="es-CO" sz="2800" b="1" dirty="0" err="1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Rom</a:t>
            </a:r>
            <a:r>
              <a:rPr lang="es-CO" sz="2800" b="1" dirty="0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8:26)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Solo el puede transformar nuestro carácter:</a:t>
            </a:r>
            <a:endParaRPr lang="es-CO" sz="36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“Pero</a:t>
            </a: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CO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 fruto del Espíritu</a:t>
            </a: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s-CO" sz="2800" b="1" dirty="0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es: amor, gozo, paz, paciencia, benignidad, bondad, fe, </a:t>
            </a:r>
            <a:r>
              <a:rPr lang="es-CO" sz="2800" b="1" dirty="0" err="1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ansedumbre</a:t>
            </a:r>
            <a:r>
              <a:rPr lang="es-CO" sz="2800" b="1" dirty="0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y dominio propio. Contra tales cosas no hay ley,” (</a:t>
            </a:r>
            <a:r>
              <a:rPr lang="es-CO" sz="2800" b="1" dirty="0" err="1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Gál</a:t>
            </a:r>
            <a:r>
              <a:rPr lang="es-CO" sz="2800" b="1" dirty="0">
                <a:solidFill>
                  <a:srgbClr val="1D03E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5:22,23)</a:t>
            </a:r>
            <a:endParaRPr lang="es-CO" b="1" dirty="0">
              <a:solidFill>
                <a:srgbClr val="FCFEB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>
            <a:off x="457200" y="285750"/>
            <a:ext cx="3314700" cy="6413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s-CO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el ESPIRITU SANTO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C:\Users\hp\Documents\Adventista 7 Día\Diapositivas Power\baut\content\bin\images\large\pers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4572000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36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Y cómo se recibe el Espíritu Santo?</a:t>
            </a: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700338" y="2198688"/>
            <a:ext cx="6299200" cy="289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  <a:defRPr/>
            </a:pP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s-CO" sz="2800" b="1" dirty="0">
                <a:solidFill>
                  <a:schemeClr val="bg1"/>
                </a:solidFill>
              </a:rPr>
              <a:t>“Pedro les dijo: --</a:t>
            </a:r>
            <a:r>
              <a:rPr lang="es-CO" sz="2800" b="1" u="sng" dirty="0">
                <a:solidFill>
                  <a:schemeClr val="bg1"/>
                </a:solidFill>
              </a:rPr>
              <a:t>Arrepentíos y sea bautizado </a:t>
            </a:r>
            <a:r>
              <a:rPr lang="es-CO" sz="2800" b="1" dirty="0">
                <a:solidFill>
                  <a:schemeClr val="bg1"/>
                </a:solidFill>
              </a:rPr>
              <a:t>cada uno de vosotros en el nombre de Jesucristo para perdón de vuestros pecados, </a:t>
            </a:r>
            <a:r>
              <a:rPr lang="es-CO" sz="2800" b="1" u="sng" dirty="0">
                <a:solidFill>
                  <a:schemeClr val="bg1"/>
                </a:solidFill>
              </a:rPr>
              <a:t>y recibiréis el don del Espíritu Santo</a:t>
            </a:r>
            <a:r>
              <a:rPr lang="es-CO" sz="2800" b="1" dirty="0">
                <a:solidFill>
                  <a:schemeClr val="bg1"/>
                </a:solidFill>
              </a:rPr>
              <a:t>.” 		</a:t>
            </a:r>
          </a:p>
          <a:p>
            <a:pPr algn="just">
              <a:spcBef>
                <a:spcPct val="50000"/>
              </a:spcBef>
              <a:defRPr/>
            </a:pPr>
            <a:r>
              <a:rPr lang="es-CO" sz="2800" b="1" dirty="0">
                <a:solidFill>
                  <a:schemeClr val="bg1"/>
                </a:solidFill>
              </a:rPr>
              <a:t>(Hechos. 3:19)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>
    <p:pull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J103.JPG                                                       0000A938&#10;FOTOS_CD_BETA                  B1732A94: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648200" y="2628900"/>
            <a:ext cx="4495800" cy="2514600"/>
          </a:xfrm>
        </p:spPr>
        <p:txBody>
          <a:bodyPr rtlCol="0">
            <a:normAutofit fontScale="85000" lnSpcReduction="10000"/>
          </a:bodyPr>
          <a:lstStyle/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“Mas a vosotros los  que teméis mi nombre, nacerá el Sol de justicia, y en sus alas traerá salud: y saldréis, y saltaréis como becerros de la manada.” </a:t>
            </a:r>
          </a:p>
          <a:p>
            <a:pPr marL="365760" indent="-36576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(</a:t>
            </a:r>
            <a:r>
              <a:rPr lang="es-CO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Malaquias</a:t>
            </a:r>
            <a:r>
              <a:rPr lang="es-CO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4:2)</a:t>
            </a:r>
          </a:p>
        </p:txBody>
      </p:sp>
    </p:spTree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C:\Users\hp\Documents\Adventista 7 Día\Diapositivas Power\baut\content\bin\images\large\b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217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830263" y="1522413"/>
            <a:ext cx="7270750" cy="2562225"/>
          </a:xfrm>
          <a:noFill/>
        </p:spPr>
        <p:txBody>
          <a:bodyPr/>
          <a:lstStyle/>
          <a:p>
            <a:pPr eaLnBrk="1" hangingPunct="1"/>
            <a:r>
              <a:rPr lang="es-CO" sz="2800" b="1">
                <a:solidFill>
                  <a:schemeClr val="bg1"/>
                </a:solidFill>
              </a:rPr>
              <a:t>Esto mismo hizo Jesús y eso que no lo hizo por causa de sus pecados sino por causa de los pecados de la humanidad. </a:t>
            </a:r>
          </a:p>
          <a:p>
            <a:pPr eaLnBrk="1" hangingPunct="1"/>
            <a:r>
              <a:rPr lang="es-CO" sz="2800" b="1">
                <a:solidFill>
                  <a:schemeClr val="bg1"/>
                </a:solidFill>
              </a:rPr>
              <a:t>El recibiría tanto un bautismo en agua como uno en sangre.</a:t>
            </a:r>
          </a:p>
        </p:txBody>
      </p:sp>
    </p:spTree>
  </p:cSld>
  <p:clrMapOvr>
    <a:masterClrMapping/>
  </p:clrMapOvr>
  <p:transition>
    <p:pull dir="ld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43K.JPG                                                        0000A896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-252413" y="111125"/>
            <a:ext cx="4464051" cy="5053013"/>
          </a:xfrm>
        </p:spPr>
        <p:txBody>
          <a:bodyPr rtlCol="0">
            <a:noAutofit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21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Y una vez que Jesús se bautizó, qué dos cosas sucedieron?</a:t>
            </a:r>
          </a:p>
          <a:p>
            <a:pPr marL="365760" indent="-36576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2100" b="1" dirty="0">
                <a:solidFill>
                  <a:srgbClr val="2800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s-CO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“Aconteció que ... Jesús fue bautizado. Y mientras oraba, el</a:t>
            </a:r>
          </a:p>
          <a:p>
            <a:pPr marL="365760" indent="-365760" algn="just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cielo fue abierto, y (1) </a:t>
            </a:r>
            <a:r>
              <a:rPr lang="es-CO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Espíritu Santo descendió sobre él </a:t>
            </a:r>
            <a:r>
              <a:rPr lang="es-CO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forma corporal, como paloma 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“Luego vino una voz del cielo: ‘</a:t>
            </a:r>
            <a:r>
              <a:rPr lang="es-CO" sz="21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Tú eres mi Hijo amado</a:t>
            </a:r>
            <a:r>
              <a:rPr lang="es-CO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en ti tengo complacencia’."(Lucas 3:21,22)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6" descr="C:\Users\hp\Documents\Adventista 7 Día\Diapositivas Power\baut\content\bin\images\large\IB_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36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Otro tanto ocurre con quien se bautiza y recibe el Espíritu Santo: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0" y="1714500"/>
            <a:ext cx="6096000" cy="1714500"/>
          </a:xfrm>
        </p:spPr>
        <p:txBody>
          <a:bodyPr rtlCol="0">
            <a:normAutofit fontScale="92500" lnSpcReduction="20000"/>
          </a:bodyPr>
          <a:lstStyle/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AFD00"/>
                </a:solidFill>
              </a:rPr>
              <a:t>Llega a ser HIJO o HIJA DE DIOS</a:t>
            </a:r>
            <a:endParaRPr lang="es-CO" sz="4800" b="1">
              <a:solidFill>
                <a:srgbClr val="FAFD00"/>
              </a:solidFill>
            </a:endParaRP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>
                <a:solidFill>
                  <a:srgbClr val="FCFEB9"/>
                </a:solidFill>
              </a:rPr>
              <a:t>“ Porque </a:t>
            </a:r>
            <a:r>
              <a:rPr lang="es-CO" sz="2800" b="1" u="sng">
                <a:solidFill>
                  <a:schemeClr val="hlink"/>
                </a:solidFill>
              </a:rPr>
              <a:t>todos los que son guiados por  el  Espíritu de Dios,  éstos son hijos de  Dios.” </a:t>
            </a:r>
            <a:r>
              <a:rPr lang="es-CO" b="1">
                <a:solidFill>
                  <a:srgbClr val="FCFEB9"/>
                </a:solidFill>
              </a:rPr>
              <a:t>(Rom. 8:14) </a:t>
            </a:r>
            <a:br>
              <a:rPr lang="es-CO" b="1">
                <a:solidFill>
                  <a:srgbClr val="FCFEB9"/>
                </a:solidFill>
              </a:rPr>
            </a:br>
            <a:endParaRPr lang="es-CO" sz="1400" b="1">
              <a:solidFill>
                <a:srgbClr val="FCFEB9"/>
              </a:solidFill>
            </a:endParaRPr>
          </a:p>
          <a:p>
            <a:pPr marL="365760" indent="-365760" eaLnBrk="1" fontAlgn="auto" hangingPunct="1">
              <a:spcAft>
                <a:spcPts val="0"/>
              </a:spcAft>
              <a:buFontTx/>
              <a:buNone/>
              <a:defRPr/>
            </a:pPr>
            <a:endParaRPr lang="es-CO" sz="4800" b="1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3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583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writ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50900"/>
            <a:ext cx="7772400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3600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Qué ocurrirá en los últimos días con los que han sido bautizados por el Espíritu Santo?</a:t>
            </a:r>
            <a:endParaRPr lang="es-CO" b="1">
              <a:solidFill>
                <a:srgbClr val="FAFD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3633788"/>
            <a:ext cx="5257800" cy="1458912"/>
          </a:xfrm>
        </p:spPr>
        <p:txBody>
          <a:bodyPr/>
          <a:lstStyle/>
          <a:p>
            <a:pPr marL="365125" indent="-365125" algn="just" eaLnBrk="1" hangingPunct="1"/>
            <a:r>
              <a:rPr lang="es-CO" b="1"/>
              <a:t>“Después de estas cosas vi a otro ángel que descendía del cielo y que tenía gran autoridad, y </a:t>
            </a:r>
            <a:r>
              <a:rPr lang="es-CO" b="1" u="sng"/>
              <a:t>la tierra se iluminó con su gloria</a:t>
            </a:r>
            <a:r>
              <a:rPr lang="es-CO" b="1"/>
              <a:t>” (Apoc. 18:1)</a:t>
            </a:r>
          </a:p>
          <a:p>
            <a:pPr marL="365125" indent="-365125" algn="just" eaLnBrk="1" hangingPunct="1"/>
            <a:endParaRPr lang="es-CO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27S.JPG                                                        0000A8CC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3724275"/>
            <a:ext cx="8928100" cy="13144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br>
              <a:rPr lang="es-CO" sz="36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s-CO" sz="36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ESTE ANGEL TIENE EL MENSAJE QUE CONSTITUYE LA ULTIMA ADVERTENCIA AL MUNDO. </a:t>
            </a:r>
            <a:br>
              <a:rPr lang="es-CO" sz="36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s-CO" sz="3600" b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CUAL ES DICHA ADVERTENCIA?</a:t>
            </a:r>
          </a:p>
        </p:txBody>
      </p:sp>
    </p:spTree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 descr="I004.JPG                                                       0000A902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362200" y="3200400"/>
            <a:ext cx="5338763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 se pierda nuestro próximo tema:</a:t>
            </a:r>
          </a:p>
          <a:p>
            <a:pPr algn="ctr">
              <a:defRPr/>
            </a:pPr>
            <a:r>
              <a:rPr lang="en-US" sz="3600" b="1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“El mensaje final”</a:t>
            </a:r>
          </a:p>
        </p:txBody>
      </p:sp>
    </p:spTree>
  </p:cSld>
  <p:clrMapOvr>
    <a:masterClrMapping/>
  </p:clrMapOvr>
  <p:transition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I087.JPG                                                       0000A902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5850"/>
            <a:ext cx="91440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23825"/>
            <a:ext cx="8839200" cy="2114550"/>
          </a:xfrm>
        </p:spPr>
        <p:txBody>
          <a:bodyPr rtlCol="0">
            <a:normAutofit fontScale="92500" lnSpcReduction="10000"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</a:rPr>
              <a:t>“Jehová ha apartado tus juicios, ha echado fuera tus enemigos: Jehová es Rey de Israel en medio de ti; nunca más verás mal.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</a:rPr>
              <a:t>En aquel tiempo se dirá a Jerusalén: No temas: Sión, no se debiliten tus manos.</a:t>
            </a:r>
          </a:p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solidFill>
                  <a:srgbClr val="FAFD00"/>
                </a:solidFill>
              </a:rPr>
              <a:t>Jehová en medio de ti, poderoso, él salvará; gozaráse sobre ti con alegría, callará de amor, se regocijará sobre ti con cantar.” (Sofonías 3:15-17)</a:t>
            </a: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77C.JPG                                                        0000A860&#10;FOTOS_CD_BETA                  B1732A94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143000"/>
            <a:ext cx="5791200" cy="2857500"/>
          </a:xfrm>
        </p:spPr>
        <p:txBody>
          <a:bodyPr rtlCol="0">
            <a:normAutofit/>
          </a:bodyPr>
          <a:lstStyle/>
          <a:p>
            <a:pPr marL="365760" indent="-365760" algn="just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“Y vi otro ángel que subía del nacimiento del sol, teniendo el SELLO DEL DIOS VIVO: y clamó con gran voz a  los cuatro ángeles, a los cuales era dado hacer daño a la tierra y a la mar,  Diciendo: No hagáis daño a la tierra, ni al mar, ni a los árboles, hasta que señalemos a los siervos de nuestro Dios en sus frentes.” (</a:t>
            </a:r>
            <a:r>
              <a:rPr lang="es-CO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Apoc</a:t>
            </a:r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7:2,3)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066800" y="285750"/>
            <a:ext cx="71628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DIOS NO CALLARA PARA SIEMPRE NI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PERMITIRA QUE SU PUEBLO SEA DESTRUIDO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457200"/>
            <a:ext cx="4248150" cy="8572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2800" b="1" dirty="0">
                <a:solidFill>
                  <a:srgbClr val="FCFEB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obra del sellamiento es obra de toda la Divinidad: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492250"/>
            <a:ext cx="4319588" cy="3086100"/>
          </a:xfrm>
        </p:spPr>
        <p:txBody>
          <a:bodyPr rtlCol="0">
            <a:normAutofit fontScale="62500" lnSpcReduction="20000"/>
          </a:bodyPr>
          <a:lstStyle/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4400" b="1" dirty="0">
                <a:solidFill>
                  <a:srgbClr val="FAFD00"/>
                </a:solidFill>
              </a:rPr>
              <a:t>EL HIJO </a:t>
            </a:r>
          </a:p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4400" b="1" dirty="0">
                <a:solidFill>
                  <a:srgbClr val="FAFD00"/>
                </a:solidFill>
              </a:rPr>
              <a:t>TIENE SU SELLO</a:t>
            </a:r>
          </a:p>
          <a:p>
            <a:pPr marL="365760" indent="-3657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3600" b="1" dirty="0">
                <a:solidFill>
                  <a:srgbClr val="FAFD00"/>
                </a:solidFill>
              </a:rPr>
              <a:t>“Y miré, y he aquí el Cordero de pie sobre el monte Sion, y con él estaban los 144.000 </a:t>
            </a:r>
            <a:r>
              <a:rPr lang="es-CO" sz="3600" b="1" u="sng" dirty="0">
                <a:solidFill>
                  <a:schemeClr val="hlink"/>
                </a:solidFill>
              </a:rPr>
              <a:t>que tenían su nombre </a:t>
            </a:r>
            <a:r>
              <a:rPr lang="es-CO" sz="3600" b="1" dirty="0">
                <a:solidFill>
                  <a:srgbClr val="FAFD00"/>
                </a:solidFill>
              </a:rPr>
              <a:t>y el nombre de su Padre escrito en sus frentes” (Ap. 14:1)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endParaRPr lang="es-CO" sz="3600" b="1" dirty="0">
              <a:solidFill>
                <a:srgbClr val="FAFD00"/>
              </a:solidFill>
            </a:endParaRP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5875"/>
            <a:ext cx="4762500" cy="512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-9525" y="0"/>
            <a:ext cx="4725988" cy="1058863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CO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 CRUZ Y EL </a:t>
            </a:r>
            <a:br>
              <a:rPr lang="es-CO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s-CO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SELLO DE DIOS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6063" y="1276350"/>
            <a:ext cx="4397375" cy="3486150"/>
          </a:xfrm>
        </p:spPr>
        <p:txBody>
          <a:bodyPr rtlCol="0">
            <a:normAutofit fontScale="77500" lnSpcReduction="20000"/>
          </a:bodyPr>
          <a:lstStyle/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>
                <a:solidFill>
                  <a:srgbClr val="FAFD00"/>
                </a:solidFill>
              </a:rPr>
              <a:t>VALORES  NUMERICOS DE LA PALABRA CRUZ EN GRIEGO: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/>
              <a:t>ST..............      6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/>
              <a:t>A................      1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/>
              <a:t>U................  400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/>
              <a:t>R................  100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/>
              <a:t>O...............     70</a:t>
            </a:r>
          </a:p>
          <a:p>
            <a:pPr marL="365760" indent="-365760"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s-CO" sz="2800" b="1" dirty="0"/>
              <a:t>S.................  </a:t>
            </a:r>
            <a:r>
              <a:rPr lang="es-CO" sz="2800" b="1" u="sng" dirty="0"/>
              <a:t>200  </a:t>
            </a:r>
          </a:p>
          <a:p>
            <a:pPr lvl="4" indent="-32004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s-CO" sz="2800" b="1" dirty="0">
                <a:solidFill>
                  <a:srgbClr val="FAFD00"/>
                </a:solidFill>
              </a:rPr>
              <a:t>                777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0"/>
            <a:ext cx="45704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AFD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a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776</TotalTime>
  <Pages>59</Pages>
  <Words>2997</Words>
  <Application>Microsoft Office PowerPoint</Application>
  <PresentationFormat>Presentación en pantalla (16:9)</PresentationFormat>
  <Paragraphs>204</Paragraphs>
  <Slides>55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60" baseType="lpstr">
      <vt:lpstr>Arial</vt:lpstr>
      <vt:lpstr>Impact</vt:lpstr>
      <vt:lpstr>Times</vt:lpstr>
      <vt:lpstr>Wingdings</vt:lpstr>
      <vt:lpstr>Perspectiva</vt:lpstr>
      <vt:lpstr>Presentación de PowerPoint</vt:lpstr>
      <vt:lpstr>De qué hablaron los profetas en cuanto al destino de los impíos?</vt:lpstr>
      <vt:lpstr>Presentación de PowerPoint</vt:lpstr>
      <vt:lpstr>De  qué  hermosas promesas, para los fieles hijos de Dios, hablaron los profetas?  </vt:lpstr>
      <vt:lpstr>Presentación de PowerPoint</vt:lpstr>
      <vt:lpstr>Presentación de PowerPoint</vt:lpstr>
      <vt:lpstr>Presentación de PowerPoint</vt:lpstr>
      <vt:lpstr>La obra del sellamiento es obra de toda la Divinidad:</vt:lpstr>
      <vt:lpstr>LA CRUZ Y EL  SELLO DE DIOS</vt:lpstr>
      <vt:lpstr>LA CRUZ Y EL SELLO DE DIOS</vt:lpstr>
      <vt:lpstr>EL NOMBRE DE JESUS Y  EL SELLO DE DIOS</vt:lpstr>
      <vt:lpstr>Valor numérico del nombre de Jesús (IHESOUS) en griego:</vt:lpstr>
      <vt:lpstr>La obra del sellamiento es obra de toda la Divinidad:</vt:lpstr>
      <vt:lpstr>LA LEY ES EL REFLEJO DEL CARACTER DE DIOS</vt:lpstr>
      <vt:lpstr>LA LEY ES EL REFLEJO DEL CARACTER DE DIOS</vt:lpstr>
      <vt:lpstr>Los que reciban el sello del Padre deberán tener una vida en armonía con sus mandatos (1 Juan 5:2,3)</vt:lpstr>
      <vt:lpstr>La obra del sellamiento es obra de toda la Divinidad:</vt:lpstr>
      <vt:lpstr>Qué no debemos hacer contra el Espíritu Santo  y por qué? </vt:lpstr>
      <vt:lpstr>Qué representa  el Sello del Espíritu Santo? </vt:lpstr>
      <vt:lpstr>Qué promesa hay para los últimos días?</vt:lpstr>
      <vt:lpstr>Presentación de PowerPoint</vt:lpstr>
      <vt:lpstr>Las señales en el sol y en la luna  ya se cumplieron!</vt:lpstr>
      <vt:lpstr>Después de 1798 se empezó a cumplir la promesa del descenso del Espíritu Santo y del sellamiento final</vt:lpstr>
      <vt:lpstr>Jesús, hablando del  Espíritu Santo, dijo:</vt:lpstr>
      <vt:lpstr>Pero la falsificación  no se haría esperar!</vt:lpstr>
      <vt:lpstr>#1 - RENACE EL ESPIRITISMO</vt:lpstr>
      <vt:lpstr>Los disfraces del espiritismo</vt:lpstr>
      <vt:lpstr>DIOS CONDENA  ESTAS PRACTICAS</vt:lpstr>
      <vt:lpstr>Todo es una falsificación del Espíritu Santo</vt:lpstr>
      <vt:lpstr>#2 - EL FALSO CARISMATISMO O PENTECOSTALISMO</vt:lpstr>
      <vt:lpstr>Es un movimiento religioso que  pone su énfasis en la alabanza,   las emociones y en los dones escogidos</vt:lpstr>
      <vt:lpstr>La alabanza  pentecostal y carismática</vt:lpstr>
      <vt:lpstr>Su enseñanza doctrinal</vt:lpstr>
      <vt:lpstr>Lo que dicen Las Escrituras</vt:lpstr>
      <vt:lpstr>Presentación de PowerPoint</vt:lpstr>
      <vt:lpstr>El hablar en lenguas o hacer sanidades no es la evidencia del bautismo del Espíritu Santo</vt:lpstr>
      <vt:lpstr>Ha habido una incomprensión acerca de quién es el Espíritu Santo y cuál es su obra</vt:lpstr>
      <vt:lpstr>El Espíritu Santo es  una persona que:</vt:lpstr>
      <vt:lpstr>ES UNA PERSONA YA QUE:</vt:lpstr>
      <vt:lpstr>IMPORTANCIA DE RECIBIR EL ESPIRITU SANTO  EN LOS DIAS FINALES</vt:lpstr>
      <vt:lpstr>SOLO EL NOS PUEDE CONDUCIR A LA VERDAD </vt:lpstr>
      <vt:lpstr>IMPORTANCIA DE RECIBIR EL ESPIRITU SANTO EN LOS DIAS FINALES</vt:lpstr>
      <vt:lpstr>SOLO LOS QUE SON GUIADOS POR EL PUEDEN OBEDECER LA LEY DE DIOS </vt:lpstr>
      <vt:lpstr>Siendo que el conflicto final será un asunto de adoración a Dios o a la imagen de la bestia, qué hará Dios para ayudar a los fieles para que sigan siendo fieles?</vt:lpstr>
      <vt:lpstr>  “Por esto, Dios les enviará una fuerza (espíritu) de engaño para que crean la mentira, a fin de que sean condenados  todos los que no creyeron a la verdad, sino que se complacieron en la injusticia”  (2 Tes. 2:11,12)</vt:lpstr>
      <vt:lpstr>Presentación de PowerPoint</vt:lpstr>
      <vt:lpstr>Presentación de PowerPoint</vt:lpstr>
      <vt:lpstr>Presentación de PowerPoint</vt:lpstr>
      <vt:lpstr>Y cómo se recibe el Espíritu Santo?</vt:lpstr>
      <vt:lpstr>Presentación de PowerPoint</vt:lpstr>
      <vt:lpstr>Presentación de PowerPoint</vt:lpstr>
      <vt:lpstr>Otro tanto ocurre con quien se bautiza y recibe el Espíritu Santo:</vt:lpstr>
      <vt:lpstr>Qué ocurrirá en los últimos días con los que han sido bautizados por el Espíritu Santo?</vt:lpstr>
      <vt:lpstr> ESTE ANGEL TIENE EL MENSAJE QUE CONSTITUYE LA ULTIMA ADVERTENCIA AL MUNDO.  CUAL ES DICHA ADVERTENCIA?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sellamiento, cómo ocurre?</dc:title>
  <dc:creator>Efrain Barón</dc:creator>
  <cp:lastModifiedBy>57314</cp:lastModifiedBy>
  <cp:revision>55</cp:revision>
  <cp:lastPrinted>2009-04-22T19:24:48Z</cp:lastPrinted>
  <dcterms:created xsi:type="dcterms:W3CDTF">1998-02-04T10:00:02Z</dcterms:created>
  <dcterms:modified xsi:type="dcterms:W3CDTF">2023-04-18T21:50:27Z</dcterms:modified>
</cp:coreProperties>
</file>