
<file path=[Content_Types].xml><?xml version="1.0" encoding="utf-8"?>
<Types xmlns="http://schemas.openxmlformats.org/package/2006/content-types">
  <Default Extension="bin" ContentType="audio/unknown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814" r:id="rId1"/>
    <p:sldMasterId id="2147483999" r:id="rId2"/>
  </p:sldMasterIdLst>
  <p:notesMasterIdLst>
    <p:notesMasterId r:id="rId61"/>
  </p:notesMasterIdLst>
  <p:sldIdLst>
    <p:sldId id="256" r:id="rId3"/>
    <p:sldId id="257" r:id="rId4"/>
    <p:sldId id="316" r:id="rId5"/>
    <p:sldId id="258" r:id="rId6"/>
    <p:sldId id="259" r:id="rId7"/>
    <p:sldId id="260" r:id="rId8"/>
    <p:sldId id="261" r:id="rId9"/>
    <p:sldId id="319" r:id="rId10"/>
    <p:sldId id="262" r:id="rId11"/>
    <p:sldId id="263" r:id="rId12"/>
    <p:sldId id="264" r:id="rId13"/>
    <p:sldId id="268" r:id="rId14"/>
    <p:sldId id="265" r:id="rId15"/>
    <p:sldId id="266" r:id="rId16"/>
    <p:sldId id="269" r:id="rId17"/>
    <p:sldId id="270" r:id="rId18"/>
    <p:sldId id="271" r:id="rId19"/>
    <p:sldId id="272" r:id="rId20"/>
    <p:sldId id="273" r:id="rId21"/>
    <p:sldId id="317" r:id="rId22"/>
    <p:sldId id="318" r:id="rId23"/>
    <p:sldId id="275" r:id="rId24"/>
    <p:sldId id="276" r:id="rId25"/>
    <p:sldId id="278" r:id="rId26"/>
    <p:sldId id="280" r:id="rId27"/>
    <p:sldId id="281" r:id="rId28"/>
    <p:sldId id="282" r:id="rId29"/>
    <p:sldId id="283" r:id="rId30"/>
    <p:sldId id="284" r:id="rId31"/>
    <p:sldId id="308" r:id="rId32"/>
    <p:sldId id="310" r:id="rId33"/>
    <p:sldId id="311" r:id="rId34"/>
    <p:sldId id="312" r:id="rId35"/>
    <p:sldId id="313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02" r:id="rId53"/>
    <p:sldId id="309" r:id="rId54"/>
    <p:sldId id="314" r:id="rId55"/>
    <p:sldId id="315" r:id="rId56"/>
    <p:sldId id="320" r:id="rId57"/>
    <p:sldId id="304" r:id="rId58"/>
    <p:sldId id="305" r:id="rId59"/>
    <p:sldId id="306" r:id="rId60"/>
  </p:sldIdLst>
  <p:sldSz cx="9144000" cy="5143500" type="screen16x9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E0000"/>
    <a:srgbClr val="FFFF00"/>
    <a:srgbClr val="FFFF93"/>
    <a:srgbClr val="EB1505"/>
    <a:srgbClr val="F66346"/>
    <a:srgbClr val="FF0000"/>
    <a:srgbClr val="E1FAA4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128" y="4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1632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5" Type="http://schemas.openxmlformats.org/officeDocument/2006/relationships/slide" Target="slides/slide3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09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7C398AF-5598-49A3-91A9-8C9FBC083F6F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33748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2 Marcador de notas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CO"/>
          </a:p>
        </p:txBody>
      </p:sp>
      <p:sp>
        <p:nvSpPr>
          <p:cNvPr id="81924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9pPr>
          </a:lstStyle>
          <a:p>
            <a:pPr eaLnBrk="1" hangingPunct="1"/>
            <a:fld id="{3AF94810-D5BE-442B-9DA6-BE4DAD0ED9E2}" type="slidenum">
              <a:rPr lang="es-ES" sz="1200" smtClean="0">
                <a:solidFill>
                  <a:srgbClr val="000000"/>
                </a:solidFill>
                <a:latin typeface="Arial" charset="0"/>
              </a:rPr>
              <a:pPr eaLnBrk="1" hangingPunct="1"/>
              <a:t>3</a:t>
            </a:fld>
            <a:endParaRPr lang="es-ES" sz="120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03643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/>
          <p:nvPr/>
        </p:nvSpPr>
        <p:spPr>
          <a:xfrm>
            <a:off x="0" y="0"/>
            <a:ext cx="9144000" cy="22002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5" name="Straight Connector 17"/>
          <p:cNvCxnSpPr/>
          <p:nvPr/>
        </p:nvCxnSpPr>
        <p:spPr>
          <a:xfrm>
            <a:off x="0" y="2193925"/>
            <a:ext cx="9144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12"/>
          <p:cNvSpPr/>
          <p:nvPr/>
        </p:nvSpPr>
        <p:spPr>
          <a:xfrm>
            <a:off x="2514600" y="1771650"/>
            <a:ext cx="4114800" cy="846138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anchor="ctr">
            <a:normAutofit/>
          </a:bodyPr>
          <a:lstStyle/>
          <a:p>
            <a:pPr algn="ctr" eaLnBrk="1" hangingPunct="1">
              <a:spcBef>
                <a:spcPts val="400"/>
              </a:spcBef>
              <a:defRPr/>
            </a:pPr>
            <a:endParaRPr lang="en-US" sz="1800" b="1" cap="all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2284095"/>
            <a:ext cx="4013200" cy="321469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1798320"/>
            <a:ext cx="4013200" cy="44958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DCB110-EC45-4185-A963-307C519D3410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</p:txBody>
      </p:sp>
      <p:sp>
        <p:nvSpPr>
          <p:cNvPr id="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2648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B64B79-2872-4610-944A-2C8A468696A5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9490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8"/>
          <p:cNvCxnSpPr/>
          <p:nvPr/>
        </p:nvCxnSpPr>
        <p:spPr>
          <a:xfrm rot="5400000">
            <a:off x="5124451" y="2570162"/>
            <a:ext cx="5143500" cy="3175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6"/>
          <p:cNvSpPr/>
          <p:nvPr/>
        </p:nvSpPr>
        <p:spPr bwMode="hidden">
          <a:xfrm>
            <a:off x="0" y="0"/>
            <a:ext cx="76962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85801"/>
            <a:ext cx="6629400" cy="3771900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685801"/>
            <a:ext cx="926980" cy="37719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53BE83-0884-492C-9C2F-4499D99A21E2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78089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ítulo y texto e imágenes prediseñad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85725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685800" y="1485900"/>
            <a:ext cx="3810000" cy="30861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imágenes prediseñadas"/>
          <p:cNvSpPr>
            <a:spLocks noGrp="1"/>
          </p:cNvSpPr>
          <p:nvPr>
            <p:ph type="clipArt" sz="half" idx="2"/>
          </p:nvPr>
        </p:nvSpPr>
        <p:spPr>
          <a:xfrm>
            <a:off x="4648200" y="1485900"/>
            <a:ext cx="3810000" cy="3086100"/>
          </a:xfrm>
        </p:spPr>
        <p:txBody>
          <a:bodyPr/>
          <a:lstStyle/>
          <a:p>
            <a:pPr lvl="0"/>
            <a:endParaRPr lang="es-CO" noProof="0"/>
          </a:p>
        </p:txBody>
      </p:sp>
    </p:spTree>
    <p:extLst>
      <p:ext uri="{BB962C8B-B14F-4D97-AF65-F5344CB8AC3E}">
        <p14:creationId xmlns:p14="http://schemas.microsoft.com/office/powerpoint/2010/main" val="15742497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ítulo, imágenes prediseñadas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85725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imágenes prediseñadas"/>
          <p:cNvSpPr>
            <a:spLocks noGrp="1"/>
          </p:cNvSpPr>
          <p:nvPr>
            <p:ph type="clipArt" sz="half" idx="1"/>
          </p:nvPr>
        </p:nvSpPr>
        <p:spPr>
          <a:xfrm>
            <a:off x="685800" y="1485900"/>
            <a:ext cx="3810000" cy="3086100"/>
          </a:xfrm>
        </p:spPr>
        <p:txBody>
          <a:bodyPr/>
          <a:lstStyle/>
          <a:p>
            <a:pPr lvl="0"/>
            <a:endParaRPr lang="es-CO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648200" y="1485900"/>
            <a:ext cx="3810000" cy="30861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756577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422030" y="1028701"/>
            <a:ext cx="8229600" cy="13716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1371600" y="2498773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s-ES"/>
              <a:t>Haga clic para modificar el estilo de subtítulo del patrón</a:t>
            </a:r>
            <a:endParaRPr lang="en-US"/>
          </a:p>
        </p:txBody>
      </p:sp>
      <p:sp>
        <p:nvSpPr>
          <p:cNvPr id="4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"/>
              </a:defRPr>
            </a:lvl1pPr>
          </a:lstStyle>
          <a:p>
            <a:pPr>
              <a:defRPr/>
            </a:pPr>
            <a:fld id="{0674D103-4B01-4A5D-81FB-157E9DF3428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500460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"/>
              </a:defRPr>
            </a:lvl1pPr>
          </a:lstStyle>
          <a:p>
            <a:pPr>
              <a:defRPr/>
            </a:pPr>
            <a:fld id="{3E7C3BC8-F978-470B-BFAE-9FBC086D475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545948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00200" y="457200"/>
            <a:ext cx="7086600" cy="13716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600200" y="1880839"/>
            <a:ext cx="7086600" cy="1132284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"/>
              </a:defRPr>
            </a:lvl1pPr>
          </a:lstStyle>
          <a:p>
            <a:pPr>
              <a:defRPr/>
            </a:pPr>
            <a:fld id="{36A9DB23-BB7B-4FC6-816B-886F719288A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202826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"/>
              </a:defRPr>
            </a:lvl1pPr>
          </a:lstStyle>
          <a:p>
            <a:pPr>
              <a:defRPr/>
            </a:pPr>
            <a:fld id="{F46600D1-D0A9-4E46-95F7-3605F1B054E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086507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0478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151336"/>
            <a:ext cx="4040188" cy="563165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9" y="1151336"/>
            <a:ext cx="4041775" cy="563165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1771650"/>
            <a:ext cx="4040188" cy="282297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9" y="1771650"/>
            <a:ext cx="4041775" cy="282297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"/>
              </a:defRPr>
            </a:lvl1pPr>
          </a:lstStyle>
          <a:p>
            <a:pPr>
              <a:defRPr/>
            </a:pPr>
            <a:fld id="{73E6E2BB-D2BB-412F-A22E-15CD057F839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651692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"/>
              </a:defRPr>
            </a:lvl1pPr>
          </a:lstStyle>
          <a:p>
            <a:pPr>
              <a:defRPr/>
            </a:pPr>
            <a:fld id="{2FECFF1A-F378-4A1E-A0B9-5232395A037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950566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1515618"/>
            <a:ext cx="8229600" cy="3056382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23276C-D165-41AA-9052-B8262951FC7D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6506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"/>
              </a:defRPr>
            </a:lvl1pPr>
          </a:lstStyle>
          <a:p>
            <a:pPr>
              <a:defRPr/>
            </a:pPr>
            <a:fld id="{9AC09ABB-0E40-4474-9236-72E5957E5F1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396520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4" y="204788"/>
            <a:ext cx="3008313" cy="871537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57204" y="1143001"/>
            <a:ext cx="3008313" cy="345162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"/>
              </a:defRPr>
            </a:lvl1pPr>
          </a:lstStyle>
          <a:p>
            <a:pPr>
              <a:defRPr/>
            </a:pPr>
            <a:fld id="{8FF3EA6C-02A5-4376-8323-2097565307D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929848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828800" y="457200"/>
            <a:ext cx="5486400" cy="391716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828800" y="1373981"/>
            <a:ext cx="5486400" cy="29718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es-ES" noProof="0"/>
              <a:t>Haga clic en el icono para agregar una imagen</a:t>
            </a:r>
            <a:endParaRPr lang="en-US" noProof="0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828800" y="875091"/>
            <a:ext cx="5486400" cy="397764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"/>
              </a:defRPr>
            </a:lvl1pPr>
          </a:lstStyle>
          <a:p>
            <a:pPr>
              <a:defRPr/>
            </a:pPr>
            <a:fld id="{87B6FC43-CD4F-49D5-8DAD-F5A468BFF5F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375924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"/>
              </a:defRPr>
            </a:lvl1pPr>
          </a:lstStyle>
          <a:p>
            <a:pPr>
              <a:defRPr/>
            </a:pPr>
            <a:fld id="{9DF2F8F3-05AB-49FA-BF49-81D62F62957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986753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"/>
              </a:defRPr>
            </a:lvl1pPr>
          </a:lstStyle>
          <a:p>
            <a:pPr>
              <a:defRPr/>
            </a:pPr>
            <a:fld id="{F65AF8EB-7DD0-43F3-8049-E495C450457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31557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/>
          <p:nvPr/>
        </p:nvSpPr>
        <p:spPr>
          <a:xfrm>
            <a:off x="0" y="2941638"/>
            <a:ext cx="9144000" cy="22018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5" name="Straight Connector 10"/>
          <p:cNvCxnSpPr/>
          <p:nvPr/>
        </p:nvCxnSpPr>
        <p:spPr>
          <a:xfrm>
            <a:off x="0" y="2941638"/>
            <a:ext cx="9144000" cy="1587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11"/>
          <p:cNvSpPr/>
          <p:nvPr/>
        </p:nvSpPr>
        <p:spPr>
          <a:xfrm>
            <a:off x="2514600" y="2525713"/>
            <a:ext cx="4114800" cy="846137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anchor="ctr">
            <a:normAutofit/>
          </a:bodyPr>
          <a:lstStyle/>
          <a:p>
            <a:pPr algn="ctr" eaLnBrk="1" hangingPunct="1">
              <a:spcBef>
                <a:spcPts val="400"/>
              </a:spcBef>
              <a:defRPr/>
            </a:pPr>
            <a:endParaRPr lang="en-US" sz="1800" b="1" cap="all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3" y="2525435"/>
            <a:ext cx="4085897" cy="530116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bIns="0" anchor="b"/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3" y="3063433"/>
            <a:ext cx="4106917" cy="297821"/>
          </a:xfrm>
        </p:spPr>
        <p:txBody>
          <a:bodyPr tIns="0" anchor="t" anchorCtr="0"/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7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D5CFF3-CE40-455D-902E-898D88541E72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</p:txBody>
      </p:sp>
      <p:sp>
        <p:nvSpPr>
          <p:cNvPr id="11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60516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1515618"/>
            <a:ext cx="4023360" cy="3003804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1515618"/>
            <a:ext cx="4023360" cy="3003804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5B9971-D871-438B-B34B-4BEFEB409110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9045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114550"/>
            <a:ext cx="4023360" cy="240715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112264"/>
            <a:ext cx="4023360" cy="240715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515618"/>
            <a:ext cx="4023360" cy="528066"/>
          </a:xfrm>
          <a:noFill/>
          <a:ln w="98425" cmpd="thinThick">
            <a:noFill/>
            <a:miter lim="800000"/>
          </a:ln>
        </p:spPr>
        <p:txBody>
          <a:bodyPr anchor="ctr" anchorCtr="0"/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1515618"/>
            <a:ext cx="4023360" cy="528066"/>
          </a:xfrm>
          <a:noFill/>
          <a:ln w="98425" cmpd="thinThick">
            <a:noFill/>
            <a:miter lim="800000"/>
          </a:ln>
        </p:spPr>
        <p:txBody>
          <a:bodyPr anchor="ctr" anchorCtr="0"/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8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7C670D-25A2-4E0E-B8DF-87680F3CA359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1436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CF5C3B-5916-4A89-9122-5AF27D0EBD3A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6809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6DBB04-14C2-4EB4-8001-CAE6CAD80886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</p:txBody>
      </p:sp>
      <p:sp>
        <p:nvSpPr>
          <p:cNvPr id="4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5084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435894"/>
            <a:ext cx="6172200" cy="2633186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4135374"/>
            <a:ext cx="5669280" cy="411480"/>
          </a:xfrm>
        </p:spPr>
        <p:txBody>
          <a:bodyPr tIns="0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B23785-2C45-4FC3-A803-71C1B2C5C571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82538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1520188"/>
            <a:ext cx="5439582" cy="2447813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anchor="ctr" anchorCtr="0"/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/>
              <a:t>Haga clic en el icono para agregar una imagen</a:t>
            </a:r>
            <a:endParaRPr lang="en-US" noProof="0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4137660"/>
            <a:ext cx="5669280" cy="411480"/>
          </a:xfrm>
        </p:spPr>
        <p:txBody>
          <a:bodyPr tIns="0" bIns="0" anchor="ctr" anchorCtr="0"/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731520"/>
            <a:ext cx="4114800" cy="52578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C2FF47-A307-4AE9-AB99-04906065938E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5851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001713"/>
            <a:ext cx="9144000" cy="41417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14475"/>
            <a:ext cx="8229600" cy="30876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04788"/>
            <a:ext cx="3181350" cy="2190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4865688"/>
            <a:ext cx="6248400" cy="219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4629150"/>
            <a:ext cx="1066800" cy="2286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B5757DE8-91E1-4463-957D-3C9F449D0B48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998538"/>
            <a:ext cx="9144000" cy="1587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731838"/>
            <a:ext cx="4114800" cy="525462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35" r:id="rId1"/>
    <p:sldLayoutId id="2147484028" r:id="rId2"/>
    <p:sldLayoutId id="2147484036" r:id="rId3"/>
    <p:sldLayoutId id="2147484029" r:id="rId4"/>
    <p:sldLayoutId id="2147484030" r:id="rId5"/>
    <p:sldLayoutId id="2147484031" r:id="rId6"/>
    <p:sldLayoutId id="2147484037" r:id="rId7"/>
    <p:sldLayoutId id="2147484032" r:id="rId8"/>
    <p:sldLayoutId id="2147484033" r:id="rId9"/>
    <p:sldLayoutId id="2147484034" r:id="rId10"/>
    <p:sldLayoutId id="2147484038" r:id="rId11"/>
    <p:sldLayoutId id="2147484039" r:id="rId12"/>
    <p:sldLayoutId id="2147484040" r:id="rId13"/>
  </p:sldLayoutIdLst>
  <p:txStyles>
    <p:titleStyle>
      <a:lvl1pPr algn="ctr" rtl="0" eaLnBrk="0" fontAlgn="base" hangingPunct="0">
        <a:spcBef>
          <a:spcPts val="400"/>
        </a:spcBef>
        <a:spcAft>
          <a:spcPct val="0"/>
        </a:spcAft>
        <a:defRPr b="1" kern="1200" cap="all">
          <a:solidFill>
            <a:srgbClr val="404040"/>
          </a:solidFill>
          <a:latin typeface="+mj-lt"/>
          <a:ea typeface="+mj-ea"/>
          <a:cs typeface="Tunga" pitchFamily="2"/>
        </a:defRPr>
      </a:lvl1pPr>
      <a:lvl2pPr algn="ctr" rtl="0" eaLnBrk="0" fontAlgn="base" hangingPunct="0">
        <a:spcBef>
          <a:spcPts val="400"/>
        </a:spcBef>
        <a:spcAft>
          <a:spcPct val="0"/>
        </a:spcAft>
        <a:defRPr b="1">
          <a:solidFill>
            <a:srgbClr val="404040"/>
          </a:solidFill>
          <a:latin typeface="Garamond" pitchFamily="18" charset="0"/>
          <a:cs typeface="Tunga" pitchFamily="34" charset="0"/>
        </a:defRPr>
      </a:lvl2pPr>
      <a:lvl3pPr algn="ctr" rtl="0" eaLnBrk="0" fontAlgn="base" hangingPunct="0">
        <a:spcBef>
          <a:spcPts val="400"/>
        </a:spcBef>
        <a:spcAft>
          <a:spcPct val="0"/>
        </a:spcAft>
        <a:defRPr b="1">
          <a:solidFill>
            <a:srgbClr val="404040"/>
          </a:solidFill>
          <a:latin typeface="Garamond" pitchFamily="18" charset="0"/>
          <a:cs typeface="Tunga" pitchFamily="34" charset="0"/>
        </a:defRPr>
      </a:lvl3pPr>
      <a:lvl4pPr algn="ctr" rtl="0" eaLnBrk="0" fontAlgn="base" hangingPunct="0">
        <a:spcBef>
          <a:spcPts val="400"/>
        </a:spcBef>
        <a:spcAft>
          <a:spcPct val="0"/>
        </a:spcAft>
        <a:defRPr b="1">
          <a:solidFill>
            <a:srgbClr val="404040"/>
          </a:solidFill>
          <a:latin typeface="Garamond" pitchFamily="18" charset="0"/>
          <a:cs typeface="Tunga" pitchFamily="34" charset="0"/>
        </a:defRPr>
      </a:lvl4pPr>
      <a:lvl5pPr algn="ctr" rtl="0" eaLnBrk="0" fontAlgn="base" hangingPunct="0">
        <a:spcBef>
          <a:spcPts val="400"/>
        </a:spcBef>
        <a:spcAft>
          <a:spcPct val="0"/>
        </a:spcAft>
        <a:defRPr b="1">
          <a:solidFill>
            <a:srgbClr val="404040"/>
          </a:solidFill>
          <a:latin typeface="Garamond" pitchFamily="18" charset="0"/>
          <a:cs typeface="Tunga" pitchFamily="34" charset="0"/>
        </a:defRPr>
      </a:lvl5pPr>
      <a:lvl6pPr marL="457200" algn="ctr" rtl="0" fontAlgn="base">
        <a:spcBef>
          <a:spcPts val="400"/>
        </a:spcBef>
        <a:spcAft>
          <a:spcPct val="0"/>
        </a:spcAft>
        <a:defRPr b="1">
          <a:solidFill>
            <a:srgbClr val="404040"/>
          </a:solidFill>
          <a:latin typeface="Garamond" pitchFamily="18" charset="0"/>
          <a:cs typeface="Tunga" pitchFamily="34" charset="0"/>
        </a:defRPr>
      </a:lvl6pPr>
      <a:lvl7pPr marL="914400" algn="ctr" rtl="0" fontAlgn="base">
        <a:spcBef>
          <a:spcPts val="400"/>
        </a:spcBef>
        <a:spcAft>
          <a:spcPct val="0"/>
        </a:spcAft>
        <a:defRPr b="1">
          <a:solidFill>
            <a:srgbClr val="404040"/>
          </a:solidFill>
          <a:latin typeface="Garamond" pitchFamily="18" charset="0"/>
          <a:cs typeface="Tunga" pitchFamily="34" charset="0"/>
        </a:defRPr>
      </a:lvl7pPr>
      <a:lvl8pPr marL="1371600" algn="ctr" rtl="0" fontAlgn="base">
        <a:spcBef>
          <a:spcPts val="400"/>
        </a:spcBef>
        <a:spcAft>
          <a:spcPct val="0"/>
        </a:spcAft>
        <a:defRPr b="1">
          <a:solidFill>
            <a:srgbClr val="404040"/>
          </a:solidFill>
          <a:latin typeface="Garamond" pitchFamily="18" charset="0"/>
          <a:cs typeface="Tunga" pitchFamily="34" charset="0"/>
        </a:defRPr>
      </a:lvl8pPr>
      <a:lvl9pPr marL="1828800" algn="ctr" rtl="0" fontAlgn="base">
        <a:spcBef>
          <a:spcPts val="400"/>
        </a:spcBef>
        <a:spcAft>
          <a:spcPct val="0"/>
        </a:spcAft>
        <a:defRPr b="1">
          <a:solidFill>
            <a:srgbClr val="404040"/>
          </a:solidFill>
          <a:latin typeface="Garamond" pitchFamily="18" charset="0"/>
          <a:cs typeface="Tunga" pitchFamily="34" charset="0"/>
        </a:defRPr>
      </a:lvl9pPr>
    </p:titleStyle>
    <p:bodyStyle>
      <a:lvl1pPr marL="342900" indent="-342900" algn="ctr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defRPr sz="2000" kern="1200" spc="3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742950" indent="-285750" algn="ctr" rtl="0" eaLnBrk="0" fontAlgn="base" hangingPunct="0">
        <a:spcBef>
          <a:spcPts val="1200"/>
        </a:spcBef>
        <a:spcAft>
          <a:spcPct val="0"/>
        </a:spcAft>
        <a:buClr>
          <a:schemeClr val="accent1"/>
        </a:buClr>
        <a:defRPr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1143000" indent="-228600" algn="ctr" rtl="0" eaLnBrk="0" fontAlgn="base" hangingPunct="0">
        <a:spcBef>
          <a:spcPts val="1200"/>
        </a:spcBef>
        <a:spcAft>
          <a:spcPct val="0"/>
        </a:spcAft>
        <a:buClr>
          <a:schemeClr val="accent1"/>
        </a:buClr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1600200" indent="-228600" algn="ctr" rtl="0" eaLnBrk="0" fontAlgn="base" hangingPunct="0">
        <a:spcBef>
          <a:spcPts val="1200"/>
        </a:spcBef>
        <a:spcAft>
          <a:spcPct val="0"/>
        </a:spcAft>
        <a:buClr>
          <a:schemeClr val="accent1"/>
        </a:buClr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2057400" indent="-228600" algn="ctr" rtl="0" eaLnBrk="0" fontAlgn="base" hangingPunct="0">
        <a:spcBef>
          <a:spcPts val="1200"/>
        </a:spcBef>
        <a:spcAft>
          <a:spcPct val="0"/>
        </a:spcAft>
        <a:buClr>
          <a:schemeClr val="accent1"/>
        </a:buClr>
        <a:defRPr sz="1400" kern="120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2051" name="1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53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457200" y="4811713"/>
            <a:ext cx="2133600" cy="274637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prstClr val="white">
                    <a:shade val="50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4811713"/>
            <a:ext cx="2895600" cy="274637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prstClr val="white">
                    <a:shade val="50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924800" y="4811713"/>
            <a:ext cx="762000" cy="274637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prstClr val="white">
                    <a:shade val="50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fld id="{EA579E48-751D-431D-B1BA-F43EF355B27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41" r:id="rId1"/>
    <p:sldLayoutId id="2147484042" r:id="rId2"/>
    <p:sldLayoutId id="2147484043" r:id="rId3"/>
    <p:sldLayoutId id="2147484044" r:id="rId4"/>
    <p:sldLayoutId id="2147484045" r:id="rId5"/>
    <p:sldLayoutId id="2147484046" r:id="rId6"/>
    <p:sldLayoutId id="2147484047" r:id="rId7"/>
    <p:sldLayoutId id="2147484048" r:id="rId8"/>
    <p:sldLayoutId id="2147484049" r:id="rId9"/>
    <p:sldLayoutId id="2147484050" r:id="rId10"/>
    <p:sldLayoutId id="214748405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audio" Target="../media/audio2.bin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audio" Target="../media/audio3.bin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bin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audio" Target="file:///F:\Mensajes%20Subliminales\Menu\con%20el%20diablo%20en%20la%20voz.MP3" TargetMode="External"/><Relationship Id="rId1" Type="http://schemas.microsoft.com/office/2007/relationships/media" Target="file:///F:\Mensajes%20Subliminales\Menu\con%20el%20diablo%20en%20la%20voz.MP3" TargetMode="Externa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bin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audio" Target="../media/audio3.bin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audio" Target="../media/audio2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813" y="0"/>
            <a:ext cx="9167813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763713" y="2211388"/>
            <a:ext cx="5715000" cy="2228850"/>
          </a:xfrm>
        </p:spPr>
        <p:txBody>
          <a:bodyPr>
            <a:normAutofit lnSpcReduction="10000"/>
          </a:bodyPr>
          <a:lstStyle/>
          <a:p>
            <a:pPr marL="342900" indent="-342900" eaLnBrk="1" fontAlgn="auto" hangingPunct="1">
              <a:spcAft>
                <a:spcPts val="0"/>
              </a:spcAft>
              <a:defRPr/>
            </a:pPr>
            <a:r>
              <a:rPr lang="es-CO" sz="4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TEMA No. 8</a:t>
            </a:r>
          </a:p>
          <a:p>
            <a:pPr marL="342900" indent="-342900" eaLnBrk="1" fontAlgn="auto" hangingPunct="1">
              <a:spcAft>
                <a:spcPts val="0"/>
              </a:spcAft>
              <a:defRPr/>
            </a:pPr>
            <a:r>
              <a:rPr lang="es-CO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“LA MARCA DE LA BESTIA”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1050925"/>
            <a:ext cx="8077200" cy="8001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CO" sz="480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EL FUERTE PREGON PRESENTA</a:t>
            </a: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build="p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8" descr="http://1.bp.blogspot.com/_jSIYBINXL-E/RsTmVUcdkjI/AAAAAAAAABs/ztNT69C1DeY/s400/cuadro+del+sol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38225"/>
            <a:ext cx="9144000" cy="408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4288" y="15875"/>
            <a:ext cx="9021762" cy="3195638"/>
          </a:xfrm>
        </p:spPr>
        <p:txBody>
          <a:bodyPr/>
          <a:lstStyle/>
          <a:p>
            <a:pPr marL="0" indent="0" eaLnBrk="1" fontAlgn="auto" hangingPunct="1">
              <a:spcAft>
                <a:spcPts val="0"/>
              </a:spcAft>
              <a:defRPr/>
            </a:pPr>
            <a:r>
              <a:rPr lang="es-CO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Los babilonios dividían el cielo en treinta y seis constelaciones y escribían los números del 1 al 36 en forma tal que al sumar  los totales de las columnas entre sí daba el  número </a:t>
            </a:r>
            <a:r>
              <a:rPr lang="es-CO" b="1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666.</a:t>
            </a:r>
            <a:r>
              <a:rPr lang="es-CO" b="1" u="sng" dirty="0">
                <a:solidFill>
                  <a:srgbClr val="C0FEF9"/>
                </a:solidFill>
              </a:rPr>
              <a:t> </a:t>
            </a:r>
            <a:endParaRPr lang="es-CO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700" name="1 Rectángulo"/>
          <p:cNvSpPr>
            <a:spLocks noChangeArrowheads="1"/>
          </p:cNvSpPr>
          <p:nvPr/>
        </p:nvSpPr>
        <p:spPr bwMode="auto">
          <a:xfrm>
            <a:off x="3517900" y="4652963"/>
            <a:ext cx="2108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s-CO" b="1" i="1">
                <a:solidFill>
                  <a:schemeClr val="bg1"/>
                </a:solidFill>
              </a:rPr>
              <a:t>Cuadro del sol.</a:t>
            </a: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323850" y="1419225"/>
            <a:ext cx="4103688" cy="2962275"/>
          </a:xfrm>
        </p:spPr>
        <p:txBody>
          <a:bodyPr>
            <a:noAutofit/>
          </a:bodyPr>
          <a:lstStyle/>
          <a:p>
            <a:pPr marL="0" indent="0" eaLnBrk="1" fontAlgn="auto" hangingPunct="1">
              <a:spcAft>
                <a:spcPts val="0"/>
              </a:spcAft>
              <a:defRPr/>
            </a:pPr>
            <a:r>
              <a:rPr lang="es-CO" sz="2400" b="1" dirty="0">
                <a:solidFill>
                  <a:schemeClr val="hlink"/>
                </a:solidFill>
              </a:rPr>
              <a:t>Los antiguos creían en la influencia para el bien y para el mal de los números. Es así que algunos nombres en arameo, hebreo, latín y griego al buscarles la equivalencia numérica dan el número  mágico y protector del 666.</a:t>
            </a:r>
          </a:p>
          <a:p>
            <a:pPr marL="0" indent="0" eaLnBrk="1" fontAlgn="auto" hangingPunct="1">
              <a:spcAft>
                <a:spcPts val="0"/>
              </a:spcAft>
              <a:defRPr/>
            </a:pPr>
            <a:endParaRPr lang="es-CO" sz="2400" b="1" dirty="0">
              <a:solidFill>
                <a:schemeClr val="hlink"/>
              </a:solidFill>
            </a:endParaRPr>
          </a:p>
        </p:txBody>
      </p:sp>
      <p:grpSp>
        <p:nvGrpSpPr>
          <p:cNvPr id="30723" name="1 Grupo"/>
          <p:cNvGrpSpPr>
            <a:grpSpLocks/>
          </p:cNvGrpSpPr>
          <p:nvPr/>
        </p:nvGrpSpPr>
        <p:grpSpPr bwMode="auto">
          <a:xfrm>
            <a:off x="4932363" y="1276350"/>
            <a:ext cx="3752850" cy="3771900"/>
            <a:chOff x="4932040" y="1275606"/>
            <a:chExt cx="3752850" cy="3771901"/>
          </a:xfrm>
        </p:grpSpPr>
        <p:pic>
          <p:nvPicPr>
            <p:cNvPr id="30725" name="Picture 4" descr="http://3.bp.blogspot.com/_fcrVZR-0P_4/TNS_L2px0ZI/AAAAAAAAAE0/_LRSBoyb3YM/s400/cuadro_de_los_signos_del_zodiaco-13347.gi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2040" y="1275606"/>
              <a:ext cx="3752850" cy="37719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26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47362" y="2211710"/>
              <a:ext cx="1944216" cy="18722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6" name="Rectangle 5"/>
          <p:cNvSpPr txBox="1">
            <a:spLocks noChangeArrowheads="1"/>
          </p:cNvSpPr>
          <p:nvPr/>
        </p:nvSpPr>
        <p:spPr>
          <a:xfrm>
            <a:off x="107950" y="193675"/>
            <a:ext cx="8921750" cy="952500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ctr" rtl="0" fontAlgn="base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defRPr sz="2000" kern="1200" spc="3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algn="ctr" rtl="0" fontAlgn="base"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defRPr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2pPr>
            <a:lvl3pPr algn="ctr" rtl="0" fontAlgn="base"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defRPr sz="1600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3pPr>
            <a:lvl4pPr algn="ctr" rtl="0" fontAlgn="base"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defRPr sz="14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4pPr>
            <a:lvl5pPr algn="ctr" rtl="0" fontAlgn="base"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defRPr sz="1400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5pPr>
            <a:lvl6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s-CO" sz="4800" b="1">
                <a:solidFill>
                  <a:srgbClr val="FAFD00"/>
                </a:solidFill>
              </a:rPr>
              <a:t>El 666 era conocido por los antiguos</a:t>
            </a:r>
            <a:endParaRPr lang="es-CO" sz="4800" b="1" dirty="0">
              <a:solidFill>
                <a:srgbClr val="FAFD00"/>
              </a:solidFill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1131888"/>
            <a:ext cx="2965450" cy="3190875"/>
          </a:xfrm>
        </p:spPr>
        <p:txBody>
          <a:bodyPr>
            <a:noAutofit/>
          </a:bodyPr>
          <a:lstStyle/>
          <a:p>
            <a:pPr marL="0" indent="0" eaLnBrk="1" fontAlgn="auto" hangingPunct="1">
              <a:spcAft>
                <a:spcPts val="0"/>
              </a:spcAft>
              <a:defRPr/>
            </a:pPr>
            <a:r>
              <a:rPr lang="en-US" sz="1600" b="1" dirty="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  =  1		N =   50</a:t>
            </a:r>
          </a:p>
          <a:p>
            <a:pPr marL="0" indent="0" eaLnBrk="1" fontAlgn="auto" hangingPunct="1">
              <a:spcAft>
                <a:spcPts val="0"/>
              </a:spcAft>
              <a:defRPr/>
            </a:pPr>
            <a:r>
              <a:rPr lang="en-US" sz="1600" b="1" dirty="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  =   2		J =    60 </a:t>
            </a:r>
          </a:p>
          <a:p>
            <a:pPr marL="0" indent="0" eaLnBrk="1" fontAlgn="auto" hangingPunct="1">
              <a:spcAft>
                <a:spcPts val="0"/>
              </a:spcAft>
              <a:defRPr/>
            </a:pPr>
            <a:r>
              <a:rPr lang="en-US" sz="1600" b="1" dirty="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  =   3   	                 O =  70</a:t>
            </a:r>
          </a:p>
          <a:p>
            <a:pPr marL="0" indent="0" eaLnBrk="1" fontAlgn="auto" hangingPunct="1">
              <a:spcAft>
                <a:spcPts val="0"/>
              </a:spcAft>
              <a:defRPr/>
            </a:pPr>
            <a:r>
              <a:rPr lang="en-US" sz="1600" b="1" dirty="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  =   4		P =    80</a:t>
            </a:r>
          </a:p>
          <a:p>
            <a:pPr marL="0" indent="0" eaLnBrk="1" fontAlgn="auto" hangingPunct="1">
              <a:spcAft>
                <a:spcPts val="0"/>
              </a:spcAft>
              <a:defRPr/>
            </a:pPr>
            <a:r>
              <a:rPr lang="en-US" sz="1600" b="1" dirty="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  =   5		R = 100</a:t>
            </a:r>
          </a:p>
          <a:p>
            <a:pPr marL="0" indent="0" eaLnBrk="1" fontAlgn="auto" hangingPunct="1">
              <a:spcAft>
                <a:spcPts val="0"/>
              </a:spcAft>
              <a:defRPr/>
            </a:pPr>
            <a:r>
              <a:rPr lang="en-US" sz="1600" b="1" dirty="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ST=   6		 S =  200</a:t>
            </a:r>
          </a:p>
          <a:p>
            <a:pPr marL="0" indent="0" eaLnBrk="1" fontAlgn="auto" hangingPunct="1">
              <a:spcAft>
                <a:spcPts val="0"/>
              </a:spcAft>
              <a:defRPr/>
            </a:pPr>
            <a:r>
              <a:rPr lang="en-US" sz="1600" b="1" dirty="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Z  =   7		T =  300</a:t>
            </a:r>
          </a:p>
          <a:p>
            <a:pPr marL="0" indent="0" eaLnBrk="1" fontAlgn="auto" hangingPunct="1">
              <a:spcAft>
                <a:spcPts val="0"/>
              </a:spcAft>
              <a:defRPr/>
            </a:pPr>
            <a:r>
              <a:rPr lang="en-US" sz="1600" b="1" dirty="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  =  8		Y =  400</a:t>
            </a:r>
          </a:p>
          <a:p>
            <a:pPr marL="0" indent="0" eaLnBrk="1" fontAlgn="auto" hangingPunct="1">
              <a:spcAft>
                <a:spcPts val="0"/>
              </a:spcAft>
              <a:defRPr/>
            </a:pPr>
            <a:r>
              <a:rPr lang="en-US" sz="1600" b="1" dirty="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TH=  9		F =  500</a:t>
            </a:r>
          </a:p>
          <a:p>
            <a:pPr marL="0" indent="0" eaLnBrk="1" fontAlgn="auto" hangingPunct="1">
              <a:spcAft>
                <a:spcPts val="0"/>
              </a:spcAft>
              <a:defRPr/>
            </a:pPr>
            <a:r>
              <a:rPr lang="en-US" sz="1600" b="1" dirty="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   =  10		X =  600</a:t>
            </a:r>
          </a:p>
          <a:p>
            <a:pPr marL="0" indent="0" eaLnBrk="1" fontAlgn="auto" hangingPunct="1">
              <a:spcAft>
                <a:spcPts val="0"/>
              </a:spcAft>
              <a:defRPr/>
            </a:pPr>
            <a:r>
              <a:rPr lang="en-US" sz="1600" b="1" dirty="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 =   20		PS=700</a:t>
            </a:r>
          </a:p>
          <a:p>
            <a:pPr marL="0" indent="0" eaLnBrk="1" fontAlgn="auto" hangingPunct="1">
              <a:spcAft>
                <a:spcPts val="0"/>
              </a:spcAft>
              <a:defRPr/>
            </a:pPr>
            <a:r>
              <a:rPr lang="en-US" sz="1600" b="1" dirty="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  =  30   	                  W=  800</a:t>
            </a:r>
          </a:p>
          <a:p>
            <a:pPr marL="0" indent="0" eaLnBrk="1" fontAlgn="auto" hangingPunct="1">
              <a:spcAft>
                <a:spcPts val="0"/>
              </a:spcAft>
              <a:defRPr/>
            </a:pPr>
            <a:endParaRPr lang="en-US" sz="1400" b="1" dirty="0">
              <a:solidFill>
                <a:srgbClr val="FAFD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1747" name="2 Rectángulo"/>
          <p:cNvSpPr>
            <a:spLocks noChangeArrowheads="1"/>
          </p:cNvSpPr>
          <p:nvPr/>
        </p:nvSpPr>
        <p:spPr bwMode="auto">
          <a:xfrm>
            <a:off x="26988" y="115888"/>
            <a:ext cx="9009062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s-CO" sz="2300">
                <a:solidFill>
                  <a:srgbClr val="FFFF00"/>
                </a:solidFill>
              </a:rPr>
              <a:t>Los griegos también tuvieron conocimiento del 666. De por sí el alfabeto griego tiene su equivalencia numérica y algunos nombres suman 666</a:t>
            </a:r>
          </a:p>
        </p:txBody>
      </p:sp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2313" y="1046163"/>
            <a:ext cx="3527425" cy="4081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pull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3200400" y="1314450"/>
            <a:ext cx="1447800" cy="25717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CO"/>
          </a:p>
        </p:txBody>
      </p:sp>
      <p:pic>
        <p:nvPicPr>
          <p:cNvPr id="32771" name="Picture 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614738" y="1049338"/>
            <a:ext cx="5508625" cy="406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0" y="930275"/>
            <a:ext cx="3208338" cy="4229100"/>
          </a:xfrm>
        </p:spPr>
        <p:txBody>
          <a:bodyPr>
            <a:normAutofit fontScale="92500" lnSpcReduction="10000"/>
          </a:bodyPr>
          <a:lstStyle/>
          <a:p>
            <a:pPr marL="0" indent="0" eaLnBrk="1" fontAlgn="auto" hangingPunct="1">
              <a:spcAft>
                <a:spcPts val="0"/>
              </a:spcAft>
              <a:defRPr/>
            </a:pPr>
            <a:r>
              <a:rPr lang="es-CO" sz="2800" b="1" dirty="0">
                <a:solidFill>
                  <a:srgbClr val="FAFD00"/>
                </a:solidFill>
              </a:rPr>
              <a:t>	</a:t>
            </a:r>
            <a:endParaRPr lang="es-CO" sz="2800" b="1" dirty="0">
              <a:solidFill>
                <a:srgbClr val="FC0128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0" indent="0" eaLnBrk="1" fontAlgn="auto" hangingPunct="1">
              <a:spcAft>
                <a:spcPts val="0"/>
              </a:spcAft>
              <a:defRPr/>
            </a:pPr>
            <a:r>
              <a:rPr lang="es-CO" sz="3600" b="1" dirty="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	-	  300</a:t>
            </a:r>
          </a:p>
          <a:p>
            <a:pPr marL="0" indent="0" eaLnBrk="1" fontAlgn="auto" hangingPunct="1">
              <a:spcAft>
                <a:spcPts val="0"/>
              </a:spcAft>
              <a:defRPr/>
            </a:pPr>
            <a:r>
              <a:rPr lang="es-CO" sz="3600" b="1" dirty="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	-	     5</a:t>
            </a:r>
          </a:p>
          <a:p>
            <a:pPr marL="0" indent="0" eaLnBrk="1" fontAlgn="auto" hangingPunct="1">
              <a:spcAft>
                <a:spcPts val="0"/>
              </a:spcAft>
              <a:defRPr/>
            </a:pPr>
            <a:r>
              <a:rPr lang="es-CO" sz="3600" b="1" dirty="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	-	   10</a:t>
            </a:r>
          </a:p>
          <a:p>
            <a:pPr marL="0" indent="0" eaLnBrk="1" fontAlgn="auto" hangingPunct="1">
              <a:spcAft>
                <a:spcPts val="0"/>
              </a:spcAft>
              <a:defRPr/>
            </a:pPr>
            <a:r>
              <a:rPr lang="es-CO" sz="3600" b="1" dirty="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	-	  300</a:t>
            </a:r>
          </a:p>
          <a:p>
            <a:pPr marL="0" indent="0" eaLnBrk="1" fontAlgn="auto" hangingPunct="1">
              <a:spcAft>
                <a:spcPts val="0"/>
              </a:spcAft>
              <a:defRPr/>
            </a:pPr>
            <a:r>
              <a:rPr lang="es-CO" sz="3600" b="1" dirty="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	-	      1</a:t>
            </a:r>
          </a:p>
          <a:p>
            <a:pPr marL="0" indent="0" eaLnBrk="1" fontAlgn="auto" hangingPunct="1">
              <a:spcAft>
                <a:spcPts val="0"/>
              </a:spcAft>
              <a:defRPr/>
            </a:pPr>
            <a:r>
              <a:rPr lang="es-CO" sz="3600" b="1" dirty="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	- 	</a:t>
            </a:r>
            <a:r>
              <a:rPr lang="es-CO" sz="3600" b="1" u="sng" dirty="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_50_</a:t>
            </a:r>
          </a:p>
          <a:p>
            <a:pPr marL="0" indent="0" eaLnBrk="1" fontAlgn="auto" hangingPunct="1">
              <a:spcAft>
                <a:spcPts val="0"/>
              </a:spcAft>
              <a:defRPr/>
            </a:pPr>
            <a:r>
              <a:rPr lang="es-CO" sz="3600" b="1" dirty="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	  666</a:t>
            </a:r>
            <a:endParaRPr lang="es-CO" sz="2800" b="1" dirty="0">
              <a:solidFill>
                <a:srgbClr val="FAFD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0" indent="0" eaLnBrk="1" fontAlgn="auto" hangingPunct="1">
              <a:spcAft>
                <a:spcPts val="0"/>
              </a:spcAft>
              <a:defRPr/>
            </a:pPr>
            <a:endParaRPr lang="es-CO" sz="2800" b="1" dirty="0">
              <a:solidFill>
                <a:srgbClr val="FAFD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2362200" y="17463"/>
            <a:ext cx="4572000" cy="8318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CO" b="1" dirty="0">
                <a:solidFill>
                  <a:srgbClr val="C0FEF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TEITAN (En Griego)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es-CO" b="1" dirty="0">
                <a:solidFill>
                  <a:srgbClr val="FC012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“EL DIOS TORO-SERPIENTE”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"/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write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75"/>
                                        <p:tgtEl>
                                          <p:spTgt spid="1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write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75"/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write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75"/>
                                        <p:tgtEl>
                                          <p:spTgt spid="143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write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75"/>
                                        <p:tgtEl>
                                          <p:spTgt spid="143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write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75"/>
                                        <p:tgtEl>
                                          <p:spTgt spid="143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write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75"/>
                                        <p:tgtEl>
                                          <p:spTgt spid="143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write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75"/>
                                        <p:tgtEl>
                                          <p:spTgt spid="1434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write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33400" y="57150"/>
            <a:ext cx="8001000" cy="4603750"/>
          </a:xfrm>
        </p:spPr>
        <p:txBody>
          <a:bodyPr>
            <a:normAutofit fontScale="92500" lnSpcReduction="10000"/>
          </a:bodyPr>
          <a:lstStyle/>
          <a:p>
            <a:pPr marL="0" indent="0" eaLnBrk="1" fontAlgn="auto" hangingPunct="1">
              <a:spcAft>
                <a:spcPts val="0"/>
              </a:spcAft>
              <a:defRPr/>
            </a:pPr>
            <a:r>
              <a:rPr lang="es-CO" sz="2600" b="1" dirty="0">
                <a:solidFill>
                  <a:srgbClr val="FAFD00"/>
                </a:solidFill>
              </a:rPr>
              <a:t>STUR -  SATURNO(En arameo)</a:t>
            </a:r>
          </a:p>
          <a:p>
            <a:pPr marL="0" indent="0" eaLnBrk="1" fontAlgn="auto" hangingPunct="1">
              <a:spcAft>
                <a:spcPts val="0"/>
              </a:spcAft>
              <a:defRPr/>
            </a:pPr>
            <a:r>
              <a:rPr lang="es-CO" sz="2600" b="1" dirty="0">
                <a:solidFill>
                  <a:srgbClr val="FAFD00"/>
                </a:solidFill>
              </a:rPr>
              <a:t>“EL DIOS DE LAS TINIEBLAS”</a:t>
            </a:r>
          </a:p>
          <a:p>
            <a:pPr marL="0" indent="0" eaLnBrk="1" fontAlgn="auto" hangingPunct="1">
              <a:spcAft>
                <a:spcPts val="0"/>
              </a:spcAft>
              <a:defRPr/>
            </a:pPr>
            <a:r>
              <a:rPr lang="es-CO" sz="4000" b="1" dirty="0">
                <a:solidFill>
                  <a:srgbClr val="FAFD00"/>
                </a:solidFill>
              </a:rPr>
              <a:t>							</a:t>
            </a:r>
          </a:p>
          <a:p>
            <a:pPr marL="0" indent="0" eaLnBrk="1" fontAlgn="auto" hangingPunct="1">
              <a:spcAft>
                <a:spcPts val="0"/>
              </a:spcAft>
              <a:defRPr/>
            </a:pPr>
            <a:r>
              <a:rPr lang="es-CO" sz="4000" b="1" dirty="0">
                <a:solidFill>
                  <a:srgbClr val="FAFD00"/>
                </a:solidFill>
              </a:rPr>
              <a:t>						S	-   200</a:t>
            </a:r>
          </a:p>
          <a:p>
            <a:pPr marL="0" indent="0" eaLnBrk="1" fontAlgn="auto" hangingPunct="1">
              <a:spcAft>
                <a:spcPts val="0"/>
              </a:spcAft>
              <a:defRPr/>
            </a:pPr>
            <a:r>
              <a:rPr lang="es-CO" sz="4000" b="1" dirty="0">
                <a:solidFill>
                  <a:srgbClr val="FAFD00"/>
                </a:solidFill>
              </a:rPr>
              <a:t>						T 	-     60</a:t>
            </a:r>
          </a:p>
          <a:p>
            <a:pPr marL="0" indent="0" eaLnBrk="1" fontAlgn="auto" hangingPunct="1">
              <a:spcAft>
                <a:spcPts val="0"/>
              </a:spcAft>
              <a:defRPr/>
            </a:pPr>
            <a:r>
              <a:rPr lang="es-CO" sz="4000" b="1" dirty="0">
                <a:solidFill>
                  <a:srgbClr val="FAFD00"/>
                </a:solidFill>
              </a:rPr>
              <a:t>						U	-   400</a:t>
            </a:r>
          </a:p>
          <a:p>
            <a:pPr marL="0" indent="0" eaLnBrk="1" fontAlgn="auto" hangingPunct="1">
              <a:spcAft>
                <a:spcPts val="0"/>
              </a:spcAft>
              <a:defRPr/>
            </a:pPr>
            <a:r>
              <a:rPr lang="es-CO" sz="4000" b="1" dirty="0">
                <a:solidFill>
                  <a:srgbClr val="FAFD00"/>
                </a:solidFill>
              </a:rPr>
              <a:t>						R	-   </a:t>
            </a:r>
            <a:r>
              <a:rPr lang="es-CO" sz="4000" b="1" u="sng" dirty="0">
                <a:solidFill>
                  <a:srgbClr val="FAFD00"/>
                </a:solidFill>
              </a:rPr>
              <a:t>    6</a:t>
            </a:r>
            <a:r>
              <a:rPr lang="es-CO" sz="4000" b="1" dirty="0">
                <a:solidFill>
                  <a:srgbClr val="FAFD00"/>
                </a:solidFill>
              </a:rPr>
              <a:t>			                		    666</a:t>
            </a:r>
          </a:p>
          <a:p>
            <a:pPr marL="0" indent="0" eaLnBrk="1" fontAlgn="auto" hangingPunct="1">
              <a:spcAft>
                <a:spcPts val="0"/>
              </a:spcAft>
              <a:defRPr/>
            </a:pPr>
            <a:endParaRPr lang="es-CO" sz="4000" b="1" dirty="0">
              <a:solidFill>
                <a:srgbClr val="FAFD00"/>
              </a:solidFill>
            </a:endParaRPr>
          </a:p>
        </p:txBody>
      </p:sp>
      <p:pic>
        <p:nvPicPr>
          <p:cNvPr id="3379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203325"/>
            <a:ext cx="5106987" cy="355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" fill="hold"/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" fill="hold"/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" fill="hold"/>
                                        <p:tgtEl>
                                          <p:spTgt spid="15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" fill="hold"/>
                                        <p:tgtEl>
                                          <p:spTgt spid="15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" fill="hold"/>
                                        <p:tgtEl>
                                          <p:spTgt spid="153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" fill="hold"/>
                                        <p:tgtEl>
                                          <p:spTgt spid="153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" fill="hold"/>
                                        <p:tgtEl>
                                          <p:spTgt spid="153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" fill="hold"/>
                                        <p:tgtEl>
                                          <p:spTgt spid="153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" fill="hold"/>
                                        <p:tgtEl>
                                          <p:spTgt spid="153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" fill="hold"/>
                                        <p:tgtEl>
                                          <p:spTgt spid="153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75" fill="hold"/>
                                        <p:tgtEl>
                                          <p:spTgt spid="153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75" fill="hold"/>
                                        <p:tgtEl>
                                          <p:spTgt spid="153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" fill="hold"/>
                                        <p:tgtEl>
                                          <p:spTgt spid="153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" fill="hold"/>
                                        <p:tgtEl>
                                          <p:spTgt spid="153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3"/>
          <p:cNvSpPr>
            <a:spLocks noChangeArrowheads="1"/>
          </p:cNvSpPr>
          <p:nvPr/>
        </p:nvSpPr>
        <p:spPr bwMode="auto">
          <a:xfrm>
            <a:off x="3024188" y="528638"/>
            <a:ext cx="3349625" cy="461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>
              <a:spcBef>
                <a:spcPct val="50000"/>
              </a:spcBef>
            </a:pPr>
            <a:endParaRPr lang="en-US" b="1">
              <a:solidFill>
                <a:srgbClr val="FAFD00"/>
              </a:solidFill>
            </a:endParaRPr>
          </a:p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AFD00"/>
                </a:solidFill>
              </a:rPr>
              <a:t>	L	    30</a:t>
            </a:r>
          </a:p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AFD00"/>
                </a:solidFill>
              </a:rPr>
              <a:t>	A	      1</a:t>
            </a:r>
          </a:p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AFD00"/>
                </a:solidFill>
              </a:rPr>
              <a:t>	T	   300</a:t>
            </a:r>
          </a:p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AFD00"/>
                </a:solidFill>
              </a:rPr>
              <a:t>	E	       5</a:t>
            </a:r>
          </a:p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AFD00"/>
                </a:solidFill>
              </a:rPr>
              <a:t>	 I	     10</a:t>
            </a:r>
          </a:p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AFD00"/>
                </a:solidFill>
              </a:rPr>
              <a:t>	 N	     50</a:t>
            </a:r>
          </a:p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AFD00"/>
                </a:solidFill>
              </a:rPr>
              <a:t>	 O	      70</a:t>
            </a:r>
          </a:p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AFD00"/>
                </a:solidFill>
              </a:rPr>
              <a:t>	  S</a:t>
            </a:r>
            <a:r>
              <a:rPr lang="en-US" sz="2000" b="1" u="sng">
                <a:solidFill>
                  <a:srgbClr val="FAFD00"/>
                </a:solidFill>
              </a:rPr>
              <a:t>	    200</a:t>
            </a:r>
          </a:p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AFD00"/>
                </a:solidFill>
              </a:rPr>
              <a:t>		     666</a:t>
            </a:r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6183313" y="1058863"/>
            <a:ext cx="2663825" cy="3860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 anchor="ctr"/>
          <a:lstStyle/>
          <a:p>
            <a:pPr algn="ctr">
              <a:defRPr/>
            </a:pPr>
            <a:r>
              <a:rPr lang="es-CO" sz="2800" b="1" dirty="0">
                <a:solidFill>
                  <a:srgbClr val="FFC5C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rPr>
              <a:t>El idioma latín</a:t>
            </a:r>
          </a:p>
          <a:p>
            <a:pPr algn="ctr">
              <a:defRPr/>
            </a:pPr>
            <a:r>
              <a:rPr lang="es-CO" sz="2800" b="1" dirty="0">
                <a:solidFill>
                  <a:srgbClr val="FFC5C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rPr>
              <a:t>es el idioma</a:t>
            </a:r>
          </a:p>
          <a:p>
            <a:pPr algn="ctr">
              <a:defRPr/>
            </a:pPr>
            <a:r>
              <a:rPr lang="es-CO" sz="2800" b="1" dirty="0">
                <a:solidFill>
                  <a:srgbClr val="FFC5C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rPr>
              <a:t>oficial de</a:t>
            </a:r>
          </a:p>
          <a:p>
            <a:pPr algn="ctr">
              <a:defRPr/>
            </a:pPr>
            <a:r>
              <a:rPr lang="es-CO" sz="2800" b="1" dirty="0">
                <a:solidFill>
                  <a:srgbClr val="FFC5C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rPr>
              <a:t>Roma y se </a:t>
            </a:r>
          </a:p>
          <a:p>
            <a:pPr algn="ctr">
              <a:defRPr/>
            </a:pPr>
            <a:r>
              <a:rPr lang="es-CO" sz="2800" b="1" dirty="0">
                <a:solidFill>
                  <a:srgbClr val="FFC5C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rPr>
              <a:t>escribe: </a:t>
            </a:r>
          </a:p>
          <a:p>
            <a:pPr algn="ctr">
              <a:defRPr/>
            </a:pPr>
            <a:r>
              <a:rPr lang="es-CO" sz="2800" b="1" dirty="0">
                <a:solidFill>
                  <a:srgbClr val="FFC5C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rPr>
              <a:t>Lateinos</a:t>
            </a:r>
            <a:endParaRPr lang="es-CO" sz="2800" b="1" dirty="0">
              <a:solidFill>
                <a:srgbClr val="FFC5CF"/>
              </a:solidFill>
              <a:latin typeface="Times" charset="0"/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1131888"/>
            <a:ext cx="2965450" cy="3190875"/>
          </a:xfrm>
        </p:spPr>
        <p:txBody>
          <a:bodyPr>
            <a:noAutofit/>
          </a:bodyPr>
          <a:lstStyle/>
          <a:p>
            <a:pPr marL="0" indent="0" eaLnBrk="1" fontAlgn="auto" hangingPunct="1">
              <a:spcAft>
                <a:spcPts val="0"/>
              </a:spcAft>
              <a:defRPr/>
            </a:pPr>
            <a:r>
              <a:rPr lang="en-US" sz="1600" b="1" dirty="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  =  1		N =   50</a:t>
            </a:r>
          </a:p>
          <a:p>
            <a:pPr marL="0" indent="0" eaLnBrk="1" fontAlgn="auto" hangingPunct="1">
              <a:spcAft>
                <a:spcPts val="0"/>
              </a:spcAft>
              <a:defRPr/>
            </a:pPr>
            <a:r>
              <a:rPr lang="en-US" sz="1600" b="1" dirty="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  =   2		J =    60 </a:t>
            </a:r>
          </a:p>
          <a:p>
            <a:pPr marL="0" indent="0" eaLnBrk="1" fontAlgn="auto" hangingPunct="1">
              <a:spcAft>
                <a:spcPts val="0"/>
              </a:spcAft>
              <a:defRPr/>
            </a:pPr>
            <a:r>
              <a:rPr lang="en-US" sz="1600" b="1" dirty="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  =   3   	                 O =  70</a:t>
            </a:r>
          </a:p>
          <a:p>
            <a:pPr marL="0" indent="0" eaLnBrk="1" fontAlgn="auto" hangingPunct="1">
              <a:spcAft>
                <a:spcPts val="0"/>
              </a:spcAft>
              <a:defRPr/>
            </a:pPr>
            <a:r>
              <a:rPr lang="en-US" sz="1600" b="1" dirty="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  =   4		P =    80</a:t>
            </a:r>
          </a:p>
          <a:p>
            <a:pPr marL="0" indent="0" eaLnBrk="1" fontAlgn="auto" hangingPunct="1">
              <a:spcAft>
                <a:spcPts val="0"/>
              </a:spcAft>
              <a:defRPr/>
            </a:pPr>
            <a:r>
              <a:rPr lang="en-US" sz="1600" b="1" dirty="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  =   5		R = 100</a:t>
            </a:r>
          </a:p>
          <a:p>
            <a:pPr marL="0" indent="0" eaLnBrk="1" fontAlgn="auto" hangingPunct="1">
              <a:spcAft>
                <a:spcPts val="0"/>
              </a:spcAft>
              <a:defRPr/>
            </a:pPr>
            <a:r>
              <a:rPr lang="en-US" sz="1600" b="1" dirty="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ST=   6		 S =  200</a:t>
            </a:r>
          </a:p>
          <a:p>
            <a:pPr marL="0" indent="0" eaLnBrk="1" fontAlgn="auto" hangingPunct="1">
              <a:spcAft>
                <a:spcPts val="0"/>
              </a:spcAft>
              <a:defRPr/>
            </a:pPr>
            <a:r>
              <a:rPr lang="en-US" sz="1600" b="1" dirty="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Z  =   7		T =  300</a:t>
            </a:r>
          </a:p>
          <a:p>
            <a:pPr marL="0" indent="0" eaLnBrk="1" fontAlgn="auto" hangingPunct="1">
              <a:spcAft>
                <a:spcPts val="0"/>
              </a:spcAft>
              <a:defRPr/>
            </a:pPr>
            <a:r>
              <a:rPr lang="en-US" sz="1600" b="1" dirty="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  =  8		Y =  400</a:t>
            </a:r>
          </a:p>
          <a:p>
            <a:pPr marL="0" indent="0" eaLnBrk="1" fontAlgn="auto" hangingPunct="1">
              <a:spcAft>
                <a:spcPts val="0"/>
              </a:spcAft>
              <a:defRPr/>
            </a:pPr>
            <a:r>
              <a:rPr lang="en-US" sz="1600" b="1" dirty="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TH=  9		F =  500</a:t>
            </a:r>
          </a:p>
          <a:p>
            <a:pPr marL="0" indent="0" eaLnBrk="1" fontAlgn="auto" hangingPunct="1">
              <a:spcAft>
                <a:spcPts val="0"/>
              </a:spcAft>
              <a:defRPr/>
            </a:pPr>
            <a:r>
              <a:rPr lang="en-US" sz="1600" b="1" dirty="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   =  10		X =  600</a:t>
            </a:r>
          </a:p>
          <a:p>
            <a:pPr marL="0" indent="0" eaLnBrk="1" fontAlgn="auto" hangingPunct="1">
              <a:spcAft>
                <a:spcPts val="0"/>
              </a:spcAft>
              <a:defRPr/>
            </a:pPr>
            <a:r>
              <a:rPr lang="en-US" sz="1600" b="1" dirty="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 =   20		PS=700</a:t>
            </a:r>
          </a:p>
          <a:p>
            <a:pPr marL="0" indent="0" eaLnBrk="1" fontAlgn="auto" hangingPunct="1">
              <a:spcAft>
                <a:spcPts val="0"/>
              </a:spcAft>
              <a:defRPr/>
            </a:pPr>
            <a:r>
              <a:rPr lang="en-US" sz="1600" b="1" dirty="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  =  30   	                  W=  800</a:t>
            </a:r>
          </a:p>
          <a:p>
            <a:pPr marL="0" indent="0" eaLnBrk="1" fontAlgn="auto" hangingPunct="1">
              <a:spcAft>
                <a:spcPts val="0"/>
              </a:spcAft>
              <a:defRPr/>
            </a:pPr>
            <a:endParaRPr lang="en-US" sz="1400" b="1" dirty="0">
              <a:solidFill>
                <a:srgbClr val="FAFD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1370013" y="298450"/>
            <a:ext cx="6132512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CO" sz="3200" b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rPr>
              <a:t>Lateinos: Idioma Oficial de Roma</a:t>
            </a:r>
            <a:endParaRPr lang="es-CO" sz="3200" b="1" dirty="0">
              <a:solidFill>
                <a:schemeClr val="accent6">
                  <a:lumMod val="60000"/>
                  <a:lumOff val="40000"/>
                </a:schemeClr>
              </a:solidFill>
              <a:latin typeface="Times" charset="0"/>
            </a:endParaRPr>
          </a:p>
        </p:txBody>
      </p:sp>
    </p:spTree>
  </p:cSld>
  <p:clrMapOvr>
    <a:masterClrMapping/>
  </p:clrMapOvr>
  <p:transition>
    <p:checker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4"/>
          <p:cNvSpPr>
            <a:spLocks noChangeArrowheads="1"/>
          </p:cNvSpPr>
          <p:nvPr/>
        </p:nvSpPr>
        <p:spPr bwMode="auto">
          <a:xfrm>
            <a:off x="3887788" y="1658938"/>
            <a:ext cx="4645025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endParaRPr lang="en-US" sz="2000" b="1">
              <a:solidFill>
                <a:srgbClr val="FAFD00"/>
              </a:solidFill>
            </a:endParaRPr>
          </a:p>
          <a:p>
            <a:pPr algn="ctr"/>
            <a:endParaRPr lang="en-US" sz="2000" b="1">
              <a:solidFill>
                <a:srgbClr val="FAFD00"/>
              </a:solidFill>
            </a:endParaRPr>
          </a:p>
        </p:txBody>
      </p:sp>
      <p:sp>
        <p:nvSpPr>
          <p:cNvPr id="35843" name="Rectangle 5"/>
          <p:cNvSpPr>
            <a:spLocks noChangeArrowheads="1"/>
          </p:cNvSpPr>
          <p:nvPr/>
        </p:nvSpPr>
        <p:spPr bwMode="auto">
          <a:xfrm>
            <a:off x="3811588" y="1201738"/>
            <a:ext cx="3568700" cy="384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r>
              <a:rPr lang="en-US">
                <a:solidFill>
                  <a:srgbClr val="FAFD00"/>
                </a:solidFill>
              </a:rPr>
              <a:t>H	8	B	    2</a:t>
            </a:r>
          </a:p>
          <a:p>
            <a:r>
              <a:rPr lang="en-US">
                <a:solidFill>
                  <a:srgbClr val="FAFD00"/>
                </a:solidFill>
              </a:rPr>
              <a:t>		A	    1</a:t>
            </a:r>
          </a:p>
          <a:p>
            <a:r>
              <a:rPr lang="en-US">
                <a:solidFill>
                  <a:srgbClr val="FAFD00"/>
                </a:solidFill>
              </a:rPr>
              <a:t>L         30	S          200</a:t>
            </a:r>
          </a:p>
          <a:p>
            <a:r>
              <a:rPr lang="en-US">
                <a:solidFill>
                  <a:srgbClr val="FAFD00"/>
                </a:solidFill>
              </a:rPr>
              <a:t>A	 1	I             10</a:t>
            </a:r>
          </a:p>
          <a:p>
            <a:r>
              <a:rPr lang="en-US">
                <a:solidFill>
                  <a:srgbClr val="FAFD00"/>
                </a:solidFill>
              </a:rPr>
              <a:t>T        300	L	  30</a:t>
            </a:r>
          </a:p>
          <a:p>
            <a:r>
              <a:rPr lang="en-US">
                <a:solidFill>
                  <a:srgbClr val="FAFD00"/>
                </a:solidFill>
              </a:rPr>
              <a:t>I	10	E	    5</a:t>
            </a:r>
          </a:p>
          <a:p>
            <a:r>
              <a:rPr lang="en-US">
                <a:solidFill>
                  <a:srgbClr val="FAFD00"/>
                </a:solidFill>
              </a:rPr>
              <a:t>N	50	I	  10</a:t>
            </a:r>
          </a:p>
          <a:p>
            <a:r>
              <a:rPr lang="en-US">
                <a:solidFill>
                  <a:srgbClr val="FAFD00"/>
                </a:solidFill>
              </a:rPr>
              <a:t>H</a:t>
            </a:r>
            <a:r>
              <a:rPr lang="en-US" u="sng">
                <a:solidFill>
                  <a:srgbClr val="FAFD00"/>
                </a:solidFill>
              </a:rPr>
              <a:t>	  8</a:t>
            </a:r>
            <a:r>
              <a:rPr lang="en-US">
                <a:solidFill>
                  <a:srgbClr val="FAFD00"/>
                </a:solidFill>
              </a:rPr>
              <a:t>	A</a:t>
            </a:r>
            <a:r>
              <a:rPr lang="en-US" u="sng">
                <a:solidFill>
                  <a:srgbClr val="FAFD00"/>
                </a:solidFill>
              </a:rPr>
              <a:t>	     1</a:t>
            </a:r>
          </a:p>
          <a:p>
            <a:r>
              <a:rPr lang="en-US">
                <a:solidFill>
                  <a:srgbClr val="FAFD00"/>
                </a:solidFill>
              </a:rPr>
              <a:t>        407        +            259 </a:t>
            </a:r>
          </a:p>
          <a:p>
            <a:r>
              <a:rPr lang="en-US">
                <a:solidFill>
                  <a:srgbClr val="FAFD00"/>
                </a:solidFill>
              </a:rPr>
              <a:t>	       </a:t>
            </a:r>
            <a:r>
              <a:rPr lang="en-US" sz="2800" b="1">
                <a:solidFill>
                  <a:srgbClr val="FF0000"/>
                </a:solidFill>
              </a:rPr>
              <a:t>666</a:t>
            </a:r>
          </a:p>
        </p:txBody>
      </p:sp>
      <p:sp>
        <p:nvSpPr>
          <p:cNvPr id="35844" name="2 Rectángulo"/>
          <p:cNvSpPr>
            <a:spLocks noChangeArrowheads="1"/>
          </p:cNvSpPr>
          <p:nvPr/>
        </p:nvSpPr>
        <p:spPr bwMode="auto">
          <a:xfrm>
            <a:off x="684213" y="84138"/>
            <a:ext cx="76327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rgbClr val="C0FEF9"/>
                </a:solidFill>
              </a:rPr>
              <a:t>H  LATINH  BASILEIA</a:t>
            </a:r>
            <a:br>
              <a:rPr lang="en-US">
                <a:solidFill>
                  <a:srgbClr val="C0FEF9"/>
                </a:solidFill>
              </a:rPr>
            </a:br>
            <a:r>
              <a:rPr lang="en-US">
                <a:solidFill>
                  <a:srgbClr val="C0FEF9"/>
                </a:solidFill>
              </a:rPr>
              <a:t>(EL REINO LATINO O ROMANO)</a:t>
            </a:r>
            <a:endParaRPr lang="es-CO"/>
          </a:p>
        </p:txBody>
      </p:sp>
      <p:sp>
        <p:nvSpPr>
          <p:cNvPr id="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1131888"/>
            <a:ext cx="2965450" cy="3190875"/>
          </a:xfrm>
        </p:spPr>
        <p:txBody>
          <a:bodyPr>
            <a:noAutofit/>
          </a:bodyPr>
          <a:lstStyle/>
          <a:p>
            <a:pPr marL="0" indent="0" eaLnBrk="1" fontAlgn="auto" hangingPunct="1">
              <a:spcAft>
                <a:spcPts val="0"/>
              </a:spcAft>
              <a:defRPr/>
            </a:pPr>
            <a:r>
              <a:rPr lang="en-US" sz="1600" b="1" dirty="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  =  1		N =   50</a:t>
            </a:r>
          </a:p>
          <a:p>
            <a:pPr marL="0" indent="0" eaLnBrk="1" fontAlgn="auto" hangingPunct="1">
              <a:spcAft>
                <a:spcPts val="0"/>
              </a:spcAft>
              <a:defRPr/>
            </a:pPr>
            <a:r>
              <a:rPr lang="en-US" sz="1600" b="1" dirty="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  =   2		J =    60 </a:t>
            </a:r>
          </a:p>
          <a:p>
            <a:pPr marL="0" indent="0" eaLnBrk="1" fontAlgn="auto" hangingPunct="1">
              <a:spcAft>
                <a:spcPts val="0"/>
              </a:spcAft>
              <a:defRPr/>
            </a:pPr>
            <a:r>
              <a:rPr lang="en-US" sz="1600" b="1" dirty="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  =   3   	                 O =  70</a:t>
            </a:r>
          </a:p>
          <a:p>
            <a:pPr marL="0" indent="0" eaLnBrk="1" fontAlgn="auto" hangingPunct="1">
              <a:spcAft>
                <a:spcPts val="0"/>
              </a:spcAft>
              <a:defRPr/>
            </a:pPr>
            <a:r>
              <a:rPr lang="en-US" sz="1600" b="1" dirty="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  =   4		P =    80</a:t>
            </a:r>
          </a:p>
          <a:p>
            <a:pPr marL="0" indent="0" eaLnBrk="1" fontAlgn="auto" hangingPunct="1">
              <a:spcAft>
                <a:spcPts val="0"/>
              </a:spcAft>
              <a:defRPr/>
            </a:pPr>
            <a:r>
              <a:rPr lang="en-US" sz="1600" b="1" dirty="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  =   5		R = 100</a:t>
            </a:r>
          </a:p>
          <a:p>
            <a:pPr marL="0" indent="0" eaLnBrk="1" fontAlgn="auto" hangingPunct="1">
              <a:spcAft>
                <a:spcPts val="0"/>
              </a:spcAft>
              <a:defRPr/>
            </a:pPr>
            <a:r>
              <a:rPr lang="en-US" sz="1600" b="1" dirty="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ST=   6		 S =  200</a:t>
            </a:r>
          </a:p>
          <a:p>
            <a:pPr marL="0" indent="0" eaLnBrk="1" fontAlgn="auto" hangingPunct="1">
              <a:spcAft>
                <a:spcPts val="0"/>
              </a:spcAft>
              <a:defRPr/>
            </a:pPr>
            <a:r>
              <a:rPr lang="en-US" sz="1600" b="1" dirty="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Z  =   7		T =  300</a:t>
            </a:r>
          </a:p>
          <a:p>
            <a:pPr marL="0" indent="0" eaLnBrk="1" fontAlgn="auto" hangingPunct="1">
              <a:spcAft>
                <a:spcPts val="0"/>
              </a:spcAft>
              <a:defRPr/>
            </a:pPr>
            <a:r>
              <a:rPr lang="en-US" sz="1600" b="1" dirty="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  =  8		Y =  400</a:t>
            </a:r>
          </a:p>
          <a:p>
            <a:pPr marL="0" indent="0" eaLnBrk="1" fontAlgn="auto" hangingPunct="1">
              <a:spcAft>
                <a:spcPts val="0"/>
              </a:spcAft>
              <a:defRPr/>
            </a:pPr>
            <a:r>
              <a:rPr lang="en-US" sz="1600" b="1" dirty="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TH=  9		F =  500</a:t>
            </a:r>
          </a:p>
          <a:p>
            <a:pPr marL="0" indent="0" eaLnBrk="1" fontAlgn="auto" hangingPunct="1">
              <a:spcAft>
                <a:spcPts val="0"/>
              </a:spcAft>
              <a:defRPr/>
            </a:pPr>
            <a:r>
              <a:rPr lang="en-US" sz="1600" b="1" dirty="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   =  10		X =  600</a:t>
            </a:r>
          </a:p>
          <a:p>
            <a:pPr marL="0" indent="0" eaLnBrk="1" fontAlgn="auto" hangingPunct="1">
              <a:spcAft>
                <a:spcPts val="0"/>
              </a:spcAft>
              <a:defRPr/>
            </a:pPr>
            <a:r>
              <a:rPr lang="en-US" sz="1600" b="1" dirty="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 =   20		PS=700</a:t>
            </a:r>
          </a:p>
          <a:p>
            <a:pPr marL="0" indent="0" eaLnBrk="1" fontAlgn="auto" hangingPunct="1">
              <a:spcAft>
                <a:spcPts val="0"/>
              </a:spcAft>
              <a:defRPr/>
            </a:pPr>
            <a:r>
              <a:rPr lang="en-US" sz="1600" b="1" dirty="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  =  30   	                  W=  800</a:t>
            </a:r>
          </a:p>
          <a:p>
            <a:pPr marL="0" indent="0" eaLnBrk="1" fontAlgn="auto" hangingPunct="1">
              <a:spcAft>
                <a:spcPts val="0"/>
              </a:spcAft>
              <a:defRPr/>
            </a:pPr>
            <a:endParaRPr lang="en-US" sz="1400" b="1" dirty="0">
              <a:solidFill>
                <a:srgbClr val="FAFD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4"/>
          <p:cNvSpPr>
            <a:spLocks noChangeArrowheads="1"/>
          </p:cNvSpPr>
          <p:nvPr/>
        </p:nvSpPr>
        <p:spPr bwMode="auto">
          <a:xfrm>
            <a:off x="4211638" y="1008063"/>
            <a:ext cx="4537075" cy="410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rgbClr val="FAFD00"/>
                </a:solidFill>
              </a:rPr>
              <a:t>I	  10		E	    5</a:t>
            </a:r>
          </a:p>
          <a:p>
            <a:pPr>
              <a:spcBef>
                <a:spcPct val="50000"/>
              </a:spcBef>
            </a:pPr>
            <a:r>
              <a:rPr lang="en-US" sz="1800" b="1">
                <a:solidFill>
                  <a:srgbClr val="FAFD00"/>
                </a:solidFill>
              </a:rPr>
              <a:t>T	300		K	   20</a:t>
            </a:r>
          </a:p>
          <a:p>
            <a:pPr>
              <a:spcBef>
                <a:spcPct val="50000"/>
              </a:spcBef>
            </a:pPr>
            <a:r>
              <a:rPr lang="en-US" sz="1800" b="1">
                <a:solidFill>
                  <a:srgbClr val="FAFD00"/>
                </a:solidFill>
              </a:rPr>
              <a:t>A	    1		K	   20</a:t>
            </a:r>
          </a:p>
          <a:p>
            <a:pPr>
              <a:spcBef>
                <a:spcPct val="50000"/>
              </a:spcBef>
            </a:pPr>
            <a:r>
              <a:rPr lang="en-US" sz="1800" b="1">
                <a:solidFill>
                  <a:srgbClr val="FAFD00"/>
                </a:solidFill>
              </a:rPr>
              <a:t>L	  30		L	   30</a:t>
            </a:r>
          </a:p>
          <a:p>
            <a:pPr>
              <a:spcBef>
                <a:spcPct val="50000"/>
              </a:spcBef>
            </a:pPr>
            <a:r>
              <a:rPr lang="en-US" sz="1800" b="1">
                <a:solidFill>
                  <a:srgbClr val="FAFD00"/>
                </a:solidFill>
              </a:rPr>
              <a:t>I	  10		H	     8</a:t>
            </a:r>
          </a:p>
          <a:p>
            <a:pPr>
              <a:spcBef>
                <a:spcPct val="50000"/>
              </a:spcBef>
            </a:pPr>
            <a:r>
              <a:rPr lang="en-US" sz="1800" b="1">
                <a:solidFill>
                  <a:srgbClr val="FAFD00"/>
                </a:solidFill>
              </a:rPr>
              <a:t>K	  20		S	 200</a:t>
            </a:r>
          </a:p>
          <a:p>
            <a:pPr>
              <a:spcBef>
                <a:spcPct val="50000"/>
              </a:spcBef>
            </a:pPr>
            <a:r>
              <a:rPr lang="en-US" sz="1800" b="1">
                <a:solidFill>
                  <a:srgbClr val="FAFD00"/>
                </a:solidFill>
              </a:rPr>
              <a:t>A	    1		I	   10</a:t>
            </a:r>
          </a:p>
          <a:p>
            <a:pPr>
              <a:spcBef>
                <a:spcPct val="50000"/>
              </a:spcBef>
            </a:pPr>
            <a:r>
              <a:rPr lang="en-US" sz="1800" b="1">
                <a:solidFill>
                  <a:srgbClr val="FAFD00"/>
                </a:solidFill>
              </a:rPr>
              <a:t>___________		A</a:t>
            </a:r>
            <a:r>
              <a:rPr lang="en-US" sz="1800" b="1" u="sng">
                <a:solidFill>
                  <a:srgbClr val="FAFD00"/>
                </a:solidFill>
              </a:rPr>
              <a:t>	     1</a:t>
            </a:r>
          </a:p>
          <a:p>
            <a:pPr>
              <a:spcBef>
                <a:spcPct val="50000"/>
              </a:spcBef>
            </a:pPr>
            <a:r>
              <a:rPr lang="en-US" sz="1800" b="1">
                <a:solidFill>
                  <a:srgbClr val="FAFD00"/>
                </a:solidFill>
              </a:rPr>
              <a:t>                372	      +	           294  =</a:t>
            </a:r>
          </a:p>
          <a:p>
            <a:pPr>
              <a:spcBef>
                <a:spcPct val="50000"/>
              </a:spcBef>
            </a:pPr>
            <a:r>
              <a:rPr lang="en-US" sz="1800" b="1">
                <a:solidFill>
                  <a:srgbClr val="FAFD00"/>
                </a:solidFill>
              </a:rPr>
              <a:t>		     666	</a:t>
            </a:r>
          </a:p>
        </p:txBody>
      </p:sp>
      <p:sp>
        <p:nvSpPr>
          <p:cNvPr id="3" name="2 Rectángulo"/>
          <p:cNvSpPr/>
          <p:nvPr/>
        </p:nvSpPr>
        <p:spPr>
          <a:xfrm>
            <a:off x="971550" y="195263"/>
            <a:ext cx="7056438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s-CO" sz="2800">
                <a:solidFill>
                  <a:srgbClr val="C0FEF9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ITALIKA EKKLHSIA</a:t>
            </a:r>
            <a:r>
              <a:rPr lang="es-CO" sz="2800"/>
              <a:t>  </a:t>
            </a:r>
            <a:r>
              <a:rPr lang="es-CO" sz="2800">
                <a:solidFill>
                  <a:srgbClr val="FFC5CF"/>
                </a:solidFill>
              </a:rPr>
              <a:t>(La iglesia italiana)</a:t>
            </a:r>
            <a:endParaRPr lang="es-CO" sz="2800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1131888"/>
            <a:ext cx="2965450" cy="3190875"/>
          </a:xfrm>
        </p:spPr>
        <p:txBody>
          <a:bodyPr>
            <a:noAutofit/>
          </a:bodyPr>
          <a:lstStyle/>
          <a:p>
            <a:pPr marL="0" indent="0" eaLnBrk="1" fontAlgn="auto" hangingPunct="1">
              <a:spcAft>
                <a:spcPts val="0"/>
              </a:spcAft>
              <a:defRPr/>
            </a:pPr>
            <a:r>
              <a:rPr lang="en-US" sz="1600" b="1" dirty="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  =  1		N =   50</a:t>
            </a:r>
          </a:p>
          <a:p>
            <a:pPr marL="0" indent="0" eaLnBrk="1" fontAlgn="auto" hangingPunct="1">
              <a:spcAft>
                <a:spcPts val="0"/>
              </a:spcAft>
              <a:defRPr/>
            </a:pPr>
            <a:r>
              <a:rPr lang="en-US" sz="1600" b="1" dirty="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  =   2		J =    60 </a:t>
            </a:r>
          </a:p>
          <a:p>
            <a:pPr marL="0" indent="0" eaLnBrk="1" fontAlgn="auto" hangingPunct="1">
              <a:spcAft>
                <a:spcPts val="0"/>
              </a:spcAft>
              <a:defRPr/>
            </a:pPr>
            <a:r>
              <a:rPr lang="en-US" sz="1600" b="1" dirty="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  =   3   	                 O =  70</a:t>
            </a:r>
          </a:p>
          <a:p>
            <a:pPr marL="0" indent="0" eaLnBrk="1" fontAlgn="auto" hangingPunct="1">
              <a:spcAft>
                <a:spcPts val="0"/>
              </a:spcAft>
              <a:defRPr/>
            </a:pPr>
            <a:r>
              <a:rPr lang="en-US" sz="1600" b="1" dirty="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  =   4		P =    80</a:t>
            </a:r>
          </a:p>
          <a:p>
            <a:pPr marL="0" indent="0" eaLnBrk="1" fontAlgn="auto" hangingPunct="1">
              <a:spcAft>
                <a:spcPts val="0"/>
              </a:spcAft>
              <a:defRPr/>
            </a:pPr>
            <a:r>
              <a:rPr lang="en-US" sz="1600" b="1" dirty="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  =   5		R = 100</a:t>
            </a:r>
          </a:p>
          <a:p>
            <a:pPr marL="0" indent="0" eaLnBrk="1" fontAlgn="auto" hangingPunct="1">
              <a:spcAft>
                <a:spcPts val="0"/>
              </a:spcAft>
              <a:defRPr/>
            </a:pPr>
            <a:r>
              <a:rPr lang="en-US" sz="1600" b="1" dirty="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ST=   6		 S =  200</a:t>
            </a:r>
          </a:p>
          <a:p>
            <a:pPr marL="0" indent="0" eaLnBrk="1" fontAlgn="auto" hangingPunct="1">
              <a:spcAft>
                <a:spcPts val="0"/>
              </a:spcAft>
              <a:defRPr/>
            </a:pPr>
            <a:r>
              <a:rPr lang="en-US" sz="1600" b="1" dirty="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Z  =   7		T =  300</a:t>
            </a:r>
          </a:p>
          <a:p>
            <a:pPr marL="0" indent="0" eaLnBrk="1" fontAlgn="auto" hangingPunct="1">
              <a:spcAft>
                <a:spcPts val="0"/>
              </a:spcAft>
              <a:defRPr/>
            </a:pPr>
            <a:r>
              <a:rPr lang="en-US" sz="1600" b="1" dirty="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  =  8		Y =  400</a:t>
            </a:r>
          </a:p>
          <a:p>
            <a:pPr marL="0" indent="0" eaLnBrk="1" fontAlgn="auto" hangingPunct="1">
              <a:spcAft>
                <a:spcPts val="0"/>
              </a:spcAft>
              <a:defRPr/>
            </a:pPr>
            <a:r>
              <a:rPr lang="en-US" sz="1600" b="1" dirty="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TH=  9		F =  500</a:t>
            </a:r>
          </a:p>
          <a:p>
            <a:pPr marL="0" indent="0" eaLnBrk="1" fontAlgn="auto" hangingPunct="1">
              <a:spcAft>
                <a:spcPts val="0"/>
              </a:spcAft>
              <a:defRPr/>
            </a:pPr>
            <a:r>
              <a:rPr lang="en-US" sz="1600" b="1" dirty="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   =  10		X =  600</a:t>
            </a:r>
          </a:p>
          <a:p>
            <a:pPr marL="0" indent="0" eaLnBrk="1" fontAlgn="auto" hangingPunct="1">
              <a:spcAft>
                <a:spcPts val="0"/>
              </a:spcAft>
              <a:defRPr/>
            </a:pPr>
            <a:r>
              <a:rPr lang="en-US" sz="1600" b="1" dirty="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 =   20		PS=700</a:t>
            </a:r>
          </a:p>
          <a:p>
            <a:pPr marL="0" indent="0" eaLnBrk="1" fontAlgn="auto" hangingPunct="1">
              <a:spcAft>
                <a:spcPts val="0"/>
              </a:spcAft>
              <a:defRPr/>
            </a:pPr>
            <a:r>
              <a:rPr lang="en-US" sz="1600" b="1" dirty="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  =  30   	                  W=  800</a:t>
            </a:r>
          </a:p>
          <a:p>
            <a:pPr marL="0" indent="0" eaLnBrk="1" fontAlgn="auto" hangingPunct="1">
              <a:spcAft>
                <a:spcPts val="0"/>
              </a:spcAft>
              <a:defRPr/>
            </a:pPr>
            <a:endParaRPr lang="en-US" sz="1400" b="1" dirty="0">
              <a:solidFill>
                <a:srgbClr val="FAFD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cover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3"/>
          <p:cNvSpPr>
            <a:spLocks noChangeArrowheads="1"/>
          </p:cNvSpPr>
          <p:nvPr/>
        </p:nvSpPr>
        <p:spPr bwMode="auto">
          <a:xfrm>
            <a:off x="6084888" y="1198563"/>
            <a:ext cx="1871662" cy="3783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AFD00"/>
                </a:solidFill>
              </a:rPr>
              <a:t>I	    1</a:t>
            </a:r>
          </a:p>
          <a:p>
            <a:pPr>
              <a:spcBef>
                <a:spcPct val="50000"/>
              </a:spcBef>
            </a:pPr>
            <a:r>
              <a:rPr lang="en-US" b="1">
                <a:solidFill>
                  <a:srgbClr val="FAFD00"/>
                </a:solidFill>
              </a:rPr>
              <a:t>V	    5</a:t>
            </a:r>
          </a:p>
          <a:p>
            <a:pPr>
              <a:spcBef>
                <a:spcPct val="50000"/>
              </a:spcBef>
            </a:pPr>
            <a:r>
              <a:rPr lang="en-US" b="1">
                <a:solidFill>
                  <a:srgbClr val="FAFD00"/>
                </a:solidFill>
              </a:rPr>
              <a:t>X	  10</a:t>
            </a:r>
          </a:p>
          <a:p>
            <a:pPr>
              <a:spcBef>
                <a:spcPct val="50000"/>
              </a:spcBef>
            </a:pPr>
            <a:r>
              <a:rPr lang="en-US" b="1">
                <a:solidFill>
                  <a:srgbClr val="FAFD00"/>
                </a:solidFill>
              </a:rPr>
              <a:t>L	  50</a:t>
            </a:r>
          </a:p>
          <a:p>
            <a:pPr>
              <a:spcBef>
                <a:spcPct val="50000"/>
              </a:spcBef>
            </a:pPr>
            <a:r>
              <a:rPr lang="en-US" b="1">
                <a:solidFill>
                  <a:srgbClr val="FAFD00"/>
                </a:solidFill>
              </a:rPr>
              <a:t>C	100</a:t>
            </a:r>
          </a:p>
          <a:p>
            <a:pPr>
              <a:spcBef>
                <a:spcPct val="50000"/>
              </a:spcBef>
            </a:pPr>
            <a:r>
              <a:rPr lang="en-US" b="1">
                <a:solidFill>
                  <a:srgbClr val="FAFD00"/>
                </a:solidFill>
              </a:rPr>
              <a:t>D	</a:t>
            </a:r>
            <a:r>
              <a:rPr lang="en-US" b="1" u="sng">
                <a:solidFill>
                  <a:srgbClr val="FAFD00"/>
                </a:solidFill>
              </a:rPr>
              <a:t>500</a:t>
            </a:r>
          </a:p>
          <a:p>
            <a:pPr>
              <a:spcBef>
                <a:spcPct val="50000"/>
              </a:spcBef>
            </a:pPr>
            <a:r>
              <a:rPr lang="en-US" b="1">
                <a:solidFill>
                  <a:srgbClr val="FAFD00"/>
                </a:solidFill>
              </a:rPr>
              <a:t>	666</a:t>
            </a:r>
            <a:endParaRPr lang="en-US" b="1">
              <a:solidFill>
                <a:srgbClr val="063DE8"/>
              </a:solidFill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179388" y="1441450"/>
            <a:ext cx="4572000" cy="35401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s-CO" sz="3200" dirty="0">
                <a:solidFill>
                  <a:srgbClr val="FFC5CF"/>
                </a:solidFill>
              </a:rPr>
              <a:t>En el idioma latín, el que fuera el idioma oficial de la iglesia en Roma,</a:t>
            </a:r>
            <a:r>
              <a:rPr lang="es-CO" sz="3200" dirty="0"/>
              <a:t> </a:t>
            </a:r>
            <a:r>
              <a:rPr lang="es-CO" sz="3200" u="sng" dirty="0">
                <a:solidFill>
                  <a:schemeClr val="hlink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los números latinos originales tienen un valor que sumados entre sí dan el número protector del mal!</a:t>
            </a:r>
            <a:r>
              <a:rPr lang="es-CO" sz="3200" u="sng" dirty="0">
                <a:solidFill>
                  <a:srgbClr val="FAFD00"/>
                </a:solidFill>
              </a:rPr>
              <a:t> </a:t>
            </a:r>
            <a:endParaRPr lang="es-CO" sz="3200" dirty="0"/>
          </a:p>
        </p:txBody>
      </p:sp>
      <p:sp>
        <p:nvSpPr>
          <p:cNvPr id="37892" name="2 Rectángulo"/>
          <p:cNvSpPr>
            <a:spLocks noChangeArrowheads="1"/>
          </p:cNvSpPr>
          <p:nvPr/>
        </p:nvSpPr>
        <p:spPr bwMode="auto">
          <a:xfrm>
            <a:off x="3092450" y="195263"/>
            <a:ext cx="33178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s-CO" sz="3600" b="1" u="sng">
                <a:solidFill>
                  <a:srgbClr val="FFFF00"/>
                </a:solidFill>
              </a:rPr>
              <a:t>números latinos</a:t>
            </a:r>
          </a:p>
        </p:txBody>
      </p:sp>
    </p:spTree>
  </p:cSld>
  <p:clrMapOvr>
    <a:masterClrMapping/>
  </p:clrMapOvr>
  <p:transition>
    <p:zoom dir="in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79388" y="1131888"/>
            <a:ext cx="3946525" cy="37242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s-CO" sz="3200" dirty="0">
                <a:solidFill>
                  <a:srgbClr val="FFFF00"/>
                </a:solidFill>
              </a:rPr>
              <a:t>Uno de los títulos que el papa lleva en su mitra en latín es:</a:t>
            </a:r>
            <a:br>
              <a:rPr lang="es-CO" sz="3200" dirty="0">
                <a:solidFill>
                  <a:srgbClr val="FFFF00"/>
                </a:solidFill>
              </a:rPr>
            </a:br>
            <a:r>
              <a:rPr lang="es-CO" sz="3200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VICARIVS FILII DEI</a:t>
            </a:r>
            <a:r>
              <a:rPr lang="es-CO" sz="3200" dirty="0">
                <a:solidFill>
                  <a:srgbClr val="FFFF00"/>
                </a:solidFill>
              </a:rPr>
              <a:t> </a:t>
            </a:r>
          </a:p>
          <a:p>
            <a:pPr algn="ctr">
              <a:defRPr/>
            </a:pPr>
            <a:r>
              <a:rPr lang="es-CO" sz="3200" dirty="0">
                <a:solidFill>
                  <a:srgbClr val="FFFF00"/>
                </a:solidFill>
              </a:rPr>
              <a:t>(</a:t>
            </a:r>
            <a:r>
              <a:rPr lang="es-CO" sz="3200" dirty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El vicario o representante del Hijo de Dios en la tierra</a:t>
            </a:r>
            <a:r>
              <a:rPr lang="es-CO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  <a:r>
              <a:rPr lang="es-CO" sz="4400" u="sng" dirty="0">
                <a:solidFill>
                  <a:srgbClr val="FFFF00"/>
                </a:solidFill>
              </a:rPr>
              <a:t> </a:t>
            </a:r>
            <a:endParaRPr lang="es-CO" sz="3200" dirty="0">
              <a:solidFill>
                <a:srgbClr val="FFFF00"/>
              </a:solidFill>
            </a:endParaRPr>
          </a:p>
        </p:txBody>
      </p:sp>
      <p:pic>
        <p:nvPicPr>
          <p:cNvPr id="3891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4988" y="1038225"/>
            <a:ext cx="4787900" cy="408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2555875" y="123825"/>
            <a:ext cx="3813175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s-CO" sz="3200" i="1" u="sng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VICARIVS FILII DEI</a:t>
            </a:r>
            <a:r>
              <a:rPr lang="es-CO" sz="3200">
                <a:solidFill>
                  <a:srgbClr val="FFFF00"/>
                </a:solidFill>
              </a:rPr>
              <a:t> </a:t>
            </a:r>
            <a:endParaRPr lang="es-CO" sz="3200"/>
          </a:p>
        </p:txBody>
      </p:sp>
    </p:spTree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0"/>
            <a:ext cx="8207375" cy="1038225"/>
          </a:xfrm>
        </p:spPr>
        <p:txBody>
          <a:bodyPr>
            <a:noAutofit/>
          </a:bodyPr>
          <a:lstStyle/>
          <a:p>
            <a:pPr marL="0" indent="0" eaLnBrk="1" fontAlgn="auto" hangingPunct="1">
              <a:spcAft>
                <a:spcPts val="0"/>
              </a:spcAft>
              <a:defRPr/>
            </a:pPr>
            <a:r>
              <a:rPr lang="es-CO" sz="2800" b="1" dirty="0">
                <a:solidFill>
                  <a:srgbClr val="FAFD00"/>
                </a:solidFill>
              </a:rPr>
              <a:t>	Qué intentará  hacer la última gran alianza con toda la humanidad?</a:t>
            </a:r>
          </a:p>
          <a:p>
            <a:pPr marL="0" indent="0" eaLnBrk="1" fontAlgn="auto" hangingPunct="1">
              <a:spcAft>
                <a:spcPts val="0"/>
              </a:spcAft>
              <a:defRPr/>
            </a:pPr>
            <a:r>
              <a:rPr lang="es-CO" sz="2800" b="1" dirty="0">
                <a:solidFill>
                  <a:srgbClr val="FAFD00"/>
                </a:solidFill>
              </a:rPr>
              <a:t>	</a:t>
            </a:r>
          </a:p>
        </p:txBody>
      </p:sp>
      <p:pic>
        <p:nvPicPr>
          <p:cNvPr id="21507" name="Picture 7" descr="http://www.elevangelioeterno.com/site/v2/imagenes/descargas/video/Apostasia_img_agrandado_web_descarga2-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1016000"/>
            <a:ext cx="9140825" cy="412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ssolv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79388" y="1131888"/>
            <a:ext cx="4464050" cy="37242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s-CO" sz="2800" dirty="0">
                <a:solidFill>
                  <a:srgbClr val="FFFF00"/>
                </a:solidFill>
              </a:rPr>
              <a:t>Cuando levantaron la Estatua en el campo de Dura de 60 Codos de altura y 6 codos de ancho. </a:t>
            </a:r>
            <a:r>
              <a:rPr lang="es-CO" sz="2800" i="1" dirty="0">
                <a:solidFill>
                  <a:srgbClr val="FFFF00"/>
                </a:solidFill>
              </a:rPr>
              <a:t>Dan. 3:1</a:t>
            </a:r>
            <a:endParaRPr lang="es-CO" sz="2800" dirty="0">
              <a:solidFill>
                <a:srgbClr val="FFFF00"/>
              </a:solidFill>
            </a:endParaRPr>
          </a:p>
          <a:p>
            <a:pPr algn="ctr">
              <a:defRPr/>
            </a:pPr>
            <a:r>
              <a:rPr lang="es-CO" sz="2800" dirty="0">
                <a:solidFill>
                  <a:srgbClr val="FFFF00"/>
                </a:solidFill>
              </a:rPr>
              <a:t>(</a:t>
            </a:r>
            <a:r>
              <a:rPr lang="es-CO" sz="2800" dirty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Esto no es coincidencia; está revelando el conflicto entre Cristo y Satanás con respecto a la adoración</a:t>
            </a:r>
            <a:r>
              <a:rPr lang="es-CO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).</a:t>
            </a:r>
            <a:r>
              <a:rPr lang="es-CO" sz="4000" u="sng" dirty="0">
                <a:solidFill>
                  <a:srgbClr val="FFFF00"/>
                </a:solidFill>
              </a:rPr>
              <a:t> </a:t>
            </a:r>
            <a:endParaRPr lang="es-CO" sz="2800" dirty="0">
              <a:solidFill>
                <a:srgbClr val="FFFF00"/>
              </a:solidFill>
            </a:endParaRPr>
          </a:p>
        </p:txBody>
      </p:sp>
      <p:sp>
        <p:nvSpPr>
          <p:cNvPr id="39939" name="2 Rectángulo"/>
          <p:cNvSpPr>
            <a:spLocks noChangeArrowheads="1"/>
          </p:cNvSpPr>
          <p:nvPr/>
        </p:nvSpPr>
        <p:spPr bwMode="auto">
          <a:xfrm>
            <a:off x="755650" y="171450"/>
            <a:ext cx="30226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s-CO" sz="3200">
                <a:solidFill>
                  <a:srgbClr val="FFFF00"/>
                </a:solidFill>
              </a:rPr>
              <a:t>GOLD STATUE </a:t>
            </a:r>
            <a:endParaRPr lang="es-CO" sz="3200"/>
          </a:p>
        </p:txBody>
      </p:sp>
      <p:grpSp>
        <p:nvGrpSpPr>
          <p:cNvPr id="39940" name="4 Grupo"/>
          <p:cNvGrpSpPr>
            <a:grpSpLocks/>
          </p:cNvGrpSpPr>
          <p:nvPr/>
        </p:nvGrpSpPr>
        <p:grpSpPr bwMode="auto">
          <a:xfrm>
            <a:off x="4941888" y="22225"/>
            <a:ext cx="4197350" cy="5100638"/>
            <a:chOff x="4942550" y="22846"/>
            <a:chExt cx="4196118" cy="5099634"/>
          </a:xfrm>
        </p:grpSpPr>
        <p:grpSp>
          <p:nvGrpSpPr>
            <p:cNvPr id="39941" name="3 Grupo"/>
            <p:cNvGrpSpPr>
              <a:grpSpLocks/>
            </p:cNvGrpSpPr>
            <p:nvPr/>
          </p:nvGrpSpPr>
          <p:grpSpPr bwMode="auto">
            <a:xfrm>
              <a:off x="4942550" y="22846"/>
              <a:ext cx="4196118" cy="5099634"/>
              <a:chOff x="4942550" y="22846"/>
              <a:chExt cx="4196118" cy="5099634"/>
            </a:xfrm>
          </p:grpSpPr>
          <p:pic>
            <p:nvPicPr>
              <p:cNvPr id="39944" name="Picture 3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42550" y="22846"/>
                <a:ext cx="4196118" cy="509963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9945" name="Picture 5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42550" y="22846"/>
                <a:ext cx="1141618" cy="357353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39942" name="Picture 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75371" y="3294346"/>
              <a:ext cx="417593" cy="3653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9943" name="Picture 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42550" y="3395368"/>
              <a:ext cx="277522" cy="16975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ransition>
    <p:dissolv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8" descr="C:\Users\hp\Documents\Adventista 7 Día\Diapositivas Power\a\content\bin\images\large\3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5" y="0"/>
            <a:ext cx="9159875" cy="515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149225" y="742950"/>
            <a:ext cx="6799263" cy="13858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s-CO" dirty="0">
                <a:solidFill>
                  <a:schemeClr val="bg1"/>
                </a:solidFill>
              </a:rPr>
              <a:t>Para la adoración de esta Estatua, usó 6 instrumentos.</a:t>
            </a:r>
          </a:p>
          <a:p>
            <a:pPr algn="ctr">
              <a:defRPr/>
            </a:pPr>
            <a:r>
              <a:rPr lang="es-CO" i="1" dirty="0">
                <a:solidFill>
                  <a:schemeClr val="bg1"/>
                </a:solidFill>
              </a:rPr>
              <a:t>Daniel 3:7</a:t>
            </a:r>
          </a:p>
          <a:p>
            <a:pPr algn="ctr">
              <a:defRPr/>
            </a:pPr>
            <a:r>
              <a:rPr lang="es-CO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es-CO" dirty="0">
                <a:solidFill>
                  <a:srgbClr val="002060"/>
                </a:solidFill>
              </a:rPr>
              <a:t>Bocina, flauta, tamboril, arpa, salterio y zampoña</a:t>
            </a:r>
            <a:r>
              <a:rPr lang="es-CO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).</a:t>
            </a:r>
            <a:r>
              <a:rPr lang="es-CO" sz="3600" u="sng" dirty="0">
                <a:solidFill>
                  <a:srgbClr val="FFFF00"/>
                </a:solidFill>
              </a:rPr>
              <a:t> </a:t>
            </a:r>
            <a:endParaRPr lang="es-CO" dirty="0">
              <a:solidFill>
                <a:srgbClr val="FFFF00"/>
              </a:solidFill>
            </a:endParaRPr>
          </a:p>
        </p:txBody>
      </p:sp>
      <p:sp>
        <p:nvSpPr>
          <p:cNvPr id="40964" name="2 Rectángulo"/>
          <p:cNvSpPr>
            <a:spLocks noChangeArrowheads="1"/>
          </p:cNvSpPr>
          <p:nvPr/>
        </p:nvSpPr>
        <p:spPr bwMode="auto">
          <a:xfrm>
            <a:off x="1743075" y="123825"/>
            <a:ext cx="30210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s-CO" sz="3200">
                <a:solidFill>
                  <a:srgbClr val="FF0000"/>
                </a:solidFill>
              </a:rPr>
              <a:t>GOLD STATUE </a:t>
            </a:r>
          </a:p>
        </p:txBody>
      </p:sp>
      <p:sp>
        <p:nvSpPr>
          <p:cNvPr id="6" name="5 Rectángulo"/>
          <p:cNvSpPr/>
          <p:nvPr/>
        </p:nvSpPr>
        <p:spPr>
          <a:xfrm>
            <a:off x="236538" y="2376488"/>
            <a:ext cx="6624637" cy="16319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just">
              <a:buFontTx/>
              <a:buChar char="•"/>
              <a:defRPr/>
            </a:pPr>
            <a:r>
              <a:rPr lang="es-CO" sz="2000" dirty="0">
                <a:solidFill>
                  <a:srgbClr val="C00000"/>
                </a:solidFill>
                <a:latin typeface="Tahoma" pitchFamily="34" charset="0"/>
              </a:rPr>
              <a:t>Salmo 147:1, “Suave y hermosa es la alabanza”.</a:t>
            </a:r>
          </a:p>
          <a:p>
            <a:pPr marL="342900" indent="-342900" algn="just">
              <a:buFontTx/>
              <a:buChar char="•"/>
              <a:defRPr/>
            </a:pPr>
            <a:r>
              <a:rPr lang="es-CO" sz="2000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"...Cantaré con el espíritu, pero cantaré también con el entendimiento" (1 Cor. 14:15-17).</a:t>
            </a:r>
          </a:p>
          <a:p>
            <a:pPr marL="342900" indent="-342900" algn="just">
              <a:buFontTx/>
              <a:buChar char="•"/>
              <a:defRPr/>
            </a:pPr>
            <a:r>
              <a:rPr lang="es-CO" sz="2000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1Cor:14:40:</a:t>
            </a:r>
          </a:p>
          <a:p>
            <a:pPr algn="just">
              <a:defRPr/>
            </a:pPr>
            <a:r>
              <a:rPr lang="es-CO" sz="2000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Empero hágase todo decentemente y con orden.</a:t>
            </a:r>
            <a:endParaRPr lang="es-ES" sz="2000" dirty="0">
              <a:solidFill>
                <a:srgbClr val="C00000"/>
              </a:solidFill>
              <a:latin typeface="Tahoma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71438" y="1347788"/>
            <a:ext cx="8964612" cy="30464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es-CO" sz="320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El 666  se refiere a algo o a alguien que se haya opuesto y que lo siga haciendo a Dios, a su pueblo y a la verdad. El 666 tiene que ver con un conflicto entre los adoradores de Dios y los adoradores de Satanás. Por lo tanto hay que entender el nombre y el número de la bestia en un contexto religioso.</a:t>
            </a:r>
            <a:endParaRPr lang="es-CO" sz="3200"/>
          </a:p>
        </p:txBody>
      </p:sp>
    </p:spTree>
  </p:cSld>
  <p:clrMapOvr>
    <a:masterClrMapping/>
  </p:clrMapOvr>
  <p:transition>
    <p:checker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3"/>
          <p:cNvPicPr>
            <a:picLocks noGrp="1" noChangeArrowheads="1"/>
          </p:cNvPicPr>
          <p:nvPr>
            <p:ph type="clipArt"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203325"/>
            <a:ext cx="3384550" cy="15128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4572000" y="1012825"/>
            <a:ext cx="4572000" cy="15700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es-CO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3. Con quién se compara el poder</a:t>
            </a:r>
            <a:br>
              <a:rPr lang="es-CO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s-CO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religioso que ha perseguido a los</a:t>
            </a:r>
            <a:br>
              <a:rPr lang="es-CO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s-CO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santos y también ha cambiado la</a:t>
            </a:r>
            <a:br>
              <a:rPr lang="es-CO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s-CO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ley de Dios? (Apoc. 17:3,4,6)</a:t>
            </a:r>
            <a:endParaRPr lang="es-CO" dirty="0"/>
          </a:p>
        </p:txBody>
      </p:sp>
      <p:sp>
        <p:nvSpPr>
          <p:cNvPr id="5" name="4 Rectángulo"/>
          <p:cNvSpPr/>
          <p:nvPr/>
        </p:nvSpPr>
        <p:spPr>
          <a:xfrm>
            <a:off x="4140200" y="2932113"/>
            <a:ext cx="4878388" cy="19383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eaLnBrk="1" fontAlgn="auto" hangingPunct="1">
              <a:spcAft>
                <a:spcPts val="0"/>
              </a:spcAft>
              <a:defRPr/>
            </a:pPr>
            <a:r>
              <a:rPr lang="es-CO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“Y me llevó en Espíritu al desierto; y </a:t>
            </a:r>
            <a:r>
              <a:rPr lang="es-CO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vi una mujer</a:t>
            </a:r>
            <a:r>
              <a:rPr lang="es-CO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s-CO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sentada sobre una bestia bermeja </a:t>
            </a:r>
            <a:r>
              <a:rPr lang="es-CO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llena de nombres de blasfemia y que tenía siete cabezas y diez cuernos.” (vs. 3)</a:t>
            </a:r>
          </a:p>
        </p:txBody>
      </p:sp>
      <p:pic>
        <p:nvPicPr>
          <p:cNvPr id="44037" name="Picture 6" descr="40C.JPG                                                        0000A860&#10;FOTOS_CD_BETA                  B1732A94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835275"/>
            <a:ext cx="3492500" cy="203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ver dir="rd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7" descr="31C.JPG                                                        0000A860&#10;FOTOS_CD_BETA                  B1732A94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1038225"/>
            <a:ext cx="3840162" cy="408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1" name="Rectangle 2051"/>
          <p:cNvSpPr>
            <a:spLocks noGrp="1" noChangeArrowheads="1"/>
          </p:cNvSpPr>
          <p:nvPr>
            <p:ph sz="quarter" idx="13"/>
          </p:nvPr>
        </p:nvSpPr>
        <p:spPr>
          <a:xfrm>
            <a:off x="3995738" y="1058863"/>
            <a:ext cx="5040312" cy="3168650"/>
          </a:xfrm>
        </p:spPr>
        <p:txBody>
          <a:bodyPr>
            <a:normAutofit lnSpcReduction="10000"/>
          </a:bodyPr>
          <a:lstStyle/>
          <a:p>
            <a:pPr marL="0" indent="0" eaLnBrk="1" fontAlgn="auto" hangingPunct="1">
              <a:spcAft>
                <a:spcPts val="0"/>
              </a:spcAft>
              <a:defRPr/>
            </a:pPr>
            <a:r>
              <a:rPr lang="es-CO" b="1" dirty="0"/>
              <a:t>“Y </a:t>
            </a:r>
            <a:r>
              <a:rPr lang="es-CO" b="1" u="sng" dirty="0">
                <a:solidFill>
                  <a:srgbClr val="FC012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la mujer</a:t>
            </a:r>
            <a:r>
              <a:rPr lang="es-CO" b="1" u="sng" dirty="0">
                <a:solidFill>
                  <a:srgbClr val="FC0128"/>
                </a:solidFill>
              </a:rPr>
              <a:t> </a:t>
            </a:r>
            <a:r>
              <a:rPr lang="es-CO" b="1" dirty="0"/>
              <a:t>estaba  vestida de púrpura y de escarlata, y  dorada con oro,  y  adornada de piedras preciosas y de perlas, </a:t>
            </a:r>
            <a:r>
              <a:rPr lang="es-CO" b="1" u="sng" dirty="0">
                <a:solidFill>
                  <a:srgbClr val="FC012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teniendo un cáliz de oro en su mano lleno de abominaciones</a:t>
            </a:r>
            <a:r>
              <a:rPr lang="es-CO" b="1" u="sng" dirty="0">
                <a:solidFill>
                  <a:srgbClr val="FC0128"/>
                </a:solidFill>
              </a:rPr>
              <a:t> </a:t>
            </a:r>
            <a:r>
              <a:rPr lang="es-CO" b="1" dirty="0"/>
              <a:t>y de la suciedad de su fornicación”  (vs. 4)</a:t>
            </a:r>
          </a:p>
          <a:p>
            <a:pPr marL="0" indent="0" eaLnBrk="1" fontAlgn="auto" hangingPunct="1">
              <a:spcAft>
                <a:spcPts val="0"/>
              </a:spcAft>
              <a:defRPr/>
            </a:pPr>
            <a:r>
              <a:rPr lang="es-CO" b="1" dirty="0"/>
              <a:t>“Y en su frente un nombre escrito, un misterio: </a:t>
            </a:r>
            <a:r>
              <a:rPr lang="es-CO" b="1" u="sng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Babilonia la grande, la madre de las rameras y de las abominaciones de la tierra</a:t>
            </a:r>
            <a:r>
              <a:rPr lang="es-CO" b="1" dirty="0"/>
              <a:t>” (vs. 5)</a:t>
            </a:r>
          </a:p>
          <a:p>
            <a:pPr marL="0" indent="0" eaLnBrk="1" fontAlgn="auto" hangingPunct="1">
              <a:spcAft>
                <a:spcPts val="0"/>
              </a:spcAft>
              <a:defRPr/>
            </a:pPr>
            <a:endParaRPr lang="es-CO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3995738" y="4011613"/>
            <a:ext cx="4995862" cy="112395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342900" indent="-342900" algn="ctr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defRPr sz="2000" kern="1200" spc="3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742950" indent="-285750" algn="ctr" rtl="0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defRPr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2pPr>
            <a:lvl3pPr marL="1143000" indent="-228600" algn="ctr" rtl="0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defRPr sz="1600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3pPr>
            <a:lvl4pPr marL="1600200" indent="-228600" algn="ctr" rtl="0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defRPr sz="14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4pPr>
            <a:lvl5pPr marL="2057400" indent="-228600" algn="ctr" rtl="0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defRPr sz="1400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5pPr>
            <a:lvl6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fontAlgn="auto" hangingPunct="1">
              <a:spcAft>
                <a:spcPts val="0"/>
              </a:spcAft>
              <a:defRPr/>
            </a:pPr>
            <a:r>
              <a:rPr lang="es-CO" sz="2800" b="1">
                <a:solidFill>
                  <a:srgbClr val="FFFF00"/>
                </a:solidFill>
              </a:rPr>
              <a:t>“</a:t>
            </a:r>
            <a:r>
              <a:rPr lang="es-CO" sz="2400" b="1">
                <a:solidFill>
                  <a:srgbClr val="FFFF00"/>
                </a:solidFill>
              </a:rPr>
              <a:t>Y vi </a:t>
            </a:r>
            <a:r>
              <a:rPr lang="es-CO" sz="2400" b="1" u="sng">
                <a:solidFill>
                  <a:srgbClr val="FFFF00"/>
                </a:solidFill>
              </a:rPr>
              <a:t>la mujer embriagada de la sangre de los santos</a:t>
            </a:r>
            <a:r>
              <a:rPr lang="es-CO" sz="2400" b="1">
                <a:solidFill>
                  <a:srgbClr val="FFFF00"/>
                </a:solidFill>
              </a:rPr>
              <a:t>, y de  la sangre de los mártires de Jesús y cuando la vi, quedé maravillado de grande admiración.” (vs. 6)</a:t>
            </a:r>
            <a:endParaRPr lang="es-CO" sz="2400" b="1"/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1" grpId="0" build="p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250825" y="1504950"/>
            <a:ext cx="8642350" cy="2219325"/>
          </a:xfrm>
        </p:spPr>
        <p:txBody>
          <a:bodyPr>
            <a:noAutofit/>
          </a:bodyPr>
          <a:lstStyle/>
          <a:p>
            <a:pPr marL="0" indent="0" eaLnBrk="1" fontAlgn="auto" hangingPunct="1">
              <a:spcAft>
                <a:spcPts val="0"/>
              </a:spcAft>
              <a:defRPr/>
            </a:pPr>
            <a:r>
              <a:rPr lang="es-CO" sz="2400" b="1">
                <a:solidFill>
                  <a:srgbClr val="C0FEF9"/>
                </a:solidFill>
              </a:rPr>
              <a:t>De dónde toma la ramera la idea de tener un misterio?</a:t>
            </a:r>
          </a:p>
          <a:p>
            <a:pPr marL="0" indent="0" eaLnBrk="1" fontAlgn="auto" hangingPunct="1">
              <a:spcAft>
                <a:spcPts val="0"/>
              </a:spcAft>
              <a:defRPr/>
            </a:pPr>
            <a:r>
              <a:rPr lang="es-CO" sz="2400" b="1">
                <a:solidFill>
                  <a:srgbClr val="C0FEF9"/>
                </a:solidFill>
              </a:rPr>
              <a:t>El enemigo ha imitado o falsificado siempre las cosas de Dios. </a:t>
            </a:r>
          </a:p>
          <a:p>
            <a:pPr marL="0" indent="0" eaLnBrk="1" fontAlgn="auto" hangingPunct="1">
              <a:spcAft>
                <a:spcPts val="0"/>
              </a:spcAft>
              <a:defRPr/>
            </a:pPr>
            <a:r>
              <a:rPr lang="es-CO" sz="2400" b="1">
                <a:solidFill>
                  <a:srgbClr val="C0FEF9"/>
                </a:solidFill>
              </a:rPr>
              <a:t>Por eso es que existen dos tipos de misterios: El misterio de Dios y el misterio de Satanás. En qué consisten los dos misterios?</a:t>
            </a:r>
          </a:p>
          <a:p>
            <a:pPr marL="0" indent="0" eaLnBrk="1" fontAlgn="auto" hangingPunct="1">
              <a:spcAft>
                <a:spcPts val="0"/>
              </a:spcAft>
              <a:defRPr/>
            </a:pPr>
            <a:r>
              <a:rPr lang="es-CO" sz="2400" b="1">
                <a:solidFill>
                  <a:srgbClr val="C0FEF9"/>
                </a:solidFill>
              </a:rPr>
              <a:t>	</a:t>
            </a:r>
          </a:p>
        </p:txBody>
      </p:sp>
      <p:sp>
        <p:nvSpPr>
          <p:cNvPr id="46083" name="2 Rectángulo"/>
          <p:cNvSpPr>
            <a:spLocks noChangeArrowheads="1"/>
          </p:cNvSpPr>
          <p:nvPr/>
        </p:nvSpPr>
        <p:spPr bwMode="auto">
          <a:xfrm>
            <a:off x="1116013" y="-20638"/>
            <a:ext cx="67691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s-CO" sz="3200">
                <a:solidFill>
                  <a:srgbClr val="FFFF00"/>
                </a:solidFill>
              </a:rPr>
              <a:t>La ramera lleva escrito en su frente un</a:t>
            </a:r>
          </a:p>
          <a:p>
            <a:pPr algn="ctr"/>
            <a:r>
              <a:rPr lang="es-CO" sz="3200">
                <a:solidFill>
                  <a:srgbClr val="FFFF00"/>
                </a:solidFill>
              </a:rPr>
              <a:t> “MISTERIO”</a:t>
            </a:r>
            <a:endParaRPr lang="es-CO" sz="320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build="p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7" descr="60F.JPG                                                        0000A860&#10;FOTOS_CD_BETA                  B1732A94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971550"/>
            <a:ext cx="4572000" cy="417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3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450" y="123825"/>
            <a:ext cx="7086600" cy="742950"/>
          </a:xfrm>
          <a:noFill/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br>
              <a:rPr lang="en-US" dirty="0">
                <a:solidFill>
                  <a:schemeClr val="tx1"/>
                </a:solidFill>
              </a:rPr>
            </a:br>
            <a:r>
              <a:rPr lang="en-US" sz="3100" dirty="0">
                <a:solidFill>
                  <a:srgbClr val="FFFF00"/>
                </a:solidFill>
              </a:rPr>
              <a:t>“EL MISTERIO DE DIOS”</a:t>
            </a:r>
            <a:br>
              <a:rPr lang="en-US" dirty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652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107950" y="1441450"/>
            <a:ext cx="4248150" cy="3232150"/>
          </a:xfrm>
        </p:spPr>
        <p:txBody>
          <a:bodyPr>
            <a:noAutofit/>
          </a:bodyPr>
          <a:lstStyle/>
          <a:p>
            <a:pPr marL="0" indent="0" eaLnBrk="1" fontAlgn="auto" hangingPunct="1">
              <a:spcAft>
                <a:spcPts val="0"/>
              </a:spcAft>
              <a:defRPr/>
            </a:pPr>
            <a:r>
              <a:rPr lang="es-CO" sz="2400" b="1">
                <a:solidFill>
                  <a:srgbClr val="FAFD00"/>
                </a:solidFill>
              </a:rPr>
              <a:t>“E indiscutiblemente grande es el </a:t>
            </a:r>
            <a:r>
              <a:rPr lang="es-CO" sz="2400" b="1" u="sng">
                <a:solidFill>
                  <a:srgbClr val="C0FEF9"/>
                </a:solidFill>
              </a:rPr>
              <a:t>misterio de la piedad:</a:t>
            </a:r>
            <a:r>
              <a:rPr lang="es-CO" sz="2400" b="1">
                <a:solidFill>
                  <a:srgbClr val="FAFD00"/>
                </a:solidFill>
              </a:rPr>
              <a:t> Dios fue manifestado en carne, justificado en el Espíritu, visto de los ángeles; predicado a los gentiles, creído en el mundo, recibido arriba en gloria” </a:t>
            </a:r>
          </a:p>
          <a:p>
            <a:pPr marL="0" indent="0" eaLnBrk="1" fontAlgn="auto" hangingPunct="1">
              <a:spcAft>
                <a:spcPts val="0"/>
              </a:spcAft>
              <a:defRPr/>
            </a:pPr>
            <a:r>
              <a:rPr lang="es-CO" sz="2400" b="1">
                <a:solidFill>
                  <a:srgbClr val="FAFD00"/>
                </a:solidFill>
              </a:rPr>
              <a:t>(1 Tim. 3:16)</a:t>
            </a:r>
          </a:p>
          <a:p>
            <a:pPr marL="0" indent="0" eaLnBrk="1" fontAlgn="auto" hangingPunct="1">
              <a:spcAft>
                <a:spcPts val="0"/>
              </a:spcAft>
              <a:defRPr/>
            </a:pPr>
            <a:endParaRPr lang="es-CO" sz="2400" b="1">
              <a:solidFill>
                <a:srgbClr val="FAFD00"/>
              </a:solidFill>
            </a:endParaRPr>
          </a:p>
        </p:txBody>
      </p:sp>
    </p:spTree>
  </p:cSld>
  <p:clrMapOvr>
    <a:masterClrMapping/>
  </p:clrMapOvr>
  <p:transition>
    <p:strips dir="ld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3 Rectángulo"/>
          <p:cNvSpPr>
            <a:spLocks noChangeArrowheads="1"/>
          </p:cNvSpPr>
          <p:nvPr/>
        </p:nvSpPr>
        <p:spPr bwMode="auto">
          <a:xfrm>
            <a:off x="900113" y="123825"/>
            <a:ext cx="7416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600">
                <a:solidFill>
                  <a:srgbClr val="FFFF00"/>
                </a:solidFill>
              </a:rPr>
              <a:t>“EL MISTERIO DEL ANTICRISTO”</a:t>
            </a:r>
            <a:endParaRPr lang="es-CO" sz="3600"/>
          </a:p>
        </p:txBody>
      </p:sp>
      <p:sp>
        <p:nvSpPr>
          <p:cNvPr id="48131" name="5 Rectángulo"/>
          <p:cNvSpPr>
            <a:spLocks noChangeArrowheads="1"/>
          </p:cNvSpPr>
          <p:nvPr/>
        </p:nvSpPr>
        <p:spPr bwMode="auto">
          <a:xfrm>
            <a:off x="5003800" y="1568450"/>
            <a:ext cx="3995738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s-CO" sz="3200" b="1">
                <a:solidFill>
                  <a:srgbClr val="FAFD00"/>
                </a:solidFill>
              </a:rPr>
              <a:t>“Porque ya está en acción el </a:t>
            </a:r>
            <a:r>
              <a:rPr lang="es-CO" sz="3200" b="1" u="sng"/>
              <a:t>misterio de la iniquidad</a:t>
            </a:r>
            <a:r>
              <a:rPr lang="es-CO" sz="3200" b="1">
                <a:solidFill>
                  <a:srgbClr val="FAFD00"/>
                </a:solidFill>
              </a:rPr>
              <a:t>; sólo que hay quien al presente lo detiene...” </a:t>
            </a:r>
          </a:p>
          <a:p>
            <a:pPr algn="ctr" eaLnBrk="1" hangingPunct="1"/>
            <a:r>
              <a:rPr lang="es-CO" sz="3200" b="1">
                <a:solidFill>
                  <a:srgbClr val="FAFD00"/>
                </a:solidFill>
              </a:rPr>
              <a:t>(2 Tes. 2:7)</a:t>
            </a:r>
          </a:p>
        </p:txBody>
      </p:sp>
      <p:pic>
        <p:nvPicPr>
          <p:cNvPr id="48132" name="Picture 6" descr="http://3.bp.blogspot.com/_SmoPY80-kV4/TOno6O3aA6I/AAAAAAAAApQ/85gctqVIN_M/s1600/mtsina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950" y="915988"/>
            <a:ext cx="4829175" cy="431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blinds dir="vert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4"/>
          <p:cNvPicPr>
            <a:picLocks noGrp="1" noChangeArrowheads="1"/>
          </p:cNvPicPr>
          <p:nvPr>
            <p:ph type="clipArt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058863"/>
            <a:ext cx="4319588" cy="40338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155" name="4 Rectángulo"/>
          <p:cNvSpPr>
            <a:spLocks noChangeArrowheads="1"/>
          </p:cNvSpPr>
          <p:nvPr/>
        </p:nvSpPr>
        <p:spPr bwMode="auto">
          <a:xfrm>
            <a:off x="4530725" y="1995488"/>
            <a:ext cx="4572000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s-CO" b="1">
                <a:solidFill>
                  <a:srgbClr val="FAFD00"/>
                </a:solidFill>
              </a:rPr>
              <a:t>				</a:t>
            </a:r>
          </a:p>
          <a:p>
            <a:pPr algn="ctr" eaLnBrk="1" hangingPunct="1"/>
            <a:r>
              <a:rPr lang="es-CO" b="1">
                <a:solidFill>
                  <a:srgbClr val="FAFD00"/>
                </a:solidFill>
              </a:rPr>
              <a:t>(2 Tes. 2:4) </a:t>
            </a:r>
          </a:p>
          <a:p>
            <a:pPr algn="ctr" eaLnBrk="1" hangingPunct="1"/>
            <a:r>
              <a:rPr lang="es-CO" b="1">
                <a:solidFill>
                  <a:srgbClr val="FAFD00"/>
                </a:solidFill>
              </a:rPr>
              <a:t>“El cual se opone y se levanta contra todo lo que se llama Dios o es objeto de culto...”</a:t>
            </a:r>
          </a:p>
        </p:txBody>
      </p:sp>
      <p:sp>
        <p:nvSpPr>
          <p:cNvPr id="49156" name="5 Rectángulo"/>
          <p:cNvSpPr>
            <a:spLocks noChangeArrowheads="1"/>
          </p:cNvSpPr>
          <p:nvPr/>
        </p:nvSpPr>
        <p:spPr bwMode="auto">
          <a:xfrm>
            <a:off x="179388" y="123825"/>
            <a:ext cx="87852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s-CO" sz="3200" b="1">
                <a:solidFill>
                  <a:srgbClr val="FAFD00"/>
                </a:solidFill>
              </a:rPr>
              <a:t>Contra qué se opone el misterio de la iniquidad?</a:t>
            </a:r>
          </a:p>
        </p:txBody>
      </p:sp>
    </p:spTree>
  </p:cSld>
  <p:clrMapOvr>
    <a:masterClrMapping/>
  </p:clrMapOvr>
  <p:transition>
    <p:checker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5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457200" y="1516063"/>
            <a:ext cx="8229600" cy="3055937"/>
          </a:xfrm>
        </p:spPr>
        <p:txBody>
          <a:bodyPr>
            <a:noAutofit/>
          </a:bodyPr>
          <a:lstStyle/>
          <a:p>
            <a:pPr marL="0" indent="0" eaLnBrk="1" fontAlgn="auto" hangingPunct="1">
              <a:spcAft>
                <a:spcPts val="0"/>
              </a:spcAft>
              <a:defRPr/>
            </a:pPr>
            <a:r>
              <a:rPr lang="en-US" sz="2400" b="1">
                <a:solidFill>
                  <a:srgbClr val="FFFF00"/>
                </a:solidFill>
              </a:rPr>
              <a:t>“Y me llevó en el Espíritu al desierto; y vi a una mujer sentada sobre una bestia escarlata llena de nombres de </a:t>
            </a:r>
            <a:r>
              <a:rPr lang="en-US" sz="2400" b="1" u="sng">
                <a:solidFill>
                  <a:srgbClr val="C0FEF9"/>
                </a:solidFill>
              </a:rPr>
              <a:t>BLASFEMIA</a:t>
            </a:r>
            <a:r>
              <a:rPr lang="en-US" sz="2400" b="1">
                <a:solidFill>
                  <a:srgbClr val="FFFF00"/>
                </a:solidFill>
              </a:rPr>
              <a:t> y la mujer estaba vestida de púrpura y escarlata, y adornada de oro, de piedras preciosas y de perlas, y tenía en la mano un cáliz de oro lleno de </a:t>
            </a:r>
            <a:r>
              <a:rPr lang="en-US" sz="2400" b="1" u="sng">
                <a:solidFill>
                  <a:srgbClr val="C0FEF9"/>
                </a:solidFill>
              </a:rPr>
              <a:t>ABOMINACIONES</a:t>
            </a:r>
            <a:r>
              <a:rPr lang="en-US" sz="2400" b="1">
                <a:solidFill>
                  <a:srgbClr val="FFFF00"/>
                </a:solidFill>
              </a:rPr>
              <a:t> y de la inmundicia de su fornicación; y en su frente un nombre escrito, un misterio: Babilonia la Grande,</a:t>
            </a:r>
            <a:r>
              <a:rPr lang="en-US" sz="2400" b="1" u="sng">
                <a:solidFill>
                  <a:srgbClr val="C0FEF9"/>
                </a:solidFill>
              </a:rPr>
              <a:t> LA MADRE DE LAS RAMERAS Y DE LAS ABOMINACIONES </a:t>
            </a:r>
            <a:r>
              <a:rPr lang="en-US" sz="2400" b="1">
                <a:solidFill>
                  <a:srgbClr val="FFFF00"/>
                </a:solidFill>
              </a:rPr>
              <a:t>de la tierra”</a:t>
            </a:r>
            <a:r>
              <a:rPr lang="en-US">
                <a:solidFill>
                  <a:srgbClr val="FFFF00"/>
                </a:solidFill>
              </a:rPr>
              <a:t> </a:t>
            </a:r>
            <a:endParaRPr lang="en-US" u="sng">
              <a:solidFill>
                <a:srgbClr val="FFFF00"/>
              </a:solidFill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107950" y="-92075"/>
            <a:ext cx="9036050" cy="10763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s-CO" sz="3200" dirty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Qué es lo que enseña esta mujer y de quién es madre? (Apoc. 17:3-5)</a:t>
            </a:r>
            <a:endParaRPr lang="es-CO" sz="32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"/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write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5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 el diablo en la voz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688" y="3803650"/>
            <a:ext cx="304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2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75"/>
            <a:ext cx="9144000" cy="517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58763" y="1492250"/>
            <a:ext cx="8502650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 eaLnBrk="1" hangingPunct="1">
              <a:spcBef>
                <a:spcPct val="20000"/>
              </a:spcBef>
              <a:defRPr/>
            </a:pPr>
            <a:endParaRPr lang="es-MX" sz="2800" dirty="0">
              <a:solidFill>
                <a:prstClr val="white">
                  <a:lumMod val="95000"/>
                </a:prstClr>
              </a:solidFill>
              <a:latin typeface="Tahoma" pitchFamily="34" charset="0"/>
            </a:endParaRPr>
          </a:p>
          <a:p>
            <a:pPr marL="342900" indent="-342900" algn="just" eaLnBrk="1" hangingPunct="1">
              <a:spcBef>
                <a:spcPct val="20000"/>
              </a:spcBef>
              <a:defRPr/>
            </a:pPr>
            <a:r>
              <a:rPr lang="es-MX" sz="2800" dirty="0">
                <a:solidFill>
                  <a:prstClr val="white">
                    <a:lumMod val="95000"/>
                  </a:prstClr>
                </a:solidFill>
                <a:latin typeface="Tahoma" pitchFamily="34" charset="0"/>
              </a:rPr>
              <a:t>El Mensaje del Tercer Ángel dice:</a:t>
            </a:r>
          </a:p>
          <a:p>
            <a:pPr marL="342900" indent="-342900" algn="just" eaLnBrk="1" hangingPunct="1">
              <a:spcBef>
                <a:spcPct val="20000"/>
              </a:spcBef>
              <a:defRPr/>
            </a:pPr>
            <a:endParaRPr lang="es-MX" sz="1400" dirty="0">
              <a:solidFill>
                <a:prstClr val="white">
                  <a:lumMod val="95000"/>
                </a:prstClr>
              </a:solidFill>
              <a:latin typeface="Tahoma" pitchFamily="34" charset="0"/>
            </a:endParaRPr>
          </a:p>
          <a:p>
            <a:pPr marL="342900" indent="-342900" algn="just" eaLnBrk="1" hangingPunct="1">
              <a:spcBef>
                <a:spcPct val="20000"/>
              </a:spcBef>
              <a:buFontTx/>
              <a:buChar char="-"/>
              <a:defRPr/>
            </a:pPr>
            <a:r>
              <a:rPr lang="es-MX" dirty="0">
                <a:solidFill>
                  <a:prstClr val="white">
                    <a:lumMod val="95000"/>
                  </a:prstClr>
                </a:solidFill>
                <a:latin typeface="Tahoma" pitchFamily="34" charset="0"/>
              </a:rPr>
              <a:t>Si alguno </a:t>
            </a:r>
            <a:r>
              <a:rPr lang="es-MX" u="sng" dirty="0">
                <a:solidFill>
                  <a:prstClr val="white">
                    <a:lumMod val="95000"/>
                  </a:prstClr>
                </a:solidFill>
                <a:latin typeface="Tahoma" pitchFamily="34" charset="0"/>
              </a:rPr>
              <a:t>adora</a:t>
            </a:r>
            <a:r>
              <a:rPr lang="es-MX" dirty="0">
                <a:solidFill>
                  <a:prstClr val="white">
                    <a:lumMod val="95000"/>
                  </a:prstClr>
                </a:solidFill>
                <a:latin typeface="Tahoma" pitchFamily="34" charset="0"/>
              </a:rPr>
              <a:t> a la bestia y a su imagen, y recibe su marca en su frente o en su mano, “ éste también beberá del vino de la ira de Dios, vaciado puro en la copa de su ira. </a:t>
            </a:r>
            <a:r>
              <a:rPr lang="es-MX" sz="1800" i="1" dirty="0">
                <a:solidFill>
                  <a:prstClr val="white">
                    <a:lumMod val="95000"/>
                  </a:prstClr>
                </a:solidFill>
                <a:latin typeface="Tahoma" pitchFamily="34" charset="0"/>
              </a:rPr>
              <a:t>(Apoca. 14:9-10)</a:t>
            </a:r>
          </a:p>
          <a:p>
            <a:pPr marL="342900" indent="-342900" algn="just" eaLnBrk="1" hangingPunct="1">
              <a:spcBef>
                <a:spcPct val="20000"/>
              </a:spcBef>
              <a:buFontTx/>
              <a:buChar char="-"/>
              <a:defRPr/>
            </a:pPr>
            <a:endParaRPr lang="es-MX" sz="1050" u="sng" dirty="0">
              <a:solidFill>
                <a:prstClr val="white">
                  <a:lumMod val="95000"/>
                </a:prstClr>
              </a:solidFill>
              <a:latin typeface="Tahoma" pitchFamily="34" charset="0"/>
            </a:endParaRPr>
          </a:p>
          <a:p>
            <a:pPr marL="342900" indent="-342900" algn="just" eaLnBrk="1" hangingPunct="1">
              <a:spcBef>
                <a:spcPct val="20000"/>
              </a:spcBef>
              <a:buFontTx/>
              <a:buChar char="-"/>
              <a:defRPr/>
            </a:pPr>
            <a:endParaRPr lang="es-MX" sz="1050" dirty="0">
              <a:solidFill>
                <a:prstClr val="white">
                  <a:lumMod val="95000"/>
                </a:prstClr>
              </a:solidFill>
              <a:latin typeface="Tahoma" pitchFamily="34" charset="0"/>
            </a:endParaRPr>
          </a:p>
          <a:p>
            <a:pPr marL="342900" indent="-342900" algn="just" eaLnBrk="1" hangingPunct="1">
              <a:spcBef>
                <a:spcPct val="20000"/>
              </a:spcBef>
              <a:buFontTx/>
              <a:buChar char="-"/>
              <a:defRPr/>
            </a:pPr>
            <a:endParaRPr lang="es-MX" dirty="0">
              <a:solidFill>
                <a:prstClr val="white">
                  <a:lumMod val="95000"/>
                </a:prstClr>
              </a:solidFill>
              <a:latin typeface="Tahoma" pitchFamily="34" charset="0"/>
            </a:endParaRPr>
          </a:p>
          <a:p>
            <a:pPr marL="342900" indent="-342900" algn="just" eaLnBrk="1" hangingPunct="1">
              <a:spcBef>
                <a:spcPct val="20000"/>
              </a:spcBef>
              <a:buFontTx/>
              <a:buChar char="•"/>
              <a:defRPr/>
            </a:pPr>
            <a:endParaRPr lang="es-MX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>
          <a:xfrm>
            <a:off x="5868144" y="987574"/>
            <a:ext cx="2991846" cy="1393023"/>
          </a:xfrm>
          <a:prstGeom prst="rect">
            <a:avLst/>
          </a:prstGeom>
        </p:spPr>
        <p:txBody>
          <a:bodyPr lIns="45720" tIns="0" rIns="45720" bIns="0" anchor="b">
            <a:normAutofit fontScale="92500" lnSpcReduction="20000"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CO" sz="4000" b="1" cap="all" dirty="0">
                <a:ln w="6350">
                  <a:noFill/>
                </a:ln>
                <a:gradFill>
                  <a:gsLst>
                    <a:gs pos="0">
                      <a:srgbClr val="F07F09">
                        <a:tint val="73000"/>
                        <a:satMod val="145000"/>
                      </a:srgbClr>
                    </a:gs>
                    <a:gs pos="73000">
                      <a:srgbClr val="F07F09">
                        <a:tint val="73000"/>
                        <a:satMod val="145000"/>
                      </a:srgbClr>
                    </a:gs>
                    <a:gs pos="100000">
                      <a:srgbClr val="F07F09">
                        <a:tint val="83000"/>
                        <a:satMod val="143000"/>
                      </a:srgb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Lucida Sans"/>
              </a:rPr>
              <a:t>CRISTO 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es-CO" sz="4000" b="1" cap="all" dirty="0">
                <a:ln w="6350">
                  <a:noFill/>
                </a:ln>
                <a:gradFill>
                  <a:gsLst>
                    <a:gs pos="0">
                      <a:srgbClr val="F07F09">
                        <a:tint val="73000"/>
                        <a:satMod val="145000"/>
                      </a:srgbClr>
                    </a:gs>
                    <a:gs pos="73000">
                      <a:srgbClr val="F07F09">
                        <a:tint val="73000"/>
                        <a:satMod val="145000"/>
                      </a:srgbClr>
                    </a:gs>
                    <a:gs pos="100000">
                      <a:srgbClr val="F07F09">
                        <a:tint val="83000"/>
                        <a:satMod val="143000"/>
                      </a:srgb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Lucida Sans"/>
              </a:rPr>
              <a:t>VS 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es-CO" sz="4000" b="1" cap="all" dirty="0">
                <a:ln w="6350">
                  <a:noFill/>
                </a:ln>
                <a:gradFill>
                  <a:gsLst>
                    <a:gs pos="0">
                      <a:srgbClr val="F07F09">
                        <a:tint val="73000"/>
                        <a:satMod val="145000"/>
                      </a:srgbClr>
                    </a:gs>
                    <a:gs pos="73000">
                      <a:srgbClr val="F07F09">
                        <a:tint val="73000"/>
                        <a:satMod val="145000"/>
                      </a:srgbClr>
                    </a:gs>
                    <a:gs pos="100000">
                      <a:srgbClr val="F07F09">
                        <a:tint val="83000"/>
                        <a:satMod val="143000"/>
                      </a:srgb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Lucida Sans"/>
              </a:rPr>
              <a:t>SATANAS</a:t>
            </a:r>
            <a:endParaRPr lang="es-ES" sz="4000" b="1" cap="all" dirty="0">
              <a:ln w="6350">
                <a:noFill/>
              </a:ln>
              <a:gradFill>
                <a:gsLst>
                  <a:gs pos="0">
                    <a:srgbClr val="F07F09">
                      <a:tint val="73000"/>
                      <a:satMod val="145000"/>
                    </a:srgbClr>
                  </a:gs>
                  <a:gs pos="73000">
                    <a:srgbClr val="F07F09">
                      <a:tint val="73000"/>
                      <a:satMod val="145000"/>
                    </a:srgbClr>
                  </a:gs>
                  <a:gs pos="100000">
                    <a:srgbClr val="F07F09">
                      <a:tint val="83000"/>
                      <a:satMod val="143000"/>
                    </a:srgbClr>
                  </a:gs>
                </a:gsLst>
                <a:lin ang="4800000" scaled="1"/>
              </a:gradFill>
              <a:effectLst>
                <a:outerShdw blurRad="127000" dist="200000" dir="2700000" algn="tl" rotWithShape="0">
                  <a:srgbClr val="000000">
                    <a:alpha val="30000"/>
                  </a:srgbClr>
                </a:outerShdw>
              </a:effectLst>
              <a:latin typeface="Lucida Sans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4 Rectángulo"/>
          <p:cNvSpPr>
            <a:spLocks noChangeArrowheads="1"/>
          </p:cNvSpPr>
          <p:nvPr/>
        </p:nvSpPr>
        <p:spPr bwMode="auto">
          <a:xfrm>
            <a:off x="1116013" y="-20638"/>
            <a:ext cx="6911975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s-CO" sz="3200">
                <a:solidFill>
                  <a:srgbClr val="FFFF00"/>
                </a:solidFill>
              </a:rPr>
              <a:t>La gran ramera como sus hijas ha llenado el mundo con:</a:t>
            </a:r>
            <a:endParaRPr lang="es-CO" sz="3200"/>
          </a:p>
        </p:txBody>
      </p:sp>
      <p:sp>
        <p:nvSpPr>
          <p:cNvPr id="6" name="5 Rectángulo"/>
          <p:cNvSpPr/>
          <p:nvPr/>
        </p:nvSpPr>
        <p:spPr>
          <a:xfrm>
            <a:off x="179388" y="842963"/>
            <a:ext cx="8640762" cy="14478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CO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Sus abominaciones, idolatrías y falsas enseñanzas</a:t>
            </a:r>
            <a:endParaRPr lang="es-CO" sz="4400" dirty="0"/>
          </a:p>
        </p:txBody>
      </p:sp>
      <p:sp>
        <p:nvSpPr>
          <p:cNvPr id="7" name="6 Rectángulo"/>
          <p:cNvSpPr/>
          <p:nvPr/>
        </p:nvSpPr>
        <p:spPr>
          <a:xfrm>
            <a:off x="107950" y="2066925"/>
            <a:ext cx="8928100" cy="341630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CO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Abominaciones:</a:t>
            </a:r>
          </a:p>
          <a:p>
            <a:pPr marL="342900" indent="-342900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es-CO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Adorar Ídolos: Deut. 7:25-26</a:t>
            </a:r>
          </a:p>
          <a:p>
            <a:pPr marL="342900" indent="-342900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es-CO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Consultar muertos: Deut. 18:9-12</a:t>
            </a:r>
          </a:p>
          <a:p>
            <a:pPr marL="342900" indent="-342900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es-CO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Rehusar escuchar la ley de Dios: Prov. 28:9</a:t>
            </a:r>
          </a:p>
          <a:p>
            <a:pPr marL="342900" indent="-342900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es-CO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Salvarnos por nuestras buenas obras: Lucas 16:15</a:t>
            </a:r>
          </a:p>
          <a:p>
            <a:pPr marL="342900" indent="-342900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es-CO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Enseñar a comer carne de puerco: Deut. 14:3-8</a:t>
            </a:r>
          </a:p>
          <a:p>
            <a:pPr marL="342900" indent="-342900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es-CO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Adorar el Sol. Día Domingo: Ezequiel 8:15-17</a:t>
            </a:r>
          </a:p>
          <a:p>
            <a:pPr marL="342900" indent="-342900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es-CO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Ofrecer los hijos a Moloch. Jeremías 32:35</a:t>
            </a:r>
          </a:p>
          <a:p>
            <a:pPr marL="342900" indent="-342900" eaLnBrk="1" fontAlgn="auto" hangingPunct="1">
              <a:spcAft>
                <a:spcPts val="0"/>
              </a:spcAft>
              <a:buFontTx/>
              <a:buChar char="-"/>
              <a:defRPr/>
            </a:pPr>
            <a:endParaRPr lang="es-CO" dirty="0"/>
          </a:p>
        </p:txBody>
      </p:sp>
    </p:spTree>
  </p:cSld>
  <p:clrMapOvr>
    <a:masterClrMapping/>
  </p:clrMapOvr>
  <p:transition>
    <p:checker dir="vert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http://3.bp.blogspot.com/-iIf4hePc-9A/TWGJArSZczI/AAAAAAAAAIU/KSOap7iTTHg/s1600/fue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7013" y="1635125"/>
            <a:ext cx="5106987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Marcador de contenido"/>
          <p:cNvSpPr>
            <a:spLocks noGrp="1"/>
          </p:cNvSpPr>
          <p:nvPr>
            <p:ph sz="quarter" idx="13"/>
          </p:nvPr>
        </p:nvSpPr>
        <p:spPr>
          <a:xfrm>
            <a:off x="107950" y="1516063"/>
            <a:ext cx="4464050" cy="3055937"/>
          </a:xfrm>
        </p:spPr>
        <p:txBody>
          <a:bodyPr wrap="square" numCol="1" anchor="t" anchorCtr="0" compatLnSpc="1">
            <a:prstTxWarp prst="textNoShape">
              <a:avLst/>
            </a:prstTxWarp>
            <a:noAutofit/>
          </a:bodyPr>
          <a:lstStyle/>
          <a:p>
            <a:pPr marL="0" indent="0">
              <a:defRPr/>
            </a:pPr>
            <a:r>
              <a:rPr lang="es-CO"/>
              <a:t>Deu 7:25  Las esculturas de sus dioses quemarás en el fuego; no codiciarás plata ni oro de ellas para tomarlo para ti, para que no tropieces en ello, pues es abominación a Jehová tu Dios;</a:t>
            </a:r>
          </a:p>
          <a:p>
            <a:pPr marL="0" indent="0">
              <a:defRPr/>
            </a:pPr>
            <a:r>
              <a:rPr lang="es-CO"/>
              <a:t>Deu 7:26  y no traerás cosa abominable a tu casa, para que no seas anatema; del todo la aborrecerás y la abominarás, porque es anatema.</a:t>
            </a:r>
          </a:p>
          <a:p>
            <a:pPr marL="0" indent="0">
              <a:defRPr/>
            </a:pPr>
            <a:endParaRPr lang="es-CO"/>
          </a:p>
        </p:txBody>
      </p:sp>
      <p:sp>
        <p:nvSpPr>
          <p:cNvPr id="5" name="4 Rectángulo"/>
          <p:cNvSpPr/>
          <p:nvPr/>
        </p:nvSpPr>
        <p:spPr>
          <a:xfrm>
            <a:off x="1692275" y="155575"/>
            <a:ext cx="6024563" cy="6461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es-CO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dobe Caslon Pro" pitchFamily="18" charset="0"/>
                <a:ea typeface="SimHei" pitchFamily="49" charset="-122"/>
              </a:rPr>
              <a:t>Adorar Ídolos: </a:t>
            </a:r>
            <a:r>
              <a:rPr lang="es-CO" sz="3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dobe Caslon Pro" pitchFamily="18" charset="0"/>
                <a:ea typeface="SimHei" pitchFamily="49" charset="-122"/>
              </a:rPr>
              <a:t>Deut</a:t>
            </a:r>
            <a:r>
              <a:rPr lang="es-CO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dobe Caslon Pro" pitchFamily="18" charset="0"/>
                <a:ea typeface="SimHei" pitchFamily="49" charset="-122"/>
              </a:rPr>
              <a:t>. 7:25-26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sz="quarter" idx="13"/>
          </p:nvPr>
        </p:nvSpPr>
        <p:spPr>
          <a:xfrm>
            <a:off x="0" y="1058863"/>
            <a:ext cx="4859338" cy="3960812"/>
          </a:xfrm>
        </p:spPr>
        <p:txBody>
          <a:bodyPr wrap="square" numCol="1" anchor="t" anchorCtr="0" compatLnSpc="1">
            <a:prstTxWarp prst="textNoShape">
              <a:avLst/>
            </a:prstTxWarp>
            <a:noAutofit/>
          </a:bodyPr>
          <a:lstStyle/>
          <a:p>
            <a:pPr marL="0" indent="0">
              <a:defRPr/>
            </a:pPr>
            <a:r>
              <a:rPr lang="es-CO" sz="1800"/>
              <a:t>Deu 18:9  Cuando entres a la tierra que Jehová tu Dios te da, no aprenderás a hacer según las abominaciones de aquellas naciones.</a:t>
            </a:r>
          </a:p>
          <a:p>
            <a:pPr marL="0" indent="0">
              <a:defRPr/>
            </a:pPr>
            <a:r>
              <a:rPr lang="es-CO" sz="1800"/>
              <a:t>Deu 18:10  No sea hallado en ti quien haga pasar a su hijo o a su hija por el fuego, ni quien practique adivinación, ni agorero,</a:t>
            </a:r>
            <a:r>
              <a:rPr lang="es-CO" sz="1800" baseline="30000"/>
              <a:t>(B)</a:t>
            </a:r>
            <a:r>
              <a:rPr lang="es-CO" sz="1800"/>
              <a:t> ni sortílego, ni hechicero,</a:t>
            </a:r>
            <a:r>
              <a:rPr lang="es-CO" sz="1800" baseline="30000"/>
              <a:t>(C)</a:t>
            </a:r>
            <a:endParaRPr lang="es-CO" sz="1800"/>
          </a:p>
          <a:p>
            <a:pPr marL="0" indent="0">
              <a:defRPr/>
            </a:pPr>
            <a:r>
              <a:rPr lang="es-CO" sz="1800"/>
              <a:t>Deu 18:11  ni encantador, ni adivino,</a:t>
            </a:r>
            <a:r>
              <a:rPr lang="es-CO" sz="1800" baseline="30000"/>
              <a:t>(D)</a:t>
            </a:r>
            <a:r>
              <a:rPr lang="es-CO" sz="1800"/>
              <a:t> ni mago, ni quien consulte a los muertos.</a:t>
            </a:r>
          </a:p>
          <a:p>
            <a:pPr marL="0" indent="0">
              <a:defRPr/>
            </a:pPr>
            <a:r>
              <a:rPr lang="es-CO" sz="1800"/>
              <a:t>Deu 18:12  Porque es abominación para con Jehová cualquiera que hace estas cosas, y por estas abominaciones Jehová tu Dios echa estas naciones de delante de ti.</a:t>
            </a:r>
          </a:p>
        </p:txBody>
      </p:sp>
      <p:sp>
        <p:nvSpPr>
          <p:cNvPr id="4" name="3 Rectángulo"/>
          <p:cNvSpPr/>
          <p:nvPr/>
        </p:nvSpPr>
        <p:spPr>
          <a:xfrm>
            <a:off x="1331913" y="123825"/>
            <a:ext cx="6696075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CO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Consultar muertos: </a:t>
            </a:r>
            <a:r>
              <a:rPr lang="es-CO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Deut</a:t>
            </a:r>
            <a:r>
              <a:rPr lang="es-CO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 18:9-12</a:t>
            </a:r>
          </a:p>
        </p:txBody>
      </p:sp>
      <p:pic>
        <p:nvPicPr>
          <p:cNvPr id="53252" name="Picture 2" descr="http://espiritismo.webmisterio.com/images/espiritismo-cadena-espiritu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1038225"/>
            <a:ext cx="4056063" cy="408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sz="quarter" idx="13"/>
          </p:nvPr>
        </p:nvSpPr>
        <p:spPr>
          <a:xfrm>
            <a:off x="34925" y="1131888"/>
            <a:ext cx="3178175" cy="1271587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>
              <a:lnSpc>
                <a:spcPct val="90000"/>
              </a:lnSpc>
              <a:defRPr/>
            </a:pPr>
            <a:r>
              <a:rPr lang="es-CO"/>
              <a:t>Pro 28:9  El que aparta su oído para no oír la ley, </a:t>
            </a:r>
          </a:p>
          <a:p>
            <a:pPr marL="0" indent="0">
              <a:lnSpc>
                <a:spcPct val="90000"/>
              </a:lnSpc>
              <a:defRPr/>
            </a:pPr>
            <a:r>
              <a:rPr lang="es-CO"/>
              <a:t> Su oración también es abominable. </a:t>
            </a:r>
          </a:p>
        </p:txBody>
      </p:sp>
      <p:sp>
        <p:nvSpPr>
          <p:cNvPr id="4" name="3 Rectángulo"/>
          <p:cNvSpPr/>
          <p:nvPr/>
        </p:nvSpPr>
        <p:spPr>
          <a:xfrm>
            <a:off x="33338" y="123825"/>
            <a:ext cx="2954337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CO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Rehusar escuchar la ley de Dios: Prov. 28:9</a:t>
            </a:r>
          </a:p>
        </p:txBody>
      </p:sp>
      <p:sp>
        <p:nvSpPr>
          <p:cNvPr id="5" name="4 Rectángulo"/>
          <p:cNvSpPr/>
          <p:nvPr/>
        </p:nvSpPr>
        <p:spPr>
          <a:xfrm>
            <a:off x="3276600" y="153988"/>
            <a:ext cx="2933700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CO" sz="1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Salvarnos por nuestras buenas obras: Lucas 16:15</a:t>
            </a:r>
          </a:p>
        </p:txBody>
      </p:sp>
      <p:sp>
        <p:nvSpPr>
          <p:cNvPr id="6" name="5 Rectángulo"/>
          <p:cNvSpPr/>
          <p:nvPr/>
        </p:nvSpPr>
        <p:spPr>
          <a:xfrm>
            <a:off x="2974975" y="1131888"/>
            <a:ext cx="3235325" cy="224631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algn="ctr">
              <a:spcBef>
                <a:spcPts val="600"/>
              </a:spcBef>
              <a:buClr>
                <a:schemeClr val="accent1"/>
              </a:buClr>
              <a:defRPr/>
            </a:pPr>
            <a:r>
              <a:rPr lang="es-CO" sz="1600" spc="30" dirty="0" err="1">
                <a:latin typeface="+mn-lt"/>
                <a:cs typeface="Tahoma" pitchFamily="34" charset="0"/>
              </a:rPr>
              <a:t>Luc</a:t>
            </a:r>
            <a:r>
              <a:rPr lang="es-CO" sz="1600" spc="30" dirty="0">
                <a:latin typeface="+mn-lt"/>
                <a:cs typeface="Tahoma" pitchFamily="34" charset="0"/>
              </a:rPr>
              <a:t> 16:15  Entonces les dijo: Vosotros sois los que os justificáis a vosotros mismos delante de los hombres; mas Dios conoce vuestros corazones; porque lo que los hombres tienen por sublime, delante de Dios es abominación. </a:t>
            </a:r>
          </a:p>
        </p:txBody>
      </p:sp>
      <p:sp>
        <p:nvSpPr>
          <p:cNvPr id="7" name="6 Rectángulo"/>
          <p:cNvSpPr/>
          <p:nvPr/>
        </p:nvSpPr>
        <p:spPr>
          <a:xfrm>
            <a:off x="6084888" y="123825"/>
            <a:ext cx="3005137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CO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Enseñar a comer carne de puerco: </a:t>
            </a:r>
            <a:r>
              <a:rPr lang="es-CO" sz="2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Deut</a:t>
            </a:r>
            <a:r>
              <a:rPr lang="es-CO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 14:3-8</a:t>
            </a:r>
          </a:p>
        </p:txBody>
      </p:sp>
      <p:sp>
        <p:nvSpPr>
          <p:cNvPr id="8" name="7 Rectángulo"/>
          <p:cNvSpPr/>
          <p:nvPr/>
        </p:nvSpPr>
        <p:spPr>
          <a:xfrm>
            <a:off x="6259513" y="1131888"/>
            <a:ext cx="2654300" cy="338137"/>
          </a:xfrm>
          <a:prstGeom prst="rect">
            <a:avLst/>
          </a:prstGeom>
        </p:spPr>
        <p:txBody>
          <a:bodyPr/>
          <a:lstStyle/>
          <a:p>
            <a:pPr marL="342900" indent="-342900" algn="ctr">
              <a:spcBef>
                <a:spcPts val="600"/>
              </a:spcBef>
              <a:buClr>
                <a:schemeClr val="accent1"/>
              </a:buClr>
              <a:defRPr/>
            </a:pPr>
            <a:r>
              <a:rPr lang="es-CO" sz="1800" spc="30" dirty="0" err="1">
                <a:latin typeface="+mn-lt"/>
                <a:cs typeface="Tahoma" pitchFamily="34" charset="0"/>
              </a:rPr>
              <a:t>Deu</a:t>
            </a:r>
            <a:r>
              <a:rPr lang="es-CO" sz="1800" spc="30" dirty="0">
                <a:latin typeface="+mn-lt"/>
                <a:cs typeface="Tahoma" pitchFamily="34" charset="0"/>
              </a:rPr>
              <a:t> 14:3  Nada abominable comerás.</a:t>
            </a:r>
          </a:p>
        </p:txBody>
      </p:sp>
      <p:sp>
        <p:nvSpPr>
          <p:cNvPr id="9" name="8 Rectángulo"/>
          <p:cNvSpPr/>
          <p:nvPr/>
        </p:nvSpPr>
        <p:spPr>
          <a:xfrm>
            <a:off x="6034088" y="1779588"/>
            <a:ext cx="3105150" cy="1200150"/>
          </a:xfrm>
          <a:prstGeom prst="rect">
            <a:avLst/>
          </a:prstGeom>
        </p:spPr>
        <p:txBody>
          <a:bodyPr/>
          <a:lstStyle/>
          <a:p>
            <a:pPr marL="342900" indent="-342900" algn="ctr">
              <a:spcBef>
                <a:spcPts val="600"/>
              </a:spcBef>
              <a:buClr>
                <a:schemeClr val="accent1"/>
              </a:buClr>
              <a:defRPr/>
            </a:pPr>
            <a:r>
              <a:rPr lang="es-CO" sz="1800" spc="30" dirty="0" err="1">
                <a:latin typeface="+mn-lt"/>
                <a:cs typeface="Tahoma" pitchFamily="34" charset="0"/>
              </a:rPr>
              <a:t>Deu</a:t>
            </a:r>
            <a:r>
              <a:rPr lang="es-CO" sz="1800" spc="30" dirty="0">
                <a:latin typeface="+mn-lt"/>
                <a:cs typeface="Tahoma" pitchFamily="34" charset="0"/>
              </a:rPr>
              <a:t> 14:8  ni cerdo, porque tiene pezuña hendida, mas no rumia; os será inmundo. De la carne de éstos no comeréis, ni tocaréis sus cuerpos muertos.</a:t>
            </a:r>
          </a:p>
        </p:txBody>
      </p:sp>
      <p:pic>
        <p:nvPicPr>
          <p:cNvPr id="5428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2500313"/>
            <a:ext cx="2152650" cy="2427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282" name="Picture 4" descr="http://1.bp.blogspot.com/-CBqSe8UQ28I/TZfyG8MQouI/AAAAAAAAAHc/yk68uXTV1a8/s200/psicopatas_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9063" y="3373438"/>
            <a:ext cx="1628775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83" name="Picture 6" descr="http://pics.adoos.com.co/d5d19fca3d9a00f1896dac189bf31604-2-3-lechona-desgrasada-mas-carne-mas-sabor-buenos-Colombi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3378200"/>
            <a:ext cx="2065337" cy="154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468313" y="195263"/>
            <a:ext cx="7775575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CO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Adorar el Sol. Día Domingo: Ezequiel 8:15-17</a:t>
            </a:r>
          </a:p>
        </p:txBody>
      </p:sp>
      <p:sp>
        <p:nvSpPr>
          <p:cNvPr id="55299" name="4 Rectángulo"/>
          <p:cNvSpPr>
            <a:spLocks noChangeArrowheads="1"/>
          </p:cNvSpPr>
          <p:nvPr/>
        </p:nvSpPr>
        <p:spPr bwMode="auto">
          <a:xfrm>
            <a:off x="107950" y="1058863"/>
            <a:ext cx="4572000" cy="286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s-CO" sz="1800"/>
              <a:t>Eze 8:15  Luego me dijo: ¿No ves, hijo de hombre? Vuélvete aún, verás abominaciones mayores que estas.</a:t>
            </a:r>
          </a:p>
          <a:p>
            <a:pPr algn="ctr"/>
            <a:r>
              <a:rPr lang="es-CO" sz="1800"/>
              <a:t>Eze 8:16  Y me llevó al atrio de adentro de la casa de Jehová; y he aquí junto a la entrada del templo de Jehová, entre la entrada y el altar, como veinticinco varones, sus espaldas vueltas al templo de Jehová y sus rostros hacia el oriente, y adoraban al sol, postrándose hacia el oriente.</a:t>
            </a:r>
          </a:p>
        </p:txBody>
      </p:sp>
      <p:pic>
        <p:nvPicPr>
          <p:cNvPr id="5530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1017588"/>
            <a:ext cx="4173537" cy="409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9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238125" y="1092200"/>
            <a:ext cx="4241800" cy="3086100"/>
          </a:xfrm>
        </p:spPr>
        <p:txBody>
          <a:bodyPr>
            <a:noAutofit/>
          </a:bodyPr>
          <a:lstStyle/>
          <a:p>
            <a:pPr marL="0" indent="0" eaLnBrk="1" fontAlgn="auto" hangingPunct="1">
              <a:spcAft>
                <a:spcPts val="0"/>
              </a:spcAft>
              <a:defRPr/>
            </a:pPr>
            <a:r>
              <a:rPr lang="es-CO" sz="2400" b="1" dirty="0"/>
              <a:t>Enseña:</a:t>
            </a:r>
          </a:p>
          <a:p>
            <a:pPr marL="0" indent="0" eaLnBrk="1" fontAlgn="auto" hangingPunct="1">
              <a:spcAft>
                <a:spcPts val="0"/>
              </a:spcAft>
              <a:defRPr/>
            </a:pPr>
            <a:r>
              <a:rPr lang="es-CO" sz="2400" b="1" dirty="0"/>
              <a:t>Ateísmo: que niega la existencia de Dios;</a:t>
            </a:r>
          </a:p>
          <a:p>
            <a:pPr marL="0" indent="0" eaLnBrk="1" fontAlgn="auto" hangingPunct="1">
              <a:spcAft>
                <a:spcPts val="0"/>
              </a:spcAft>
              <a:defRPr/>
            </a:pPr>
            <a:r>
              <a:rPr lang="es-CO" sz="2400" b="1" dirty="0"/>
              <a:t>El evolucionismo, que niega la creación de Dios</a:t>
            </a:r>
          </a:p>
          <a:p>
            <a:pPr marL="0" indent="0" eaLnBrk="1" fontAlgn="auto" hangingPunct="1">
              <a:spcAft>
                <a:spcPts val="0"/>
              </a:spcAft>
              <a:defRPr/>
            </a:pPr>
            <a:r>
              <a:rPr lang="es-CO" sz="2400" b="1" dirty="0"/>
              <a:t>El gnosticismo, que niega que Dios se haya hecho carne.</a:t>
            </a:r>
          </a:p>
          <a:p>
            <a:pPr marL="0" indent="0" eaLnBrk="1" fontAlgn="auto" hangingPunct="1">
              <a:spcAft>
                <a:spcPts val="0"/>
              </a:spcAft>
              <a:defRPr/>
            </a:pPr>
            <a:r>
              <a:rPr lang="es-CO" sz="2400" b="1" dirty="0"/>
              <a:t>El arrianismo que niega que Jesús es Dios</a:t>
            </a:r>
          </a:p>
          <a:p>
            <a:pPr marL="0" indent="0" eaLnBrk="1" fontAlgn="auto" hangingPunct="1">
              <a:spcAft>
                <a:spcPts val="0"/>
              </a:spcAft>
              <a:defRPr/>
            </a:pPr>
            <a:endParaRPr lang="es-CO" sz="2400" dirty="0"/>
          </a:p>
          <a:p>
            <a:pPr marL="0" indent="0" eaLnBrk="1" fontAlgn="auto" hangingPunct="1">
              <a:spcAft>
                <a:spcPts val="0"/>
              </a:spcAft>
              <a:defRPr/>
            </a:pPr>
            <a:endParaRPr lang="es-CO" sz="1800" dirty="0"/>
          </a:p>
        </p:txBody>
      </p:sp>
      <p:sp>
        <p:nvSpPr>
          <p:cNvPr id="75780" name="Rectangle 4"/>
          <p:cNvSpPr>
            <a:spLocks noGrp="1" noChangeArrowheads="1"/>
          </p:cNvSpPr>
          <p:nvPr>
            <p:ph sz="quarter" idx="14"/>
          </p:nvPr>
        </p:nvSpPr>
        <p:spPr>
          <a:xfrm>
            <a:off x="4572000" y="1069975"/>
            <a:ext cx="3810000" cy="1285875"/>
          </a:xfrm>
        </p:spPr>
        <p:txBody>
          <a:bodyPr/>
          <a:lstStyle/>
          <a:p>
            <a:pPr marL="0" indent="0" eaLnBrk="1" fontAlgn="auto" hangingPunct="1">
              <a:spcAft>
                <a:spcPts val="0"/>
              </a:spcAft>
              <a:defRPr/>
            </a:pPr>
            <a:r>
              <a:rPr lang="es-CO" sz="2400" b="1" dirty="0"/>
              <a:t>Enseña que:</a:t>
            </a:r>
          </a:p>
          <a:p>
            <a:pPr marL="0" indent="0" eaLnBrk="1" fontAlgn="auto" hangingPunct="1">
              <a:spcAft>
                <a:spcPts val="0"/>
              </a:spcAft>
              <a:defRPr/>
            </a:pPr>
            <a:r>
              <a:rPr lang="es-CO" sz="2400" b="1" dirty="0"/>
              <a:t>“</a:t>
            </a:r>
            <a:r>
              <a:rPr lang="es-CO" sz="24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Dios</a:t>
            </a:r>
            <a:r>
              <a:rPr lang="es-CO" sz="2400" b="1" dirty="0"/>
              <a:t> fue manifestado </a:t>
            </a:r>
            <a:r>
              <a:rPr lang="es-CO" sz="2400" b="1" u="sng" dirty="0">
                <a:solidFill>
                  <a:srgbClr val="FFFF00"/>
                </a:solidFill>
              </a:rPr>
              <a:t>en carne</a:t>
            </a:r>
            <a:r>
              <a:rPr lang="es-CO" sz="2400" b="1" dirty="0"/>
              <a:t>” (1 Tim.3:16</a:t>
            </a:r>
            <a:r>
              <a:rPr lang="es-CO" sz="2400" dirty="0"/>
              <a:t>)</a:t>
            </a:r>
            <a:endParaRPr lang="es-CO" dirty="0"/>
          </a:p>
        </p:txBody>
      </p:sp>
      <p:sp>
        <p:nvSpPr>
          <p:cNvPr id="56324" name="1 Rectángulo"/>
          <p:cNvSpPr>
            <a:spLocks noChangeArrowheads="1"/>
          </p:cNvSpPr>
          <p:nvPr/>
        </p:nvSpPr>
        <p:spPr bwMode="auto">
          <a:xfrm>
            <a:off x="468313" y="555625"/>
            <a:ext cx="79914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s-CO" sz="2800" u="sng">
                <a:solidFill>
                  <a:srgbClr val="FFFF00"/>
                </a:solidFill>
              </a:rPr>
              <a:t>El misterio de Iniquidad</a:t>
            </a:r>
            <a:r>
              <a:rPr lang="es-CO" sz="2800">
                <a:solidFill>
                  <a:srgbClr val="FFFF00"/>
                </a:solidFill>
              </a:rPr>
              <a:t>	        </a:t>
            </a:r>
            <a:r>
              <a:rPr lang="es-CO" sz="2800" u="sng">
                <a:solidFill>
                  <a:srgbClr val="FFFF00"/>
                </a:solidFill>
              </a:rPr>
              <a:t>El misterio de la Piedad</a:t>
            </a:r>
            <a:endParaRPr lang="es-CO" sz="2800">
              <a:solidFill>
                <a:srgbClr val="FFFF00"/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643438" y="2427288"/>
            <a:ext cx="4321175" cy="3003550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342900" indent="-342900" algn="ctr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defRPr sz="2000" kern="1200" spc="3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742950" indent="-285750" algn="ctr" rtl="0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defRPr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2pPr>
            <a:lvl3pPr marL="1143000" indent="-228600" algn="ctr" rtl="0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defRPr sz="1600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3pPr>
            <a:lvl4pPr marL="1600200" indent="-228600" algn="ctr" rtl="0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defRPr sz="14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4pPr>
            <a:lvl5pPr marL="2057400" indent="-228600" algn="ctr" rtl="0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defRPr sz="1400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5pPr>
            <a:lvl6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fontAlgn="auto" hangingPunct="1">
              <a:spcAft>
                <a:spcPts val="0"/>
              </a:spcAft>
              <a:defRPr/>
            </a:pPr>
            <a:r>
              <a:rPr lang="es-CO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El segundo principio del misterio de la piedad es  la justificación: “Fue justificado </a:t>
            </a:r>
            <a:r>
              <a:rPr lang="es-CO" sz="2400" b="1" dirty="0">
                <a:solidFill>
                  <a:srgbClr val="C0FEF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en el espíritu</a:t>
            </a:r>
            <a:r>
              <a:rPr lang="es-CO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”</a:t>
            </a:r>
          </a:p>
          <a:p>
            <a:pPr marL="0" indent="0" eaLnBrk="1" fontAlgn="auto" hangingPunct="1">
              <a:spcAft>
                <a:spcPts val="0"/>
              </a:spcAft>
              <a:defRPr/>
            </a:pPr>
            <a:r>
              <a:rPr lang="es-CO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No es otra cosa que la idea de que todos hemos sido perdonados por la gracia de Dios, gratuitamente. (</a:t>
            </a:r>
            <a:r>
              <a:rPr lang="es-CO" sz="2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Rom</a:t>
            </a:r>
            <a:r>
              <a:rPr lang="es-CO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 3:24)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5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5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5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5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57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57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57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57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4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9" grpId="0" build="p" autoUpdateAnimBg="0"/>
      <p:bldP spid="75780" grpId="0" build="p" autoUpdateAnimBg="0"/>
      <p:bldP spid="6" grpId="0" build="p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4" name="Rectangle 4"/>
          <p:cNvSpPr>
            <a:spLocks noGrp="1" noChangeArrowheads="1"/>
          </p:cNvSpPr>
          <p:nvPr>
            <p:ph sz="quarter" idx="14"/>
          </p:nvPr>
        </p:nvSpPr>
        <p:spPr>
          <a:xfrm>
            <a:off x="179388" y="1519238"/>
            <a:ext cx="4114800" cy="3086100"/>
          </a:xfrm>
        </p:spPr>
        <p:txBody>
          <a:bodyPr>
            <a:normAutofit fontScale="92500" lnSpcReduction="10000"/>
          </a:bodyPr>
          <a:lstStyle/>
          <a:p>
            <a:pPr marL="0" indent="0" eaLnBrk="1" fontAlgn="auto" hangingPunct="1">
              <a:spcAft>
                <a:spcPts val="0"/>
              </a:spcAft>
              <a:defRPr/>
            </a:pPr>
            <a:r>
              <a:rPr lang="es-CO" sz="2400" b="1" dirty="0"/>
              <a:t>La iniquidad enseña:</a:t>
            </a:r>
          </a:p>
          <a:p>
            <a:pPr marL="0" indent="0" eaLnBrk="1" fontAlgn="auto" hangingPunct="1">
              <a:spcAft>
                <a:spcPts val="0"/>
              </a:spcAft>
              <a:defRPr/>
            </a:pPr>
            <a:r>
              <a:rPr lang="es-CO" sz="2400" b="1" dirty="0">
                <a:solidFill>
                  <a:srgbClr val="FFFF00"/>
                </a:solidFill>
              </a:rPr>
              <a:t>Legalismo, </a:t>
            </a:r>
            <a:r>
              <a:rPr lang="es-CO" sz="2400" b="1" dirty="0"/>
              <a:t>de que somos salvos por las obras;</a:t>
            </a:r>
          </a:p>
          <a:p>
            <a:pPr marL="0" indent="0" eaLnBrk="1" fontAlgn="auto" hangingPunct="1">
              <a:spcAft>
                <a:spcPts val="0"/>
              </a:spcAft>
              <a:defRPr/>
            </a:pPr>
            <a:r>
              <a:rPr lang="es-CO" sz="2400" b="1" dirty="0">
                <a:solidFill>
                  <a:srgbClr val="FFFF00"/>
                </a:solidFill>
              </a:rPr>
              <a:t>Libertinaje, </a:t>
            </a:r>
            <a:r>
              <a:rPr lang="es-CO" sz="2400" b="1" dirty="0"/>
              <a:t> de que somos salvos sin necesidad de obedecer la ley;</a:t>
            </a:r>
          </a:p>
          <a:p>
            <a:pPr marL="0" indent="0" eaLnBrk="1" fontAlgn="auto" hangingPunct="1">
              <a:spcAft>
                <a:spcPts val="0"/>
              </a:spcAft>
              <a:defRPr/>
            </a:pPr>
            <a:r>
              <a:rPr lang="es-CO" sz="2400" b="1" dirty="0">
                <a:solidFill>
                  <a:srgbClr val="FFFF00"/>
                </a:solidFill>
              </a:rPr>
              <a:t>Predestinación, </a:t>
            </a:r>
            <a:r>
              <a:rPr lang="es-CO" sz="2400" b="1" dirty="0"/>
              <a:t>de que Dios ya escogió a los que se van a salvar y a los que se van a perder</a:t>
            </a:r>
          </a:p>
        </p:txBody>
      </p:sp>
      <p:pic>
        <p:nvPicPr>
          <p:cNvPr id="5734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1347788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68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768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768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768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4" grpId="0" build="p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7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381000" y="1200150"/>
            <a:ext cx="4191000" cy="3748088"/>
          </a:xfrm>
        </p:spPr>
        <p:txBody>
          <a:bodyPr>
            <a:normAutofit fontScale="92500" lnSpcReduction="10000"/>
          </a:bodyPr>
          <a:lstStyle/>
          <a:p>
            <a:pPr marL="0" indent="0" eaLnBrk="1" fontAlgn="auto" hangingPunct="1">
              <a:spcAft>
                <a:spcPts val="0"/>
              </a:spcAft>
              <a:defRPr/>
            </a:pPr>
            <a:r>
              <a:rPr lang="es-CO" sz="2400" b="1" dirty="0">
                <a:solidFill>
                  <a:srgbClr val="FFFF00"/>
                </a:solidFill>
              </a:rPr>
              <a:t>La iniquidad ha substituido la obra del Espíritu Santo por:</a:t>
            </a:r>
          </a:p>
          <a:p>
            <a:pPr marL="0" indent="0" eaLnBrk="1" fontAlgn="auto" hangingPunct="1">
              <a:spcAft>
                <a:spcPts val="0"/>
              </a:spcAft>
              <a:defRPr/>
            </a:pPr>
            <a:endParaRPr lang="es-CO" sz="2400" b="1" dirty="0">
              <a:solidFill>
                <a:srgbClr val="FFFF00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defRPr/>
            </a:pPr>
            <a:r>
              <a:rPr lang="es-CO" sz="2400" b="1" dirty="0">
                <a:solidFill>
                  <a:srgbClr val="FFFF00"/>
                </a:solidFill>
              </a:rPr>
              <a:t>La Nueva Era: la obra de los maestros iluminados;</a:t>
            </a:r>
          </a:p>
          <a:p>
            <a:pPr marL="0" indent="0" eaLnBrk="1" fontAlgn="auto" hangingPunct="1">
              <a:spcAft>
                <a:spcPts val="0"/>
              </a:spcAft>
              <a:defRPr/>
            </a:pPr>
            <a:r>
              <a:rPr lang="es-CO" sz="2400" b="1" dirty="0">
                <a:solidFill>
                  <a:srgbClr val="FFFF00"/>
                </a:solidFill>
              </a:rPr>
              <a:t>El falso carismatismo o pentecostalismo que enfatiza los dones o manifestaciones en lugar de la obediencia a Dios.</a:t>
            </a:r>
          </a:p>
          <a:p>
            <a:pPr marL="0" indent="0" eaLnBrk="1" fontAlgn="auto" hangingPunct="1">
              <a:spcAft>
                <a:spcPts val="0"/>
              </a:spcAft>
              <a:defRPr/>
            </a:pPr>
            <a:r>
              <a:rPr lang="es-CO" sz="2400" b="1" dirty="0">
                <a:solidFill>
                  <a:srgbClr val="FFFF00"/>
                </a:solidFill>
              </a:rPr>
              <a:t>Las mediaciones humanas (santos, sacerdotes, papado)</a:t>
            </a:r>
          </a:p>
        </p:txBody>
      </p:sp>
      <p:sp>
        <p:nvSpPr>
          <p:cNvPr id="77828" name="Rectangle 4"/>
          <p:cNvSpPr>
            <a:spLocks noGrp="1" noChangeArrowheads="1"/>
          </p:cNvSpPr>
          <p:nvPr>
            <p:ph sz="quarter" idx="14"/>
          </p:nvPr>
        </p:nvSpPr>
        <p:spPr>
          <a:xfrm>
            <a:off x="4649788" y="2284413"/>
            <a:ext cx="3810000" cy="1530350"/>
          </a:xfrm>
        </p:spPr>
        <p:txBody>
          <a:bodyPr/>
          <a:lstStyle/>
          <a:p>
            <a:pPr marL="0" indent="0" eaLnBrk="1" fontAlgn="auto" hangingPunct="1">
              <a:spcAft>
                <a:spcPts val="0"/>
              </a:spcAft>
              <a:defRPr/>
            </a:pPr>
            <a:r>
              <a:rPr lang="es-CO" b="1" dirty="0">
                <a:solidFill>
                  <a:srgbClr val="C0FEF9"/>
                </a:solidFill>
              </a:rPr>
              <a:t>El tercer misterio de la piedad es el Espíritu Santo.</a:t>
            </a:r>
          </a:p>
          <a:p>
            <a:pPr marL="0" indent="0" eaLnBrk="1" fontAlgn="auto" hangingPunct="1">
              <a:spcAft>
                <a:spcPts val="0"/>
              </a:spcAft>
              <a:defRPr/>
            </a:pPr>
            <a:r>
              <a:rPr lang="es-CO" b="1" dirty="0">
                <a:solidFill>
                  <a:srgbClr val="C0FEF9"/>
                </a:solidFill>
              </a:rPr>
              <a:t>“(Jesús) fue justificado</a:t>
            </a:r>
            <a:r>
              <a:rPr lang="es-CO" dirty="0"/>
              <a:t> </a:t>
            </a:r>
            <a:r>
              <a:rPr lang="es-CO" u="sng" dirty="0">
                <a:solidFill>
                  <a:srgbClr val="FFFF00"/>
                </a:solidFill>
              </a:rPr>
              <a:t>en el Espíritu</a:t>
            </a:r>
            <a:r>
              <a:rPr lang="es-CO" dirty="0">
                <a:solidFill>
                  <a:srgbClr val="C0FEF9"/>
                </a:solidFill>
              </a:rPr>
              <a:t>” (vs. 16)</a:t>
            </a:r>
            <a:endParaRPr lang="es-CO" dirty="0"/>
          </a:p>
        </p:txBody>
      </p:sp>
      <p:sp>
        <p:nvSpPr>
          <p:cNvPr id="58372" name="5 Rectángulo"/>
          <p:cNvSpPr>
            <a:spLocks noChangeArrowheads="1"/>
          </p:cNvSpPr>
          <p:nvPr/>
        </p:nvSpPr>
        <p:spPr bwMode="auto">
          <a:xfrm>
            <a:off x="468313" y="555625"/>
            <a:ext cx="79914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s-CO" sz="2800" u="sng">
                <a:solidFill>
                  <a:srgbClr val="FFFF00"/>
                </a:solidFill>
              </a:rPr>
              <a:t>El misterio de Iniquidad</a:t>
            </a:r>
            <a:r>
              <a:rPr lang="es-CO" sz="2800">
                <a:solidFill>
                  <a:srgbClr val="FFFF00"/>
                </a:solidFill>
              </a:rPr>
              <a:t>	        </a:t>
            </a:r>
            <a:r>
              <a:rPr lang="es-CO" sz="2800" u="sng">
                <a:solidFill>
                  <a:srgbClr val="FFFF00"/>
                </a:solidFill>
              </a:rPr>
              <a:t>El misterio de la Piedad</a:t>
            </a:r>
            <a:endParaRPr lang="es-CO" sz="280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78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78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78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78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7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7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7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7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7" grpId="0" build="p" autoUpdateAnimBg="0"/>
      <p:bldP spid="77828" grpId="0" build="p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1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685800" y="1200150"/>
            <a:ext cx="3810000" cy="3086100"/>
          </a:xfrm>
        </p:spPr>
        <p:txBody>
          <a:bodyPr/>
          <a:lstStyle/>
          <a:p>
            <a:pPr marL="0" indent="0" eaLnBrk="1" fontAlgn="auto" hangingPunct="1">
              <a:spcAft>
                <a:spcPts val="0"/>
              </a:spcAft>
              <a:defRPr/>
            </a:pPr>
            <a:r>
              <a:rPr lang="en-US" sz="2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La iniquidad ha reemplazado la obra de los ángeles por:</a:t>
            </a:r>
          </a:p>
          <a:p>
            <a:pPr marL="0" indent="0" eaLnBrk="1" fontAlgn="auto" hangingPunct="1">
              <a:spcAft>
                <a:spcPts val="0"/>
              </a:spcAft>
              <a:defRPr/>
            </a:pPr>
            <a:r>
              <a:rPr lang="en-US" sz="2400" b="1" u="sng">
                <a:solidFill>
                  <a:srgbClr val="C0FEF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El espiritismo</a:t>
            </a:r>
            <a:r>
              <a:rPr lang="en-US" sz="2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 la obra de los espíritus de demonios haciéndose pasar por  los espíritus de los muertos.</a:t>
            </a:r>
          </a:p>
          <a:p>
            <a:pPr marL="0" indent="0" eaLnBrk="1" fontAlgn="auto" hangingPunct="1">
              <a:spcAft>
                <a:spcPts val="0"/>
              </a:spcAft>
              <a:defRPr/>
            </a:pPr>
            <a:endParaRPr lang="en-US" sz="2400" b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8852" name="Rectangle 4"/>
          <p:cNvSpPr>
            <a:spLocks noGrp="1" noChangeArrowheads="1"/>
          </p:cNvSpPr>
          <p:nvPr>
            <p:ph sz="quarter" idx="14"/>
          </p:nvPr>
        </p:nvSpPr>
        <p:spPr>
          <a:xfrm>
            <a:off x="4648200" y="1200150"/>
            <a:ext cx="3810000" cy="3086100"/>
          </a:xfrm>
        </p:spPr>
        <p:txBody>
          <a:bodyPr/>
          <a:lstStyle/>
          <a:p>
            <a:pPr marL="0" indent="0" eaLnBrk="1" fontAlgn="auto" hangingPunct="1">
              <a:spcAft>
                <a:spcPts val="0"/>
              </a:spcAft>
              <a:defRPr/>
            </a:pPr>
            <a:r>
              <a:rPr lang="en-US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Otro gran misterio es la obra que los </a:t>
            </a:r>
            <a:r>
              <a:rPr lang="en-US" b="1">
                <a:solidFill>
                  <a:srgbClr val="C0FEF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ángeles</a:t>
            </a:r>
            <a:r>
              <a:rPr lang="en-US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hacen en beneficio de la humanidad.</a:t>
            </a:r>
          </a:p>
          <a:p>
            <a:pPr marL="0" indent="0" eaLnBrk="1" fontAlgn="auto" hangingPunct="1">
              <a:spcAft>
                <a:spcPts val="0"/>
              </a:spcAft>
              <a:defRPr/>
            </a:pPr>
            <a:r>
              <a:rPr lang="en-US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“(Jesús) fue visto por los ángeles” (vs. 16)</a:t>
            </a:r>
            <a:endParaRPr lang="en-US" b="1"/>
          </a:p>
        </p:txBody>
      </p:sp>
      <p:sp>
        <p:nvSpPr>
          <p:cNvPr id="59396" name="5 Rectángulo"/>
          <p:cNvSpPr>
            <a:spLocks noChangeArrowheads="1"/>
          </p:cNvSpPr>
          <p:nvPr/>
        </p:nvSpPr>
        <p:spPr bwMode="auto">
          <a:xfrm>
            <a:off x="468313" y="555625"/>
            <a:ext cx="79914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s-CO" sz="2800" u="sng">
                <a:solidFill>
                  <a:srgbClr val="FFFF00"/>
                </a:solidFill>
              </a:rPr>
              <a:t>El misterio de Iniquidad</a:t>
            </a:r>
            <a:r>
              <a:rPr lang="es-CO" sz="2800">
                <a:solidFill>
                  <a:srgbClr val="FFFF00"/>
                </a:solidFill>
              </a:rPr>
              <a:t>	        </a:t>
            </a:r>
            <a:r>
              <a:rPr lang="es-CO" sz="2800" u="sng">
                <a:solidFill>
                  <a:srgbClr val="FFFF00"/>
                </a:solidFill>
              </a:rPr>
              <a:t>El misterio de la Piedad</a:t>
            </a:r>
            <a:endParaRPr lang="es-CO" sz="280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88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788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1" grpId="0" build="p" autoUpdateAnimBg="0"/>
      <p:bldP spid="78852" grpId="0" build="p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5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107950" y="1203325"/>
            <a:ext cx="4114800" cy="3086100"/>
          </a:xfrm>
        </p:spPr>
        <p:txBody>
          <a:bodyPr>
            <a:normAutofit fontScale="85000" lnSpcReduction="10000"/>
          </a:bodyPr>
          <a:lstStyle/>
          <a:p>
            <a:pPr marL="0" indent="0" eaLnBrk="1" fontAlgn="auto" hangingPunct="1">
              <a:spcAft>
                <a:spcPts val="0"/>
              </a:spcAft>
              <a:defRPr/>
            </a:pPr>
            <a:r>
              <a:rPr lang="es-CO" sz="2400" b="1" dirty="0"/>
              <a:t>La iniquidad ha impuesto:</a:t>
            </a:r>
          </a:p>
          <a:p>
            <a:pPr marL="0" indent="0" eaLnBrk="1" fontAlgn="auto" hangingPunct="1">
              <a:spcAft>
                <a:spcPts val="0"/>
              </a:spcAft>
              <a:defRPr/>
            </a:pPr>
            <a:r>
              <a:rPr lang="es-CO" sz="2400" b="1" dirty="0">
                <a:solidFill>
                  <a:srgbClr val="FFFF00"/>
                </a:solidFill>
              </a:rPr>
              <a:t>La tradición</a:t>
            </a:r>
            <a:r>
              <a:rPr lang="es-CO" sz="2400" b="1" dirty="0"/>
              <a:t>: los escritos de los padres y teólogos de la iglesia aún en contraposición a la Biblia.</a:t>
            </a:r>
          </a:p>
          <a:p>
            <a:pPr marL="0" indent="0" eaLnBrk="1" fontAlgn="auto" hangingPunct="1">
              <a:spcAft>
                <a:spcPts val="0"/>
              </a:spcAft>
              <a:defRPr/>
            </a:pPr>
            <a:r>
              <a:rPr lang="es-CO" sz="2400" b="1" dirty="0">
                <a:solidFill>
                  <a:srgbClr val="FFFF00"/>
                </a:solidFill>
              </a:rPr>
              <a:t>La alta crítica</a:t>
            </a:r>
            <a:r>
              <a:rPr lang="es-CO" sz="2400" b="1" dirty="0"/>
              <a:t>: los estudios que tratan de demostrar que la Biblia es un conjunto de fábulas y la no validez de muchas de sus enseñanzas.</a:t>
            </a:r>
          </a:p>
          <a:p>
            <a:pPr marL="0" indent="0" eaLnBrk="1" fontAlgn="auto" hangingPunct="1">
              <a:spcAft>
                <a:spcPts val="0"/>
              </a:spcAft>
              <a:defRPr/>
            </a:pPr>
            <a:r>
              <a:rPr lang="es-CO" sz="2400" b="1" dirty="0">
                <a:solidFill>
                  <a:srgbClr val="FFFF00"/>
                </a:solidFill>
              </a:rPr>
              <a:t>Las filosofías</a:t>
            </a:r>
            <a:r>
              <a:rPr lang="es-CO" sz="2400" b="1" dirty="0"/>
              <a:t> humanas.</a:t>
            </a:r>
          </a:p>
        </p:txBody>
      </p:sp>
      <p:sp>
        <p:nvSpPr>
          <p:cNvPr id="79876" name="Rectangle 4"/>
          <p:cNvSpPr>
            <a:spLocks noGrp="1" noChangeArrowheads="1"/>
          </p:cNvSpPr>
          <p:nvPr>
            <p:ph sz="quarter" idx="14"/>
          </p:nvPr>
        </p:nvSpPr>
        <p:spPr>
          <a:xfrm>
            <a:off x="4500563" y="1203325"/>
            <a:ext cx="4038600" cy="3086100"/>
          </a:xfrm>
        </p:spPr>
        <p:txBody>
          <a:bodyPr/>
          <a:lstStyle/>
          <a:p>
            <a:pPr marL="0" indent="0" eaLnBrk="1" fontAlgn="auto" hangingPunct="1">
              <a:spcAft>
                <a:spcPts val="0"/>
              </a:spcAft>
              <a:defRPr/>
            </a:pPr>
            <a:r>
              <a:rPr lang="es-CO" b="1"/>
              <a:t>Un quinto gran misterio de la piedad es la </a:t>
            </a:r>
            <a:r>
              <a:rPr lang="es-CO" b="1" i="1" u="sng">
                <a:solidFill>
                  <a:schemeClr val="hlink"/>
                </a:solidFill>
              </a:rPr>
              <a:t>Palabra de Dios</a:t>
            </a:r>
            <a:r>
              <a:rPr lang="es-CO" b="1"/>
              <a:t>, lo que ella significa, la manera como fue revelada.</a:t>
            </a:r>
          </a:p>
          <a:p>
            <a:pPr marL="0" indent="0" eaLnBrk="1" fontAlgn="auto" hangingPunct="1">
              <a:spcAft>
                <a:spcPts val="0"/>
              </a:spcAft>
              <a:defRPr/>
            </a:pPr>
            <a:r>
              <a:rPr lang="es-CO" b="1"/>
              <a:t>“(Jesús fue) predicado a los gentiles” (vs. 16)</a:t>
            </a:r>
          </a:p>
          <a:p>
            <a:pPr marL="0" indent="0" eaLnBrk="1" fontAlgn="auto" hangingPunct="1">
              <a:spcAft>
                <a:spcPts val="0"/>
              </a:spcAft>
              <a:defRPr/>
            </a:pPr>
            <a:r>
              <a:rPr lang="es-CO" b="1"/>
              <a:t>Y sabemos que ha sido predicado a través de la Palabra de Dios.</a:t>
            </a:r>
          </a:p>
        </p:txBody>
      </p:sp>
      <p:sp>
        <p:nvSpPr>
          <p:cNvPr id="60420" name="5 Rectángulo"/>
          <p:cNvSpPr>
            <a:spLocks noChangeArrowheads="1"/>
          </p:cNvSpPr>
          <p:nvPr/>
        </p:nvSpPr>
        <p:spPr bwMode="auto">
          <a:xfrm>
            <a:off x="468313" y="555625"/>
            <a:ext cx="79914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s-CO" sz="2800" u="sng">
                <a:solidFill>
                  <a:srgbClr val="FFFF00"/>
                </a:solidFill>
              </a:rPr>
              <a:t>El misterio de Iniquidad</a:t>
            </a:r>
            <a:r>
              <a:rPr lang="es-CO" sz="2800">
                <a:solidFill>
                  <a:srgbClr val="FFFF00"/>
                </a:solidFill>
              </a:rPr>
              <a:t>	        </a:t>
            </a:r>
            <a:r>
              <a:rPr lang="es-CO" sz="2800" u="sng">
                <a:solidFill>
                  <a:srgbClr val="FFFF00"/>
                </a:solidFill>
              </a:rPr>
              <a:t>El misterio de la Piedad</a:t>
            </a:r>
            <a:endParaRPr lang="es-CO" sz="280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" fill="hold"/>
                                        <p:tgtEl>
                                          <p:spTgt spid="798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" fill="hold"/>
                                        <p:tgtEl>
                                          <p:spTgt spid="798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" fill="hold"/>
                                        <p:tgtEl>
                                          <p:spTgt spid="798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" fill="hold"/>
                                        <p:tgtEl>
                                          <p:spTgt spid="798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" fill="hold"/>
                                        <p:tgtEl>
                                          <p:spTgt spid="798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" fill="hold"/>
                                        <p:tgtEl>
                                          <p:spTgt spid="798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" fill="hold"/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" fill="hold"/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" fill="hold"/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" fill="hold"/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" fill="hold"/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" fill="hold"/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75" fill="hold"/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" fill="hold"/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5" grpId="0" build="p" autoUpdateAnimBg="0"/>
      <p:bldP spid="79876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1535113"/>
            <a:ext cx="3706813" cy="558800"/>
          </a:xfrm>
        </p:spPr>
        <p:txBody>
          <a:bodyPr>
            <a:noAutofit/>
          </a:bodyPr>
          <a:lstStyle/>
          <a:p>
            <a:pPr marL="0" indent="0" eaLnBrk="1" fontAlgn="auto" hangingPunct="1">
              <a:spcAft>
                <a:spcPts val="0"/>
              </a:spcAft>
              <a:defRPr/>
            </a:pPr>
            <a:r>
              <a:rPr lang="es-CO" sz="2800" b="1" dirty="0">
                <a:solidFill>
                  <a:srgbClr val="FAFD00"/>
                </a:solidFill>
              </a:rPr>
              <a:t>“Y hacía que a todos, pequeños y grandes, ricos y pobres, libres y esclavos, se les pusiese una </a:t>
            </a:r>
            <a:r>
              <a:rPr lang="es-CO" sz="2800" b="1" u="sng" dirty="0">
                <a:solidFill>
                  <a:srgbClr val="00FF00"/>
                </a:solidFill>
              </a:rPr>
              <a:t>marca en la mano derecha o  en la frente; ...</a:t>
            </a:r>
            <a:r>
              <a:rPr lang="es-CO" sz="2800" b="1" dirty="0">
                <a:solidFill>
                  <a:srgbClr val="FAFD00"/>
                </a:solidFill>
              </a:rPr>
              <a:t>” (vs. 16).</a:t>
            </a:r>
            <a:endParaRPr lang="es-CO" sz="2800" b="1" u="sng" dirty="0">
              <a:solidFill>
                <a:srgbClr val="00FF00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defRPr/>
            </a:pPr>
            <a:endParaRPr lang="es-CO" sz="2800" b="1" u="sng" dirty="0">
              <a:solidFill>
                <a:srgbClr val="00FF00"/>
              </a:solidFill>
            </a:endParaRPr>
          </a:p>
        </p:txBody>
      </p:sp>
      <p:pic>
        <p:nvPicPr>
          <p:cNvPr id="2355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1028700"/>
            <a:ext cx="4932362" cy="410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323850" y="130175"/>
            <a:ext cx="8569325" cy="76993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ctr" eaLnBrk="1" fontAlgn="auto" hangingPunct="1">
              <a:spcAft>
                <a:spcPts val="0"/>
              </a:spcAft>
              <a:defRPr/>
            </a:pPr>
            <a:r>
              <a:rPr lang="es-CO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rPr>
              <a:t>“LA MARCA DE LA BESTIA”</a:t>
            </a:r>
          </a:p>
        </p:txBody>
      </p:sp>
      <p:sp>
        <p:nvSpPr>
          <p:cNvPr id="23557" name="1 Rectángulo"/>
          <p:cNvSpPr>
            <a:spLocks noChangeArrowheads="1"/>
          </p:cNvSpPr>
          <p:nvPr/>
        </p:nvSpPr>
        <p:spPr bwMode="auto">
          <a:xfrm>
            <a:off x="847725" y="1028700"/>
            <a:ext cx="23558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s-CO" b="1">
                <a:solidFill>
                  <a:srgbClr val="FAFD00"/>
                </a:solidFill>
              </a:rPr>
              <a:t>(Apoc. 13:16-18)</a:t>
            </a: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9" name="Rectangle 3075"/>
          <p:cNvSpPr>
            <a:spLocks noGrp="1" noChangeArrowheads="1"/>
          </p:cNvSpPr>
          <p:nvPr>
            <p:ph sz="quarter" idx="13"/>
          </p:nvPr>
        </p:nvSpPr>
        <p:spPr>
          <a:xfrm>
            <a:off x="304800" y="1200150"/>
            <a:ext cx="4267200" cy="3086100"/>
          </a:xfrm>
        </p:spPr>
        <p:txBody>
          <a:bodyPr>
            <a:normAutofit fontScale="85000" lnSpcReduction="10000"/>
          </a:bodyPr>
          <a:lstStyle/>
          <a:p>
            <a:pPr marL="0" indent="0" eaLnBrk="1" fontAlgn="auto" hangingPunct="1">
              <a:spcAft>
                <a:spcPts val="0"/>
              </a:spcAft>
              <a:defRPr/>
            </a:pPr>
            <a:r>
              <a:rPr lang="es-CO" sz="2400" b="1"/>
              <a:t>El inicuo ha ideado:</a:t>
            </a:r>
          </a:p>
          <a:p>
            <a:pPr marL="0" indent="0" eaLnBrk="1" fontAlgn="auto" hangingPunct="1">
              <a:spcAft>
                <a:spcPts val="0"/>
              </a:spcAft>
              <a:defRPr/>
            </a:pPr>
            <a:r>
              <a:rPr lang="es-CO" sz="2400" b="1">
                <a:solidFill>
                  <a:schemeClr val="hlink"/>
                </a:solidFill>
              </a:rPr>
              <a:t>El escepticismo: </a:t>
            </a:r>
            <a:r>
              <a:rPr lang="es-CO" sz="2400" b="1">
                <a:solidFill>
                  <a:schemeClr val="tx2"/>
                </a:solidFill>
              </a:rPr>
              <a:t>no creer en nada.</a:t>
            </a:r>
          </a:p>
          <a:p>
            <a:pPr marL="0" indent="0" eaLnBrk="1" fontAlgn="auto" hangingPunct="1">
              <a:spcAft>
                <a:spcPts val="0"/>
              </a:spcAft>
              <a:defRPr/>
            </a:pPr>
            <a:r>
              <a:rPr lang="es-CO" sz="2400" b="1">
                <a:solidFill>
                  <a:schemeClr val="hlink"/>
                </a:solidFill>
              </a:rPr>
              <a:t>Mediaciones humanas:</a:t>
            </a:r>
            <a:r>
              <a:rPr lang="es-CO" sz="2400" b="1"/>
              <a:t> la obra de los santos en favor de los hombres;</a:t>
            </a:r>
          </a:p>
          <a:p>
            <a:pPr marL="0" indent="0" eaLnBrk="1" fontAlgn="auto" hangingPunct="1">
              <a:spcAft>
                <a:spcPts val="0"/>
              </a:spcAft>
              <a:defRPr/>
            </a:pPr>
            <a:r>
              <a:rPr lang="es-CO" sz="2400" b="1">
                <a:solidFill>
                  <a:schemeClr val="hlink"/>
                </a:solidFill>
              </a:rPr>
              <a:t>Racionalismo: </a:t>
            </a:r>
            <a:r>
              <a:rPr lang="es-CO" sz="2400" b="1"/>
              <a:t>Predominio de la razón sobre la fe.</a:t>
            </a:r>
          </a:p>
          <a:p>
            <a:pPr marL="0" indent="0" eaLnBrk="1" fontAlgn="auto" hangingPunct="1">
              <a:spcAft>
                <a:spcPts val="0"/>
              </a:spcAft>
              <a:defRPr/>
            </a:pPr>
            <a:r>
              <a:rPr lang="es-CO" sz="2400" b="1">
                <a:solidFill>
                  <a:schemeClr val="hlink"/>
                </a:solidFill>
              </a:rPr>
              <a:t>Falsa ciencia: </a:t>
            </a:r>
            <a:r>
              <a:rPr lang="es-CO" sz="2400" b="1"/>
              <a:t>Que desecha a Dios, y la fe y trata de probar todo solo por medios científicos.</a:t>
            </a:r>
          </a:p>
        </p:txBody>
      </p:sp>
      <p:sp>
        <p:nvSpPr>
          <p:cNvPr id="80900" name="Rectangle 3076"/>
          <p:cNvSpPr>
            <a:spLocks noGrp="1" noChangeArrowheads="1"/>
          </p:cNvSpPr>
          <p:nvPr>
            <p:ph sz="quarter" idx="14"/>
          </p:nvPr>
        </p:nvSpPr>
        <p:spPr>
          <a:xfrm>
            <a:off x="4648200" y="1200150"/>
            <a:ext cx="3810000" cy="1587500"/>
          </a:xfrm>
        </p:spPr>
        <p:txBody>
          <a:bodyPr/>
          <a:lstStyle/>
          <a:p>
            <a:pPr marL="0" indent="0" eaLnBrk="1" fontAlgn="auto" hangingPunct="1">
              <a:spcAft>
                <a:spcPts val="0"/>
              </a:spcAft>
              <a:defRPr/>
            </a:pPr>
            <a:r>
              <a:rPr lang="es-CO" b="1"/>
              <a:t>El sexto gran misterio de Dios es la fe.</a:t>
            </a:r>
          </a:p>
          <a:p>
            <a:pPr marL="0" indent="0" eaLnBrk="1" fontAlgn="auto" hangingPunct="1">
              <a:spcAft>
                <a:spcPts val="0"/>
              </a:spcAft>
              <a:defRPr/>
            </a:pPr>
            <a:r>
              <a:rPr lang="es-CO" b="1"/>
              <a:t>“(Jesús), fue </a:t>
            </a:r>
            <a:r>
              <a:rPr lang="es-CO" b="1" u="sng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creído</a:t>
            </a:r>
            <a:r>
              <a:rPr lang="es-CO" b="1"/>
              <a:t> en el mundo” (vs. 16)</a:t>
            </a:r>
          </a:p>
        </p:txBody>
      </p:sp>
      <p:sp>
        <p:nvSpPr>
          <p:cNvPr id="61444" name="5 Rectángulo"/>
          <p:cNvSpPr>
            <a:spLocks noChangeArrowheads="1"/>
          </p:cNvSpPr>
          <p:nvPr/>
        </p:nvSpPr>
        <p:spPr bwMode="auto">
          <a:xfrm>
            <a:off x="468313" y="555625"/>
            <a:ext cx="79914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s-CO" sz="2800" u="sng">
                <a:solidFill>
                  <a:srgbClr val="FFFF00"/>
                </a:solidFill>
              </a:rPr>
              <a:t>El misterio de Iniquidad</a:t>
            </a:r>
            <a:r>
              <a:rPr lang="es-CO" sz="2800">
                <a:solidFill>
                  <a:srgbClr val="FFFF00"/>
                </a:solidFill>
              </a:rPr>
              <a:t>	        </a:t>
            </a:r>
            <a:r>
              <a:rPr lang="es-CO" sz="2800" u="sng">
                <a:solidFill>
                  <a:srgbClr val="FFFF00"/>
                </a:solidFill>
              </a:rPr>
              <a:t>El misterio de la Piedad</a:t>
            </a:r>
            <a:endParaRPr lang="es-CO" sz="280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809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809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" fill="hold"/>
                                        <p:tgtEl>
                                          <p:spTgt spid="809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" fill="hold"/>
                                        <p:tgtEl>
                                          <p:spTgt spid="809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" fill="hold"/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" fill="hold"/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" fill="hold"/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" fill="hold"/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" fill="hold"/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" fill="hold"/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300" fill="hold"/>
                                        <p:tgtEl>
                                          <p:spTgt spid="80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300" fill="hold"/>
                                        <p:tgtEl>
                                          <p:spTgt spid="80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300" fill="hold"/>
                                        <p:tgtEl>
                                          <p:spTgt spid="80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300" fill="hold"/>
                                        <p:tgtEl>
                                          <p:spTgt spid="80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9" grpId="0" build="p" autoUpdateAnimBg="0"/>
      <p:bldP spid="80900" grpId="0" build="p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3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457200" y="1516063"/>
            <a:ext cx="4022725" cy="3003550"/>
          </a:xfrm>
        </p:spPr>
        <p:txBody>
          <a:bodyPr/>
          <a:lstStyle/>
          <a:p>
            <a:pPr marL="0" indent="0" eaLnBrk="1" fontAlgn="auto" hangingPunct="1">
              <a:spcAft>
                <a:spcPts val="0"/>
              </a:spcAft>
              <a:defRPr/>
            </a:pPr>
            <a:r>
              <a:rPr lang="es-CO" sz="3200"/>
              <a:t>Satanás se ha ideado algo que sea contrario a la gloria de Dios:</a:t>
            </a:r>
          </a:p>
          <a:p>
            <a:pPr marL="0" indent="0" eaLnBrk="1" fontAlgn="auto" hangingPunct="1">
              <a:spcAft>
                <a:spcPts val="0"/>
              </a:spcAft>
              <a:defRPr/>
            </a:pPr>
            <a:r>
              <a:rPr lang="es-CO" sz="3200">
                <a:solidFill>
                  <a:srgbClr val="FFFF00"/>
                </a:solidFill>
              </a:rPr>
              <a:t>La </a:t>
            </a:r>
            <a:r>
              <a:rPr lang="es-CO" sz="3200" b="1" i="1" u="sng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iniquidad</a:t>
            </a:r>
            <a:r>
              <a:rPr lang="es-CO" sz="3200">
                <a:solidFill>
                  <a:srgbClr val="FFFF00"/>
                </a:solidFill>
              </a:rPr>
              <a:t> misma!</a:t>
            </a:r>
            <a:endParaRPr lang="es-CO" sz="3200"/>
          </a:p>
        </p:txBody>
      </p:sp>
      <p:sp>
        <p:nvSpPr>
          <p:cNvPr id="81924" name="Rectangle 4"/>
          <p:cNvSpPr>
            <a:spLocks noGrp="1" noChangeArrowheads="1"/>
          </p:cNvSpPr>
          <p:nvPr>
            <p:ph sz="quarter" idx="14"/>
          </p:nvPr>
        </p:nvSpPr>
        <p:spPr>
          <a:xfrm>
            <a:off x="4664075" y="1516063"/>
            <a:ext cx="4022725" cy="3003550"/>
          </a:xfrm>
        </p:spPr>
        <p:txBody>
          <a:bodyPr/>
          <a:lstStyle/>
          <a:p>
            <a:pPr marL="0" indent="0" eaLnBrk="1" fontAlgn="auto" hangingPunct="1">
              <a:spcAft>
                <a:spcPts val="0"/>
              </a:spcAft>
              <a:defRPr/>
            </a:pPr>
            <a:r>
              <a:rPr lang="es-CO" sz="2400" b="1"/>
              <a:t>El último gran misterio de Dios es </a:t>
            </a:r>
            <a:r>
              <a:rPr lang="es-CO" sz="2400" b="1" i="1" u="sng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SU GLORIA!</a:t>
            </a:r>
            <a:endParaRPr lang="es-CO" sz="2400" b="1"/>
          </a:p>
          <a:p>
            <a:pPr marL="0" indent="0" eaLnBrk="1" fontAlgn="auto" hangingPunct="1">
              <a:spcAft>
                <a:spcPts val="0"/>
              </a:spcAft>
              <a:defRPr/>
            </a:pPr>
            <a:r>
              <a:rPr lang="es-CO" sz="2400" b="1"/>
              <a:t>“(Jesús) fue recibido arriba en gloria”   (vs. 16)</a:t>
            </a:r>
          </a:p>
          <a:p>
            <a:pPr marL="0" indent="0" eaLnBrk="1" fontAlgn="auto" hangingPunct="1">
              <a:spcAft>
                <a:spcPts val="0"/>
              </a:spcAft>
              <a:defRPr/>
            </a:pPr>
            <a:r>
              <a:rPr lang="es-CO" sz="2400" b="1">
                <a:solidFill>
                  <a:srgbClr val="FFFF00"/>
                </a:solidFill>
              </a:rPr>
              <a:t>La gloria de Dios es su carácter!</a:t>
            </a:r>
            <a:endParaRPr lang="es-CO" sz="2400" b="1"/>
          </a:p>
        </p:txBody>
      </p:sp>
      <p:sp>
        <p:nvSpPr>
          <p:cNvPr id="62468" name="5 Rectángulo"/>
          <p:cNvSpPr>
            <a:spLocks noChangeArrowheads="1"/>
          </p:cNvSpPr>
          <p:nvPr/>
        </p:nvSpPr>
        <p:spPr bwMode="auto">
          <a:xfrm>
            <a:off x="468313" y="555625"/>
            <a:ext cx="79914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s-CO" sz="2800" u="sng">
                <a:solidFill>
                  <a:srgbClr val="FFFF00"/>
                </a:solidFill>
              </a:rPr>
              <a:t>El misterio de Iniquidad</a:t>
            </a:r>
            <a:r>
              <a:rPr lang="es-CO" sz="2800">
                <a:solidFill>
                  <a:srgbClr val="FFFF00"/>
                </a:solidFill>
              </a:rPr>
              <a:t>	        </a:t>
            </a:r>
            <a:r>
              <a:rPr lang="es-CO" sz="2800" u="sng">
                <a:solidFill>
                  <a:srgbClr val="FFFF00"/>
                </a:solidFill>
              </a:rPr>
              <a:t>El misterio de la Piedad</a:t>
            </a:r>
            <a:endParaRPr lang="es-CO" sz="280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3" grpId="0" build="p" autoUpdateAnimBg="0"/>
      <p:bldP spid="81924" grpId="0" build="p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5" descr="28G.JPG                                                        0000A860&#10;FOTOS_CD_BETA                  B1732A94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1019175"/>
            <a:ext cx="4643437" cy="413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7950" y="1276350"/>
            <a:ext cx="4248150" cy="2447925"/>
          </a:xfrm>
        </p:spPr>
        <p:txBody>
          <a:bodyPr>
            <a:normAutofit fontScale="925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defRPr/>
            </a:pPr>
            <a:r>
              <a:rPr lang="es-CO" b="1" dirty="0">
                <a:solidFill>
                  <a:srgbClr val="FAFD00"/>
                </a:solidFill>
              </a:rPr>
              <a:t>Iniquidad en griego es ANOMIA</a:t>
            </a:r>
          </a:p>
          <a:p>
            <a:pPr marL="0" indent="0" eaLnBrk="1" fontAlgn="auto" hangingPunct="1">
              <a:spcAft>
                <a:spcPts val="0"/>
              </a:spcAft>
              <a:defRPr/>
            </a:pPr>
            <a:r>
              <a:rPr lang="es-CO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A= SIN</a:t>
            </a:r>
          </a:p>
          <a:p>
            <a:pPr marL="0" indent="0" eaLnBrk="1" fontAlgn="auto" hangingPunct="1">
              <a:spcAft>
                <a:spcPts val="0"/>
              </a:spcAft>
              <a:defRPr/>
            </a:pPr>
            <a:r>
              <a:rPr lang="es-CO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NOMIA= LEY</a:t>
            </a:r>
          </a:p>
          <a:p>
            <a:pPr marL="0" indent="0" eaLnBrk="1" fontAlgn="auto" hangingPunct="1">
              <a:spcAft>
                <a:spcPts val="0"/>
              </a:spcAft>
              <a:defRPr/>
            </a:pPr>
            <a:r>
              <a:rPr lang="es-CO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En otras palabras la iniquidad es</a:t>
            </a:r>
            <a:r>
              <a:rPr lang="es-CO" b="1" dirty="0"/>
              <a:t> </a:t>
            </a:r>
            <a:r>
              <a:rPr lang="es-CO" sz="4400" b="1" i="1" u="sng" dirty="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“eliminar la ley”</a:t>
            </a:r>
            <a:endParaRPr lang="es-CO" sz="4400" b="1" dirty="0">
              <a:solidFill>
                <a:srgbClr val="FAFD00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defRPr/>
            </a:pPr>
            <a:r>
              <a:rPr lang="es-CO" sz="4400" b="1" dirty="0">
                <a:solidFill>
                  <a:srgbClr val="FAFD00"/>
                </a:solidFill>
              </a:rPr>
              <a:t>	</a:t>
            </a:r>
          </a:p>
        </p:txBody>
      </p:sp>
      <p:sp>
        <p:nvSpPr>
          <p:cNvPr id="63492" name="1 Rectángulo"/>
          <p:cNvSpPr>
            <a:spLocks noChangeArrowheads="1"/>
          </p:cNvSpPr>
          <p:nvPr/>
        </p:nvSpPr>
        <p:spPr bwMode="auto">
          <a:xfrm>
            <a:off x="900113" y="269875"/>
            <a:ext cx="75596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s-CO" sz="2800" b="1">
                <a:solidFill>
                  <a:srgbClr val="FAFD00"/>
                </a:solidFill>
              </a:rPr>
              <a:t>Qué significa la palabra iniquidad? (2 Tes. 2:7)</a:t>
            </a:r>
          </a:p>
        </p:txBody>
      </p:sp>
      <p:pic>
        <p:nvPicPr>
          <p:cNvPr id="6349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8" y="3106738"/>
            <a:ext cx="4479925" cy="203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3" grpId="0" build="p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1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0" y="987425"/>
            <a:ext cx="4608513" cy="2322513"/>
          </a:xfrm>
        </p:spPr>
        <p:txBody>
          <a:bodyPr>
            <a:noAutofit/>
          </a:bodyPr>
          <a:lstStyle/>
          <a:p>
            <a:pPr marL="0" indent="0" eaLnBrk="1" fontAlgn="auto" hangingPunct="1">
              <a:spcAft>
                <a:spcPts val="0"/>
              </a:spcAft>
              <a:defRPr/>
            </a:pPr>
            <a:r>
              <a:rPr lang="es-CO" sz="2200" b="1" dirty="0"/>
              <a:t>Opuesto a Dios (2 Tes. 2:3,4)</a:t>
            </a:r>
          </a:p>
          <a:p>
            <a:pPr marL="0" indent="0" eaLnBrk="1" fontAlgn="auto" hangingPunct="1">
              <a:spcAft>
                <a:spcPts val="0"/>
              </a:spcAft>
              <a:defRPr/>
            </a:pPr>
            <a:r>
              <a:rPr lang="es-CO" sz="2200" b="1" dirty="0"/>
              <a:t>Es </a:t>
            </a:r>
            <a:r>
              <a:rPr lang="es-CO" sz="2200" b="1" dirty="0">
                <a:solidFill>
                  <a:srgbClr val="FFFF00"/>
                </a:solidFill>
              </a:rPr>
              <a:t>“a-</a:t>
            </a:r>
            <a:r>
              <a:rPr lang="es-CO" sz="2200" b="1" dirty="0" err="1">
                <a:solidFill>
                  <a:srgbClr val="FFFF00"/>
                </a:solidFill>
              </a:rPr>
              <a:t>nomos</a:t>
            </a:r>
            <a:r>
              <a:rPr lang="es-CO" sz="2200" b="1" dirty="0">
                <a:solidFill>
                  <a:srgbClr val="FFFF00"/>
                </a:solidFill>
              </a:rPr>
              <a:t>”</a:t>
            </a:r>
            <a:r>
              <a:rPr lang="es-CO" sz="2200" b="1" dirty="0"/>
              <a:t>, sin ley (2 Tes. 2:7-9)</a:t>
            </a:r>
          </a:p>
          <a:p>
            <a:pPr marL="0" indent="0" eaLnBrk="1" fontAlgn="auto" hangingPunct="1">
              <a:spcAft>
                <a:spcPts val="0"/>
              </a:spcAft>
              <a:defRPr/>
            </a:pPr>
            <a:r>
              <a:rPr lang="es-CO" sz="2200" b="1" dirty="0"/>
              <a:t>Mata a los santos (Apoc. 13:13-18)</a:t>
            </a:r>
          </a:p>
          <a:p>
            <a:pPr marL="0" indent="0" eaLnBrk="1" fontAlgn="auto" hangingPunct="1">
              <a:spcAft>
                <a:spcPts val="0"/>
              </a:spcAft>
              <a:defRPr/>
            </a:pPr>
            <a:r>
              <a:rPr lang="es-CO" sz="2200" b="1" dirty="0"/>
              <a:t>Pisotea la verdad (Dan. 8:12)</a:t>
            </a:r>
          </a:p>
          <a:p>
            <a:pPr marL="0" indent="0" eaLnBrk="1" fontAlgn="auto" hangingPunct="1">
              <a:spcAft>
                <a:spcPts val="0"/>
              </a:spcAft>
              <a:defRPr/>
            </a:pPr>
            <a:r>
              <a:rPr lang="es-CO" sz="2200" b="1" dirty="0"/>
              <a:t>Cambia la ley    (Dan. 7:25)</a:t>
            </a:r>
            <a:endParaRPr lang="es-CO" sz="2200" b="1" dirty="0">
              <a:solidFill>
                <a:srgbClr val="FFFF00"/>
              </a:solidFill>
            </a:endParaRPr>
          </a:p>
        </p:txBody>
      </p:sp>
      <p:sp>
        <p:nvSpPr>
          <p:cNvPr id="83972" name="Rectangle 4"/>
          <p:cNvSpPr>
            <a:spLocks noGrp="1" noChangeArrowheads="1"/>
          </p:cNvSpPr>
          <p:nvPr>
            <p:ph sz="quarter" idx="14"/>
          </p:nvPr>
        </p:nvSpPr>
        <p:spPr>
          <a:xfrm>
            <a:off x="4792663" y="915988"/>
            <a:ext cx="4243387" cy="2249487"/>
          </a:xfrm>
        </p:spPr>
        <p:txBody>
          <a:bodyPr>
            <a:noAutofit/>
          </a:bodyPr>
          <a:lstStyle/>
          <a:p>
            <a:pPr marL="0" indent="0" eaLnBrk="1" fontAlgn="auto" hangingPunct="1">
              <a:spcAft>
                <a:spcPts val="0"/>
              </a:spcAft>
              <a:defRPr/>
            </a:pPr>
            <a:r>
              <a:rPr lang="es-CO" sz="2400" b="1" dirty="0"/>
              <a:t>Sujeto a Dios (Jn.4:34)</a:t>
            </a:r>
          </a:p>
          <a:p>
            <a:pPr marL="0" indent="0" eaLnBrk="1" fontAlgn="auto" hangingPunct="1">
              <a:spcAft>
                <a:spcPts val="0"/>
              </a:spcAft>
              <a:defRPr/>
            </a:pPr>
            <a:r>
              <a:rPr lang="es-CO" sz="2400" b="1" dirty="0"/>
              <a:t>Obediente a la ley (</a:t>
            </a:r>
            <a:r>
              <a:rPr lang="es-CO" sz="2400" b="1" dirty="0" err="1"/>
              <a:t>Jn</a:t>
            </a:r>
            <a:r>
              <a:rPr lang="es-CO" sz="2400" b="1" dirty="0"/>
              <a:t>. 15:10)</a:t>
            </a:r>
          </a:p>
          <a:p>
            <a:pPr marL="0" indent="0" eaLnBrk="1" fontAlgn="auto" hangingPunct="1">
              <a:spcAft>
                <a:spcPts val="0"/>
              </a:spcAft>
              <a:defRPr/>
            </a:pPr>
            <a:r>
              <a:rPr lang="es-CO" sz="2400" b="1" dirty="0"/>
              <a:t>Da vida a los santos (</a:t>
            </a:r>
            <a:r>
              <a:rPr lang="es-CO" sz="2400" b="1" dirty="0" err="1"/>
              <a:t>Jn</a:t>
            </a:r>
            <a:r>
              <a:rPr lang="es-CO" sz="2400" b="1" dirty="0"/>
              <a:t>. 10:10)</a:t>
            </a:r>
          </a:p>
          <a:p>
            <a:pPr marL="0" indent="0" eaLnBrk="1" fontAlgn="auto" hangingPunct="1">
              <a:spcAft>
                <a:spcPts val="0"/>
              </a:spcAft>
              <a:defRPr/>
            </a:pPr>
            <a:r>
              <a:rPr lang="es-CO" sz="2400" b="1" dirty="0"/>
              <a:t>El es la verdad      (</a:t>
            </a:r>
            <a:r>
              <a:rPr lang="es-CO" sz="2400" b="1" dirty="0" err="1"/>
              <a:t>Jn</a:t>
            </a:r>
            <a:r>
              <a:rPr lang="es-CO" sz="2400" b="1" dirty="0"/>
              <a:t>. 14:6)</a:t>
            </a:r>
          </a:p>
          <a:p>
            <a:pPr marL="0" indent="0" eaLnBrk="1" fontAlgn="auto" hangingPunct="1">
              <a:spcAft>
                <a:spcPts val="0"/>
              </a:spcAft>
              <a:defRPr/>
            </a:pPr>
            <a:r>
              <a:rPr lang="es-CO" sz="2400" b="1" dirty="0"/>
              <a:t>Confirma la ley (Mat. 5:17-19)</a:t>
            </a:r>
          </a:p>
        </p:txBody>
      </p:sp>
      <p:sp>
        <p:nvSpPr>
          <p:cNvPr id="2" name="1 Rectángulo"/>
          <p:cNvSpPr/>
          <p:nvPr/>
        </p:nvSpPr>
        <p:spPr>
          <a:xfrm>
            <a:off x="323850" y="555625"/>
            <a:ext cx="7993063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u="sng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EL ANTICRISTO            Y                  CRISTO</a:t>
            </a:r>
            <a:endParaRPr lang="es-CO" dirty="0"/>
          </a:p>
        </p:txBody>
      </p:sp>
      <p:pic>
        <p:nvPicPr>
          <p:cNvPr id="6451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219450"/>
            <a:ext cx="3887788" cy="178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518" name="Picture 6" descr="C:\Users\hp\Documents\Adventista 7 Día\Imagenes Cristianas\Imágenes Apoc\Crucifixion sol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3219450"/>
            <a:ext cx="3744913" cy="178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39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39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39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39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39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83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83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1" grpId="0" build="p" autoUpdateAnimBg="0"/>
      <p:bldP spid="83972" grpId="0" build="p" autoUpdateAnimBg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5" descr="63C.JPG                                                        0000A860&#10;FOTOS_CD_BETA                  B1732A94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038225"/>
            <a:ext cx="4572000" cy="408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9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1485900"/>
            <a:ext cx="4027488" cy="3086100"/>
          </a:xfrm>
        </p:spPr>
        <p:txBody>
          <a:bodyPr>
            <a:noAutofit/>
          </a:bodyPr>
          <a:lstStyle/>
          <a:p>
            <a:pPr marL="0" indent="0" eaLnBrk="1" fontAlgn="auto" hangingPunct="1">
              <a:spcAft>
                <a:spcPts val="0"/>
              </a:spcAft>
              <a:defRPr/>
            </a:pPr>
            <a:r>
              <a:rPr lang="es-CO" sz="2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EN LA TRADICION</a:t>
            </a:r>
          </a:p>
          <a:p>
            <a:pPr marL="0" indent="0" eaLnBrk="1" fontAlgn="auto" hangingPunct="1">
              <a:spcAft>
                <a:spcPts val="0"/>
              </a:spcAft>
              <a:defRPr/>
            </a:pPr>
            <a:r>
              <a:rPr lang="es-CO" sz="2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Respecto a lo cual Jesús denunció:</a:t>
            </a:r>
          </a:p>
          <a:p>
            <a:pPr marL="0" indent="0" eaLnBrk="1" fontAlgn="auto" hangingPunct="1">
              <a:spcAft>
                <a:spcPts val="0"/>
              </a:spcAft>
              <a:defRPr/>
            </a:pPr>
            <a:r>
              <a:rPr lang="es-CO" sz="2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“… Habéis invalidado el mandamiento de Dios por vuestra tradición” (Mat. 15:6)</a:t>
            </a:r>
          </a:p>
        </p:txBody>
      </p:sp>
      <p:sp>
        <p:nvSpPr>
          <p:cNvPr id="65540" name="1 Rectángulo"/>
          <p:cNvSpPr>
            <a:spLocks noChangeArrowheads="1"/>
          </p:cNvSpPr>
          <p:nvPr/>
        </p:nvSpPr>
        <p:spPr bwMode="auto">
          <a:xfrm>
            <a:off x="250825" y="-3175"/>
            <a:ext cx="864235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s-CO" sz="3200" b="1">
                <a:solidFill>
                  <a:srgbClr val="FFFF00"/>
                </a:solidFill>
              </a:rPr>
              <a:t>En qué fundamentan todos los cambios han hecho a la ley y a la verdad?</a:t>
            </a:r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" fill="hold"/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" fill="hold"/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" fill="hold"/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" fill="hold"/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" fill="hold"/>
                                        <p:tgtEl>
                                          <p:spTgt spid="8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" fill="hold"/>
                                        <p:tgtEl>
                                          <p:spTgt spid="8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5" grpId="0" build="p" autoUpdateAnimBg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9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179388" y="1131888"/>
            <a:ext cx="4248150" cy="3055937"/>
          </a:xfrm>
        </p:spPr>
        <p:txBody>
          <a:bodyPr>
            <a:noAutofit/>
          </a:bodyPr>
          <a:lstStyle/>
          <a:p>
            <a:pPr marL="0" indent="0" eaLnBrk="1" fontAlgn="auto" hangingPunct="1">
              <a:spcAft>
                <a:spcPts val="0"/>
              </a:spcAft>
              <a:defRPr/>
            </a:pPr>
            <a:r>
              <a:rPr lang="es-CO" sz="1800" b="1" i="1" dirty="0">
                <a:solidFill>
                  <a:srgbClr val="FFFF00"/>
                </a:solidFill>
              </a:rPr>
              <a:t>El uso del agua bendita - Papa Alejandro I (año 113);</a:t>
            </a:r>
          </a:p>
          <a:p>
            <a:pPr marL="0" indent="0" eaLnBrk="1" fontAlgn="auto" hangingPunct="1">
              <a:spcAft>
                <a:spcPts val="0"/>
              </a:spcAft>
              <a:defRPr/>
            </a:pPr>
            <a:r>
              <a:rPr lang="es-CO" sz="1800" b="1" i="1" dirty="0">
                <a:solidFill>
                  <a:srgbClr val="00FF00"/>
                </a:solidFill>
              </a:rPr>
              <a:t>La celebración de la misa - (394);</a:t>
            </a:r>
          </a:p>
          <a:p>
            <a:pPr marL="0" indent="0" eaLnBrk="1" fontAlgn="auto" hangingPunct="1">
              <a:spcAft>
                <a:spcPts val="0"/>
              </a:spcAft>
              <a:defRPr/>
            </a:pPr>
            <a:r>
              <a:rPr lang="es-CO" sz="1800" b="1" i="1" dirty="0">
                <a:solidFill>
                  <a:srgbClr val="FFFF00"/>
                </a:solidFill>
              </a:rPr>
              <a:t>La doctrina del purgatorio - Papa Gregorio Magno (593);</a:t>
            </a:r>
          </a:p>
          <a:p>
            <a:pPr marL="0" indent="0" eaLnBrk="1" fontAlgn="auto" hangingPunct="1">
              <a:spcAft>
                <a:spcPts val="0"/>
              </a:spcAft>
              <a:defRPr/>
            </a:pPr>
            <a:r>
              <a:rPr lang="es-CO" sz="1800" b="1" i="1" dirty="0">
                <a:solidFill>
                  <a:srgbClr val="00FF00"/>
                </a:solidFill>
              </a:rPr>
              <a:t>Veneración a las imágenes, reliquias y cruz (788);</a:t>
            </a:r>
          </a:p>
          <a:p>
            <a:pPr marL="0" indent="0" eaLnBrk="1" fontAlgn="auto" hangingPunct="1">
              <a:spcAft>
                <a:spcPts val="0"/>
              </a:spcAft>
              <a:defRPr/>
            </a:pPr>
            <a:r>
              <a:rPr lang="es-CO" sz="1800" b="1" i="1" dirty="0">
                <a:solidFill>
                  <a:srgbClr val="FFFF00"/>
                </a:solidFill>
              </a:rPr>
              <a:t>El celibato - Papa Bonifacio VIII (1079);</a:t>
            </a:r>
          </a:p>
          <a:p>
            <a:pPr marL="0" indent="0" eaLnBrk="1" fontAlgn="auto" hangingPunct="1">
              <a:spcAft>
                <a:spcPts val="0"/>
              </a:spcAft>
              <a:defRPr/>
            </a:pPr>
            <a:r>
              <a:rPr lang="es-CO" sz="1800" b="1" i="1" dirty="0">
                <a:solidFill>
                  <a:srgbClr val="00FF00"/>
                </a:solidFill>
              </a:rPr>
              <a:t>Infalibilidad papal - Papa Pio IX (1870);</a:t>
            </a:r>
          </a:p>
          <a:p>
            <a:pPr marL="0" indent="0" eaLnBrk="1" fontAlgn="auto" hangingPunct="1">
              <a:spcAft>
                <a:spcPts val="0"/>
              </a:spcAft>
              <a:defRPr/>
            </a:pPr>
            <a:r>
              <a:rPr lang="es-CO" sz="1800" b="1" i="1" dirty="0">
                <a:solidFill>
                  <a:srgbClr val="FFFF00"/>
                </a:solidFill>
              </a:rPr>
              <a:t>María declarada madre universal de la iglesia en el Concilio Vaticano II (1965)</a:t>
            </a:r>
          </a:p>
        </p:txBody>
      </p:sp>
      <p:sp>
        <p:nvSpPr>
          <p:cNvPr id="2" name="1 Rectángulo"/>
          <p:cNvSpPr/>
          <p:nvPr/>
        </p:nvSpPr>
        <p:spPr>
          <a:xfrm>
            <a:off x="971550" y="38100"/>
            <a:ext cx="7129463" cy="8318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s-CO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Algunas de las falsas enseñanzas que se han introducido gracias a la TRADICION</a:t>
            </a:r>
            <a:endParaRPr lang="es-CO">
              <a:solidFill>
                <a:srgbClr val="FFFF00"/>
              </a:solidFill>
            </a:endParaRPr>
          </a:p>
        </p:txBody>
      </p:sp>
      <p:pic>
        <p:nvPicPr>
          <p:cNvPr id="6656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1058863"/>
            <a:ext cx="1503363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6565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1027113"/>
            <a:ext cx="1519237" cy="154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6566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2787650"/>
            <a:ext cx="1655763" cy="143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6567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7800" y="2822575"/>
            <a:ext cx="1573213" cy="1341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" fill="hold"/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" fill="hold"/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write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" fill="hold"/>
                                        <p:tgtEl>
                                          <p:spTgt spid="86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" fill="hold"/>
                                        <p:tgtEl>
                                          <p:spTgt spid="86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write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" fill="hold"/>
                                        <p:tgtEl>
                                          <p:spTgt spid="86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" fill="hold"/>
                                        <p:tgtEl>
                                          <p:spTgt spid="86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write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" fill="hold"/>
                                        <p:tgtEl>
                                          <p:spTgt spid="86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" fill="hold"/>
                                        <p:tgtEl>
                                          <p:spTgt spid="86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write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" fill="hold"/>
                                        <p:tgtEl>
                                          <p:spTgt spid="86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" fill="hold"/>
                                        <p:tgtEl>
                                          <p:spTgt spid="86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write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" fill="hold"/>
                                        <p:tgtEl>
                                          <p:spTgt spid="860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" fill="hold"/>
                                        <p:tgtEl>
                                          <p:spTgt spid="860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write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75" fill="hold"/>
                                        <p:tgtEl>
                                          <p:spTgt spid="860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" fill="hold"/>
                                        <p:tgtEl>
                                          <p:spTgt spid="860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write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19" grpId="0" build="p" autoUpdateAnimBg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6" descr="W062.JPG                                                       0000A96E&#10;FOTOS_CD_BETA                  B1732A94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8" y="1028700"/>
            <a:ext cx="4186237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43438" y="1419225"/>
            <a:ext cx="4319587" cy="3390900"/>
          </a:xfrm>
        </p:spPr>
        <p:txBody>
          <a:bodyPr/>
          <a:lstStyle/>
          <a:p>
            <a:pPr marL="0" indent="0" eaLnBrk="1" fontAlgn="auto" hangingPunct="1">
              <a:spcAft>
                <a:spcPts val="0"/>
              </a:spcAft>
              <a:defRPr/>
            </a:pPr>
            <a:r>
              <a:rPr lang="es-CO" sz="2800" b="1" i="1" dirty="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En Mateo 15:3,9 Jesús denuncia que por LA TRADICION se han violado los mandamientos de Dios. Qué significado tiene esta palabra en el idioma griego original?</a:t>
            </a:r>
          </a:p>
        </p:txBody>
      </p:sp>
      <p:sp>
        <p:nvSpPr>
          <p:cNvPr id="2" name="1 Rectángulo"/>
          <p:cNvSpPr/>
          <p:nvPr/>
        </p:nvSpPr>
        <p:spPr>
          <a:xfrm>
            <a:off x="1116013" y="225425"/>
            <a:ext cx="6769100" cy="5857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s-CO"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La TRADICION y la marca de la bestia</a:t>
            </a:r>
            <a:endParaRPr lang="es-CO" sz="320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cover dir="rd"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4"/>
          <p:cNvSpPr>
            <a:spLocks noChangeArrowheads="1"/>
          </p:cNvSpPr>
          <p:nvPr/>
        </p:nvSpPr>
        <p:spPr bwMode="auto">
          <a:xfrm>
            <a:off x="3635375" y="1058863"/>
            <a:ext cx="2298700" cy="341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r>
              <a:rPr lang="en-US" b="1">
                <a:solidFill>
                  <a:srgbClr val="FAFD00"/>
                </a:solidFill>
              </a:rPr>
              <a:t>P	  80</a:t>
            </a:r>
          </a:p>
          <a:p>
            <a:r>
              <a:rPr lang="en-US" b="1">
                <a:solidFill>
                  <a:srgbClr val="FAFD00"/>
                </a:solidFill>
              </a:rPr>
              <a:t>A	    1</a:t>
            </a:r>
          </a:p>
          <a:p>
            <a:r>
              <a:rPr lang="en-US" b="1">
                <a:solidFill>
                  <a:srgbClr val="FAFD00"/>
                </a:solidFill>
              </a:rPr>
              <a:t>R	100</a:t>
            </a:r>
          </a:p>
          <a:p>
            <a:r>
              <a:rPr lang="en-US" b="1">
                <a:solidFill>
                  <a:srgbClr val="FAFD00"/>
                </a:solidFill>
              </a:rPr>
              <a:t>A	    1	</a:t>
            </a:r>
          </a:p>
          <a:p>
            <a:r>
              <a:rPr lang="en-US" b="1">
                <a:solidFill>
                  <a:srgbClr val="FAFD00"/>
                </a:solidFill>
              </a:rPr>
              <a:t>D	    4</a:t>
            </a:r>
          </a:p>
          <a:p>
            <a:r>
              <a:rPr lang="en-US" b="1">
                <a:solidFill>
                  <a:srgbClr val="FAFD00"/>
                </a:solidFill>
              </a:rPr>
              <a:t>O	  70</a:t>
            </a:r>
          </a:p>
          <a:p>
            <a:r>
              <a:rPr lang="en-US" b="1">
                <a:solidFill>
                  <a:srgbClr val="FAFD00"/>
                </a:solidFill>
              </a:rPr>
              <a:t>S	200</a:t>
            </a:r>
          </a:p>
          <a:p>
            <a:r>
              <a:rPr lang="en-US" b="1">
                <a:solidFill>
                  <a:srgbClr val="FAFD00"/>
                </a:solidFill>
              </a:rPr>
              <a:t>I	  10</a:t>
            </a:r>
          </a:p>
          <a:p>
            <a:r>
              <a:rPr lang="en-US" b="1">
                <a:solidFill>
                  <a:srgbClr val="FAFD00"/>
                </a:solidFill>
              </a:rPr>
              <a:t>S	</a:t>
            </a:r>
            <a:r>
              <a:rPr lang="en-US" b="1" u="sng">
                <a:solidFill>
                  <a:srgbClr val="FAFD00"/>
                </a:solidFill>
              </a:rPr>
              <a:t>200</a:t>
            </a:r>
          </a:p>
        </p:txBody>
      </p:sp>
      <p:sp>
        <p:nvSpPr>
          <p:cNvPr id="68611" name="Rectangle 6"/>
          <p:cNvSpPr>
            <a:spLocks noChangeArrowheads="1"/>
          </p:cNvSpPr>
          <p:nvPr/>
        </p:nvSpPr>
        <p:spPr bwMode="auto">
          <a:xfrm>
            <a:off x="4140200" y="4314825"/>
            <a:ext cx="1568450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4800" b="1">
                <a:solidFill>
                  <a:srgbClr val="FAFD00"/>
                </a:solidFill>
              </a:rPr>
              <a:t>6 6 6 </a:t>
            </a:r>
          </a:p>
        </p:txBody>
      </p:sp>
      <p:sp>
        <p:nvSpPr>
          <p:cNvPr id="68612" name="2 Rectángulo"/>
          <p:cNvSpPr>
            <a:spLocks noChangeArrowheads="1"/>
          </p:cNvSpPr>
          <p:nvPr/>
        </p:nvSpPr>
        <p:spPr bwMode="auto">
          <a:xfrm>
            <a:off x="395288" y="-20638"/>
            <a:ext cx="8353425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s-CO" sz="3200">
                <a:solidFill>
                  <a:srgbClr val="FFFF00"/>
                </a:solidFill>
              </a:rPr>
              <a:t>La palabra TRADICION en griego se dice “PARADOSIS</a:t>
            </a:r>
            <a:endParaRPr lang="es-CO" sz="3200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1131888"/>
            <a:ext cx="2965450" cy="3190875"/>
          </a:xfrm>
        </p:spPr>
        <p:txBody>
          <a:bodyPr>
            <a:noAutofit/>
          </a:bodyPr>
          <a:lstStyle/>
          <a:p>
            <a:pPr marL="0" indent="0" eaLnBrk="1" fontAlgn="auto" hangingPunct="1">
              <a:spcAft>
                <a:spcPts val="0"/>
              </a:spcAft>
              <a:defRPr/>
            </a:pPr>
            <a:r>
              <a:rPr lang="en-US" sz="1600" b="1" dirty="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  =  1		N =   50</a:t>
            </a:r>
          </a:p>
          <a:p>
            <a:pPr marL="0" indent="0" eaLnBrk="1" fontAlgn="auto" hangingPunct="1">
              <a:spcAft>
                <a:spcPts val="0"/>
              </a:spcAft>
              <a:defRPr/>
            </a:pPr>
            <a:r>
              <a:rPr lang="en-US" sz="1600" b="1" dirty="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  =   2		J =    60 </a:t>
            </a:r>
          </a:p>
          <a:p>
            <a:pPr marL="0" indent="0" eaLnBrk="1" fontAlgn="auto" hangingPunct="1">
              <a:spcAft>
                <a:spcPts val="0"/>
              </a:spcAft>
              <a:defRPr/>
            </a:pPr>
            <a:r>
              <a:rPr lang="en-US" sz="1600" b="1" dirty="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  =   3   	                 O =  70</a:t>
            </a:r>
          </a:p>
          <a:p>
            <a:pPr marL="0" indent="0" eaLnBrk="1" fontAlgn="auto" hangingPunct="1">
              <a:spcAft>
                <a:spcPts val="0"/>
              </a:spcAft>
              <a:defRPr/>
            </a:pPr>
            <a:r>
              <a:rPr lang="en-US" sz="1600" b="1" dirty="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  =   4		P =    80</a:t>
            </a:r>
          </a:p>
          <a:p>
            <a:pPr marL="0" indent="0" eaLnBrk="1" fontAlgn="auto" hangingPunct="1">
              <a:spcAft>
                <a:spcPts val="0"/>
              </a:spcAft>
              <a:defRPr/>
            </a:pPr>
            <a:r>
              <a:rPr lang="en-US" sz="1600" b="1" dirty="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  =   5		R = 100</a:t>
            </a:r>
          </a:p>
          <a:p>
            <a:pPr marL="0" indent="0" eaLnBrk="1" fontAlgn="auto" hangingPunct="1">
              <a:spcAft>
                <a:spcPts val="0"/>
              </a:spcAft>
              <a:defRPr/>
            </a:pPr>
            <a:r>
              <a:rPr lang="en-US" sz="1600" b="1" dirty="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ST=   6		 S =  200</a:t>
            </a:r>
          </a:p>
          <a:p>
            <a:pPr marL="0" indent="0" eaLnBrk="1" fontAlgn="auto" hangingPunct="1">
              <a:spcAft>
                <a:spcPts val="0"/>
              </a:spcAft>
              <a:defRPr/>
            </a:pPr>
            <a:r>
              <a:rPr lang="en-US" sz="1600" b="1" dirty="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Z  =   7		T =  300</a:t>
            </a:r>
          </a:p>
          <a:p>
            <a:pPr marL="0" indent="0" eaLnBrk="1" fontAlgn="auto" hangingPunct="1">
              <a:spcAft>
                <a:spcPts val="0"/>
              </a:spcAft>
              <a:defRPr/>
            </a:pPr>
            <a:r>
              <a:rPr lang="en-US" sz="1600" b="1" dirty="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  =  8		Y =  400</a:t>
            </a:r>
          </a:p>
          <a:p>
            <a:pPr marL="0" indent="0" eaLnBrk="1" fontAlgn="auto" hangingPunct="1">
              <a:spcAft>
                <a:spcPts val="0"/>
              </a:spcAft>
              <a:defRPr/>
            </a:pPr>
            <a:r>
              <a:rPr lang="en-US" sz="1600" b="1" dirty="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TH=  9		F =  500</a:t>
            </a:r>
          </a:p>
          <a:p>
            <a:pPr marL="0" indent="0" eaLnBrk="1" fontAlgn="auto" hangingPunct="1">
              <a:spcAft>
                <a:spcPts val="0"/>
              </a:spcAft>
              <a:defRPr/>
            </a:pPr>
            <a:r>
              <a:rPr lang="en-US" sz="1600" b="1" dirty="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   =  10		X =  600</a:t>
            </a:r>
          </a:p>
          <a:p>
            <a:pPr marL="0" indent="0" eaLnBrk="1" fontAlgn="auto" hangingPunct="1">
              <a:spcAft>
                <a:spcPts val="0"/>
              </a:spcAft>
              <a:defRPr/>
            </a:pPr>
            <a:r>
              <a:rPr lang="en-US" sz="1600" b="1" dirty="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 =   20		PS=700</a:t>
            </a:r>
          </a:p>
          <a:p>
            <a:pPr marL="0" indent="0" eaLnBrk="1" fontAlgn="auto" hangingPunct="1">
              <a:spcAft>
                <a:spcPts val="0"/>
              </a:spcAft>
              <a:defRPr/>
            </a:pPr>
            <a:r>
              <a:rPr lang="en-US" sz="1600" b="1" dirty="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  =  30   	                  W=  800</a:t>
            </a:r>
          </a:p>
          <a:p>
            <a:pPr marL="0" indent="0" eaLnBrk="1" fontAlgn="auto" hangingPunct="1">
              <a:spcAft>
                <a:spcPts val="0"/>
              </a:spcAft>
              <a:defRPr/>
            </a:pPr>
            <a:endParaRPr lang="en-US" sz="1400" b="1" dirty="0">
              <a:solidFill>
                <a:srgbClr val="FAFD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6861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4513" y="1036638"/>
            <a:ext cx="3498850" cy="408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strips dir="ru"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5" descr="W078.JPG                                                       0000A96E&#10;FOTOS_CD_BETA                  B1732A94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19175"/>
            <a:ext cx="4656138" cy="411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4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932363" y="1122363"/>
            <a:ext cx="3830637" cy="3752850"/>
          </a:xfrm>
        </p:spPr>
        <p:txBody>
          <a:bodyPr>
            <a:noAutofit/>
          </a:bodyPr>
          <a:lstStyle/>
          <a:p>
            <a:pPr marL="0" indent="0" eaLnBrk="1" fontAlgn="auto" hangingPunct="1">
              <a:spcAft>
                <a:spcPts val="0"/>
              </a:spcAft>
              <a:defRPr/>
            </a:pPr>
            <a:r>
              <a:rPr lang="es-CO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“Y el tercer ángel le siguió diciendo a gran voz: </a:t>
            </a:r>
            <a:r>
              <a:rPr lang="es-CO" sz="32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Si alguno </a:t>
            </a:r>
            <a:r>
              <a:rPr lang="es-CO" sz="32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ADORA  </a:t>
            </a:r>
            <a:r>
              <a:rPr lang="es-CO" sz="32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 la bestia y a su imagen,</a:t>
            </a:r>
            <a:r>
              <a:rPr lang="es-CO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y recibe la marca en su frente o en su mano”. (Apoc. 14:9) </a:t>
            </a:r>
          </a:p>
        </p:txBody>
      </p:sp>
      <p:sp>
        <p:nvSpPr>
          <p:cNvPr id="69636" name="1 Rectángulo"/>
          <p:cNvSpPr>
            <a:spLocks noChangeArrowheads="1"/>
          </p:cNvSpPr>
          <p:nvPr/>
        </p:nvSpPr>
        <p:spPr bwMode="auto">
          <a:xfrm>
            <a:off x="827088" y="25400"/>
            <a:ext cx="7489825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200"/>
              <a:t>LA FORMA COMO SE RECIBE </a:t>
            </a:r>
            <a:br>
              <a:rPr lang="en-US" sz="3200"/>
            </a:br>
            <a:r>
              <a:rPr lang="en-US" sz="3200"/>
              <a:t>LA MARCA DE LA BESTIA</a:t>
            </a:r>
            <a:endParaRPr lang="es-CO" sz="3200"/>
          </a:p>
        </p:txBody>
      </p:sp>
    </p:spTree>
  </p:cSld>
  <p:clrMapOvr>
    <a:masterClrMapping/>
  </p:clrMapOvr>
  <p:transition>
    <p:cover dir="d"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5" descr="2A.JPG                                                         0000A860&#10;FOTOS_CD_BETA                  B1732A94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069975"/>
            <a:ext cx="4932363" cy="401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06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107950" y="1131888"/>
            <a:ext cx="4032250" cy="3887787"/>
          </a:xfrm>
        </p:spPr>
        <p:txBody>
          <a:bodyPr>
            <a:normAutofit lnSpcReduction="10000"/>
          </a:bodyPr>
          <a:lstStyle/>
          <a:p>
            <a:pPr marL="0" indent="0" eaLnBrk="1" fontAlgn="auto" hangingPunct="1">
              <a:spcAft>
                <a:spcPts val="0"/>
              </a:spcAft>
              <a:defRPr/>
            </a:pPr>
            <a:r>
              <a:rPr lang="es-CO" b="1" dirty="0"/>
              <a:t>Satanás en el cielo quiso poner su trono en el monte de Dios (Isa. 14:13,14)</a:t>
            </a:r>
          </a:p>
          <a:p>
            <a:pPr marL="0" indent="0" eaLnBrk="1" fontAlgn="auto" hangingPunct="1">
              <a:spcAft>
                <a:spcPts val="0"/>
              </a:spcAft>
              <a:defRPr/>
            </a:pPr>
            <a:r>
              <a:rPr lang="es-CO" b="1" dirty="0"/>
              <a:t>Satanás quiso ser adorado por Jesús 	(Mat. 4:9)</a:t>
            </a:r>
          </a:p>
          <a:p>
            <a:pPr marL="0" indent="0" eaLnBrk="1" fontAlgn="auto" hangingPunct="1">
              <a:spcAft>
                <a:spcPts val="0"/>
              </a:spcAft>
              <a:defRPr/>
            </a:pPr>
            <a:r>
              <a:rPr lang="es-CO" b="1" dirty="0"/>
              <a:t>El inicuo también se sienta en el templo de Dios haciéndose pasar por Dios y además </a:t>
            </a:r>
            <a:r>
              <a:rPr lang="es-CO" b="1" u="sng" dirty="0">
                <a:solidFill>
                  <a:schemeClr val="hlink"/>
                </a:solidFill>
              </a:rPr>
              <a:t>se opone a todo lo que sea culto a Dios</a:t>
            </a:r>
            <a:r>
              <a:rPr lang="es-CO" b="1" dirty="0"/>
              <a:t>	    (2 </a:t>
            </a:r>
            <a:r>
              <a:rPr lang="es-CO" b="1" dirty="0" err="1"/>
              <a:t>Tes</a:t>
            </a:r>
            <a:r>
              <a:rPr lang="es-CO" b="1" dirty="0"/>
              <a:t>. 2:4)</a:t>
            </a:r>
          </a:p>
          <a:p>
            <a:pPr marL="0" indent="0" eaLnBrk="1" fontAlgn="auto" hangingPunct="1">
              <a:spcAft>
                <a:spcPts val="0"/>
              </a:spcAft>
              <a:defRPr/>
            </a:pPr>
            <a:r>
              <a:rPr lang="es-CO" b="1" dirty="0"/>
              <a:t>En los últimos días levantará una imagen y ordenará matar a quien no la adore 	(Ap. 13:15)</a:t>
            </a:r>
          </a:p>
          <a:p>
            <a:pPr marL="0" indent="0" eaLnBrk="1" fontAlgn="auto" hangingPunct="1">
              <a:spcAft>
                <a:spcPts val="0"/>
              </a:spcAft>
              <a:defRPr/>
            </a:pPr>
            <a:endParaRPr lang="es-CO" b="1" dirty="0"/>
          </a:p>
        </p:txBody>
      </p:sp>
      <p:sp>
        <p:nvSpPr>
          <p:cNvPr id="70660" name="1 Rectángulo"/>
          <p:cNvSpPr>
            <a:spLocks noChangeArrowheads="1"/>
          </p:cNvSpPr>
          <p:nvPr/>
        </p:nvSpPr>
        <p:spPr bwMode="auto">
          <a:xfrm>
            <a:off x="0" y="123825"/>
            <a:ext cx="91440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s-CO" sz="2800"/>
              <a:t>La marca de la bestia tiene que ver con la ADORACION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7" descr="31C.JPG                                                        0000A860&#10;FOTOS_CD_BETA                  B1732A94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16000"/>
            <a:ext cx="5014913" cy="411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076825" y="1276350"/>
            <a:ext cx="3887788" cy="3759200"/>
          </a:xfrm>
        </p:spPr>
        <p:txBody>
          <a:bodyPr>
            <a:normAutofit lnSpcReduction="10000"/>
          </a:bodyPr>
          <a:lstStyle/>
          <a:p>
            <a:pPr marL="0" indent="0" eaLnBrk="1" fontAlgn="auto" hangingPunct="1">
              <a:spcAft>
                <a:spcPts val="0"/>
              </a:spcAft>
              <a:defRPr/>
            </a:pPr>
            <a:r>
              <a:rPr lang="es-CO" sz="3200" b="1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“y que ninguno pudiese comprar ni vender, sino el que tuviese </a:t>
            </a:r>
            <a:r>
              <a:rPr lang="es-CO" sz="3200" b="1" u="sng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la marca o el nombre de la bestia o el número de su nombre.</a:t>
            </a:r>
            <a:r>
              <a:rPr lang="es-CO" sz="32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” </a:t>
            </a:r>
          </a:p>
          <a:p>
            <a:pPr marL="0" indent="0" eaLnBrk="1" fontAlgn="auto" hangingPunct="1">
              <a:spcAft>
                <a:spcPts val="0"/>
              </a:spcAft>
              <a:defRPr/>
            </a:pPr>
            <a:r>
              <a:rPr lang="es-CO" sz="3200" b="1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(vs. 17)</a:t>
            </a:r>
            <a:endParaRPr lang="es-CO" sz="3200" b="1" u="sng">
              <a:solidFill>
                <a:srgbClr val="00FF00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defRPr/>
            </a:pPr>
            <a:endParaRPr lang="es-CO" sz="3200" b="1" u="sng">
              <a:solidFill>
                <a:srgbClr val="00FF00"/>
              </a:solidFill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323850" y="130175"/>
            <a:ext cx="8569325" cy="76993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ctr" eaLnBrk="1" fontAlgn="auto" hangingPunct="1">
              <a:spcAft>
                <a:spcPts val="0"/>
              </a:spcAft>
              <a:defRPr/>
            </a:pPr>
            <a:r>
              <a:rPr lang="es-CO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rPr>
              <a:t>“LA MARCA DE LA BESTIA”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 autoUpdateAnimBg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5" descr="64C.JPG                                                        0000A860&#10;FOTOS_CD_BETA                  B1732A94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1058863"/>
            <a:ext cx="4498975" cy="403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0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716463" y="1347788"/>
            <a:ext cx="4303712" cy="3086100"/>
          </a:xfrm>
        </p:spPr>
        <p:txBody>
          <a:bodyPr>
            <a:noAutofit/>
          </a:bodyPr>
          <a:lstStyle/>
          <a:p>
            <a:pPr marL="0" indent="0" eaLnBrk="1" fontAlgn="auto" hangingPunct="1">
              <a:spcAft>
                <a:spcPts val="0"/>
              </a:spcAft>
              <a:defRPr/>
            </a:pPr>
            <a:r>
              <a:rPr lang="es-CO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El cuarto mandamiento tiene que ver con el sábado como día de culto a Dios. </a:t>
            </a:r>
          </a:p>
          <a:p>
            <a:pPr marL="0" indent="0" eaLnBrk="1" fontAlgn="auto" hangingPunct="1">
              <a:spcAft>
                <a:spcPts val="0"/>
              </a:spcAft>
              <a:defRPr/>
            </a:pPr>
            <a:r>
              <a:rPr lang="es-CO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Este mandamiento fue cambiado y sustituido por un falso día.</a:t>
            </a:r>
          </a:p>
        </p:txBody>
      </p:sp>
      <p:sp>
        <p:nvSpPr>
          <p:cNvPr id="71684" name="1 Rectángulo"/>
          <p:cNvSpPr>
            <a:spLocks noChangeArrowheads="1"/>
          </p:cNvSpPr>
          <p:nvPr/>
        </p:nvSpPr>
        <p:spPr bwMode="auto">
          <a:xfrm>
            <a:off x="1331913" y="25400"/>
            <a:ext cx="6335712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s-CO" sz="2800">
                <a:solidFill>
                  <a:srgbClr val="FFFF00"/>
                </a:solidFill>
              </a:rPr>
              <a:t>La ley y el único mandamiento que es de culto a Dios</a:t>
            </a:r>
            <a:endParaRPr lang="es-CO" sz="280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6" descr="30LL.JPG                                                       0000A896&#10;FOTOS_CD_BETA                  B1732A94: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8" y="1028700"/>
            <a:ext cx="4356100" cy="4092575"/>
          </a:xfrm>
        </p:spPr>
      </p:pic>
      <p:sp>
        <p:nvSpPr>
          <p:cNvPr id="9011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787900" y="1203325"/>
            <a:ext cx="4114800" cy="3533775"/>
          </a:xfrm>
        </p:spPr>
        <p:txBody>
          <a:bodyPr>
            <a:normAutofit fontScale="85000" lnSpcReduction="10000"/>
          </a:bodyPr>
          <a:lstStyle/>
          <a:p>
            <a:pPr marL="0" indent="0" eaLnBrk="1" fontAlgn="auto" hangingPunct="1">
              <a:spcAft>
                <a:spcPts val="0"/>
              </a:spcAft>
              <a:defRPr/>
            </a:pPr>
            <a:r>
              <a:rPr lang="es-CO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Los que </a:t>
            </a:r>
            <a:r>
              <a:rPr lang="es-CO" sz="2800" b="1" u="sng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no adoran la imagen de la bestia</a:t>
            </a:r>
            <a:r>
              <a:rPr lang="es-CO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	(Apoc. 13:15-18)</a:t>
            </a:r>
            <a:r>
              <a:rPr lang="es-CO" sz="28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</a:p>
          <a:p>
            <a:pPr marL="0" indent="0" eaLnBrk="1" fontAlgn="auto" hangingPunct="1">
              <a:spcAft>
                <a:spcPts val="0"/>
              </a:spcAft>
              <a:defRPr/>
            </a:pPr>
            <a:r>
              <a:rPr lang="es-CO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En Apoc. 12:17 se muestra que “el dragón - Satanás- se llenó de ira… y se fue hacer guerra contra… </a:t>
            </a:r>
            <a:r>
              <a:rPr lang="es-CO" sz="2800" b="1" u="sng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los que guardan los mandamientos de Dios</a:t>
            </a:r>
            <a:r>
              <a:rPr lang="es-CO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y tienen el testimonio de Jesucristo”</a:t>
            </a:r>
            <a:endParaRPr lang="es-CO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107950" y="306388"/>
            <a:ext cx="8712200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s-CO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Cuando Satanás fue arrojado del cielo desató su ira contra</a:t>
            </a:r>
            <a:r>
              <a:rPr lang="es-CO" sz="2800"/>
              <a:t>: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4 Rectángulo"/>
          <p:cNvSpPr>
            <a:spLocks noChangeArrowheads="1"/>
          </p:cNvSpPr>
          <p:nvPr/>
        </p:nvSpPr>
        <p:spPr bwMode="auto">
          <a:xfrm>
            <a:off x="107950" y="1047750"/>
            <a:ext cx="4572000" cy="397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s-CO" sz="2800">
                <a:solidFill>
                  <a:srgbClr val="FAFD00"/>
                </a:solidFill>
              </a:rPr>
              <a:t>La marca de la bestia se recibe al rechazar la autoridad de Dios expresada en sus mandamientos especialmente con el día SABADO y al preferir las tradiciones y mandamientos humanos en lo que atañe al DOMINGO.</a:t>
            </a:r>
            <a:br>
              <a:rPr lang="es-CO" sz="2800">
                <a:solidFill>
                  <a:srgbClr val="FAFD00"/>
                </a:solidFill>
              </a:rPr>
            </a:br>
            <a:r>
              <a:rPr lang="es-CO" sz="2800">
                <a:solidFill>
                  <a:srgbClr val="FAFD00"/>
                </a:solidFill>
              </a:rPr>
              <a:t>A quién obedeceremos?</a:t>
            </a:r>
            <a:endParaRPr lang="es-CO" sz="2800"/>
          </a:p>
        </p:txBody>
      </p:sp>
      <p:pic>
        <p:nvPicPr>
          <p:cNvPr id="7373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9813" y="1065213"/>
            <a:ext cx="4249737" cy="404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3732" name="8 Rectángulo"/>
          <p:cNvSpPr>
            <a:spLocks noChangeArrowheads="1"/>
          </p:cNvSpPr>
          <p:nvPr/>
        </p:nvSpPr>
        <p:spPr bwMode="auto">
          <a:xfrm>
            <a:off x="0" y="123825"/>
            <a:ext cx="91440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s-CO" sz="2800"/>
              <a:t>La marca de la bestia tiene que ver con la ADORACION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8 Rectángulo"/>
          <p:cNvSpPr>
            <a:spLocks noChangeArrowheads="1"/>
          </p:cNvSpPr>
          <p:nvPr/>
        </p:nvSpPr>
        <p:spPr bwMode="auto">
          <a:xfrm>
            <a:off x="0" y="123825"/>
            <a:ext cx="91440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s-CO" sz="2800"/>
              <a:t>DOMINGOS EN DIFERENTES IDIOMAS</a:t>
            </a:r>
          </a:p>
        </p:txBody>
      </p:sp>
      <p:pic>
        <p:nvPicPr>
          <p:cNvPr id="7475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00088"/>
            <a:ext cx="9144000" cy="4443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2412" cy="515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1 Imagen" descr="Diapositiva15.JPG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0"/>
            <a:ext cx="913765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5" descr="67N.JPG                                                        0000A896&#10;FOTOS_CD_BETA                  B1732A94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1038225"/>
            <a:ext cx="4645025" cy="408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11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932363" y="1058863"/>
            <a:ext cx="4103687" cy="3582987"/>
          </a:xfrm>
        </p:spPr>
        <p:txBody>
          <a:bodyPr>
            <a:noAutofit/>
          </a:bodyPr>
          <a:lstStyle/>
          <a:p>
            <a:pPr marL="0" indent="0" eaLnBrk="1" fontAlgn="auto" hangingPunct="1">
              <a:spcAft>
                <a:spcPts val="0"/>
              </a:spcAft>
              <a:defRPr/>
            </a:pPr>
            <a:r>
              <a:rPr lang="es-CO" sz="3200" b="1" dirty="0"/>
              <a:t>“Sé fiel hasta la muerte y yo te daré la corona de la vida” (Apoc. 2:10)</a:t>
            </a:r>
          </a:p>
          <a:p>
            <a:pPr marL="0" indent="0" eaLnBrk="1" fontAlgn="auto" hangingPunct="1">
              <a:spcAft>
                <a:spcPts val="0"/>
              </a:spcAft>
              <a:defRPr/>
            </a:pPr>
            <a:r>
              <a:rPr lang="es-CO" sz="3200" b="1" dirty="0"/>
              <a:t>“Es necesario obedecer a Dios antes que a los hombres” (Hechos 5:29)</a:t>
            </a:r>
          </a:p>
        </p:txBody>
      </p:sp>
      <p:sp>
        <p:nvSpPr>
          <p:cNvPr id="2" name="1 Rectángulo"/>
          <p:cNvSpPr/>
          <p:nvPr/>
        </p:nvSpPr>
        <p:spPr>
          <a:xfrm>
            <a:off x="2268538" y="254000"/>
            <a:ext cx="4754562" cy="5857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LA INVITACION DIVINA</a:t>
            </a:r>
            <a:endParaRPr lang="es-CO" sz="3200"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6" descr="52P.JPG                                                        0000A896&#10;FOTOS_CD_BETA                  B1732A94: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288"/>
            <a:ext cx="9144000" cy="5143501"/>
          </a:xfrm>
        </p:spPr>
      </p:pic>
      <p:sp>
        <p:nvSpPr>
          <p:cNvPr id="9216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defRPr/>
            </a:pPr>
            <a:r>
              <a:rPr lang="es-CO" sz="2800" b="1"/>
              <a:t>Dios ha provisto un medio para librarnos de las amenazas de muerte de Satanás y su siervo el anti-Cristo:</a:t>
            </a:r>
          </a:p>
          <a:p>
            <a:pPr marL="0" indent="0" eaLnBrk="1" fontAlgn="auto" hangingPunct="1">
              <a:spcAft>
                <a:spcPts val="0"/>
              </a:spcAft>
              <a:defRPr/>
            </a:pPr>
            <a:r>
              <a:rPr lang="es-CO" sz="2800" b="1"/>
              <a:t>DIOS PONDRA SU PROPIO SELLO EN LA FRENTE DE LOS FIELES!</a:t>
            </a:r>
          </a:p>
        </p:txBody>
      </p:sp>
      <p:sp>
        <p:nvSpPr>
          <p:cNvPr id="78852" name="1 Rectángulo"/>
          <p:cNvSpPr>
            <a:spLocks noChangeArrowheads="1"/>
          </p:cNvSpPr>
          <p:nvPr/>
        </p:nvSpPr>
        <p:spPr bwMode="auto">
          <a:xfrm>
            <a:off x="179388" y="268288"/>
            <a:ext cx="53403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s-CO" sz="3600">
                <a:solidFill>
                  <a:schemeClr val="bg1"/>
                </a:solidFill>
              </a:rPr>
              <a:t>No tenemos nada que temer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1 Rectángulo"/>
          <p:cNvSpPr>
            <a:spLocks noChangeArrowheads="1"/>
          </p:cNvSpPr>
          <p:nvPr/>
        </p:nvSpPr>
        <p:spPr bwMode="auto">
          <a:xfrm>
            <a:off x="84138" y="1779588"/>
            <a:ext cx="3167062" cy="304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s-CO" sz="3200">
                <a:solidFill>
                  <a:srgbClr val="FAFD00"/>
                </a:solidFill>
              </a:rPr>
              <a:t>Y en nuestro próximo estudio veremos en qué consiste el sello de Dios</a:t>
            </a:r>
            <a:br>
              <a:rPr lang="es-CO" sz="3200">
                <a:solidFill>
                  <a:srgbClr val="FAFD00"/>
                </a:solidFill>
              </a:rPr>
            </a:br>
            <a:r>
              <a:rPr lang="es-CO" sz="3200">
                <a:solidFill>
                  <a:srgbClr val="FAFD00"/>
                </a:solidFill>
              </a:rPr>
              <a:t>No te lo pierdas.</a:t>
            </a:r>
            <a:endParaRPr lang="es-CO" sz="3200"/>
          </a:p>
        </p:txBody>
      </p:sp>
      <p:pic>
        <p:nvPicPr>
          <p:cNvPr id="7987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400" y="403225"/>
            <a:ext cx="1252538" cy="1252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9876" name="Picture 9" descr="http://1.bp.blogspot.com/_affGfkQcRxE/SQdzc1B8NVI/AAAAAAAAASU/hUtpauMYZv8/s320/encuesta+el+sello+de+Dio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1212850"/>
            <a:ext cx="5329237" cy="364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7950" y="1081088"/>
            <a:ext cx="4608513" cy="3875087"/>
          </a:xfrm>
        </p:spPr>
        <p:txBody>
          <a:bodyPr>
            <a:normAutofit fontScale="92500" lnSpcReduction="10000"/>
          </a:bodyPr>
          <a:lstStyle/>
          <a:p>
            <a:pPr marL="0" indent="0" eaLnBrk="1" fontAlgn="auto" hangingPunct="1">
              <a:spcAft>
                <a:spcPts val="0"/>
              </a:spcAft>
              <a:defRPr/>
            </a:pPr>
            <a:r>
              <a:rPr lang="es-CO" sz="3200" b="1" dirty="0">
                <a:solidFill>
                  <a:srgbClr val="FAFD00"/>
                </a:solidFill>
              </a:rPr>
              <a:t>“</a:t>
            </a:r>
            <a:r>
              <a:rPr lang="es-CO" sz="3200" b="1" dirty="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Aquí hay sabiduría. El que tiene entendimiento, cuente  </a:t>
            </a:r>
            <a:r>
              <a:rPr lang="es-CO" sz="3200" b="1" u="sng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el número de la bestia, pues es número de hombre.</a:t>
            </a:r>
          </a:p>
          <a:p>
            <a:pPr marL="0" indent="0" eaLnBrk="1" fontAlgn="auto" hangingPunct="1">
              <a:spcAft>
                <a:spcPts val="0"/>
              </a:spcAft>
              <a:defRPr/>
            </a:pPr>
            <a:r>
              <a:rPr lang="es-CO" sz="3200" b="1" u="sng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Y su número es (666) </a:t>
            </a:r>
            <a:r>
              <a:rPr lang="es-CO" sz="3200" b="1" u="sng" dirty="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SEISCIENTOS SESENTA Y SEIS</a:t>
            </a:r>
            <a:r>
              <a:rPr lang="es-CO" sz="3200" b="1" u="sng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” </a:t>
            </a:r>
            <a:r>
              <a:rPr lang="es-CO" sz="3200" b="1" dirty="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(vs. 18)</a:t>
            </a:r>
          </a:p>
        </p:txBody>
      </p:sp>
      <p:sp>
        <p:nvSpPr>
          <p:cNvPr id="3" name="2 Rectángulo"/>
          <p:cNvSpPr/>
          <p:nvPr/>
        </p:nvSpPr>
        <p:spPr>
          <a:xfrm>
            <a:off x="323850" y="130175"/>
            <a:ext cx="8569325" cy="76993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ctr" eaLnBrk="1" fontAlgn="auto" hangingPunct="1">
              <a:spcAft>
                <a:spcPts val="0"/>
              </a:spcAft>
              <a:defRPr/>
            </a:pPr>
            <a:r>
              <a:rPr lang="es-CO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rPr>
              <a:t>“LA MARCA DE LA BESTIA”</a:t>
            </a:r>
          </a:p>
        </p:txBody>
      </p:sp>
      <p:pic>
        <p:nvPicPr>
          <p:cNvPr id="25604" name="Picture 4" descr="http://upload.wikimedia.org/wikipedia/commons/thumb/7/75/Iowa_666.svg/600px-Iowa_666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1146175"/>
            <a:ext cx="4284662" cy="385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107950" y="193675"/>
            <a:ext cx="8921750" cy="952500"/>
          </a:xfrm>
        </p:spPr>
        <p:txBody>
          <a:bodyPr>
            <a:normAutofit fontScale="92500"/>
          </a:bodyPr>
          <a:lstStyle/>
          <a:p>
            <a:pPr marL="0" indent="0" eaLnBrk="1" fontAlgn="auto" hangingPunct="1">
              <a:spcAft>
                <a:spcPts val="0"/>
              </a:spcAft>
              <a:defRPr/>
            </a:pPr>
            <a:r>
              <a:rPr lang="es-CO" sz="4800" b="1" dirty="0">
                <a:solidFill>
                  <a:srgbClr val="FAFD00"/>
                </a:solidFill>
              </a:rPr>
              <a:t>El 666 era conocido por los antiguos</a:t>
            </a:r>
          </a:p>
        </p:txBody>
      </p:sp>
      <p:pic>
        <p:nvPicPr>
          <p:cNvPr id="26627" name="Picture 6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1016000"/>
            <a:ext cx="9148763" cy="412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107950" y="193675"/>
            <a:ext cx="8921750" cy="952500"/>
          </a:xfrm>
        </p:spPr>
        <p:txBody>
          <a:bodyPr>
            <a:normAutofit fontScale="92500"/>
          </a:bodyPr>
          <a:lstStyle/>
          <a:p>
            <a:pPr marL="0" indent="0" eaLnBrk="1" fontAlgn="auto" hangingPunct="1">
              <a:spcAft>
                <a:spcPts val="0"/>
              </a:spcAft>
              <a:defRPr/>
            </a:pPr>
            <a:r>
              <a:rPr lang="es-CO" sz="4800" b="1" dirty="0">
                <a:solidFill>
                  <a:srgbClr val="FAFD00"/>
                </a:solidFill>
              </a:rPr>
              <a:t>El 666 era conocido por los antiguos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07950" y="1081088"/>
            <a:ext cx="4608513" cy="3875087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42900" indent="-342900" algn="ctr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defRPr sz="2000" kern="1200" spc="3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742950" indent="-285750" algn="ctr" rtl="0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defRPr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2pPr>
            <a:lvl3pPr marL="1143000" indent="-228600" algn="ctr" rtl="0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defRPr sz="1600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3pPr>
            <a:lvl4pPr marL="1600200" indent="-228600" algn="ctr" rtl="0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defRPr sz="14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4pPr>
            <a:lvl5pPr marL="2057400" indent="-228600" algn="ctr" rtl="0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defRPr sz="1400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5pPr>
            <a:lvl6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fontAlgn="auto" hangingPunct="1">
              <a:spcAft>
                <a:spcPts val="0"/>
              </a:spcAft>
              <a:defRPr/>
            </a:pPr>
            <a:r>
              <a:rPr lang="es-CO" sz="3200" b="1" dirty="0">
                <a:solidFill>
                  <a:srgbClr val="FAFD00"/>
                </a:solidFill>
              </a:rPr>
              <a:t>Las religiones esotéricas caldeas y griegas estaban llenas de símbolos donde el número seis y la serpiente tenían un lugar destacado.</a:t>
            </a:r>
          </a:p>
          <a:p>
            <a:pPr marL="0" indent="0" eaLnBrk="1" fontAlgn="auto" hangingPunct="1">
              <a:spcAft>
                <a:spcPts val="0"/>
              </a:spcAft>
              <a:defRPr/>
            </a:pPr>
            <a:r>
              <a:rPr lang="es-CO" sz="3200" b="1" dirty="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SSS: Hay toda una ciencia oculta detrás del significado de estas letras. </a:t>
            </a:r>
          </a:p>
        </p:txBody>
      </p:sp>
      <p:pic>
        <p:nvPicPr>
          <p:cNvPr id="27652" name="5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575" y="987425"/>
            <a:ext cx="4416425" cy="415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5" name="Picture 5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1020763"/>
            <a:ext cx="45720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787900" y="1506538"/>
            <a:ext cx="3887788" cy="1714500"/>
          </a:xfrm>
        </p:spPr>
        <p:txBody>
          <a:bodyPr>
            <a:noAutofit/>
          </a:bodyPr>
          <a:lstStyle/>
          <a:p>
            <a:pPr marL="0" indent="0" eaLnBrk="1" fontAlgn="auto" hangingPunct="1">
              <a:spcAft>
                <a:spcPts val="0"/>
              </a:spcAft>
              <a:defRPr/>
            </a:pPr>
            <a:r>
              <a:rPr lang="es-CO" sz="28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El número iba inscrito en un amuleto protector contra los malos espíritus y era dedicado al dios Sol. </a:t>
            </a:r>
          </a:p>
          <a:p>
            <a:pPr marL="0" indent="0" eaLnBrk="1" fontAlgn="auto" hangingPunct="1">
              <a:spcAft>
                <a:spcPts val="0"/>
              </a:spcAft>
              <a:defRPr/>
            </a:pPr>
            <a:r>
              <a:rPr lang="es-CO" sz="28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Se llamaba el “SIGILA SOLIS” o ‘SELLO DEL SOL”</a:t>
            </a:r>
            <a:endParaRPr lang="es-CO" sz="2800" b="1" dirty="0">
              <a:solidFill>
                <a:srgbClr val="FAFD00"/>
              </a:solidFill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250825" y="0"/>
            <a:ext cx="8497888" cy="8302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CO" b="1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rPr>
              <a:t>Este número era conocido originalmente por los sacerdotes babilonios. 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 autoUpdateAnimBg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BlackTie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Vértice">
  <a:themeElements>
    <a:clrScheme name="Aspecto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Vértice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BlackTie">
    <a:dk1>
      <a:srgbClr val="000000"/>
    </a:dk1>
    <a:lt1>
      <a:srgbClr val="FFFFFF"/>
    </a:lt1>
    <a:dk2>
      <a:srgbClr val="46464A"/>
    </a:dk2>
    <a:lt2>
      <a:srgbClr val="E3DCCF"/>
    </a:lt2>
    <a:accent1>
      <a:srgbClr val="6F6F74"/>
    </a:accent1>
    <a:accent2>
      <a:srgbClr val="A7B789"/>
    </a:accent2>
    <a:accent3>
      <a:srgbClr val="BEAE98"/>
    </a:accent3>
    <a:accent4>
      <a:srgbClr val="92A9B9"/>
    </a:accent4>
    <a:accent5>
      <a:srgbClr val="9C8265"/>
    </a:accent5>
    <a:accent6>
      <a:srgbClr val="8D6974"/>
    </a:accent6>
    <a:hlink>
      <a:srgbClr val="67AABF"/>
    </a:hlink>
    <a:folHlink>
      <a:srgbClr val="B1B5A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Black Tie</Template>
  <TotalTime>676</TotalTime>
  <Words>3889</Words>
  <Application>Microsoft Office PowerPoint</Application>
  <PresentationFormat>Presentación en pantalla (16:9)</PresentationFormat>
  <Paragraphs>342</Paragraphs>
  <Slides>58</Slides>
  <Notes>1</Notes>
  <HiddenSlides>0</HiddenSlides>
  <MMClips>1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58</vt:i4>
      </vt:variant>
    </vt:vector>
  </HeadingPairs>
  <TitlesOfParts>
    <vt:vector size="70" baseType="lpstr">
      <vt:lpstr>Adobe Caslon Pro</vt:lpstr>
      <vt:lpstr>Arial</vt:lpstr>
      <vt:lpstr>Book Antiqua</vt:lpstr>
      <vt:lpstr>Garamond</vt:lpstr>
      <vt:lpstr>Lucida Sans</vt:lpstr>
      <vt:lpstr>Tahoma</vt:lpstr>
      <vt:lpstr>Times</vt:lpstr>
      <vt:lpstr>Wingdings</vt:lpstr>
      <vt:lpstr>Wingdings 2</vt:lpstr>
      <vt:lpstr>Wingdings 3</vt:lpstr>
      <vt:lpstr>BlackTie</vt:lpstr>
      <vt:lpstr>Vértice</vt:lpstr>
      <vt:lpstr>EL FUERTE PREGON PRESENTA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 “EL MISTERIO DE DIOS”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Efrain Barón</dc:creator>
  <cp:lastModifiedBy>57314</cp:lastModifiedBy>
  <cp:revision>65</cp:revision>
  <dcterms:created xsi:type="dcterms:W3CDTF">1998-08-06T11:13:09Z</dcterms:created>
  <dcterms:modified xsi:type="dcterms:W3CDTF">2023-04-18T21:47:26Z</dcterms:modified>
</cp:coreProperties>
</file>