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9"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6" r:id="rId26"/>
    <p:sldId id="282" r:id="rId27"/>
    <p:sldId id="283" r:id="rId28"/>
    <p:sldId id="284" r:id="rId29"/>
    <p:sldId id="285" r:id="rId30"/>
    <p:sldId id="287" r:id="rId31"/>
    <p:sldId id="290" r:id="rId32"/>
    <p:sldId id="288" r:id="rId33"/>
    <p:sldId id="292" r:id="rId34"/>
    <p:sldId id="295" r:id="rId35"/>
    <p:sldId id="291" r:id="rId36"/>
    <p:sldId id="294" r:id="rId37"/>
    <p:sldId id="330" r:id="rId38"/>
    <p:sldId id="322" r:id="rId39"/>
    <p:sldId id="331" r:id="rId40"/>
    <p:sldId id="317" r:id="rId41"/>
    <p:sldId id="323" r:id="rId42"/>
    <p:sldId id="319" r:id="rId43"/>
    <p:sldId id="320" r:id="rId44"/>
    <p:sldId id="321" r:id="rId45"/>
    <p:sldId id="324" r:id="rId46"/>
    <p:sldId id="300" r:id="rId47"/>
    <p:sldId id="301" r:id="rId48"/>
    <p:sldId id="306" r:id="rId49"/>
    <p:sldId id="304" r:id="rId50"/>
    <p:sldId id="305" r:id="rId51"/>
    <p:sldId id="307" r:id="rId52"/>
    <p:sldId id="308" r:id="rId53"/>
    <p:sldId id="309" r:id="rId54"/>
    <p:sldId id="310" r:id="rId55"/>
    <p:sldId id="312" r:id="rId56"/>
    <p:sldId id="314" r:id="rId57"/>
    <p:sldId id="325" r:id="rId58"/>
    <p:sldId id="326" r:id="rId59"/>
    <p:sldId id="316" r:id="rId60"/>
    <p:sldId id="327" r:id="rId61"/>
    <p:sldId id="328" r:id="rId62"/>
  </p:sldIdLst>
  <p:sldSz cx="9144000" cy="5143500" type="screen16x9"/>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76" autoAdjust="0"/>
    <p:restoredTop sz="94660"/>
  </p:normalViewPr>
  <p:slideViewPr>
    <p:cSldViewPr>
      <p:cViewPr varScale="1">
        <p:scale>
          <a:sx n="74" d="100"/>
          <a:sy n="74" d="100"/>
        </p:scale>
        <p:origin x="1160" y="52"/>
      </p:cViewPr>
      <p:guideLst>
        <p:guide orient="horz" pos="1620"/>
        <p:guide pos="2880"/>
      </p:guideLst>
    </p:cSldViewPr>
  </p:slideViewPr>
  <p:notesTextViewPr>
    <p:cViewPr>
      <p:scale>
        <a:sx n="1" d="1"/>
        <a:sy n="1" d="1"/>
      </p:scale>
      <p:origin x="0" y="0"/>
    </p:cViewPr>
  </p:notesTextViewPr>
  <p:sorterViewPr>
    <p:cViewPr>
      <p:scale>
        <a:sx n="66" d="100"/>
        <a:sy n="66" d="100"/>
      </p:scale>
      <p:origin x="0" y="180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ectangle 7"/>
          <p:cNvSpPr/>
          <p:nvPr/>
        </p:nvSpPr>
        <p:spPr>
          <a:xfrm>
            <a:off x="777875"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6"/>
          <p:cNvSpPr/>
          <p:nvPr/>
        </p:nvSpPr>
        <p:spPr>
          <a:xfrm>
            <a:off x="777875" y="4629150"/>
            <a:ext cx="7543800" cy="20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762000" y="2400300"/>
            <a:ext cx="7543800" cy="1143000"/>
          </a:xfrm>
        </p:spPr>
        <p:txBody>
          <a:bodyPr>
            <a:noAutofit/>
          </a:bodyPr>
          <a:lstStyle>
            <a:lvl1pP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762000" y="3543300"/>
            <a:ext cx="6858000" cy="742950"/>
          </a:xfrm>
        </p:spPr>
        <p:txBody>
          <a:bodyPr anchor="t">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ltLang="en-US"/>
          </a:p>
        </p:txBody>
      </p:sp>
      <p:sp>
        <p:nvSpPr>
          <p:cNvPr id="8" name="Slide Number Placeholder 5"/>
          <p:cNvSpPr>
            <a:spLocks noGrp="1"/>
          </p:cNvSpPr>
          <p:nvPr>
            <p:ph type="sldNum" sz="quarter" idx="12"/>
          </p:nvPr>
        </p:nvSpPr>
        <p:spPr/>
        <p:txBody>
          <a:bodyPr/>
          <a:lstStyle>
            <a:lvl1pPr>
              <a:defRPr/>
            </a:lvl1pPr>
          </a:lstStyle>
          <a:p>
            <a:pPr>
              <a:defRPr/>
            </a:pPr>
            <a:fld id="{4973F453-8614-406B-8705-8D6A47F0DB24}" type="slidenum">
              <a:rPr lang="en-US" altLang="en-US"/>
              <a:pPr>
                <a:defRPr/>
              </a:pPr>
              <a:t>‹Nº›</a:t>
            </a:fld>
            <a:endParaRPr lang="en-US" altLang="en-US"/>
          </a:p>
        </p:txBody>
      </p:sp>
    </p:spTree>
    <p:extLst>
      <p:ext uri="{BB962C8B-B14F-4D97-AF65-F5344CB8AC3E}">
        <p14:creationId xmlns:p14="http://schemas.microsoft.com/office/powerpoint/2010/main" val="22674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14400" y="514350"/>
            <a:ext cx="7239000" cy="291465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CF88661F-E835-4183-B4E4-7EFB68063A2C}" type="slidenum">
              <a:rPr lang="en-US" altLang="en-US"/>
              <a:pPr>
                <a:defRPr/>
              </a:pPr>
              <a:t>‹Nº›</a:t>
            </a:fld>
            <a:endParaRPr lang="en-US" altLang="en-US"/>
          </a:p>
        </p:txBody>
      </p:sp>
    </p:spTree>
    <p:extLst>
      <p:ext uri="{BB962C8B-B14F-4D97-AF65-F5344CB8AC3E}">
        <p14:creationId xmlns:p14="http://schemas.microsoft.com/office/powerpoint/2010/main" val="3731795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514351"/>
            <a:ext cx="1828800" cy="405764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90800" y="514351"/>
            <a:ext cx="5715000" cy="365760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42DCBF5-6E52-42B3-BC21-D0BA26485758}" type="slidenum">
              <a:rPr lang="en-US" altLang="en-US"/>
              <a:pPr>
                <a:defRPr/>
              </a:pPr>
              <a:t>‹Nº›</a:t>
            </a:fld>
            <a:endParaRPr lang="en-US" altLang="en-US"/>
          </a:p>
        </p:txBody>
      </p:sp>
    </p:spTree>
    <p:extLst>
      <p:ext uri="{BB962C8B-B14F-4D97-AF65-F5344CB8AC3E}">
        <p14:creationId xmlns:p14="http://schemas.microsoft.com/office/powerpoint/2010/main" val="404477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85800" y="342900"/>
            <a:ext cx="7772400" cy="857250"/>
          </a:xfrm>
        </p:spPr>
        <p:txBody>
          <a:bodyPr/>
          <a:lstStyle/>
          <a:p>
            <a:r>
              <a:rPr lang="es-ES"/>
              <a:t>Haga clic para modificar el estilo de título del patrón</a:t>
            </a:r>
            <a:endParaRPr lang="es-CO"/>
          </a:p>
        </p:txBody>
      </p:sp>
      <p:sp>
        <p:nvSpPr>
          <p:cNvPr id="3" name="2 Marcador de texto"/>
          <p:cNvSpPr>
            <a:spLocks noGrp="1"/>
          </p:cNvSpPr>
          <p:nvPr>
            <p:ph type="body" sz="half" idx="1"/>
          </p:nvPr>
        </p:nvSpPr>
        <p:spPr>
          <a:xfrm>
            <a:off x="6858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imágenes prediseñadas"/>
          <p:cNvSpPr>
            <a:spLocks noGrp="1"/>
          </p:cNvSpPr>
          <p:nvPr>
            <p:ph type="clipArt" sz="half" idx="2"/>
          </p:nvPr>
        </p:nvSpPr>
        <p:spPr>
          <a:xfrm>
            <a:off x="4648200" y="1485900"/>
            <a:ext cx="3810000" cy="3086100"/>
          </a:xfrm>
        </p:spPr>
        <p:txBody>
          <a:bodyPr rtlCol="0">
            <a:normAutofit/>
          </a:bodyPr>
          <a:lstStyle/>
          <a:p>
            <a:pPr lvl="0"/>
            <a:endParaRPr lang="es-CO" noProof="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DE770DE4-1645-45CC-B5A0-5BC36B8428E1}" type="slidenum">
              <a:rPr lang="en-US" altLang="en-US"/>
              <a:pPr>
                <a:defRPr/>
              </a:pPr>
              <a:t>‹Nº›</a:t>
            </a:fld>
            <a:endParaRPr lang="en-US" altLang="en-US"/>
          </a:p>
        </p:txBody>
      </p:sp>
    </p:spTree>
    <p:extLst>
      <p:ext uri="{BB962C8B-B14F-4D97-AF65-F5344CB8AC3E}">
        <p14:creationId xmlns:p14="http://schemas.microsoft.com/office/powerpoint/2010/main" val="3732202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85800" y="342900"/>
            <a:ext cx="7772400" cy="857250"/>
          </a:xfrm>
        </p:spPr>
        <p:txBody>
          <a:bodyPr/>
          <a:lstStyle/>
          <a:p>
            <a:r>
              <a:rPr lang="es-ES"/>
              <a:t>Haga clic para modificar el estilo de título del patrón</a:t>
            </a:r>
            <a:endParaRPr lang="es-CO"/>
          </a:p>
        </p:txBody>
      </p:sp>
      <p:sp>
        <p:nvSpPr>
          <p:cNvPr id="3" name="2 Marcador de imágenes prediseñadas"/>
          <p:cNvSpPr>
            <a:spLocks noGrp="1"/>
          </p:cNvSpPr>
          <p:nvPr>
            <p:ph type="clipArt" sz="half" idx="1"/>
          </p:nvPr>
        </p:nvSpPr>
        <p:spPr>
          <a:xfrm>
            <a:off x="685800" y="1485900"/>
            <a:ext cx="3810000" cy="3086100"/>
          </a:xfrm>
        </p:spPr>
        <p:txBody>
          <a:bodyPr rtlCol="0">
            <a:normAutofit/>
          </a:bodyPr>
          <a:lstStyle/>
          <a:p>
            <a:pPr lvl="0"/>
            <a:endParaRPr lang="es-CO" noProof="0"/>
          </a:p>
        </p:txBody>
      </p:sp>
      <p:sp>
        <p:nvSpPr>
          <p:cNvPr id="4" name="3 Marcador de texto"/>
          <p:cNvSpPr>
            <a:spLocks noGrp="1"/>
          </p:cNvSpPr>
          <p:nvPr>
            <p:ph type="body" sz="half" idx="2"/>
          </p:nvPr>
        </p:nvSpPr>
        <p:spPr>
          <a:xfrm>
            <a:off x="46482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5CF3EC62-6682-4300-AFF4-0427041D3525}" type="slidenum">
              <a:rPr lang="en-US" altLang="en-US"/>
              <a:pPr>
                <a:defRPr/>
              </a:pPr>
              <a:t>‹Nº›</a:t>
            </a:fld>
            <a:endParaRPr lang="en-US" altLang="en-US"/>
          </a:p>
        </p:txBody>
      </p:sp>
    </p:spTree>
    <p:extLst>
      <p:ext uri="{BB962C8B-B14F-4D97-AF65-F5344CB8AC3E}">
        <p14:creationId xmlns:p14="http://schemas.microsoft.com/office/powerpoint/2010/main" val="1144568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85800" y="342900"/>
            <a:ext cx="7772400" cy="857250"/>
          </a:xfrm>
        </p:spPr>
        <p:txBody>
          <a:bodyPr/>
          <a:lstStyle/>
          <a:p>
            <a:r>
              <a:rPr lang="es-ES"/>
              <a:t>Haga clic para modificar el estilo de título del patrón</a:t>
            </a:r>
            <a:endParaRPr lang="es-CO"/>
          </a:p>
        </p:txBody>
      </p:sp>
      <p:sp>
        <p:nvSpPr>
          <p:cNvPr id="3" name="2 Marcador de texto"/>
          <p:cNvSpPr>
            <a:spLocks noGrp="1"/>
          </p:cNvSpPr>
          <p:nvPr>
            <p:ph type="body" sz="half" idx="1"/>
          </p:nvPr>
        </p:nvSpPr>
        <p:spPr>
          <a:xfrm>
            <a:off x="6858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gráfico"/>
          <p:cNvSpPr>
            <a:spLocks noGrp="1"/>
          </p:cNvSpPr>
          <p:nvPr>
            <p:ph type="chart" sz="half" idx="2"/>
          </p:nvPr>
        </p:nvSpPr>
        <p:spPr>
          <a:xfrm>
            <a:off x="4648200" y="1485900"/>
            <a:ext cx="3810000" cy="3086100"/>
          </a:xfrm>
        </p:spPr>
        <p:txBody>
          <a:bodyPr rtlCol="0">
            <a:normAutofit/>
          </a:bodyPr>
          <a:lstStyle/>
          <a:p>
            <a:pPr lvl="0"/>
            <a:endParaRPr lang="es-CO" noProof="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501DA0D5-5C33-4CED-89F5-B2AFE0FCB354}" type="slidenum">
              <a:rPr lang="en-US" altLang="en-US"/>
              <a:pPr>
                <a:defRPr/>
              </a:pPr>
              <a:t>‹Nº›</a:t>
            </a:fld>
            <a:endParaRPr lang="en-US" altLang="en-US"/>
          </a:p>
        </p:txBody>
      </p:sp>
    </p:spTree>
    <p:extLst>
      <p:ext uri="{BB962C8B-B14F-4D97-AF65-F5344CB8AC3E}">
        <p14:creationId xmlns:p14="http://schemas.microsoft.com/office/powerpoint/2010/main" val="311670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3277C893-C099-4EC5-BF19-A69D95D0699A}" type="slidenum">
              <a:rPr lang="en-US" altLang="en-US"/>
              <a:pPr>
                <a:defRPr/>
              </a:pPr>
              <a:t>‹Nº›</a:t>
            </a:fld>
            <a:endParaRPr lang="en-US" altLang="en-US"/>
          </a:p>
        </p:txBody>
      </p:sp>
    </p:spTree>
    <p:extLst>
      <p:ext uri="{BB962C8B-B14F-4D97-AF65-F5344CB8AC3E}">
        <p14:creationId xmlns:p14="http://schemas.microsoft.com/office/powerpoint/2010/main" val="274761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Rectangle 6"/>
          <p:cNvSpPr/>
          <p:nvPr/>
        </p:nvSpPr>
        <p:spPr>
          <a:xfrm>
            <a:off x="777875"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7"/>
          <p:cNvSpPr/>
          <p:nvPr/>
        </p:nvSpPr>
        <p:spPr>
          <a:xfrm>
            <a:off x="777875" y="4629150"/>
            <a:ext cx="7543800" cy="20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62000" y="2457450"/>
            <a:ext cx="7543800" cy="1257300"/>
          </a:xfrm>
        </p:spPr>
        <p:txBody>
          <a:bodyPr/>
          <a:lstStyle>
            <a:lvl1pPr algn="l">
              <a:defRPr sz="54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2000" y="3714750"/>
            <a:ext cx="6858000" cy="685800"/>
          </a:xfrm>
        </p:spPr>
        <p:txBody>
          <a:bodyPr anchor="t">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6" name="Date Placeholder 3"/>
          <p:cNvSpPr>
            <a:spLocks noGrp="1"/>
          </p:cNvSpPr>
          <p:nvPr>
            <p:ph type="dt" sz="half" idx="10"/>
          </p:nvPr>
        </p:nvSpPr>
        <p:spPr/>
        <p:txBody>
          <a:bodyPr/>
          <a:lstStyle>
            <a:lvl1pPr>
              <a:defRPr/>
            </a:lvl1pPr>
          </a:lstStyle>
          <a:p>
            <a:pPr>
              <a:defRPr/>
            </a:pPr>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ltLang="en-US"/>
          </a:p>
        </p:txBody>
      </p:sp>
      <p:sp>
        <p:nvSpPr>
          <p:cNvPr id="8" name="Slide Number Placeholder 5"/>
          <p:cNvSpPr>
            <a:spLocks noGrp="1"/>
          </p:cNvSpPr>
          <p:nvPr>
            <p:ph type="sldNum" sz="quarter" idx="12"/>
          </p:nvPr>
        </p:nvSpPr>
        <p:spPr/>
        <p:txBody>
          <a:bodyPr/>
          <a:lstStyle>
            <a:lvl1pPr>
              <a:defRPr/>
            </a:lvl1pPr>
          </a:lstStyle>
          <a:p>
            <a:pPr>
              <a:defRPr/>
            </a:pPr>
            <a:fld id="{88C9BE5F-5884-422B-B83D-4DA41B98C9E1}" type="slidenum">
              <a:rPr lang="en-US" altLang="en-US"/>
              <a:pPr>
                <a:defRPr/>
              </a:pPr>
              <a:t>‹Nº›</a:t>
            </a:fld>
            <a:endParaRPr lang="en-US" altLang="en-US"/>
          </a:p>
        </p:txBody>
      </p:sp>
    </p:spTree>
    <p:extLst>
      <p:ext uri="{BB962C8B-B14F-4D97-AF65-F5344CB8AC3E}">
        <p14:creationId xmlns:p14="http://schemas.microsoft.com/office/powerpoint/2010/main" val="155362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7620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482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CF4BA4F5-D545-4C90-AC4E-54AEF10E3DF6}" type="slidenum">
              <a:rPr lang="en-US" altLang="en-US"/>
              <a:pPr>
                <a:defRPr/>
              </a:pPr>
              <a:t>‹Nº›</a:t>
            </a:fld>
            <a:endParaRPr lang="en-US" altLang="en-US"/>
          </a:p>
        </p:txBody>
      </p:sp>
    </p:spTree>
    <p:extLst>
      <p:ext uri="{BB962C8B-B14F-4D97-AF65-F5344CB8AC3E}">
        <p14:creationId xmlns:p14="http://schemas.microsoft.com/office/powerpoint/2010/main" val="111908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cxnSp>
        <p:nvCxnSpPr>
          <p:cNvPr id="7" name="Straight Connector 10"/>
          <p:cNvCxnSpPr/>
          <p:nvPr/>
        </p:nvCxnSpPr>
        <p:spPr>
          <a:xfrm>
            <a:off x="758825" y="936625"/>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2"/>
          <p:cNvCxnSpPr/>
          <p:nvPr/>
        </p:nvCxnSpPr>
        <p:spPr>
          <a:xfrm>
            <a:off x="4645025" y="936625"/>
            <a:ext cx="3657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589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758952" y="996948"/>
            <a:ext cx="3657600" cy="2286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451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152" y="996948"/>
            <a:ext cx="3657600" cy="2286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9" name="Date Placeholder 6"/>
          <p:cNvSpPr>
            <a:spLocks noGrp="1"/>
          </p:cNvSpPr>
          <p:nvPr>
            <p:ph type="dt" sz="half" idx="10"/>
          </p:nvPr>
        </p:nvSpPr>
        <p:spPr/>
        <p:txBody>
          <a:bodyPr/>
          <a:lstStyle>
            <a:lvl1pPr>
              <a:defRPr/>
            </a:lvl1pPr>
          </a:lstStyle>
          <a:p>
            <a:pPr>
              <a:defRPr/>
            </a:pPr>
            <a:endParaRPr lang="en-US" altLang="en-US"/>
          </a:p>
        </p:txBody>
      </p:sp>
      <p:sp>
        <p:nvSpPr>
          <p:cNvPr id="10" name="Footer Placeholder 7"/>
          <p:cNvSpPr>
            <a:spLocks noGrp="1"/>
          </p:cNvSpPr>
          <p:nvPr>
            <p:ph type="ftr" sz="quarter" idx="11"/>
          </p:nvPr>
        </p:nvSpPr>
        <p:spPr/>
        <p:txBody>
          <a:bodyPr/>
          <a:lstStyle>
            <a:lvl1pPr>
              <a:defRPr/>
            </a:lvl1pPr>
          </a:lstStyle>
          <a:p>
            <a:pPr>
              <a:defRPr/>
            </a:pPr>
            <a:endParaRPr lang="en-US" altLang="en-US"/>
          </a:p>
        </p:txBody>
      </p:sp>
      <p:sp>
        <p:nvSpPr>
          <p:cNvPr id="11" name="Slide Number Placeholder 8"/>
          <p:cNvSpPr>
            <a:spLocks noGrp="1"/>
          </p:cNvSpPr>
          <p:nvPr>
            <p:ph type="sldNum" sz="quarter" idx="12"/>
          </p:nvPr>
        </p:nvSpPr>
        <p:spPr/>
        <p:txBody>
          <a:bodyPr/>
          <a:lstStyle>
            <a:lvl1pPr>
              <a:defRPr/>
            </a:lvl1pPr>
          </a:lstStyle>
          <a:p>
            <a:pPr>
              <a:defRPr/>
            </a:pPr>
            <a:fld id="{2A9A5477-ECC6-4E07-970C-85A4A549427A}" type="slidenum">
              <a:rPr lang="en-US" altLang="en-US"/>
              <a:pPr>
                <a:defRPr/>
              </a:pPr>
              <a:t>‹Nº›</a:t>
            </a:fld>
            <a:endParaRPr lang="en-US" altLang="en-US"/>
          </a:p>
        </p:txBody>
      </p:sp>
    </p:spTree>
    <p:extLst>
      <p:ext uri="{BB962C8B-B14F-4D97-AF65-F5344CB8AC3E}">
        <p14:creationId xmlns:p14="http://schemas.microsoft.com/office/powerpoint/2010/main" val="891447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F42791D2-A880-4F32-A3F1-358AF264DB90}" type="slidenum">
              <a:rPr lang="en-US" altLang="en-US"/>
              <a:pPr>
                <a:defRPr/>
              </a:pPr>
              <a:t>‹Nº›</a:t>
            </a:fld>
            <a:endParaRPr lang="en-US" altLang="en-US"/>
          </a:p>
        </p:txBody>
      </p:sp>
    </p:spTree>
    <p:extLst>
      <p:ext uri="{BB962C8B-B14F-4D97-AF65-F5344CB8AC3E}">
        <p14:creationId xmlns:p14="http://schemas.microsoft.com/office/powerpoint/2010/main" val="2832070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F1593AAA-1DF6-423D-94BD-CCAD3C146D98}" type="slidenum">
              <a:rPr lang="en-US" altLang="en-US"/>
              <a:pPr>
                <a:defRPr/>
              </a:pPr>
              <a:t>‹Nº›</a:t>
            </a:fld>
            <a:endParaRPr lang="en-US" altLang="en-US"/>
          </a:p>
        </p:txBody>
      </p:sp>
    </p:spTree>
    <p:extLst>
      <p:ext uri="{BB962C8B-B14F-4D97-AF65-F5344CB8AC3E}">
        <p14:creationId xmlns:p14="http://schemas.microsoft.com/office/powerpoint/2010/main" val="391413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cxnSp>
        <p:nvCxnSpPr>
          <p:cNvPr id="5" name="Straight Connector 9"/>
          <p:cNvCxnSpPr/>
          <p:nvPr/>
        </p:nvCxnSpPr>
        <p:spPr>
          <a:xfrm rot="5400000">
            <a:off x="2153444" y="1885156"/>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0" y="3429000"/>
            <a:ext cx="6784848" cy="1200150"/>
          </a:xfrm>
        </p:spPr>
        <p:txBody>
          <a:bodyPr>
            <a:normAutofit/>
          </a:bodyPr>
          <a:lstStyle>
            <a:lvl1pPr algn="l">
              <a:defRPr sz="5400" b="0"/>
            </a:lvl1pPr>
          </a:lstStyle>
          <a:p>
            <a:r>
              <a:rPr lang="es-ES"/>
              <a:t>Haga clic para modificar el estilo de título del patrón</a:t>
            </a:r>
            <a:endParaRPr lang="en-US"/>
          </a:p>
        </p:txBody>
      </p:sp>
      <p:sp>
        <p:nvSpPr>
          <p:cNvPr id="3" name="Content Placeholder 2"/>
          <p:cNvSpPr>
            <a:spLocks noGrp="1"/>
          </p:cNvSpPr>
          <p:nvPr>
            <p:ph idx="1"/>
          </p:nvPr>
        </p:nvSpPr>
        <p:spPr>
          <a:xfrm>
            <a:off x="3710866" y="342900"/>
            <a:ext cx="4594934" cy="30860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62002" y="342900"/>
            <a:ext cx="2673657" cy="30861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Date Placeholder 4"/>
          <p:cNvSpPr>
            <a:spLocks noGrp="1"/>
          </p:cNvSpPr>
          <p:nvPr>
            <p:ph type="dt" sz="half" idx="10"/>
          </p:nvPr>
        </p:nvSpPr>
        <p:spPr/>
        <p:txBody>
          <a:bodyPr/>
          <a:lstStyle>
            <a:lvl1pPr>
              <a:defRPr/>
            </a:lvl1pPr>
          </a:lstStyle>
          <a:p>
            <a:pPr>
              <a:defRPr/>
            </a:pPr>
            <a:endParaRPr lang="en-US" altLang="en-US"/>
          </a:p>
        </p:txBody>
      </p:sp>
      <p:sp>
        <p:nvSpPr>
          <p:cNvPr id="7" name="Footer Placeholder 5"/>
          <p:cNvSpPr>
            <a:spLocks noGrp="1"/>
          </p:cNvSpPr>
          <p:nvPr>
            <p:ph type="ftr" sz="quarter" idx="11"/>
          </p:nvPr>
        </p:nvSpPr>
        <p:spPr/>
        <p:txBody>
          <a:bodyPr/>
          <a:lstStyle>
            <a:lvl1pPr>
              <a:defRPr/>
            </a:lvl1pPr>
          </a:lstStyle>
          <a:p>
            <a:pPr>
              <a:defRPr/>
            </a:pPr>
            <a:endParaRPr lang="en-US" altLang="en-US"/>
          </a:p>
        </p:txBody>
      </p:sp>
      <p:sp>
        <p:nvSpPr>
          <p:cNvPr id="8" name="Slide Number Placeholder 6"/>
          <p:cNvSpPr>
            <a:spLocks noGrp="1"/>
          </p:cNvSpPr>
          <p:nvPr>
            <p:ph type="sldNum" sz="quarter" idx="12"/>
          </p:nvPr>
        </p:nvSpPr>
        <p:spPr/>
        <p:txBody>
          <a:bodyPr/>
          <a:lstStyle>
            <a:lvl1pPr>
              <a:defRPr/>
            </a:lvl1pPr>
          </a:lstStyle>
          <a:p>
            <a:pPr>
              <a:defRPr/>
            </a:pPr>
            <a:fld id="{4D542C50-99B7-4F03-9739-F618249BC503}" type="slidenum">
              <a:rPr lang="en-US" altLang="en-US"/>
              <a:pPr>
                <a:defRPr/>
              </a:pPr>
              <a:t>‹Nº›</a:t>
            </a:fld>
            <a:endParaRPr lang="en-US" altLang="en-US"/>
          </a:p>
        </p:txBody>
      </p:sp>
    </p:spTree>
    <p:extLst>
      <p:ext uri="{BB962C8B-B14F-4D97-AF65-F5344CB8AC3E}">
        <p14:creationId xmlns:p14="http://schemas.microsoft.com/office/powerpoint/2010/main" val="2252883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58952" y="3429000"/>
            <a:ext cx="6784848" cy="1200150"/>
          </a:xfrm>
        </p:spPr>
        <p:txBody>
          <a:bodyPr>
            <a:normAutofit/>
          </a:bodyPr>
          <a:lstStyle>
            <a:lvl1pPr algn="l">
              <a:defRPr sz="5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777240" y="342900"/>
            <a:ext cx="7543800" cy="2171700"/>
          </a:xfrm>
          <a:ln w="6350">
            <a:solidFill>
              <a:schemeClr val="tx2"/>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US" noProof="0"/>
          </a:p>
        </p:txBody>
      </p:sp>
      <p:sp>
        <p:nvSpPr>
          <p:cNvPr id="4" name="Text Placeholder 3"/>
          <p:cNvSpPr>
            <a:spLocks noGrp="1"/>
          </p:cNvSpPr>
          <p:nvPr>
            <p:ph type="body" sz="half" idx="2"/>
          </p:nvPr>
        </p:nvSpPr>
        <p:spPr>
          <a:xfrm>
            <a:off x="850392" y="2628900"/>
            <a:ext cx="7391400" cy="603647"/>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0A589FB6-3EAC-409D-840E-72BC072A7136}" type="slidenum">
              <a:rPr lang="en-US" altLang="en-US"/>
              <a:pPr>
                <a:defRPr/>
              </a:pPr>
              <a:t>‹Nº›</a:t>
            </a:fld>
            <a:endParaRPr lang="en-US" altLang="en-US"/>
          </a:p>
        </p:txBody>
      </p:sp>
    </p:spTree>
    <p:extLst>
      <p:ext uri="{BB962C8B-B14F-4D97-AF65-F5344CB8AC3E}">
        <p14:creationId xmlns:p14="http://schemas.microsoft.com/office/powerpoint/2010/main" val="69827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0" y="3429000"/>
            <a:ext cx="678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s-ES"/>
              <a:t>Haga clic para modificar el estilo de título del patrón</a:t>
            </a:r>
            <a:endParaRPr lang="en-US"/>
          </a:p>
        </p:txBody>
      </p:sp>
      <p:sp>
        <p:nvSpPr>
          <p:cNvPr id="1027" name="Text Placeholder 2"/>
          <p:cNvSpPr>
            <a:spLocks noGrp="1"/>
          </p:cNvSpPr>
          <p:nvPr>
            <p:ph type="body" idx="1"/>
          </p:nvPr>
        </p:nvSpPr>
        <p:spPr bwMode="auto">
          <a:xfrm>
            <a:off x="762000" y="514350"/>
            <a:ext cx="75438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248400" y="4656138"/>
            <a:ext cx="2133600" cy="274637"/>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a:defRPr/>
            </a:pPr>
            <a:endParaRPr lang="en-US" altLang="en-US"/>
          </a:p>
        </p:txBody>
      </p:sp>
      <p:sp>
        <p:nvSpPr>
          <p:cNvPr id="5" name="Footer Placeholder 4"/>
          <p:cNvSpPr>
            <a:spLocks noGrp="1"/>
          </p:cNvSpPr>
          <p:nvPr>
            <p:ph type="ftr" sz="quarter" idx="3"/>
          </p:nvPr>
        </p:nvSpPr>
        <p:spPr>
          <a:xfrm>
            <a:off x="762000" y="4656138"/>
            <a:ext cx="4873625" cy="274637"/>
          </a:xfrm>
          <a:prstGeom prst="rect">
            <a:avLst/>
          </a:prstGeom>
        </p:spPr>
        <p:txBody>
          <a:bodyPr vert="horz" lIns="91440" tIns="45720" rIns="91440" bIns="45720" rtlCol="0" anchor="ctr"/>
          <a:lstStyle>
            <a:lvl1pPr algn="l">
              <a:defRPr sz="1200" b="1">
                <a:solidFill>
                  <a:schemeClr val="tx2">
                    <a:lumMod val="90000"/>
                    <a:lumOff val="10000"/>
                  </a:schemeClr>
                </a:solidFill>
                <a:latin typeface="Times New Roman" charset="0"/>
              </a:defRPr>
            </a:lvl1pPr>
          </a:lstStyle>
          <a:p>
            <a:pPr>
              <a:defRPr/>
            </a:pPr>
            <a:endParaRPr lang="en-US" altLang="en-US"/>
          </a:p>
        </p:txBody>
      </p:sp>
      <p:sp>
        <p:nvSpPr>
          <p:cNvPr id="6" name="Slide Number Placeholder 5"/>
          <p:cNvSpPr>
            <a:spLocks noGrp="1"/>
          </p:cNvSpPr>
          <p:nvPr>
            <p:ph type="sldNum" sz="quarter" idx="4"/>
          </p:nvPr>
        </p:nvSpPr>
        <p:spPr>
          <a:xfrm>
            <a:off x="7620000" y="4265613"/>
            <a:ext cx="762000" cy="274637"/>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a:defRPr/>
            </a:pPr>
            <a:fld id="{E6ECCDB2-1DA6-464D-ADC7-688C0DB3484C}" type="slidenum">
              <a:rPr lang="en-US" altLang="en-US"/>
              <a:pPr>
                <a:defRPr/>
              </a:pPr>
              <a:t>‹Nº›</a:t>
            </a:fld>
            <a:endParaRPr lang="en-US" altLang="en-US"/>
          </a:p>
        </p:txBody>
      </p:sp>
      <p:sp>
        <p:nvSpPr>
          <p:cNvPr id="8" name="Rectangle 7"/>
          <p:cNvSpPr/>
          <p:nvPr/>
        </p:nvSpPr>
        <p:spPr>
          <a:xfrm>
            <a:off x="777875"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777875" y="4629150"/>
            <a:ext cx="7543800" cy="20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873" r:id="rId1"/>
    <p:sldLayoutId id="2147483863" r:id="rId2"/>
    <p:sldLayoutId id="2147483874" r:id="rId3"/>
    <p:sldLayoutId id="2147483864" r:id="rId4"/>
    <p:sldLayoutId id="2147483875" r:id="rId5"/>
    <p:sldLayoutId id="2147483865" r:id="rId6"/>
    <p:sldLayoutId id="2147483866" r:id="rId7"/>
    <p:sldLayoutId id="2147483876" r:id="rId8"/>
    <p:sldLayoutId id="2147483867" r:id="rId9"/>
    <p:sldLayoutId id="2147483868" r:id="rId10"/>
    <p:sldLayoutId id="2147483869" r:id="rId11"/>
    <p:sldLayoutId id="2147483870" r:id="rId12"/>
    <p:sldLayoutId id="2147483871" r:id="rId13"/>
    <p:sldLayoutId id="2147483872" r:id="rId14"/>
  </p:sldLayoutIdLst>
  <p:txStyles>
    <p:titleStyle>
      <a:lvl1pPr algn="l" rtl="0" eaLnBrk="0" fontAlgn="base" hangingPunct="0">
        <a:spcBef>
          <a:spcPct val="0"/>
        </a:spcBef>
        <a:spcAft>
          <a:spcPct val="0"/>
        </a:spcAft>
        <a:defRPr sz="5400" kern="1200">
          <a:solidFill>
            <a:srgbClr val="262626"/>
          </a:solidFill>
          <a:latin typeface="+mj-lt"/>
          <a:ea typeface="+mj-ea"/>
          <a:cs typeface="+mj-cs"/>
        </a:defRPr>
      </a:lvl1pPr>
      <a:lvl2pPr algn="l" rtl="0" eaLnBrk="0" fontAlgn="base" hangingPunct="0">
        <a:spcBef>
          <a:spcPct val="0"/>
        </a:spcBef>
        <a:spcAft>
          <a:spcPct val="0"/>
        </a:spcAft>
        <a:defRPr sz="5400">
          <a:solidFill>
            <a:srgbClr val="262626"/>
          </a:solidFill>
          <a:latin typeface="Impact" pitchFamily="34" charset="0"/>
        </a:defRPr>
      </a:lvl2pPr>
      <a:lvl3pPr algn="l" rtl="0" eaLnBrk="0" fontAlgn="base" hangingPunct="0">
        <a:spcBef>
          <a:spcPct val="0"/>
        </a:spcBef>
        <a:spcAft>
          <a:spcPct val="0"/>
        </a:spcAft>
        <a:defRPr sz="5400">
          <a:solidFill>
            <a:srgbClr val="262626"/>
          </a:solidFill>
          <a:latin typeface="Impact" pitchFamily="34" charset="0"/>
        </a:defRPr>
      </a:lvl3pPr>
      <a:lvl4pPr algn="l" rtl="0" eaLnBrk="0" fontAlgn="base" hangingPunct="0">
        <a:spcBef>
          <a:spcPct val="0"/>
        </a:spcBef>
        <a:spcAft>
          <a:spcPct val="0"/>
        </a:spcAft>
        <a:defRPr sz="5400">
          <a:solidFill>
            <a:srgbClr val="262626"/>
          </a:solidFill>
          <a:latin typeface="Impact" pitchFamily="34" charset="0"/>
        </a:defRPr>
      </a:lvl4pPr>
      <a:lvl5pPr algn="l" rtl="0" eaLnBrk="0" fontAlgn="base" hangingPunct="0">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593725" indent="-273050" algn="l" rtl="0" eaLnBrk="0" fontAlgn="base" hangingPunct="0">
        <a:spcBef>
          <a:spcPct val="20000"/>
        </a:spcBef>
        <a:spcAft>
          <a:spcPct val="0"/>
        </a:spcAft>
        <a:buClr>
          <a:schemeClr val="accent1"/>
        </a:buClr>
        <a:buFont typeface="Arial" charset="0"/>
        <a:buChar char="•"/>
        <a:defRPr sz="2200" kern="1200">
          <a:solidFill>
            <a:schemeClr val="tx2"/>
          </a:solidFill>
          <a:latin typeface="+mn-lt"/>
          <a:ea typeface="+mn-ea"/>
          <a:cs typeface="+mn-cs"/>
        </a:defRPr>
      </a:lvl2pPr>
      <a:lvl3pPr marL="868363" indent="-228600" algn="l" rtl="0" eaLnBrk="0" fontAlgn="base" hangingPunct="0">
        <a:spcBef>
          <a:spcPct val="20000"/>
        </a:spcBef>
        <a:spcAft>
          <a:spcPct val="0"/>
        </a:spcAft>
        <a:buClr>
          <a:schemeClr val="accent1"/>
        </a:buClr>
        <a:buFont typeface="Arial" charset="0"/>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Font typeface="Arial" charset="0"/>
        <a:buChar char="•"/>
        <a:defRPr kern="1200">
          <a:solidFill>
            <a:schemeClr val="tx2"/>
          </a:solidFill>
          <a:latin typeface="+mn-lt"/>
          <a:ea typeface="+mn-ea"/>
          <a:cs typeface="+mn-cs"/>
        </a:defRPr>
      </a:lvl4pPr>
      <a:lvl5pPr marL="1371600" indent="-228600" algn="l" rtl="0" eaLnBrk="0" fontAlgn="base" hangingPunct="0">
        <a:spcBef>
          <a:spcPct val="20000"/>
        </a:spcBef>
        <a:spcAft>
          <a:spcPct val="0"/>
        </a:spcAft>
        <a:buClr>
          <a:schemeClr val="accent1"/>
        </a:buClr>
        <a:buFont typeface="Arial" charset="0"/>
        <a:buChar char="•"/>
        <a:defRPr kern="120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Rectangle 2"/>
          <p:cNvSpPr>
            <a:spLocks noGrp="1" noChangeArrowheads="1"/>
          </p:cNvSpPr>
          <p:nvPr>
            <p:ph type="ctrTitle"/>
          </p:nvPr>
        </p:nvSpPr>
        <p:spPr>
          <a:xfrm>
            <a:off x="827088" y="1347788"/>
            <a:ext cx="7543800" cy="1143000"/>
          </a:xfrm>
        </p:spPr>
        <p:txBody>
          <a:bodyPr/>
          <a:lstStyle/>
          <a:p>
            <a:pPr algn="ctr" eaLnBrk="1" hangingPunct="1"/>
            <a:r>
              <a:rPr lang="en-US" altLang="en-US">
                <a:solidFill>
                  <a:schemeClr val="bg1"/>
                </a:solidFill>
              </a:rPr>
              <a:t>EL FUERTE PREGON PRESENTA:</a:t>
            </a:r>
          </a:p>
        </p:txBody>
      </p:sp>
      <p:sp>
        <p:nvSpPr>
          <p:cNvPr id="9219" name="Rectangle 3"/>
          <p:cNvSpPr>
            <a:spLocks noGrp="1" noChangeArrowheads="1"/>
          </p:cNvSpPr>
          <p:nvPr>
            <p:ph type="subTitle" idx="1"/>
          </p:nvPr>
        </p:nvSpPr>
        <p:spPr>
          <a:xfrm>
            <a:off x="0" y="3435350"/>
            <a:ext cx="5219700" cy="1692275"/>
          </a:xfrm>
        </p:spPr>
        <p:txBody>
          <a:bodyPr>
            <a:normAutofit fontScale="92500" lnSpcReduction="20000"/>
          </a:bodyPr>
          <a:lstStyle/>
          <a:p>
            <a:pPr algn="ctr" eaLnBrk="1" hangingPunct="1">
              <a:defRPr/>
            </a:pPr>
            <a:r>
              <a:rPr lang="en-US" altLang="en-US" sz="3200" b="1" dirty="0">
                <a:solidFill>
                  <a:schemeClr val="bg1"/>
                </a:solidFill>
              </a:rPr>
              <a:t>NACIMIENTO, CRECIMIENTO CAIDA Y RESURGIMIENTO DEL ANTI-CRISTO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3508375"/>
            <a:ext cx="7986713" cy="1200150"/>
          </a:xfrm>
        </p:spPr>
        <p:txBody>
          <a:bodyPr rtlCol="0">
            <a:normAutofit fontScale="90000"/>
          </a:bodyPr>
          <a:lstStyle/>
          <a:p>
            <a:pPr algn="ctr" eaLnBrk="1" fontAlgn="auto" hangingPunct="1">
              <a:spcAft>
                <a:spcPts val="0"/>
              </a:spcAft>
              <a:defRPr/>
            </a:pPr>
            <a:r>
              <a:rPr lang="es-CO" altLang="en-US" dirty="0">
                <a:solidFill>
                  <a:schemeClr val="tx1">
                    <a:lumMod val="85000"/>
                    <a:lumOff val="15000"/>
                  </a:schemeClr>
                </a:solidFill>
              </a:rPr>
              <a:t>Esta alianza es inspirada por el mismo espíritu del dragón</a:t>
            </a:r>
          </a:p>
        </p:txBody>
      </p:sp>
      <p:sp>
        <p:nvSpPr>
          <p:cNvPr id="12291" name="Rectangle 3"/>
          <p:cNvSpPr>
            <a:spLocks noGrp="1" noChangeArrowheads="1"/>
          </p:cNvSpPr>
          <p:nvPr>
            <p:ph sz="half" idx="1"/>
          </p:nvPr>
        </p:nvSpPr>
        <p:spPr>
          <a:xfrm>
            <a:off x="762000" y="195263"/>
            <a:ext cx="3657600" cy="2825750"/>
          </a:xfrm>
        </p:spPr>
        <p:txBody>
          <a:bodyPr rtlCol="0">
            <a:normAutofit fontScale="77500" lnSpcReduction="20000"/>
          </a:bodyPr>
          <a:lstStyle/>
          <a:p>
            <a:pPr marL="274320" indent="-274320" algn="just" eaLnBrk="1" fontAlgn="auto" hangingPunct="1">
              <a:spcAft>
                <a:spcPts val="0"/>
              </a:spcAft>
              <a:buFont typeface="Arial" pitchFamily="34" charset="0"/>
              <a:buChar char="•"/>
              <a:defRPr/>
            </a:pPr>
            <a:r>
              <a:rPr lang="es-CO" altLang="en-US" b="1" dirty="0">
                <a:solidFill>
                  <a:schemeClr val="tx1"/>
                </a:solidFill>
              </a:rPr>
              <a:t>El dragón hizo guerra contra Miguel </a:t>
            </a:r>
          </a:p>
          <a:p>
            <a:pPr marL="0" indent="0" algn="just" eaLnBrk="1" fontAlgn="auto" hangingPunct="1">
              <a:spcAft>
                <a:spcPts val="0"/>
              </a:spcAft>
              <a:buFont typeface="Arial" charset="0"/>
              <a:buNone/>
              <a:defRPr/>
            </a:pPr>
            <a:r>
              <a:rPr lang="es-CO" altLang="en-US" b="1" dirty="0">
                <a:solidFill>
                  <a:schemeClr val="tx1"/>
                </a:solidFill>
              </a:rPr>
              <a:t>   </a:t>
            </a:r>
            <a:r>
              <a:rPr lang="es-CO" altLang="en-US" b="1" dirty="0">
                <a:solidFill>
                  <a:srgbClr val="FF0000"/>
                </a:solidFill>
              </a:rPr>
              <a:t>(Apoc. 12:7,8)</a:t>
            </a:r>
          </a:p>
          <a:p>
            <a:pPr marL="274320" indent="-274320" algn="just" eaLnBrk="1" fontAlgn="auto" hangingPunct="1">
              <a:spcAft>
                <a:spcPts val="0"/>
              </a:spcAft>
              <a:buFont typeface="Arial" pitchFamily="34" charset="0"/>
              <a:buChar char="•"/>
              <a:defRPr/>
            </a:pPr>
            <a:r>
              <a:rPr lang="es-CO" altLang="en-US" b="1" dirty="0">
                <a:solidFill>
                  <a:schemeClr val="tx1"/>
                </a:solidFill>
              </a:rPr>
              <a:t>El dragón se llena de ira contra la mujer y hace guerra contra los descendientes de ella </a:t>
            </a:r>
            <a:r>
              <a:rPr lang="es-CO" altLang="en-US" b="1" dirty="0">
                <a:solidFill>
                  <a:srgbClr val="FF0000"/>
                </a:solidFill>
              </a:rPr>
              <a:t>(Apoc. 12:17)</a:t>
            </a:r>
          </a:p>
        </p:txBody>
      </p:sp>
      <p:sp>
        <p:nvSpPr>
          <p:cNvPr id="12292" name="Rectangle 4"/>
          <p:cNvSpPr>
            <a:spLocks noGrp="1" noChangeArrowheads="1"/>
          </p:cNvSpPr>
          <p:nvPr>
            <p:ph sz="half" idx="2"/>
          </p:nvPr>
        </p:nvSpPr>
        <p:spPr>
          <a:xfrm>
            <a:off x="4572000" y="123825"/>
            <a:ext cx="3657600" cy="2825750"/>
          </a:xfrm>
        </p:spPr>
        <p:txBody>
          <a:bodyPr rtlCol="0">
            <a:normAutofit fontScale="77500" lnSpcReduction="20000"/>
          </a:bodyPr>
          <a:lstStyle/>
          <a:p>
            <a:pPr marL="274320" indent="-274320" algn="just" eaLnBrk="1" fontAlgn="auto" hangingPunct="1">
              <a:spcAft>
                <a:spcPts val="0"/>
              </a:spcAft>
              <a:buFont typeface="Arial" pitchFamily="34" charset="0"/>
              <a:buChar char="•"/>
              <a:defRPr/>
            </a:pPr>
            <a:r>
              <a:rPr lang="es-CO" altLang="en-US" b="1" dirty="0">
                <a:solidFill>
                  <a:schemeClr val="tx1"/>
                </a:solidFill>
              </a:rPr>
              <a:t>La alianza final hace guerra contra el Cordero</a:t>
            </a:r>
          </a:p>
          <a:p>
            <a:pPr marL="0" indent="0" algn="just" eaLnBrk="1" fontAlgn="auto" hangingPunct="1">
              <a:spcAft>
                <a:spcPts val="0"/>
              </a:spcAft>
              <a:buFont typeface="Arial" charset="0"/>
              <a:buNone/>
              <a:defRPr/>
            </a:pPr>
            <a:r>
              <a:rPr lang="es-CO" altLang="en-US" b="1" dirty="0">
                <a:solidFill>
                  <a:schemeClr val="tx1"/>
                </a:solidFill>
              </a:rPr>
              <a:t>    </a:t>
            </a:r>
            <a:r>
              <a:rPr lang="es-CO" altLang="en-US" b="1" dirty="0">
                <a:solidFill>
                  <a:srgbClr val="FF0000"/>
                </a:solidFill>
              </a:rPr>
              <a:t>(Apoc. 17:13,14)</a:t>
            </a:r>
          </a:p>
          <a:p>
            <a:pPr marL="274320" indent="-274320" algn="just" eaLnBrk="1" fontAlgn="auto" hangingPunct="1">
              <a:spcAft>
                <a:spcPts val="0"/>
              </a:spcAft>
              <a:buFont typeface="Arial" pitchFamily="34" charset="0"/>
              <a:buChar char="•"/>
              <a:defRPr/>
            </a:pPr>
            <a:r>
              <a:rPr lang="es-CO" altLang="en-US" b="1" dirty="0">
                <a:solidFill>
                  <a:schemeClr val="tx1"/>
                </a:solidFill>
              </a:rPr>
              <a:t>La alianza final (ramera, aguas, reyes) está ebria de la sangre de los santos </a:t>
            </a:r>
            <a:r>
              <a:rPr lang="es-CO" altLang="en-US" b="1" dirty="0">
                <a:solidFill>
                  <a:srgbClr val="FF0000"/>
                </a:solidFill>
              </a:rPr>
              <a:t>(Apoc. 17:6)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7950" y="342900"/>
            <a:ext cx="8785225" cy="857250"/>
          </a:xfrm>
        </p:spPr>
        <p:txBody>
          <a:bodyPr/>
          <a:lstStyle/>
          <a:p>
            <a:pPr algn="ctr" eaLnBrk="1" hangingPunct="1"/>
            <a:r>
              <a:rPr lang="es-CO" altLang="en-US" sz="3200"/>
              <a:t>Una visión de la Iglesia verdadera (Apoc. 12:1,2)</a:t>
            </a:r>
          </a:p>
        </p:txBody>
      </p:sp>
      <p:sp>
        <p:nvSpPr>
          <p:cNvPr id="16387" name="Rectangle 3"/>
          <p:cNvSpPr>
            <a:spLocks noGrp="1" noChangeArrowheads="1"/>
          </p:cNvSpPr>
          <p:nvPr>
            <p:ph type="body" sz="half" idx="1"/>
          </p:nvPr>
        </p:nvSpPr>
        <p:spPr>
          <a:xfrm>
            <a:off x="179388" y="1492250"/>
            <a:ext cx="5029200" cy="3086100"/>
          </a:xfrm>
        </p:spPr>
        <p:txBody>
          <a:bodyPr rtlCol="0">
            <a:normAutofit fontScale="92500" lnSpcReduction="10000"/>
          </a:bodyPr>
          <a:lstStyle/>
          <a:p>
            <a:pPr marL="274320" indent="-274320" algn="just" eaLnBrk="1" fontAlgn="auto" hangingPunct="1">
              <a:spcAft>
                <a:spcPts val="0"/>
              </a:spcAft>
              <a:buFont typeface="Arial" pitchFamily="34" charset="0"/>
              <a:buChar char="•"/>
              <a:defRPr/>
            </a:pPr>
            <a:r>
              <a:rPr lang="es-CO" altLang="en-US" sz="2800" b="1">
                <a:solidFill>
                  <a:schemeClr val="tx1"/>
                </a:solidFill>
              </a:rPr>
              <a:t>“Apareció en el cielo una gran señal: una mujer vestida de sol, con la luna debajo de sus pies, y sobre su cabeza una corona de doce estrellas. </a:t>
            </a:r>
          </a:p>
          <a:p>
            <a:pPr marL="274320" indent="-274320" algn="just" eaLnBrk="1" fontAlgn="auto" hangingPunct="1">
              <a:spcAft>
                <a:spcPts val="0"/>
              </a:spcAft>
              <a:buFont typeface="Arial" pitchFamily="34" charset="0"/>
              <a:buChar char="•"/>
              <a:defRPr/>
            </a:pPr>
            <a:r>
              <a:rPr lang="es-CO" altLang="en-US" sz="2800" b="1">
                <a:solidFill>
                  <a:schemeClr val="tx1"/>
                </a:solidFill>
              </a:rPr>
              <a:t>“Y estando encinta, clamaba con dolores de parto, en la angustia del alumbramiento”</a:t>
            </a:r>
          </a:p>
        </p:txBody>
      </p:sp>
      <p:pic>
        <p:nvPicPr>
          <p:cNvPr id="16388" name="Picture 6" descr="http://www.mscperu.org/grafic/biblia/pint/Apocalipsis/picApc/muj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419225"/>
            <a:ext cx="266382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http://www.mscperu.org/grafic/biblia/pint/Apocalipsis/picApc/muj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203325"/>
            <a:ext cx="266382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a:xfrm>
            <a:off x="179388" y="342900"/>
            <a:ext cx="8278812" cy="857250"/>
          </a:xfrm>
        </p:spPr>
        <p:txBody>
          <a:bodyPr/>
          <a:lstStyle/>
          <a:p>
            <a:pPr algn="ctr" eaLnBrk="1" hangingPunct="1"/>
            <a:r>
              <a:rPr lang="es-CO" altLang="en-US" sz="3600"/>
              <a:t>LA MUJER de Apoc. 12 no puede ser la Virgen</a:t>
            </a:r>
          </a:p>
        </p:txBody>
      </p:sp>
      <p:sp>
        <p:nvSpPr>
          <p:cNvPr id="17412" name="Rectangle 3"/>
          <p:cNvSpPr>
            <a:spLocks noGrp="1" noChangeArrowheads="1"/>
          </p:cNvSpPr>
          <p:nvPr>
            <p:ph type="body" sz="half" idx="1"/>
          </p:nvPr>
        </p:nvSpPr>
        <p:spPr>
          <a:xfrm>
            <a:off x="179388" y="1492250"/>
            <a:ext cx="5029200" cy="3086100"/>
          </a:xfrm>
        </p:spPr>
        <p:txBody>
          <a:bodyPr rtlCol="0">
            <a:normAutofit fontScale="70000" lnSpcReduction="20000"/>
          </a:bodyPr>
          <a:lstStyle/>
          <a:p>
            <a:pPr marL="274320" indent="-274320" algn="just" eaLnBrk="1" fontAlgn="auto" hangingPunct="1">
              <a:spcAft>
                <a:spcPts val="0"/>
              </a:spcAft>
              <a:buFont typeface="Arial" pitchFamily="34" charset="0"/>
              <a:buChar char="•"/>
              <a:defRPr/>
            </a:pPr>
            <a:r>
              <a:rPr lang="es-CO" altLang="en-US" sz="2800" b="1" dirty="0">
                <a:solidFill>
                  <a:schemeClr val="tx1"/>
                </a:solidFill>
              </a:rPr>
              <a:t>La virgen no tuvo dolores de parto según la tradición católica (Apoc. 12:2);</a:t>
            </a:r>
          </a:p>
          <a:p>
            <a:pPr marL="274320" indent="-274320" algn="just" eaLnBrk="1" fontAlgn="auto" hangingPunct="1">
              <a:spcAft>
                <a:spcPts val="0"/>
              </a:spcAft>
              <a:buFont typeface="Arial" pitchFamily="34" charset="0"/>
              <a:buChar char="•"/>
              <a:defRPr/>
            </a:pPr>
            <a:r>
              <a:rPr lang="es-CO" altLang="en-US" sz="2800" b="1" dirty="0">
                <a:solidFill>
                  <a:schemeClr val="tx1"/>
                </a:solidFill>
              </a:rPr>
              <a:t>Tampoco fue perseguida 	por el demonio después de que Cristo ascendió a los cielos (vs. 5,6);</a:t>
            </a:r>
          </a:p>
          <a:p>
            <a:pPr marL="274320" indent="-274320" algn="just" eaLnBrk="1" fontAlgn="auto" hangingPunct="1">
              <a:spcAft>
                <a:spcPts val="0"/>
              </a:spcAft>
              <a:buFont typeface="Arial" pitchFamily="34" charset="0"/>
              <a:buChar char="•"/>
              <a:defRPr/>
            </a:pPr>
            <a:r>
              <a:rPr lang="es-CO" altLang="en-US" sz="2800" b="1" dirty="0">
                <a:solidFill>
                  <a:schemeClr val="tx1"/>
                </a:solidFill>
              </a:rPr>
              <a:t>No estuvo sola en el desierto 	por 1260 días, ni tampoco voló	con las alas del gran águila al	desierto para ser sustentada	por tiempo, tiempos y medio tiempo (vs. 6,14)</a:t>
            </a:r>
          </a:p>
        </p:txBody>
      </p:sp>
      <p:pic>
        <p:nvPicPr>
          <p:cNvPr id="17413" name="Picture 5" descr="D:\laminas\VIRGEN.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350" y="2228850"/>
            <a:ext cx="14192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http://www.mscperu.org/grafic/biblia/pint/Apocalipsis/picApc/muj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925" y="1131888"/>
            <a:ext cx="26638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685800" y="195263"/>
            <a:ext cx="7772400" cy="857250"/>
          </a:xfrm>
        </p:spPr>
        <p:txBody>
          <a:bodyPr/>
          <a:lstStyle/>
          <a:p>
            <a:pPr algn="ctr" eaLnBrk="1" hangingPunct="1"/>
            <a:r>
              <a:rPr lang="en-US" altLang="en-US" sz="4000"/>
              <a:t>LA MUJER de Apoc. 12 ES LA IGLESIA</a:t>
            </a:r>
          </a:p>
        </p:txBody>
      </p:sp>
      <p:sp>
        <p:nvSpPr>
          <p:cNvPr id="18436" name="Rectangle 3"/>
          <p:cNvSpPr>
            <a:spLocks noGrp="1" noChangeArrowheads="1"/>
          </p:cNvSpPr>
          <p:nvPr>
            <p:ph type="body" sz="half" idx="1"/>
          </p:nvPr>
        </p:nvSpPr>
        <p:spPr>
          <a:xfrm>
            <a:off x="179388" y="1276350"/>
            <a:ext cx="5562600" cy="3314700"/>
          </a:xfrm>
        </p:spPr>
        <p:txBody>
          <a:bodyPr rtlCol="0">
            <a:normAutofit fontScale="85000" lnSpcReduction="20000"/>
          </a:bodyPr>
          <a:lstStyle/>
          <a:p>
            <a:pPr marL="274320" indent="-274320" algn="just" eaLnBrk="1" fontAlgn="auto" hangingPunct="1">
              <a:spcAft>
                <a:spcPts val="0"/>
              </a:spcAft>
              <a:buFont typeface="Arial" pitchFamily="34" charset="0"/>
              <a:buChar char="•"/>
              <a:defRPr/>
            </a:pPr>
            <a:r>
              <a:rPr lang="es-CO" altLang="en-US" sz="2800" b="1" dirty="0">
                <a:solidFill>
                  <a:schemeClr val="tx1"/>
                </a:solidFill>
              </a:rPr>
              <a:t>Cristo comparó a su iglesia con su madre:</a:t>
            </a:r>
          </a:p>
          <a:p>
            <a:pPr marL="274320" indent="-274320" algn="just" eaLnBrk="1" fontAlgn="auto" hangingPunct="1">
              <a:spcAft>
                <a:spcPts val="0"/>
              </a:spcAft>
              <a:buFont typeface="Arial" pitchFamily="34" charset="0"/>
              <a:buChar char="•"/>
              <a:defRPr/>
            </a:pPr>
            <a:r>
              <a:rPr lang="es-CO" altLang="en-US" sz="2800" b="1" dirty="0">
                <a:solidFill>
                  <a:schemeClr val="tx1"/>
                </a:solidFill>
              </a:rPr>
              <a:t> “Quién es mi madre y … mis hermanos…? Y extendiendo su mano hacia sus discípulos , dijo: He aquí mi madre y mis hermanos. Porque todo aquel que hace la voluntad de mi Padre que está en los cielos, ése es mi hermano, y hermana y madre”    (Mateo 12:46-50)</a:t>
            </a:r>
          </a:p>
          <a:p>
            <a:pPr marL="274320" indent="-274320" algn="just" eaLnBrk="1" fontAlgn="auto" hangingPunct="1">
              <a:spcAft>
                <a:spcPts val="0"/>
              </a:spcAft>
              <a:buFont typeface="Arial" pitchFamily="34" charset="0"/>
              <a:buChar char="•"/>
              <a:defRPr/>
            </a:pPr>
            <a:endParaRPr lang="es-CO" altLang="en-US" sz="2800" b="1" dirty="0">
              <a:solidFill>
                <a:schemeClr val="tx1"/>
              </a:solidFill>
            </a:endParaRPr>
          </a:p>
        </p:txBody>
      </p:sp>
      <p:pic>
        <p:nvPicPr>
          <p:cNvPr id="18437" name="Picture 6" descr="C:\WINDOWS\DESKTOP\laminas2\Magdal.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178050"/>
            <a:ext cx="2390775"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http://www.mscperu.org/grafic/biblia/pint/Apocalipsis/picApc/muj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276350"/>
            <a:ext cx="2665412"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a:xfrm>
            <a:off x="685800" y="195263"/>
            <a:ext cx="7772400" cy="857250"/>
          </a:xfrm>
        </p:spPr>
        <p:txBody>
          <a:bodyPr/>
          <a:lstStyle/>
          <a:p>
            <a:pPr algn="ctr" eaLnBrk="1" hangingPunct="1"/>
            <a:r>
              <a:rPr lang="en-US" altLang="en-US" sz="4000"/>
              <a:t>LA MUJER de Apoc. 12 ES LA IGLESIA</a:t>
            </a:r>
          </a:p>
        </p:txBody>
      </p:sp>
      <p:sp>
        <p:nvSpPr>
          <p:cNvPr id="19460" name="Rectangle 3"/>
          <p:cNvSpPr>
            <a:spLocks noGrp="1" noChangeArrowheads="1"/>
          </p:cNvSpPr>
          <p:nvPr>
            <p:ph type="body" sz="half" idx="1"/>
          </p:nvPr>
        </p:nvSpPr>
        <p:spPr>
          <a:xfrm>
            <a:off x="28575" y="1174750"/>
            <a:ext cx="5913438" cy="3314700"/>
          </a:xfrm>
        </p:spPr>
        <p:txBody>
          <a:bodyPr/>
          <a:lstStyle/>
          <a:p>
            <a:pPr algn="just" eaLnBrk="1" hangingPunct="1"/>
            <a:r>
              <a:rPr lang="es-CO" altLang="en-US" sz="2100" b="1"/>
              <a:t>Cristo nació en el seno del pueblo de Dios. La iglesia en sentido espiritual dio a luz a su descendencia con angustia. Su comienzo fue angustioso.</a:t>
            </a:r>
          </a:p>
          <a:p>
            <a:pPr algn="just" eaLnBrk="1" hangingPunct="1"/>
            <a:r>
              <a:rPr lang="es-CO" altLang="en-US" sz="2100" b="1"/>
              <a:t> La iglesia, después de la ascensión de Cristo sí fue perseguida por el diablo.</a:t>
            </a:r>
          </a:p>
          <a:p>
            <a:pPr algn="just" eaLnBrk="1" hangingPunct="1"/>
            <a:r>
              <a:rPr lang="es-CO" altLang="en-US" sz="2100" b="1"/>
              <a:t>La iglesia huyó a un lugar desierto donde fue sustentada por 1260 días o tiempo, tiempos y medio tiempo. Y es este detalle         el  que nos ayudará a identificar a la mujer de Apoc. 12.</a:t>
            </a:r>
          </a:p>
        </p:txBody>
      </p:sp>
      <p:pic>
        <p:nvPicPr>
          <p:cNvPr id="19461" name="Picture 6" descr="D:\laminas\cuerno.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388" y="2474913"/>
            <a:ext cx="26289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403350" y="268288"/>
            <a:ext cx="6781800" cy="701675"/>
          </a:xfrm>
        </p:spPr>
        <p:txBody>
          <a:bodyPr/>
          <a:lstStyle/>
          <a:p>
            <a:pPr algn="ctr" eaLnBrk="1" hangingPunct="1"/>
            <a:r>
              <a:rPr lang="en-US" altLang="en-US" sz="3600" b="1"/>
              <a:t>LOS 1260 DIAS DE PERSECUCION</a:t>
            </a:r>
            <a:endParaRPr lang="en-US" altLang="en-US" b="1"/>
          </a:p>
        </p:txBody>
      </p:sp>
      <p:sp>
        <p:nvSpPr>
          <p:cNvPr id="20483" name="Rectangle 3"/>
          <p:cNvSpPr>
            <a:spLocks noGrp="1" noChangeArrowheads="1"/>
          </p:cNvSpPr>
          <p:nvPr>
            <p:ph idx="1"/>
          </p:nvPr>
        </p:nvSpPr>
        <p:spPr>
          <a:xfrm>
            <a:off x="539750" y="915988"/>
            <a:ext cx="7772400" cy="3871912"/>
          </a:xfrm>
        </p:spPr>
        <p:txBody>
          <a:bodyPr/>
          <a:lstStyle/>
          <a:p>
            <a:pPr algn="just" eaLnBrk="1" hangingPunct="1"/>
            <a:r>
              <a:rPr lang="es-CO" altLang="en-US" sz="1800" b="1"/>
              <a:t> 1260 días equivalen a la expresión: “tiempo, tiempos y medio tiempo” </a:t>
            </a:r>
            <a:r>
              <a:rPr lang="es-CO" altLang="en-US" sz="1800" b="1">
                <a:solidFill>
                  <a:srgbClr val="FF0000"/>
                </a:solidFill>
              </a:rPr>
              <a:t>(Apoc. 12:6 y 14)</a:t>
            </a:r>
          </a:p>
          <a:p>
            <a:pPr algn="just" eaLnBrk="1" hangingPunct="1"/>
            <a:r>
              <a:rPr lang="es-CO" altLang="en-US" sz="1800" b="1"/>
              <a:t>Este es el mismo tiempo que el cuerno pequeño quebranta a los santos </a:t>
            </a:r>
            <a:r>
              <a:rPr lang="es-CO" altLang="en-US" sz="1800" b="1">
                <a:solidFill>
                  <a:srgbClr val="FF0000"/>
                </a:solidFill>
              </a:rPr>
              <a:t>(Dan. 7:25)</a:t>
            </a:r>
          </a:p>
          <a:p>
            <a:pPr algn="just" eaLnBrk="1" hangingPunct="1"/>
            <a:r>
              <a:rPr lang="es-CO" altLang="en-US" sz="1800" b="1"/>
              <a:t>Es el tiempo que usa el rey del norte para matar a fuego y a  espada a los sabios del pueblo de Dios. 	</a:t>
            </a:r>
            <a:r>
              <a:rPr lang="es-CO" altLang="en-US" sz="1800" b="1">
                <a:solidFill>
                  <a:srgbClr val="FF0000"/>
                </a:solidFill>
              </a:rPr>
              <a:t>(Dan. 12:7; 11:33)</a:t>
            </a:r>
          </a:p>
          <a:p>
            <a:pPr algn="just" eaLnBrk="1" hangingPunct="1"/>
            <a:r>
              <a:rPr lang="es-CO" altLang="en-US" sz="1800" b="1"/>
              <a:t>Es el tiempo que la ciudad santa es pisoteada. (</a:t>
            </a:r>
            <a:r>
              <a:rPr lang="es-CO" altLang="en-US" sz="1800" b="1">
                <a:solidFill>
                  <a:srgbClr val="FF0000"/>
                </a:solidFill>
              </a:rPr>
              <a:t>Ap. 11:2</a:t>
            </a:r>
            <a:r>
              <a:rPr lang="es-CO" altLang="en-US" sz="1800" b="1"/>
              <a:t>)</a:t>
            </a:r>
          </a:p>
          <a:p>
            <a:pPr algn="just" eaLnBrk="1" hangingPunct="1"/>
            <a:r>
              <a:rPr lang="es-CO" altLang="en-US" sz="1800" b="1"/>
              <a:t>Es el tiempo que los testigos de Dios profetizan vestidos de humillación </a:t>
            </a:r>
            <a:r>
              <a:rPr lang="es-CO" altLang="en-US" sz="1800" b="1">
                <a:solidFill>
                  <a:srgbClr val="FF0000"/>
                </a:solidFill>
              </a:rPr>
              <a:t>(Ap. 11: 3)</a:t>
            </a:r>
          </a:p>
          <a:p>
            <a:pPr algn="just" eaLnBrk="1" hangingPunct="1"/>
            <a:r>
              <a:rPr lang="es-CO" altLang="en-US" sz="1800" b="1"/>
              <a:t>Es el tiempo que usa la bestia que sube del mar para hablar grandes cosas y blasfemias </a:t>
            </a:r>
            <a:r>
              <a:rPr lang="es-CO" altLang="en-US" sz="1800" b="1">
                <a:solidFill>
                  <a:srgbClr val="FF0000"/>
                </a:solidFill>
              </a:rPr>
              <a:t>(Ap. 13:5)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9388" y="342900"/>
            <a:ext cx="8856662" cy="857250"/>
          </a:xfrm>
        </p:spPr>
        <p:txBody>
          <a:bodyPr/>
          <a:lstStyle/>
          <a:p>
            <a:pPr algn="ctr" eaLnBrk="1" hangingPunct="1"/>
            <a:r>
              <a:rPr lang="es-CO" altLang="en-US" sz="4000"/>
              <a:t>Qué significan los 1260 días proféticos?</a:t>
            </a:r>
          </a:p>
        </p:txBody>
      </p:sp>
      <p:sp>
        <p:nvSpPr>
          <p:cNvPr id="21507" name="Rectangle 3"/>
          <p:cNvSpPr>
            <a:spLocks noGrp="1" noChangeArrowheads="1"/>
          </p:cNvSpPr>
          <p:nvPr>
            <p:ph type="body" sz="half" idx="1"/>
          </p:nvPr>
        </p:nvSpPr>
        <p:spPr>
          <a:xfrm>
            <a:off x="539750" y="1276350"/>
            <a:ext cx="4648200" cy="3311525"/>
          </a:xfrm>
        </p:spPr>
        <p:txBody>
          <a:bodyPr/>
          <a:lstStyle/>
          <a:p>
            <a:pPr algn="just" eaLnBrk="1" hangingPunct="1">
              <a:defRPr/>
            </a:pPr>
            <a:r>
              <a:rPr lang="es-CO" altLang="en-US" sz="2800" b="1" dirty="0">
                <a:solidFill>
                  <a:schemeClr val="tx1">
                    <a:lumMod val="85000"/>
                    <a:lumOff val="15000"/>
                  </a:schemeClr>
                </a:solidFill>
              </a:rPr>
              <a:t>Dios le explicó al profeta Ezequías el significado de un día en profecía:</a:t>
            </a:r>
          </a:p>
          <a:p>
            <a:pPr algn="just" eaLnBrk="1" hangingPunct="1">
              <a:defRPr/>
            </a:pPr>
            <a:r>
              <a:rPr lang="es-CO" altLang="en-US" sz="2800" b="1" dirty="0">
                <a:solidFill>
                  <a:schemeClr val="tx1">
                    <a:lumMod val="85000"/>
                    <a:lumOff val="15000"/>
                  </a:schemeClr>
                </a:solidFill>
              </a:rPr>
              <a:t>“Yo te he dado los años de su maldad por el número de sus días… día por año, día por año te lo he dado” (Eze. 4:5,6)</a:t>
            </a:r>
          </a:p>
        </p:txBody>
      </p:sp>
      <p:pic>
        <p:nvPicPr>
          <p:cNvPr id="21508" name="Picture 6" descr="D:\laminas\RELOJ.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715000" y="1428750"/>
            <a:ext cx="2517775" cy="30861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5438" y="342900"/>
            <a:ext cx="8350250" cy="857250"/>
          </a:xfrm>
        </p:spPr>
        <p:txBody>
          <a:bodyPr/>
          <a:lstStyle/>
          <a:p>
            <a:pPr algn="ctr" eaLnBrk="1" hangingPunct="1"/>
            <a:r>
              <a:rPr lang="es-CO" altLang="en-US"/>
              <a:t>Los 1260 años de predominio</a:t>
            </a:r>
          </a:p>
        </p:txBody>
      </p:sp>
      <p:pic>
        <p:nvPicPr>
          <p:cNvPr id="22531" name="Picture 6" descr="D:\laminas\misa.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762000" y="1371600"/>
            <a:ext cx="3203575" cy="3086100"/>
          </a:xfrm>
        </p:spPr>
      </p:pic>
      <p:sp>
        <p:nvSpPr>
          <p:cNvPr id="22532" name="Rectangle 4"/>
          <p:cNvSpPr>
            <a:spLocks noGrp="1" noChangeArrowheads="1"/>
          </p:cNvSpPr>
          <p:nvPr>
            <p:ph type="body" sz="half" idx="2"/>
          </p:nvPr>
        </p:nvSpPr>
        <p:spPr>
          <a:xfrm>
            <a:off x="4140200" y="1347788"/>
            <a:ext cx="4343400" cy="3086100"/>
          </a:xfrm>
        </p:spPr>
        <p:txBody>
          <a:bodyPr/>
          <a:lstStyle/>
          <a:p>
            <a:pPr algn="just" eaLnBrk="1" hangingPunct="1">
              <a:defRPr/>
            </a:pPr>
            <a:r>
              <a:rPr lang="es-CO" altLang="en-US" b="1" dirty="0">
                <a:solidFill>
                  <a:schemeClr val="tx1">
                    <a:lumMod val="95000"/>
                    <a:lumOff val="5000"/>
                  </a:schemeClr>
                </a:solidFill>
              </a:rPr>
              <a:t>Este es el período del dominio del poder religioso que:</a:t>
            </a:r>
          </a:p>
          <a:p>
            <a:pPr algn="just" eaLnBrk="1" hangingPunct="1">
              <a:defRPr/>
            </a:pPr>
            <a:r>
              <a:rPr lang="es-CO" altLang="en-US" b="1" dirty="0">
                <a:solidFill>
                  <a:schemeClr val="tx1">
                    <a:lumMod val="95000"/>
                    <a:lumOff val="5000"/>
                  </a:schemeClr>
                </a:solidFill>
              </a:rPr>
              <a:t>Cambió la ley.</a:t>
            </a:r>
          </a:p>
          <a:p>
            <a:pPr algn="just" eaLnBrk="1" hangingPunct="1">
              <a:defRPr/>
            </a:pPr>
            <a:r>
              <a:rPr lang="es-CO" altLang="en-US" b="1" dirty="0">
                <a:solidFill>
                  <a:schemeClr val="tx1">
                    <a:lumMod val="95000"/>
                    <a:lumOff val="5000"/>
                  </a:schemeClr>
                </a:solidFill>
              </a:rPr>
              <a:t>El hombre se da títulos de Dios.</a:t>
            </a:r>
          </a:p>
          <a:p>
            <a:pPr algn="just" eaLnBrk="1" hangingPunct="1">
              <a:defRPr/>
            </a:pPr>
            <a:r>
              <a:rPr lang="es-CO" altLang="en-US" b="1" dirty="0">
                <a:solidFill>
                  <a:schemeClr val="tx1">
                    <a:lumMod val="95000"/>
                    <a:lumOff val="5000"/>
                  </a:schemeClr>
                </a:solidFill>
              </a:rPr>
              <a:t>Persiguió a los santos.</a:t>
            </a:r>
          </a:p>
          <a:p>
            <a:pPr algn="just" eaLnBrk="1" hangingPunct="1">
              <a:defRPr/>
            </a:pPr>
            <a:r>
              <a:rPr lang="es-CO" altLang="en-US" b="1" dirty="0">
                <a:solidFill>
                  <a:schemeClr val="tx1">
                    <a:lumMod val="95000"/>
                    <a:lumOff val="5000"/>
                  </a:schemeClr>
                </a:solidFill>
              </a:rPr>
              <a:t>Este poder surgió tan solo después del Siglo IV</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23850" y="339725"/>
            <a:ext cx="8350250" cy="857250"/>
          </a:xfrm>
        </p:spPr>
        <p:txBody>
          <a:bodyPr/>
          <a:lstStyle/>
          <a:p>
            <a:pPr algn="ctr" eaLnBrk="1" hangingPunct="1">
              <a:defRPr/>
            </a:pPr>
            <a:r>
              <a:rPr lang="es-CO" altLang="en-US" dirty="0">
                <a:solidFill>
                  <a:schemeClr val="tx1">
                    <a:lumMod val="95000"/>
                    <a:lumOff val="5000"/>
                  </a:schemeClr>
                </a:solidFill>
              </a:rPr>
              <a:t>Los 1260 años de predominio</a:t>
            </a:r>
          </a:p>
        </p:txBody>
      </p:sp>
      <p:pic>
        <p:nvPicPr>
          <p:cNvPr id="23555" name="Picture 7" descr="C:\WINDOWS\DESKTOP\laminas2\Silvestr.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68313" y="1563688"/>
            <a:ext cx="3425825" cy="2576512"/>
          </a:xfrm>
        </p:spPr>
      </p:pic>
      <p:sp>
        <p:nvSpPr>
          <p:cNvPr id="23556" name="Rectangle 3"/>
          <p:cNvSpPr>
            <a:spLocks noGrp="1" noChangeArrowheads="1"/>
          </p:cNvSpPr>
          <p:nvPr>
            <p:ph type="body" sz="half" idx="2"/>
          </p:nvPr>
        </p:nvSpPr>
        <p:spPr>
          <a:xfrm>
            <a:off x="3924300" y="1314450"/>
            <a:ext cx="4533900" cy="3257550"/>
          </a:xfrm>
        </p:spPr>
        <p:txBody>
          <a:bodyPr/>
          <a:lstStyle/>
          <a:p>
            <a:pPr algn="just" eaLnBrk="1" hangingPunct="1">
              <a:defRPr/>
            </a:pPr>
            <a:r>
              <a:rPr lang="es-CO" altLang="en-US" sz="2000" b="1" dirty="0">
                <a:solidFill>
                  <a:schemeClr val="tx1">
                    <a:lumMod val="95000"/>
                    <a:lumOff val="5000"/>
                  </a:schemeClr>
                </a:solidFill>
              </a:rPr>
              <a:t>Fue hasta el año 330 que la iglesia fue perseguida. </a:t>
            </a:r>
          </a:p>
          <a:p>
            <a:pPr algn="just" eaLnBrk="1" hangingPunct="1">
              <a:defRPr/>
            </a:pPr>
            <a:r>
              <a:rPr lang="es-CO" altLang="en-US" sz="2000" b="1" dirty="0">
                <a:solidFill>
                  <a:schemeClr val="tx1">
                    <a:lumMod val="95000"/>
                    <a:lumOff val="5000"/>
                  </a:schemeClr>
                </a:solidFill>
              </a:rPr>
              <a:t>Con el obispo Silvestre (314-335), la iglesia llegó a la cima. El emperador romano Constantino hizo del cristianismo la religión del estado. </a:t>
            </a:r>
          </a:p>
          <a:p>
            <a:pPr algn="just" eaLnBrk="1" hangingPunct="1">
              <a:defRPr/>
            </a:pPr>
            <a:r>
              <a:rPr lang="es-CO" altLang="en-US" sz="2000" b="1" dirty="0">
                <a:solidFill>
                  <a:schemeClr val="tx1">
                    <a:lumMod val="95000"/>
                    <a:lumOff val="5000"/>
                  </a:schemeClr>
                </a:solidFill>
              </a:rPr>
              <a:t>Silvestre fue el primer papa en usar la tiara (la triple corona: rey del cielo, de la tierra y del infierno)</a:t>
            </a:r>
          </a:p>
        </p:txBody>
      </p:sp>
      <p:sp>
        <p:nvSpPr>
          <p:cNvPr id="23557" name="Text Box 8"/>
          <p:cNvSpPr txBox="1">
            <a:spLocks noChangeArrowheads="1"/>
          </p:cNvSpPr>
          <p:nvPr/>
        </p:nvSpPr>
        <p:spPr bwMode="auto">
          <a:xfrm>
            <a:off x="1371600" y="4000500"/>
            <a:ext cx="13065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tLang="en-US">
                <a:solidFill>
                  <a:schemeClr val="bg2"/>
                </a:solidFill>
              </a:rPr>
              <a:t>Silvestre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9388" y="342900"/>
            <a:ext cx="8713787" cy="857250"/>
          </a:xfrm>
        </p:spPr>
        <p:txBody>
          <a:bodyPr/>
          <a:lstStyle/>
          <a:p>
            <a:pPr algn="ctr" eaLnBrk="1" hangingPunct="1">
              <a:defRPr/>
            </a:pPr>
            <a:r>
              <a:rPr lang="es-CO" altLang="en-US">
                <a:solidFill>
                  <a:schemeClr val="tx1">
                    <a:lumMod val="95000"/>
                    <a:lumOff val="5000"/>
                  </a:schemeClr>
                </a:solidFill>
              </a:rPr>
              <a:t>Los 1260 años de predominio</a:t>
            </a:r>
          </a:p>
        </p:txBody>
      </p:sp>
      <p:pic>
        <p:nvPicPr>
          <p:cNvPr id="24579" name="Picture 7" descr="C:\WINDOWS\DESKTOP\laminas2\JuanI.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539750" y="1487488"/>
            <a:ext cx="3359150" cy="2857500"/>
          </a:xfrm>
        </p:spPr>
      </p:pic>
      <p:sp>
        <p:nvSpPr>
          <p:cNvPr id="24580" name="Rectangle 3"/>
          <p:cNvSpPr>
            <a:spLocks noGrp="1" noChangeArrowheads="1"/>
          </p:cNvSpPr>
          <p:nvPr>
            <p:ph type="body" sz="half" idx="2"/>
          </p:nvPr>
        </p:nvSpPr>
        <p:spPr>
          <a:xfrm>
            <a:off x="3886200" y="1314450"/>
            <a:ext cx="4800600" cy="3257550"/>
          </a:xfrm>
        </p:spPr>
        <p:txBody>
          <a:bodyPr/>
          <a:lstStyle/>
          <a:p>
            <a:pPr algn="just" eaLnBrk="1" hangingPunct="1">
              <a:defRPr/>
            </a:pPr>
            <a:r>
              <a:rPr lang="es-CO" altLang="en-US" sz="2000" b="1">
                <a:solidFill>
                  <a:schemeClr val="tx1">
                    <a:lumMod val="95000"/>
                    <a:lumOff val="5000"/>
                  </a:schemeClr>
                </a:solidFill>
              </a:rPr>
              <a:t>El papado en Roma tenía problemas para tener predominio mientras esta parte del imperio fue dominada por las tribus bárbaras de los Hérulos, Vándalos y ostrogodos convertidas al arrianismo.(Arrio fue un religioso excomulgado por el papa.)</a:t>
            </a:r>
          </a:p>
          <a:p>
            <a:pPr algn="just" eaLnBrk="1" hangingPunct="1">
              <a:defRPr/>
            </a:pPr>
            <a:r>
              <a:rPr lang="es-CO" altLang="en-US" sz="2000" b="1">
                <a:solidFill>
                  <a:schemeClr val="tx1">
                    <a:lumMod val="95000"/>
                    <a:lumOff val="5000"/>
                  </a:schemeClr>
                </a:solidFill>
              </a:rPr>
              <a:t>Los arrianos, en el 526,  incluso, martirizaron al  papa, Juan I</a:t>
            </a:r>
          </a:p>
        </p:txBody>
      </p:sp>
      <p:sp>
        <p:nvSpPr>
          <p:cNvPr id="24581" name="Text Box 8"/>
          <p:cNvSpPr txBox="1">
            <a:spLocks noChangeArrowheads="1"/>
          </p:cNvSpPr>
          <p:nvPr/>
        </p:nvSpPr>
        <p:spPr bwMode="auto">
          <a:xfrm>
            <a:off x="1447800" y="4114800"/>
            <a:ext cx="10239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tLang="en-US">
                <a:solidFill>
                  <a:schemeClr val="bg2"/>
                </a:solidFill>
              </a:rPr>
              <a:t>Juan 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C:\Users\hp\Documents\Adventista 7 Día\Diapositivas Power\pec\content\bin\images\large\0903039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a:xfrm>
            <a:off x="179388" y="123825"/>
            <a:ext cx="8348662" cy="857250"/>
          </a:xfrm>
        </p:spPr>
        <p:txBody>
          <a:bodyPr/>
          <a:lstStyle/>
          <a:p>
            <a:pPr algn="ctr" eaLnBrk="1" hangingPunct="1"/>
            <a:r>
              <a:rPr lang="en-US" altLang="en-US" sz="4400" b="1">
                <a:solidFill>
                  <a:schemeClr val="bg1"/>
                </a:solidFill>
              </a:rPr>
              <a:t>CARACTERISTICAS DEL ANTI-CRISTO</a:t>
            </a:r>
            <a:endParaRPr lang="en-US" altLang="en-US" sz="4400">
              <a:solidFill>
                <a:schemeClr val="bg1"/>
              </a:solidFill>
            </a:endParaRPr>
          </a:p>
        </p:txBody>
      </p:sp>
      <p:sp>
        <p:nvSpPr>
          <p:cNvPr id="4099" name="Rectangle 3"/>
          <p:cNvSpPr>
            <a:spLocks noGrp="1" noChangeArrowheads="1"/>
          </p:cNvSpPr>
          <p:nvPr>
            <p:ph type="body" sz="half" idx="1"/>
          </p:nvPr>
        </p:nvSpPr>
        <p:spPr>
          <a:xfrm>
            <a:off x="250825" y="1276350"/>
            <a:ext cx="5105400" cy="3086100"/>
          </a:xfrm>
        </p:spPr>
        <p:txBody>
          <a:bodyPr rtlCol="0">
            <a:normAutofit fontScale="85000" lnSpcReduction="10000"/>
          </a:bodyPr>
          <a:lstStyle/>
          <a:p>
            <a:pPr marL="274320" indent="-274320" algn="just" eaLnBrk="1" fontAlgn="auto" hangingPunct="1">
              <a:spcAft>
                <a:spcPts val="0"/>
              </a:spcAft>
              <a:buFont typeface="Arial" pitchFamily="34" charset="0"/>
              <a:buChar char="•"/>
              <a:defRPr/>
            </a:pPr>
            <a:r>
              <a:rPr lang="es-CO" altLang="en-US" sz="2800" b="1" dirty="0">
                <a:solidFill>
                  <a:schemeClr val="bg1"/>
                </a:solidFill>
              </a:rPr>
              <a:t>En nuestros temas anteriores vimos cómo este sistema apóstata conocido como el cuerno pequeño que creció mucho,  puede:</a:t>
            </a:r>
          </a:p>
          <a:p>
            <a:pPr marL="274320" indent="-274320" algn="just" eaLnBrk="1" fontAlgn="auto" hangingPunct="1">
              <a:spcAft>
                <a:spcPts val="0"/>
              </a:spcAft>
              <a:buFont typeface="Arial" pitchFamily="34" charset="0"/>
              <a:buChar char="•"/>
              <a:defRPr/>
            </a:pPr>
            <a:r>
              <a:rPr lang="es-CO" altLang="en-US" sz="2800" b="1" dirty="0">
                <a:solidFill>
                  <a:schemeClr val="bg1"/>
                </a:solidFill>
              </a:rPr>
              <a:t>Hablar palabras contra Dios;</a:t>
            </a:r>
          </a:p>
          <a:p>
            <a:pPr marL="274320" indent="-274320" algn="just" eaLnBrk="1" fontAlgn="auto" hangingPunct="1">
              <a:spcAft>
                <a:spcPts val="0"/>
              </a:spcAft>
              <a:buFont typeface="Arial" pitchFamily="34" charset="0"/>
              <a:buChar char="•"/>
              <a:defRPr/>
            </a:pPr>
            <a:r>
              <a:rPr lang="es-CO" altLang="en-US" sz="2800" b="1" dirty="0">
                <a:solidFill>
                  <a:schemeClr val="bg1"/>
                </a:solidFill>
              </a:rPr>
              <a:t>Perseguir y destruir a los santos; y</a:t>
            </a:r>
          </a:p>
          <a:p>
            <a:pPr marL="274320" indent="-274320" algn="just" eaLnBrk="1" fontAlgn="auto" hangingPunct="1">
              <a:spcAft>
                <a:spcPts val="0"/>
              </a:spcAft>
              <a:buFont typeface="Arial" pitchFamily="34" charset="0"/>
              <a:buChar char="•"/>
              <a:defRPr/>
            </a:pPr>
            <a:r>
              <a:rPr lang="es-CO" altLang="en-US" sz="2800" b="1" dirty="0">
                <a:solidFill>
                  <a:schemeClr val="bg1"/>
                </a:solidFill>
              </a:rPr>
              <a:t>Cambiar la ley (Daniel 7:25)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7950" y="342900"/>
            <a:ext cx="8350250" cy="857250"/>
          </a:xfrm>
        </p:spPr>
        <p:txBody>
          <a:bodyPr/>
          <a:lstStyle/>
          <a:p>
            <a:pPr algn="ctr" eaLnBrk="1" hangingPunct="1">
              <a:defRPr/>
            </a:pPr>
            <a:r>
              <a:rPr lang="es-CO" altLang="en-US">
                <a:solidFill>
                  <a:schemeClr val="tx1">
                    <a:lumMod val="95000"/>
                    <a:lumOff val="5000"/>
                  </a:schemeClr>
                </a:solidFill>
              </a:rPr>
              <a:t>Los 1260 años de predominio</a:t>
            </a:r>
          </a:p>
        </p:txBody>
      </p:sp>
      <p:pic>
        <p:nvPicPr>
          <p:cNvPr id="25603" name="Picture 8" descr="C:\WINDOWS\DESKTOP\laminas2\JuanII.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85800" y="1517650"/>
            <a:ext cx="2913063" cy="2311400"/>
          </a:xfrm>
        </p:spPr>
      </p:pic>
      <p:sp>
        <p:nvSpPr>
          <p:cNvPr id="25604" name="Rectangle 3"/>
          <p:cNvSpPr>
            <a:spLocks noGrp="1" noChangeArrowheads="1"/>
          </p:cNvSpPr>
          <p:nvPr>
            <p:ph type="body" sz="half" idx="2"/>
          </p:nvPr>
        </p:nvSpPr>
        <p:spPr>
          <a:xfrm>
            <a:off x="3886200" y="1314450"/>
            <a:ext cx="4800600" cy="3257550"/>
          </a:xfrm>
        </p:spPr>
        <p:txBody>
          <a:bodyPr/>
          <a:lstStyle/>
          <a:p>
            <a:pPr algn="just" eaLnBrk="1" hangingPunct="1">
              <a:defRPr/>
            </a:pPr>
            <a:r>
              <a:rPr lang="en-US" altLang="en-US" sz="2000" b="1">
                <a:solidFill>
                  <a:schemeClr val="tx1">
                    <a:lumMod val="95000"/>
                    <a:lumOff val="5000"/>
                  </a:schemeClr>
                </a:solidFill>
              </a:rPr>
              <a:t>El emperador de oriente, Justiniano,  vio en el Papa Juan II la posibilidad de recuperar a Roma.</a:t>
            </a:r>
          </a:p>
          <a:p>
            <a:pPr algn="just" eaLnBrk="1" hangingPunct="1">
              <a:defRPr/>
            </a:pPr>
            <a:r>
              <a:rPr lang="en-US" altLang="en-US" sz="2000" b="1">
                <a:solidFill>
                  <a:schemeClr val="tx1">
                    <a:lumMod val="95000"/>
                    <a:lumOff val="5000"/>
                  </a:schemeClr>
                </a:solidFill>
              </a:rPr>
              <a:t>Juan II fue proclamado papa en el 532 con la aclamación del emperador de Oriente quien entre los regalos lo nombró por primera vez jefe temporal. Sin embargo, el predominio de los arrianos continuaba.</a:t>
            </a:r>
          </a:p>
        </p:txBody>
      </p:sp>
      <p:sp>
        <p:nvSpPr>
          <p:cNvPr id="25605" name="Text Box 5"/>
          <p:cNvSpPr txBox="1">
            <a:spLocks noChangeArrowheads="1"/>
          </p:cNvSpPr>
          <p:nvPr/>
        </p:nvSpPr>
        <p:spPr bwMode="auto">
          <a:xfrm>
            <a:off x="1447800" y="4114800"/>
            <a:ext cx="1371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tLang="en-US">
                <a:solidFill>
                  <a:schemeClr val="bg2"/>
                </a:solidFill>
              </a:rPr>
              <a:t>Juan II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9388" y="342900"/>
            <a:ext cx="8785225" cy="857250"/>
          </a:xfrm>
        </p:spPr>
        <p:txBody>
          <a:bodyPr/>
          <a:lstStyle/>
          <a:p>
            <a:pPr algn="ctr" eaLnBrk="1" hangingPunct="1">
              <a:defRPr/>
            </a:pPr>
            <a:r>
              <a:rPr lang="es-CO" altLang="en-US">
                <a:solidFill>
                  <a:schemeClr val="tx1">
                    <a:lumMod val="95000"/>
                    <a:lumOff val="5000"/>
                  </a:schemeClr>
                </a:solidFill>
              </a:rPr>
              <a:t>Los 1260 años de predominio</a:t>
            </a:r>
          </a:p>
        </p:txBody>
      </p:sp>
      <p:pic>
        <p:nvPicPr>
          <p:cNvPr id="26627" name="Picture 8" descr="C:\WINDOWS\DESKTOP\laminas2\Vigilio.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81000" y="1428750"/>
            <a:ext cx="3349625" cy="2519363"/>
          </a:xfrm>
        </p:spPr>
      </p:pic>
      <p:sp>
        <p:nvSpPr>
          <p:cNvPr id="26628" name="Rectangle 3"/>
          <p:cNvSpPr>
            <a:spLocks noGrp="1" noChangeArrowheads="1"/>
          </p:cNvSpPr>
          <p:nvPr>
            <p:ph type="body" sz="half" idx="2"/>
          </p:nvPr>
        </p:nvSpPr>
        <p:spPr>
          <a:xfrm>
            <a:off x="3886200" y="1314450"/>
            <a:ext cx="4800600" cy="3257550"/>
          </a:xfrm>
        </p:spPr>
        <p:txBody>
          <a:bodyPr/>
          <a:lstStyle/>
          <a:p>
            <a:pPr algn="just" eaLnBrk="1" hangingPunct="1">
              <a:defRPr/>
            </a:pPr>
            <a:r>
              <a:rPr lang="es-CO" altLang="en-US" sz="2000" b="1">
                <a:solidFill>
                  <a:schemeClr val="tx1">
                    <a:lumMod val="95000"/>
                    <a:lumOff val="5000"/>
                  </a:schemeClr>
                </a:solidFill>
              </a:rPr>
              <a:t>En  el año 537, Vigilio, aprovechando la derrota de la última tribu arriano a manos del general Belisario,  y habiendo enviado a su predecesor el papa Silverio al destierro a la Isla de Palmaria subió al trono de Roma.</a:t>
            </a:r>
          </a:p>
          <a:p>
            <a:pPr marL="0" indent="0" algn="just" eaLnBrk="1" hangingPunct="1">
              <a:buFont typeface="Arial" charset="0"/>
              <a:buNone/>
              <a:defRPr/>
            </a:pPr>
            <a:r>
              <a:rPr lang="es-CO" altLang="en-US" sz="2000" b="1">
                <a:solidFill>
                  <a:schemeClr val="tx1">
                    <a:lumMod val="95000"/>
                    <a:lumOff val="5000"/>
                  </a:schemeClr>
                </a:solidFill>
              </a:rPr>
              <a:t>	</a:t>
            </a:r>
          </a:p>
          <a:p>
            <a:pPr algn="just" eaLnBrk="1" hangingPunct="1">
              <a:defRPr/>
            </a:pPr>
            <a:r>
              <a:rPr lang="es-CO" altLang="en-US" sz="2000" b="1">
                <a:solidFill>
                  <a:schemeClr val="tx1">
                    <a:lumMod val="95000"/>
                    <a:lumOff val="5000"/>
                  </a:schemeClr>
                </a:solidFill>
              </a:rPr>
              <a:t>	(Jerrold Packard. “Peter Kingdom” - El reino de Pedro-, p. 233)</a:t>
            </a:r>
          </a:p>
        </p:txBody>
      </p:sp>
      <p:sp>
        <p:nvSpPr>
          <p:cNvPr id="26629" name="Text Box 4"/>
          <p:cNvSpPr txBox="1">
            <a:spLocks noChangeArrowheads="1"/>
          </p:cNvSpPr>
          <p:nvPr/>
        </p:nvSpPr>
        <p:spPr bwMode="auto">
          <a:xfrm>
            <a:off x="1447800" y="4114800"/>
            <a:ext cx="1371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tLang="en-US">
                <a:solidFill>
                  <a:schemeClr val="bg2"/>
                </a:solidFill>
              </a:rPr>
              <a:t>Vigilio</a:t>
            </a:r>
          </a:p>
        </p:txBody>
      </p:sp>
      <p:sp>
        <p:nvSpPr>
          <p:cNvPr id="26630" name="Line 9"/>
          <p:cNvSpPr>
            <a:spLocks noChangeShapeType="1"/>
          </p:cNvSpPr>
          <p:nvPr/>
        </p:nvSpPr>
        <p:spPr bwMode="auto">
          <a:xfrm>
            <a:off x="4419600" y="3714750"/>
            <a:ext cx="1600200"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95288" y="339725"/>
            <a:ext cx="8350250" cy="857250"/>
          </a:xfrm>
        </p:spPr>
        <p:txBody>
          <a:bodyPr/>
          <a:lstStyle/>
          <a:p>
            <a:pPr algn="ctr" eaLnBrk="1" hangingPunct="1">
              <a:defRPr/>
            </a:pPr>
            <a:r>
              <a:rPr lang="es-CO" altLang="en-US">
                <a:solidFill>
                  <a:schemeClr val="tx1">
                    <a:lumMod val="95000"/>
                    <a:lumOff val="5000"/>
                  </a:schemeClr>
                </a:solidFill>
              </a:rPr>
              <a:t>Los 1260 años de predominio</a:t>
            </a:r>
          </a:p>
        </p:txBody>
      </p:sp>
      <p:sp>
        <p:nvSpPr>
          <p:cNvPr id="27652" name="Rectangle 3"/>
          <p:cNvSpPr>
            <a:spLocks noGrp="1" noChangeArrowheads="1"/>
          </p:cNvSpPr>
          <p:nvPr>
            <p:ph type="body" sz="half" idx="2"/>
          </p:nvPr>
        </p:nvSpPr>
        <p:spPr>
          <a:xfrm>
            <a:off x="3886200" y="1314450"/>
            <a:ext cx="4800600" cy="3257550"/>
          </a:xfrm>
        </p:spPr>
        <p:txBody>
          <a:bodyPr/>
          <a:lstStyle/>
          <a:p>
            <a:pPr algn="just" eaLnBrk="1" hangingPunct="1">
              <a:defRPr/>
            </a:pPr>
            <a:r>
              <a:rPr lang="es-CO" altLang="en-US" sz="2000" b="1" dirty="0">
                <a:solidFill>
                  <a:schemeClr val="tx1">
                    <a:lumMod val="95000"/>
                    <a:lumOff val="5000"/>
                  </a:schemeClr>
                </a:solidFill>
              </a:rPr>
              <a:t>Justiniano lo hizo traer a Constantinopla y a pesar de que lo vejó, lo envió de regreso a Roma con la Sanción Pragmática, un documento oficial que le daba al papado el control legal de muchos asuntos temporales en el Occidente. Fue en el año 538 que nace el poder temporal, político-religioso del papado.</a:t>
            </a:r>
          </a:p>
        </p:txBody>
      </p:sp>
      <p:sp>
        <p:nvSpPr>
          <p:cNvPr id="2" name="Text Box 4"/>
          <p:cNvSpPr txBox="1">
            <a:spLocks noChangeArrowheads="1"/>
          </p:cNvSpPr>
          <p:nvPr/>
        </p:nvSpPr>
        <p:spPr bwMode="auto">
          <a:xfrm>
            <a:off x="1447800" y="4114800"/>
            <a:ext cx="1371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tLang="en-US">
                <a:solidFill>
                  <a:schemeClr val="bg2"/>
                </a:solidFill>
              </a:rPr>
              <a:t>Vigilio</a:t>
            </a:r>
          </a:p>
        </p:txBody>
      </p:sp>
      <p:pic>
        <p:nvPicPr>
          <p:cNvPr id="27653" name="Picture 7" descr="http://www.erain.es/departamentos/religion/historia/medieval/EM-H_archivos/justinian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492250"/>
            <a:ext cx="36004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25438" y="342900"/>
            <a:ext cx="8350250" cy="857250"/>
          </a:xfrm>
        </p:spPr>
        <p:txBody>
          <a:bodyPr/>
          <a:lstStyle/>
          <a:p>
            <a:pPr algn="ctr" eaLnBrk="1" hangingPunct="1">
              <a:defRPr/>
            </a:pPr>
            <a:r>
              <a:rPr lang="en-US" altLang="en-US">
                <a:solidFill>
                  <a:schemeClr val="tx1">
                    <a:lumMod val="95000"/>
                    <a:lumOff val="5000"/>
                  </a:schemeClr>
                </a:solidFill>
              </a:rPr>
              <a:t>Los 1260 años de predominio</a:t>
            </a:r>
          </a:p>
        </p:txBody>
      </p:sp>
      <p:sp>
        <p:nvSpPr>
          <p:cNvPr id="29700" name="Rectangle 3"/>
          <p:cNvSpPr>
            <a:spLocks noGrp="1" noChangeArrowheads="1"/>
          </p:cNvSpPr>
          <p:nvPr>
            <p:ph type="body" sz="half" idx="2"/>
          </p:nvPr>
        </p:nvSpPr>
        <p:spPr>
          <a:xfrm>
            <a:off x="3200400" y="1314450"/>
            <a:ext cx="5486400" cy="3257550"/>
          </a:xfrm>
        </p:spPr>
        <p:txBody>
          <a:bodyPr/>
          <a:lstStyle/>
          <a:p>
            <a:pPr algn="just" eaLnBrk="1" hangingPunct="1">
              <a:defRPr/>
            </a:pPr>
            <a:r>
              <a:rPr lang="es-CO" altLang="en-US" sz="2000" b="1">
                <a:solidFill>
                  <a:schemeClr val="tx1">
                    <a:lumMod val="95000"/>
                    <a:lumOff val="5000"/>
                  </a:schemeClr>
                </a:solidFill>
              </a:rPr>
              <a:t>Ya en el 590 Gregorio I el Grande, por cuyas venas corría sangre imperial, hace del papado en  la indisputada cabeza de Europa Occidental y rival del emperador de oriente.</a:t>
            </a:r>
          </a:p>
          <a:p>
            <a:pPr algn="just" eaLnBrk="1" hangingPunct="1">
              <a:defRPr/>
            </a:pPr>
            <a:r>
              <a:rPr lang="es-CO" altLang="en-US" sz="2000" b="1">
                <a:solidFill>
                  <a:schemeClr val="tx1">
                    <a:lumMod val="95000"/>
                    <a:lumOff val="5000"/>
                  </a:schemeClr>
                </a:solidFill>
              </a:rPr>
              <a:t>El fue el defensor militar de Italia contra las hordas bárbaras. </a:t>
            </a:r>
          </a:p>
          <a:p>
            <a:pPr algn="just" eaLnBrk="1" hangingPunct="1">
              <a:defRPr/>
            </a:pPr>
            <a:r>
              <a:rPr lang="es-CO" altLang="en-US" sz="2000" b="1">
                <a:solidFill>
                  <a:schemeClr val="tx1">
                    <a:lumMod val="95000"/>
                    <a:lumOff val="5000"/>
                  </a:schemeClr>
                </a:solidFill>
              </a:rPr>
              <a:t>Ya el papado es más que un poder religioso…</a:t>
            </a:r>
          </a:p>
          <a:p>
            <a:pPr algn="just" eaLnBrk="1" hangingPunct="1">
              <a:defRPr/>
            </a:pPr>
            <a:r>
              <a:rPr lang="es-CO" altLang="en-US" sz="2000" b="1">
                <a:solidFill>
                  <a:schemeClr val="tx1">
                    <a:lumMod val="95000"/>
                    <a:lumOff val="5000"/>
                  </a:schemeClr>
                </a:solidFill>
              </a:rPr>
              <a:t>	(Peter’s Kingdom, p. 234)</a:t>
            </a:r>
          </a:p>
        </p:txBody>
      </p:sp>
      <p:sp>
        <p:nvSpPr>
          <p:cNvPr id="28676" name="Text Box 4"/>
          <p:cNvSpPr txBox="1">
            <a:spLocks noChangeArrowheads="1"/>
          </p:cNvSpPr>
          <p:nvPr/>
        </p:nvSpPr>
        <p:spPr bwMode="auto">
          <a:xfrm>
            <a:off x="1447800" y="4114800"/>
            <a:ext cx="1371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tLang="en-US">
                <a:solidFill>
                  <a:schemeClr val="bg2"/>
                </a:solidFill>
              </a:rPr>
              <a:t>Vigilio</a:t>
            </a:r>
          </a:p>
        </p:txBody>
      </p:sp>
      <p:pic>
        <p:nvPicPr>
          <p:cNvPr id="28677" name="Picture 7" descr="http://www.oremosjuntos.com/Papa/San_Gregorio_I_El_Grande_590-6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201738"/>
            <a:ext cx="2351088"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79388" y="342900"/>
            <a:ext cx="8713787" cy="857250"/>
          </a:xfrm>
        </p:spPr>
        <p:txBody>
          <a:bodyPr/>
          <a:lstStyle/>
          <a:p>
            <a:pPr algn="ctr" eaLnBrk="1" hangingPunct="1">
              <a:defRPr/>
            </a:pPr>
            <a:r>
              <a:rPr lang="en-US" altLang="en-US">
                <a:solidFill>
                  <a:schemeClr val="tx1">
                    <a:lumMod val="95000"/>
                    <a:lumOff val="5000"/>
                  </a:schemeClr>
                </a:solidFill>
              </a:rPr>
              <a:t>Los 1260 años de predominio</a:t>
            </a:r>
          </a:p>
        </p:txBody>
      </p:sp>
      <p:pic>
        <p:nvPicPr>
          <p:cNvPr id="29699" name="Picture 8" descr="D:\laminas\carlomag.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23850" y="1276350"/>
            <a:ext cx="3384550" cy="3240088"/>
          </a:xfrm>
        </p:spPr>
      </p:pic>
      <p:sp>
        <p:nvSpPr>
          <p:cNvPr id="30724" name="Rectangle 3"/>
          <p:cNvSpPr>
            <a:spLocks noGrp="1" noChangeArrowheads="1"/>
          </p:cNvSpPr>
          <p:nvPr>
            <p:ph type="body" sz="half" idx="2"/>
          </p:nvPr>
        </p:nvSpPr>
        <p:spPr>
          <a:xfrm>
            <a:off x="3779838" y="1131888"/>
            <a:ext cx="4983162" cy="3440112"/>
          </a:xfrm>
        </p:spPr>
        <p:txBody>
          <a:bodyPr/>
          <a:lstStyle/>
          <a:p>
            <a:pPr algn="just" eaLnBrk="1" hangingPunct="1">
              <a:defRPr/>
            </a:pPr>
            <a:r>
              <a:rPr lang="es-CO" altLang="en-US" sz="2000" b="1" dirty="0">
                <a:solidFill>
                  <a:schemeClr val="tx1">
                    <a:lumMod val="95000"/>
                    <a:lumOff val="5000"/>
                  </a:schemeClr>
                </a:solidFill>
              </a:rPr>
              <a:t>El papa Teodoro I (642-649) fue el primero en llamarse Soberano Pontífice.</a:t>
            </a:r>
          </a:p>
          <a:p>
            <a:pPr algn="just" eaLnBrk="1" hangingPunct="1">
              <a:defRPr/>
            </a:pPr>
            <a:r>
              <a:rPr lang="es-CO" altLang="en-US" sz="2000" b="1" dirty="0">
                <a:solidFill>
                  <a:schemeClr val="tx1">
                    <a:lumMod val="95000"/>
                    <a:lumOff val="5000"/>
                  </a:schemeClr>
                </a:solidFill>
              </a:rPr>
              <a:t>Fue al papa Esteban III (752-757) a quien el rey francés Pipino le donó los estados conquistados en su lucha contra el rey lombardo Astolfo, enemigo del papa. Carlomagno, hijo de Pipino confirmó las donaciones hechas por su padre y le otorgó otras nuevas. 		   (</a:t>
            </a:r>
            <a:r>
              <a:rPr lang="es-CO" altLang="en-US" sz="2000" b="1" dirty="0" err="1">
                <a:solidFill>
                  <a:schemeClr val="tx1">
                    <a:lumMod val="95000"/>
                    <a:lumOff val="5000"/>
                  </a:schemeClr>
                </a:solidFill>
              </a:rPr>
              <a:t>Pbro.Dr</a:t>
            </a:r>
            <a:r>
              <a:rPr lang="es-CO" altLang="en-US" sz="2000" b="1" dirty="0">
                <a:solidFill>
                  <a:schemeClr val="tx1">
                    <a:lumMod val="95000"/>
                    <a:lumOff val="5000"/>
                  </a:schemeClr>
                </a:solidFill>
              </a:rPr>
              <a:t>. Jenaro Perico G., “Los Papas”, </a:t>
            </a:r>
            <a:r>
              <a:rPr lang="es-CO" altLang="en-US" sz="2000" b="1" dirty="0" err="1">
                <a:solidFill>
                  <a:schemeClr val="tx1">
                    <a:lumMod val="95000"/>
                    <a:lumOff val="5000"/>
                  </a:schemeClr>
                </a:solidFill>
              </a:rPr>
              <a:t>Mexico</a:t>
            </a:r>
            <a:r>
              <a:rPr lang="es-CO" altLang="en-US" sz="2000" b="1" dirty="0">
                <a:solidFill>
                  <a:schemeClr val="tx1">
                    <a:lumMod val="95000"/>
                    <a:lumOff val="5000"/>
                  </a:schemeClr>
                </a:solidFill>
              </a:rPr>
              <a:t>, 1990, p.57)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50825" y="342900"/>
            <a:ext cx="8713788" cy="857250"/>
          </a:xfrm>
        </p:spPr>
        <p:txBody>
          <a:bodyPr/>
          <a:lstStyle/>
          <a:p>
            <a:pPr algn="ctr" eaLnBrk="1" hangingPunct="1">
              <a:defRPr/>
            </a:pPr>
            <a:r>
              <a:rPr lang="es-CO" altLang="en-US">
                <a:solidFill>
                  <a:schemeClr val="tx1">
                    <a:lumMod val="95000"/>
                    <a:lumOff val="5000"/>
                  </a:schemeClr>
                </a:solidFill>
              </a:rPr>
              <a:t>Los 1260 años de predominio</a:t>
            </a:r>
          </a:p>
        </p:txBody>
      </p:sp>
      <p:sp>
        <p:nvSpPr>
          <p:cNvPr id="31747" name="Rectangle 3"/>
          <p:cNvSpPr>
            <a:spLocks noGrp="1" noChangeArrowheads="1"/>
          </p:cNvSpPr>
          <p:nvPr>
            <p:ph type="body" sz="half" idx="1"/>
          </p:nvPr>
        </p:nvSpPr>
        <p:spPr>
          <a:xfrm>
            <a:off x="468313" y="1347788"/>
            <a:ext cx="4419600" cy="3086100"/>
          </a:xfrm>
        </p:spPr>
        <p:txBody>
          <a:bodyPr/>
          <a:lstStyle/>
          <a:p>
            <a:pPr algn="just" eaLnBrk="1" hangingPunct="1">
              <a:defRPr/>
            </a:pPr>
            <a:r>
              <a:rPr lang="es-CO" altLang="en-US" sz="2000" b="1" dirty="0">
                <a:solidFill>
                  <a:schemeClr val="tx1">
                    <a:lumMod val="95000"/>
                    <a:lumOff val="5000"/>
                  </a:schemeClr>
                </a:solidFill>
              </a:rPr>
              <a:t>Una muestra de lo que fueron capaces los papas, fue la de Julio II (1503-1513), apodado el “terrible” no dudó en comandar las tropas a la edad de 70 años contra el rey de Francia Luis XII. Bañó en sangre a Italia; de una manera brutal recuperó  territorios perdidos por cerca de cuatro siglos. (Packard, “Peter </a:t>
            </a:r>
            <a:r>
              <a:rPr lang="es-CO" altLang="en-US" sz="2000" b="1" dirty="0" err="1">
                <a:solidFill>
                  <a:schemeClr val="tx1">
                    <a:lumMod val="95000"/>
                    <a:lumOff val="5000"/>
                  </a:schemeClr>
                </a:solidFill>
              </a:rPr>
              <a:t>Kingdom</a:t>
            </a:r>
            <a:r>
              <a:rPr lang="es-CO" altLang="en-US" sz="2000" b="1" dirty="0">
                <a:solidFill>
                  <a:schemeClr val="tx1">
                    <a:lumMod val="95000"/>
                    <a:lumOff val="5000"/>
                  </a:schemeClr>
                </a:solidFill>
              </a:rPr>
              <a:t>, p. 255)</a:t>
            </a:r>
          </a:p>
        </p:txBody>
      </p:sp>
      <p:pic>
        <p:nvPicPr>
          <p:cNvPr id="30724" name="Picture 6" descr="C:\WINDOWS\DESKTOP\laminas2\Julio2.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003800" y="1419225"/>
            <a:ext cx="3179763" cy="30861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ctr" eaLnBrk="1" hangingPunct="1"/>
            <a:r>
              <a:rPr lang="en-US" altLang="en-US"/>
              <a:t>LA IGLESIA PERSECUTORA</a:t>
            </a:r>
          </a:p>
        </p:txBody>
      </p:sp>
      <p:sp>
        <p:nvSpPr>
          <p:cNvPr id="32771" name="Rectangle 3"/>
          <p:cNvSpPr>
            <a:spLocks noGrp="1" noChangeArrowheads="1"/>
          </p:cNvSpPr>
          <p:nvPr>
            <p:ph type="body" sz="half" idx="1"/>
          </p:nvPr>
        </p:nvSpPr>
        <p:spPr>
          <a:xfrm>
            <a:off x="381000" y="1257300"/>
            <a:ext cx="4114800" cy="3086100"/>
          </a:xfrm>
        </p:spPr>
        <p:txBody>
          <a:bodyPr/>
          <a:lstStyle/>
          <a:p>
            <a:pPr algn="just" eaLnBrk="1" hangingPunct="1">
              <a:defRPr/>
            </a:pPr>
            <a:r>
              <a:rPr lang="en-US" altLang="en-US" sz="2000" b="1">
                <a:solidFill>
                  <a:schemeClr val="tx1">
                    <a:lumMod val="95000"/>
                    <a:lumOff val="5000"/>
                  </a:schemeClr>
                </a:solidFill>
              </a:rPr>
              <a:t>Otra demostración del poder temporal papal, fue la del papa Alejandro III, quien  en el Concilio de Tours en 1163 estableció la SANTA INQUISICION con la cual  persiguió a los herejes,  los apresó y les confiscó sus propiedades</a:t>
            </a:r>
          </a:p>
        </p:txBody>
      </p:sp>
      <p:sp>
        <p:nvSpPr>
          <p:cNvPr id="32772" name="Text Box 7"/>
          <p:cNvSpPr txBox="1">
            <a:spLocks noChangeArrowheads="1"/>
          </p:cNvSpPr>
          <p:nvPr/>
        </p:nvSpPr>
        <p:spPr bwMode="auto">
          <a:xfrm>
            <a:off x="5775325" y="4202113"/>
            <a:ext cx="19510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tLang="en-US">
                <a:solidFill>
                  <a:schemeClr val="bg2"/>
                </a:solidFill>
              </a:rPr>
              <a:t>Alejandro III</a:t>
            </a:r>
          </a:p>
        </p:txBody>
      </p:sp>
      <p:pic>
        <p:nvPicPr>
          <p:cNvPr id="32773" name="Picture 7" descr="http://www.painting-palace.com/files/349/34900_Pope_Alexander_III_Receives_an_Ambassador_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038" y="1347788"/>
            <a:ext cx="4267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9388" y="50800"/>
            <a:ext cx="8856662" cy="857250"/>
          </a:xfrm>
        </p:spPr>
        <p:txBody>
          <a:bodyPr/>
          <a:lstStyle/>
          <a:p>
            <a:pPr algn="ctr" eaLnBrk="1" hangingPunct="1"/>
            <a:r>
              <a:rPr lang="en-US" altLang="en-US" sz="3600"/>
              <a:t>LA SANTA INQUISICION: LA IGLESIA PERSECUTORA</a:t>
            </a:r>
          </a:p>
        </p:txBody>
      </p:sp>
      <p:sp>
        <p:nvSpPr>
          <p:cNvPr id="33795" name="Rectangle 4"/>
          <p:cNvSpPr>
            <a:spLocks noGrp="1" noChangeArrowheads="1"/>
          </p:cNvSpPr>
          <p:nvPr>
            <p:ph type="body" sz="half" idx="2"/>
          </p:nvPr>
        </p:nvSpPr>
        <p:spPr>
          <a:xfrm>
            <a:off x="4356100" y="1203325"/>
            <a:ext cx="4537075" cy="3384550"/>
          </a:xfrm>
        </p:spPr>
        <p:txBody>
          <a:bodyPr/>
          <a:lstStyle/>
          <a:p>
            <a:pPr algn="just" eaLnBrk="1" hangingPunct="1"/>
            <a:r>
              <a:rPr lang="es-CO" altLang="en-US" sz="2000" b="1">
                <a:solidFill>
                  <a:schemeClr val="tx1"/>
                </a:solidFill>
              </a:rPr>
              <a:t>El papa Inocencio VIII (1484-1492), quien era viudo y de costumbres morales no recomendables y cuyos hijos vivían en el Vaticano, fue el que dictó una bula contra el pueblo valdense, estudioso de la Biblia .</a:t>
            </a:r>
          </a:p>
          <a:p>
            <a:pPr algn="just" eaLnBrk="1" hangingPunct="1"/>
            <a:r>
              <a:rPr lang="es-CO" altLang="en-US" sz="2000" b="1">
                <a:solidFill>
                  <a:schemeClr val="tx1"/>
                </a:solidFill>
              </a:rPr>
              <a:t>El dijo que “la maligna y abominable secta de malvados fuese aplastada como serpiente venenosa”		 </a:t>
            </a:r>
          </a:p>
          <a:p>
            <a:pPr algn="just" eaLnBrk="1" hangingPunct="1"/>
            <a:r>
              <a:rPr lang="es-CO" altLang="en-US" sz="2000" b="1">
                <a:solidFill>
                  <a:schemeClr val="tx1"/>
                </a:solidFill>
              </a:rPr>
              <a:t>(J. Léger, “Historia de las iglesias valdenses”; lib. 2, cap.2, pgs. 8-10, Leyden, 1669)</a:t>
            </a:r>
          </a:p>
        </p:txBody>
      </p:sp>
      <p:pic>
        <p:nvPicPr>
          <p:cNvPr id="33796" name="Picture 6" descr="http://2.bp.blogspot.com/_zZzY50Ep1hU/SkMOftV2gGI/AAAAAAAAAyE/vVuiVBmTNcs/s1600/la-inquisicion+catol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87425"/>
            <a:ext cx="404812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7950" y="50800"/>
            <a:ext cx="8928100" cy="857250"/>
          </a:xfrm>
        </p:spPr>
        <p:txBody>
          <a:bodyPr/>
          <a:lstStyle/>
          <a:p>
            <a:pPr algn="ctr" eaLnBrk="1" hangingPunct="1"/>
            <a:r>
              <a:rPr lang="en-US" altLang="en-US" sz="3600"/>
              <a:t>LA SANTA INQUISICION: LA IGLESIA PERSECUTORA</a:t>
            </a:r>
          </a:p>
        </p:txBody>
      </p:sp>
      <p:sp>
        <p:nvSpPr>
          <p:cNvPr id="34819" name="Rectangle 3"/>
          <p:cNvSpPr>
            <a:spLocks noGrp="1" noChangeArrowheads="1"/>
          </p:cNvSpPr>
          <p:nvPr>
            <p:ph type="body" sz="half" idx="2"/>
          </p:nvPr>
        </p:nvSpPr>
        <p:spPr>
          <a:xfrm>
            <a:off x="3348038" y="842963"/>
            <a:ext cx="5616575" cy="4010025"/>
          </a:xfrm>
        </p:spPr>
        <p:txBody>
          <a:bodyPr/>
          <a:lstStyle/>
          <a:p>
            <a:pPr algn="just" eaLnBrk="1" hangingPunct="1"/>
            <a:r>
              <a:rPr lang="es-CO" altLang="en-US" sz="1800" b="1">
                <a:solidFill>
                  <a:schemeClr val="tx1"/>
                </a:solidFill>
              </a:rPr>
              <a:t>El papa Gregorio XIII (1572-1585)   cuando se enteró de la masacre de miles de hugonotes  protestantes por órdenes del Rey Luis XIV e instado por los sacerdotes y prelados de Roma, en la noche de San Bartolomé, celebró una misa de acción de gracias y mandó a acuñar una medalla para conmemorar la matanza.</a:t>
            </a:r>
          </a:p>
          <a:p>
            <a:pPr algn="just" eaLnBrk="1" hangingPunct="1"/>
            <a:r>
              <a:rPr lang="es-CO" altLang="en-US" sz="1800" b="1">
                <a:solidFill>
                  <a:schemeClr val="tx1"/>
                </a:solidFill>
              </a:rPr>
              <a:t>Los hugonotes habían  ido a París con   el salvoconducto del rey  a festejar  una boda   y a pesar de eso fueron sacados de sus camas a  media noche   y asesinados.</a:t>
            </a:r>
          </a:p>
          <a:p>
            <a:pPr algn="just" eaLnBrk="1" hangingPunct="1"/>
            <a:r>
              <a:rPr lang="es-CO" altLang="en-US" sz="1800" b="1">
                <a:solidFill>
                  <a:schemeClr val="tx1"/>
                </a:solidFill>
              </a:rPr>
              <a:t>(H.White.” La Masacre de San Bartolome”, cap. 14)</a:t>
            </a:r>
          </a:p>
        </p:txBody>
      </p:sp>
      <p:pic>
        <p:nvPicPr>
          <p:cNvPr id="34820" name="Picture 7" descr="http://soymenos.files.wordpress.com/2010/10/gregory-xiii-med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915988"/>
            <a:ext cx="29527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16200"/>
            <a:ext cx="2952750" cy="196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4213" y="123825"/>
            <a:ext cx="7772400" cy="857250"/>
          </a:xfrm>
        </p:spPr>
        <p:txBody>
          <a:bodyPr/>
          <a:lstStyle/>
          <a:p>
            <a:pPr algn="ctr" eaLnBrk="1" hangingPunct="1"/>
            <a:r>
              <a:rPr lang="en-US" altLang="en-US" sz="3600"/>
              <a:t>LAS MATANZAS EN NOMBRE DE CRISTO!!</a:t>
            </a:r>
          </a:p>
        </p:txBody>
      </p:sp>
      <p:sp>
        <p:nvSpPr>
          <p:cNvPr id="36867" name="Rectangle 3"/>
          <p:cNvSpPr>
            <a:spLocks noGrp="1" noChangeArrowheads="1"/>
          </p:cNvSpPr>
          <p:nvPr>
            <p:ph type="body" sz="half" idx="1"/>
          </p:nvPr>
        </p:nvSpPr>
        <p:spPr>
          <a:xfrm>
            <a:off x="323850" y="1347788"/>
            <a:ext cx="4800600" cy="3086100"/>
          </a:xfrm>
        </p:spPr>
        <p:txBody>
          <a:bodyPr/>
          <a:lstStyle/>
          <a:p>
            <a:pPr algn="just" eaLnBrk="1" hangingPunct="1"/>
            <a:r>
              <a:rPr lang="es-CO" altLang="en-US" b="1">
                <a:solidFill>
                  <a:schemeClr val="tx1"/>
                </a:solidFill>
              </a:rPr>
              <a:t>En Irlanda, en 1642, bajo el papado de Urbano VIII, 40.000 protestantes  fueron inhumanamente sacrificados.</a:t>
            </a:r>
          </a:p>
          <a:p>
            <a:pPr algn="just" eaLnBrk="1" hangingPunct="1"/>
            <a:r>
              <a:rPr lang="es-CO" altLang="en-US" b="1">
                <a:solidFill>
                  <a:schemeClr val="tx1"/>
                </a:solidFill>
              </a:rPr>
              <a:t>Todo esto fue debilitando al papado y a los Estados Papales. (Jerrold Packard, “Peter Kingdom”, p. 259)</a:t>
            </a:r>
          </a:p>
        </p:txBody>
      </p:sp>
      <p:pic>
        <p:nvPicPr>
          <p:cNvPr id="36868" name="Picture 6" descr="C:\WINDOWS\DESKTOP\laminas2\inquis2.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791200" y="1428750"/>
            <a:ext cx="2840038" cy="30861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eaLnBrk="1" hangingPunct="1"/>
            <a:r>
              <a:rPr lang="en-US" altLang="en-US" sz="3600" b="1"/>
              <a:t>Este poder es maravilloso en la tierra!</a:t>
            </a:r>
            <a:endParaRPr lang="en-US" altLang="en-US" b="1"/>
          </a:p>
        </p:txBody>
      </p:sp>
      <p:pic>
        <p:nvPicPr>
          <p:cNvPr id="8195" name="Picture 6" descr="C:\WINDOWS\DESKTOP\laminas2\cuerno.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09600" y="1600200"/>
            <a:ext cx="3810000" cy="2771775"/>
          </a:xfrm>
        </p:spPr>
      </p:pic>
      <p:sp>
        <p:nvSpPr>
          <p:cNvPr id="5123" name="Rectangle 4"/>
          <p:cNvSpPr>
            <a:spLocks noGrp="1" noChangeArrowheads="1"/>
          </p:cNvSpPr>
          <p:nvPr>
            <p:ph type="body" sz="half" idx="2"/>
          </p:nvPr>
        </p:nvSpPr>
        <p:spPr/>
        <p:txBody>
          <a:bodyPr rtlCol="0">
            <a:normAutofit fontScale="92500" lnSpcReduction="20000"/>
          </a:bodyPr>
          <a:lstStyle/>
          <a:p>
            <a:pPr marL="274320" indent="-274320" algn="just" eaLnBrk="1" fontAlgn="auto" hangingPunct="1">
              <a:spcAft>
                <a:spcPts val="0"/>
              </a:spcAft>
              <a:buFont typeface="Arial" pitchFamily="34" charset="0"/>
              <a:buChar char="•"/>
              <a:defRPr/>
            </a:pPr>
            <a:r>
              <a:rPr lang="es-CO" altLang="en-US" b="1">
                <a:solidFill>
                  <a:schemeClr val="tx1">
                    <a:lumMod val="95000"/>
                    <a:lumOff val="5000"/>
                  </a:schemeClr>
                </a:solidFill>
              </a:rPr>
              <a:t>El cuerno pequeño tiene potestad para arrancar a otros cuernos (Dan. 7:8)</a:t>
            </a:r>
          </a:p>
          <a:p>
            <a:pPr marL="274320" indent="-274320" algn="just" eaLnBrk="1" fontAlgn="auto" hangingPunct="1">
              <a:spcAft>
                <a:spcPts val="0"/>
              </a:spcAft>
              <a:buFont typeface="Arial" pitchFamily="34" charset="0"/>
              <a:buChar char="•"/>
              <a:defRPr/>
            </a:pPr>
            <a:r>
              <a:rPr lang="es-CO" altLang="en-US" b="1">
                <a:solidFill>
                  <a:schemeClr val="tx1">
                    <a:lumMod val="95000"/>
                    <a:lumOff val="5000"/>
                  </a:schemeClr>
                </a:solidFill>
              </a:rPr>
              <a:t>Se engrandece contra el ejército del cielo (Dan. 8:11);</a:t>
            </a:r>
          </a:p>
          <a:p>
            <a:pPr marL="274320" indent="-274320" algn="just" eaLnBrk="1" fontAlgn="auto" hangingPunct="1">
              <a:spcAft>
                <a:spcPts val="0"/>
              </a:spcAft>
              <a:buFont typeface="Arial" pitchFamily="34" charset="0"/>
              <a:buChar char="•"/>
              <a:defRPr/>
            </a:pPr>
            <a:r>
              <a:rPr lang="es-CO" altLang="en-US" b="1">
                <a:solidFill>
                  <a:schemeClr val="tx1">
                    <a:lumMod val="95000"/>
                    <a:lumOff val="5000"/>
                  </a:schemeClr>
                </a:solidFill>
              </a:rPr>
              <a:t>Hace su voluntad; colma de honores a los que le reconocen y reparte la tierra (Dan. 11:36, 39)</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07950" y="342900"/>
            <a:ext cx="8785225" cy="857250"/>
          </a:xfrm>
        </p:spPr>
        <p:txBody>
          <a:bodyPr/>
          <a:lstStyle/>
          <a:p>
            <a:pPr algn="ctr" eaLnBrk="1" hangingPunct="1"/>
            <a:r>
              <a:rPr lang="es-CO" altLang="en-US" sz="3600"/>
              <a:t>El final de los 1260 años de atropellos papales</a:t>
            </a:r>
          </a:p>
        </p:txBody>
      </p:sp>
      <p:sp>
        <p:nvSpPr>
          <p:cNvPr id="35844" name="Rectangle 4"/>
          <p:cNvSpPr>
            <a:spLocks noGrp="1" noChangeArrowheads="1"/>
          </p:cNvSpPr>
          <p:nvPr>
            <p:ph type="body" sz="half" idx="2"/>
          </p:nvPr>
        </p:nvSpPr>
        <p:spPr>
          <a:xfrm>
            <a:off x="3492500" y="1347788"/>
            <a:ext cx="5318125" cy="3086100"/>
          </a:xfrm>
        </p:spPr>
        <p:txBody>
          <a:bodyPr/>
          <a:lstStyle/>
          <a:p>
            <a:pPr algn="just" eaLnBrk="1" hangingPunct="1">
              <a:defRPr/>
            </a:pPr>
            <a:r>
              <a:rPr lang="es-CO" altLang="en-US" b="1" dirty="0">
                <a:solidFill>
                  <a:schemeClr val="tx1"/>
                </a:solidFill>
              </a:rPr>
              <a:t>Fue la revolución francesa la que en 1798 puso fin al reinado papal.</a:t>
            </a:r>
          </a:p>
          <a:p>
            <a:pPr algn="just" eaLnBrk="1" hangingPunct="1">
              <a:defRPr/>
            </a:pPr>
            <a:r>
              <a:rPr lang="es-CO" altLang="en-US" b="1" dirty="0">
                <a:solidFill>
                  <a:schemeClr val="tx1"/>
                </a:solidFill>
              </a:rPr>
              <a:t>Napoleón, declaró que el papado era una “máquina obsoleta”. Italia fue invadida, Roma saqueada y el papa Pío VI aprisionado. El papa murió prisionero.</a:t>
            </a:r>
          </a:p>
          <a:p>
            <a:pPr marL="0" indent="0" algn="just" eaLnBrk="1" hangingPunct="1">
              <a:buFont typeface="Arial" charset="0"/>
              <a:buNone/>
              <a:defRPr/>
            </a:pPr>
            <a:r>
              <a:rPr lang="es-CO" altLang="en-US" b="1" dirty="0">
                <a:solidFill>
                  <a:schemeClr val="tx1"/>
                </a:solidFill>
              </a:rPr>
              <a:t>(Packard, “</a:t>
            </a:r>
            <a:r>
              <a:rPr lang="es-CO" altLang="en-US" b="1" dirty="0" err="1">
                <a:solidFill>
                  <a:schemeClr val="tx1"/>
                </a:solidFill>
              </a:rPr>
              <a:t>Peters</a:t>
            </a:r>
            <a:r>
              <a:rPr lang="es-CO" altLang="en-US" b="1" dirty="0">
                <a:solidFill>
                  <a:schemeClr val="tx1"/>
                </a:solidFill>
              </a:rPr>
              <a:t> </a:t>
            </a:r>
            <a:r>
              <a:rPr lang="es-CO" altLang="en-US" b="1" dirty="0" err="1">
                <a:solidFill>
                  <a:schemeClr val="tx1"/>
                </a:solidFill>
              </a:rPr>
              <a:t>Kingdom</a:t>
            </a:r>
            <a:r>
              <a:rPr lang="es-CO" altLang="en-US" b="1" dirty="0">
                <a:solidFill>
                  <a:schemeClr val="tx1"/>
                </a:solidFill>
              </a:rPr>
              <a:t>”, p. 261)</a:t>
            </a:r>
          </a:p>
        </p:txBody>
      </p:sp>
      <p:pic>
        <p:nvPicPr>
          <p:cNvPr id="37892" name="Picture 6" descr="http://www.bibleuniversity.com/images/CourseID2/afsg20-1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7788"/>
            <a:ext cx="23749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07950" y="50800"/>
            <a:ext cx="8856663" cy="857250"/>
          </a:xfrm>
        </p:spPr>
        <p:txBody>
          <a:bodyPr/>
          <a:lstStyle/>
          <a:p>
            <a:pPr algn="ctr" eaLnBrk="1" hangingPunct="1"/>
            <a:r>
              <a:rPr lang="es-CO" altLang="en-US" sz="3600"/>
              <a:t>El fin de los 1260 años de dominio papal</a:t>
            </a:r>
          </a:p>
        </p:txBody>
      </p:sp>
      <p:sp>
        <p:nvSpPr>
          <p:cNvPr id="38915" name="Rectangle 3"/>
          <p:cNvSpPr>
            <a:spLocks noGrp="1" noChangeArrowheads="1"/>
          </p:cNvSpPr>
          <p:nvPr>
            <p:ph type="body" sz="half" idx="1"/>
          </p:nvPr>
        </p:nvSpPr>
        <p:spPr>
          <a:xfrm>
            <a:off x="323850" y="1058863"/>
            <a:ext cx="4857750" cy="3513137"/>
          </a:xfrm>
        </p:spPr>
        <p:txBody>
          <a:bodyPr/>
          <a:lstStyle/>
          <a:p>
            <a:pPr algn="just" eaLnBrk="1" hangingPunct="1"/>
            <a:r>
              <a:rPr lang="es-CO" altLang="en-US" sz="2000" b="1">
                <a:solidFill>
                  <a:schemeClr val="tx1"/>
                </a:solidFill>
              </a:rPr>
              <a:t>Clemente VII (1523-1534) vivió en carne propia el fin del dominio papal.</a:t>
            </a:r>
          </a:p>
          <a:p>
            <a:pPr algn="just" eaLnBrk="1" hangingPunct="1"/>
            <a:r>
              <a:rPr lang="es-CO" altLang="en-US" sz="2000" b="1">
                <a:solidFill>
                  <a:schemeClr val="tx1"/>
                </a:solidFill>
              </a:rPr>
              <a:t>Se alió con Francia para combatir a Carlos V. Esto le costó a Roma ser invadida, el papa aprisionado y recuperar la libertad después de pagar un alto costo en dinero y en posesiones de la iglesia. Otro desastre fue la separación del rey Enrique VIII quien fundara la iglesia anglicana. (Pbro. Jenaro Perico, “Los Papas, p. 146-147)</a:t>
            </a:r>
          </a:p>
        </p:txBody>
      </p:sp>
      <p:pic>
        <p:nvPicPr>
          <p:cNvPr id="38916" name="Picture 6" descr="C:\WINDOWS\DESKTOP\laminas2\Clement7.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92725" y="1052513"/>
            <a:ext cx="3192463" cy="3462337"/>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79388" y="123825"/>
            <a:ext cx="8785225" cy="857250"/>
          </a:xfrm>
        </p:spPr>
        <p:txBody>
          <a:bodyPr/>
          <a:lstStyle/>
          <a:p>
            <a:pPr algn="ctr" eaLnBrk="1" hangingPunct="1"/>
            <a:r>
              <a:rPr lang="en-US" altLang="en-US" sz="3600"/>
              <a:t>PERO…EL SISTEMA PAPAL SE IRÁ RECUPERANDO !</a:t>
            </a:r>
          </a:p>
        </p:txBody>
      </p:sp>
      <p:sp>
        <p:nvSpPr>
          <p:cNvPr id="39939" name="Rectangle 3"/>
          <p:cNvSpPr>
            <a:spLocks noGrp="1" noChangeArrowheads="1"/>
          </p:cNvSpPr>
          <p:nvPr>
            <p:ph type="body" sz="half" idx="1"/>
          </p:nvPr>
        </p:nvSpPr>
        <p:spPr>
          <a:xfrm>
            <a:off x="323850" y="1485900"/>
            <a:ext cx="4171950" cy="3086100"/>
          </a:xfrm>
        </p:spPr>
        <p:txBody>
          <a:bodyPr/>
          <a:lstStyle/>
          <a:p>
            <a:pPr algn="just" eaLnBrk="1" hangingPunct="1"/>
            <a:r>
              <a:rPr lang="es-CO" altLang="en-US" sz="2800" b="1">
                <a:solidFill>
                  <a:schemeClr val="tx1"/>
                </a:solidFill>
              </a:rPr>
              <a:t>“Vi una de sus cabezas como herida de muerte, pero su herida mortal fue sanada, y se maravilló la tierra en pos de la bestia”</a:t>
            </a:r>
          </a:p>
          <a:p>
            <a:pPr algn="just" eaLnBrk="1" hangingPunct="1"/>
            <a:r>
              <a:rPr lang="es-CO" altLang="en-US" sz="2800" b="1">
                <a:solidFill>
                  <a:schemeClr val="tx1"/>
                </a:solidFill>
              </a:rPr>
              <a:t>(Apoc. 13:3)</a:t>
            </a:r>
          </a:p>
        </p:txBody>
      </p:sp>
      <p:pic>
        <p:nvPicPr>
          <p:cNvPr id="39940" name="Picture 6" descr="D:\laminas\papado.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724400" y="1657350"/>
            <a:ext cx="3810000" cy="271462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7950" y="123825"/>
            <a:ext cx="8928100" cy="857250"/>
          </a:xfrm>
        </p:spPr>
        <p:txBody>
          <a:bodyPr/>
          <a:lstStyle/>
          <a:p>
            <a:pPr algn="ctr" eaLnBrk="1" hangingPunct="1"/>
            <a:r>
              <a:rPr lang="en-US" altLang="en-US" sz="3600"/>
              <a:t>EL DIA EN QUE LA HERIDA COMENZO A CURARSE!</a:t>
            </a:r>
          </a:p>
        </p:txBody>
      </p:sp>
      <p:sp>
        <p:nvSpPr>
          <p:cNvPr id="40963" name="Rectangle 4"/>
          <p:cNvSpPr>
            <a:spLocks noGrp="1" noChangeArrowheads="1"/>
          </p:cNvSpPr>
          <p:nvPr>
            <p:ph type="body" sz="half" idx="2"/>
          </p:nvPr>
        </p:nvSpPr>
        <p:spPr>
          <a:xfrm>
            <a:off x="3708400" y="1316038"/>
            <a:ext cx="4724400" cy="3086100"/>
          </a:xfrm>
        </p:spPr>
        <p:txBody>
          <a:bodyPr/>
          <a:lstStyle/>
          <a:p>
            <a:pPr algn="just" eaLnBrk="1" hangingPunct="1"/>
            <a:r>
              <a:rPr lang="es-CO" altLang="en-US" b="1">
                <a:solidFill>
                  <a:schemeClr val="tx1"/>
                </a:solidFill>
              </a:rPr>
              <a:t>Gracias al tratado de Letrán entre Benito Mussolini, primer ministro de Italia y el papa Pío XI  en 1929, el papa deja de ser prisionero en el Vaticano, y el mismo Vaticano  recupera su calidad de estado pontificio.</a:t>
            </a:r>
          </a:p>
        </p:txBody>
      </p:sp>
      <p:pic>
        <p:nvPicPr>
          <p:cNvPr id="40964" name="Picture 6" descr="http://www.laguia2000.com/wp-content/uploads/2009/01/letr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76350"/>
            <a:ext cx="33845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20638"/>
            <a:ext cx="7772400" cy="857251"/>
          </a:xfrm>
        </p:spPr>
        <p:txBody>
          <a:bodyPr/>
          <a:lstStyle/>
          <a:p>
            <a:pPr algn="ctr" eaLnBrk="1" hangingPunct="1"/>
            <a:r>
              <a:rPr lang="es-CO" altLang="en-US" sz="3600"/>
              <a:t>La herida empezó a sanarse</a:t>
            </a:r>
          </a:p>
        </p:txBody>
      </p:sp>
      <p:sp>
        <p:nvSpPr>
          <p:cNvPr id="39939" name="Rectangle 3"/>
          <p:cNvSpPr>
            <a:spLocks noGrp="1" noChangeArrowheads="1"/>
          </p:cNvSpPr>
          <p:nvPr>
            <p:ph type="body" sz="half" idx="1"/>
          </p:nvPr>
        </p:nvSpPr>
        <p:spPr>
          <a:xfrm>
            <a:off x="323850" y="915988"/>
            <a:ext cx="4605338" cy="3656012"/>
          </a:xfrm>
        </p:spPr>
        <p:txBody>
          <a:bodyPr/>
          <a:lstStyle/>
          <a:p>
            <a:pPr algn="just" eaLnBrk="1" hangingPunct="1">
              <a:defRPr/>
            </a:pPr>
            <a:r>
              <a:rPr lang="es-CO" altLang="en-US" sz="2000" b="1" dirty="0"/>
              <a:t>Hasta el mismo Hitler dijo:</a:t>
            </a:r>
          </a:p>
          <a:p>
            <a:pPr algn="just" eaLnBrk="1" hangingPunct="1">
              <a:defRPr/>
            </a:pPr>
            <a:r>
              <a:rPr lang="es-CO" altLang="en-US" sz="2000" b="1" dirty="0"/>
              <a:t>“Estoy personalmente convencido del gran poder y significado profundo de la cristiandad… Como Católico, nunca me siento cómodo en una Iglesia Evangélica… En lo que se refiere a los judíos, estoy simplemente siguiendo la misma política que la Iglesia Católica ha adoptado por 1.500 años, cuando ha considerado a los judíos como peligrosos…	</a:t>
            </a:r>
          </a:p>
          <a:p>
            <a:pPr marL="0" indent="0" algn="just" eaLnBrk="1" hangingPunct="1">
              <a:buFont typeface="Arial" charset="0"/>
              <a:buNone/>
              <a:defRPr/>
            </a:pPr>
            <a:r>
              <a:rPr lang="es-CO" altLang="en-US" sz="2000" b="1" dirty="0"/>
              <a:t>(JTC, “Cortinas de Humo”,23)</a:t>
            </a:r>
          </a:p>
        </p:txBody>
      </p:sp>
      <p:pic>
        <p:nvPicPr>
          <p:cNvPr id="419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993775"/>
            <a:ext cx="3508375"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16013" y="153988"/>
            <a:ext cx="6781800" cy="688975"/>
          </a:xfrm>
        </p:spPr>
        <p:txBody>
          <a:bodyPr/>
          <a:lstStyle/>
          <a:p>
            <a:pPr algn="ctr" eaLnBrk="1" hangingPunct="1"/>
            <a:r>
              <a:rPr lang="es-CO" altLang="en-US" sz="3600"/>
              <a:t>El proceso de saneamiento</a:t>
            </a:r>
          </a:p>
        </p:txBody>
      </p:sp>
      <p:sp>
        <p:nvSpPr>
          <p:cNvPr id="43011" name="Rectangle 3"/>
          <p:cNvSpPr>
            <a:spLocks noGrp="1" noChangeArrowheads="1"/>
          </p:cNvSpPr>
          <p:nvPr>
            <p:ph idx="1"/>
          </p:nvPr>
        </p:nvSpPr>
        <p:spPr>
          <a:xfrm>
            <a:off x="827088" y="1203325"/>
            <a:ext cx="7543800" cy="2914650"/>
          </a:xfrm>
        </p:spPr>
        <p:txBody>
          <a:bodyPr/>
          <a:lstStyle/>
          <a:p>
            <a:pPr eaLnBrk="1" hangingPunct="1"/>
            <a:r>
              <a:rPr lang="es-CO" altLang="en-US" b="1"/>
              <a:t>Entre 1914 y 1922, 25 naciones establecen relaciones diplomáticas con el Vaticano.</a:t>
            </a:r>
          </a:p>
          <a:p>
            <a:pPr eaLnBrk="1" hangingPunct="1"/>
            <a:r>
              <a:rPr lang="es-CO" altLang="en-US" b="1"/>
              <a:t>En 1958, al final del pontificado de Pío XII, ya hay 50 naciones con sede diplomática.</a:t>
            </a:r>
          </a:p>
          <a:p>
            <a:pPr eaLnBrk="1" hangingPunct="1"/>
            <a:r>
              <a:rPr lang="es-CO" altLang="en-US" b="1"/>
              <a:t>En 1959, Juan XXIII convoca al Concilio Vaticano II, un concilio ecuménico (de unión de las iglesias)</a:t>
            </a:r>
          </a:p>
          <a:p>
            <a:pPr eaLnBrk="1" hangingPunct="1"/>
            <a:r>
              <a:rPr lang="es-CO" altLang="en-US" b="1"/>
              <a:t>En 1965 Paulo VI es recibido en la sede de las Naciones Unidas como jefe de estado.</a:t>
            </a:r>
          </a:p>
          <a:p>
            <a:pPr eaLnBrk="1" hangingPunct="1"/>
            <a:r>
              <a:rPr lang="es-CO" altLang="en-US" b="1"/>
              <a:t>En 1979, Juan Pablo II visita por primera vez a los Estados Unidos, una nación de tradición protestante.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idx="1"/>
          </p:nvPr>
        </p:nvSpPr>
        <p:spPr>
          <a:xfrm>
            <a:off x="323850" y="915988"/>
            <a:ext cx="4895850" cy="3314700"/>
          </a:xfrm>
        </p:spPr>
        <p:txBody>
          <a:bodyPr/>
          <a:lstStyle/>
          <a:p>
            <a:pPr algn="just" eaLnBrk="1" hangingPunct="1"/>
            <a:r>
              <a:rPr lang="es-CO" altLang="en-US" sz="2000" b="1"/>
              <a:t>En febrero de 1986 visita la India siguiendo los pasos de Gandhi; en abril  de 1986 un papa por primera vez visita una sinagoga judía y llama a los judíos hermanos mayores.</a:t>
            </a:r>
          </a:p>
          <a:p>
            <a:pPr algn="just" eaLnBrk="1" hangingPunct="1">
              <a:buFont typeface="Monotype Sorts" pitchFamily="2" charset="2"/>
              <a:buNone/>
            </a:pPr>
            <a:endParaRPr lang="es-CO" altLang="en-US" sz="2000" b="1"/>
          </a:p>
          <a:p>
            <a:pPr algn="just" eaLnBrk="1" hangingPunct="1"/>
            <a:r>
              <a:rPr lang="es-CO" altLang="en-US" sz="2000" b="1"/>
              <a:t>En 1989, Mijaíl Gorbachov, presidente de la Unión soviética manifiesta su interés de visitar al Papa.</a:t>
            </a:r>
          </a:p>
        </p:txBody>
      </p:sp>
      <p:sp>
        <p:nvSpPr>
          <p:cNvPr id="44035" name="Rectangle 2"/>
          <p:cNvSpPr>
            <a:spLocks noGrp="1" noChangeArrowheads="1"/>
          </p:cNvSpPr>
          <p:nvPr>
            <p:ph type="title"/>
          </p:nvPr>
        </p:nvSpPr>
        <p:spPr>
          <a:xfrm>
            <a:off x="1116013" y="153988"/>
            <a:ext cx="6781800" cy="688975"/>
          </a:xfrm>
        </p:spPr>
        <p:txBody>
          <a:bodyPr/>
          <a:lstStyle/>
          <a:p>
            <a:pPr algn="ctr" eaLnBrk="1" hangingPunct="1"/>
            <a:r>
              <a:rPr lang="es-CO" altLang="en-US" sz="3600"/>
              <a:t>El proceso de saneamiento</a:t>
            </a:r>
          </a:p>
        </p:txBody>
      </p:sp>
      <p:pic>
        <p:nvPicPr>
          <p:cNvPr id="440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915988"/>
            <a:ext cx="3308350"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16013" y="153988"/>
            <a:ext cx="6781800" cy="688975"/>
          </a:xfrm>
        </p:spPr>
        <p:txBody>
          <a:bodyPr/>
          <a:lstStyle/>
          <a:p>
            <a:pPr algn="ctr" eaLnBrk="1" hangingPunct="1"/>
            <a:r>
              <a:rPr lang="es-CO" altLang="en-US" sz="3600"/>
              <a:t>Saneamiento total</a:t>
            </a:r>
          </a:p>
        </p:txBody>
      </p:sp>
      <p:sp>
        <p:nvSpPr>
          <p:cNvPr id="45059" name="2 Rectángulo"/>
          <p:cNvSpPr>
            <a:spLocks noChangeArrowheads="1"/>
          </p:cNvSpPr>
          <p:nvPr/>
        </p:nvSpPr>
        <p:spPr bwMode="auto">
          <a:xfrm>
            <a:off x="107950" y="619125"/>
            <a:ext cx="89281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CO" sz="2000"/>
              <a:t>Siempre que la iglesia alcanzó el poder civil, lo empleó para castigar a los que no admitían todas sus doctrinas. Las iglesias protestantes que siguieron las huellas de Roma al aliarse con los poderes mundanos, manifestaron el mismo deseo de restringir la libertad de conciencia. Ejemplo de esto lo tenemos en la larga persecución de los disidentes por la iglesia de Inglaterra. Durante los siglos XVI y XVII miles de ministros no conformistas fueron obligados a abandonar sus iglesias, y a muchos pastores y feligreses se les impusieron multas, encarcelamientos, torturas y el martirio.</a:t>
            </a:r>
          </a:p>
          <a:p>
            <a:pPr algn="just"/>
            <a:r>
              <a:rPr lang="es-CO" sz="2000"/>
              <a:t>Fue la apostasía lo que indujo a la iglesia primitiva a buscar la ayuda del gobierno civil, y esto preparó el camino para el desarrollo del papado, simbolizado por la bestia. San Pablo lo 497 predijo al anunciar que vendría "la apostasía," y sería "revelado el hombre de pecado." (2 Tesalonicenses 2: 3, V.M.) De modo que la apostasía en la iglesia preparará el camino para la imagen de la bestia. 					             </a:t>
            </a:r>
            <a:r>
              <a:rPr lang="es-CO" sz="2000" i="1">
                <a:solidFill>
                  <a:srgbClr val="FF0000"/>
                </a:solidFill>
              </a:rPr>
              <a:t>Conflicto de los Siglos Pág. 457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50800"/>
            <a:ext cx="7772400" cy="857250"/>
          </a:xfrm>
        </p:spPr>
        <p:txBody>
          <a:bodyPr/>
          <a:lstStyle/>
          <a:p>
            <a:pPr algn="ctr" eaLnBrk="1" hangingPunct="1"/>
            <a:r>
              <a:rPr lang="en-US" altLang="en-US" sz="4000"/>
              <a:t>UN NUEVO ORDEN MUNDIAL</a:t>
            </a:r>
          </a:p>
        </p:txBody>
      </p:sp>
      <p:sp>
        <p:nvSpPr>
          <p:cNvPr id="46083" name="Rectangle 3"/>
          <p:cNvSpPr>
            <a:spLocks noGrp="1" noChangeArrowheads="1"/>
          </p:cNvSpPr>
          <p:nvPr>
            <p:ph type="body" sz="half" idx="1"/>
          </p:nvPr>
        </p:nvSpPr>
        <p:spPr>
          <a:xfrm>
            <a:off x="685800" y="1131888"/>
            <a:ext cx="4191000" cy="3086100"/>
          </a:xfrm>
        </p:spPr>
        <p:txBody>
          <a:bodyPr/>
          <a:lstStyle/>
          <a:p>
            <a:pPr algn="just" eaLnBrk="1" hangingPunct="1"/>
            <a:r>
              <a:rPr lang="es-CO" altLang="en-US" b="1"/>
              <a:t>Con la caida del Muro de Berlín, la caida del comunismo, el fin de la guerra fría; la unión de toda Europa occidental; la división del mundo árabe; los diálogos ecuménicos; etc. vamos rumbo a UN NUEVO ORDEN MUNDIAL!</a:t>
            </a:r>
          </a:p>
        </p:txBody>
      </p:sp>
      <p:pic>
        <p:nvPicPr>
          <p:cNvPr id="4608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027113"/>
            <a:ext cx="38100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50800"/>
            <a:ext cx="7772400" cy="857250"/>
          </a:xfrm>
        </p:spPr>
        <p:txBody>
          <a:bodyPr/>
          <a:lstStyle/>
          <a:p>
            <a:pPr algn="ctr" eaLnBrk="1" hangingPunct="1"/>
            <a:r>
              <a:rPr lang="en-US" altLang="en-US" sz="4000"/>
              <a:t>UN NUEVO ORDEN MUNDIAL</a:t>
            </a:r>
          </a:p>
        </p:txBody>
      </p:sp>
      <p:sp>
        <p:nvSpPr>
          <p:cNvPr id="47107" name="Rectangle 2"/>
          <p:cNvSpPr txBox="1">
            <a:spLocks noChangeArrowheads="1"/>
          </p:cNvSpPr>
          <p:nvPr/>
        </p:nvSpPr>
        <p:spPr bwMode="auto">
          <a:xfrm>
            <a:off x="468313" y="1058863"/>
            <a:ext cx="4391025"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just" eaLnBrk="1" hangingPunct="1"/>
            <a:r>
              <a:rPr lang="es-CO" altLang="en-US" sz="2800" b="0">
                <a:solidFill>
                  <a:srgbClr val="262626"/>
                </a:solidFill>
                <a:latin typeface="Impact" pitchFamily="34" charset="0"/>
              </a:rPr>
              <a:t>Muy pronto veremos al mundo unido en un gran movimiento para lograr la paz mundial aún a costa de la libertad de pensamiento y de expresión de las mismas naciones</a:t>
            </a:r>
            <a:endParaRPr lang="es-CO" altLang="en-US" sz="4000" b="0">
              <a:solidFill>
                <a:srgbClr val="262626"/>
              </a:solidFill>
              <a:latin typeface="Impact" pitchFamily="34" charset="0"/>
            </a:endParaRPr>
          </a:p>
        </p:txBody>
      </p:sp>
      <p:pic>
        <p:nvPicPr>
          <p:cNvPr id="47108" name="Picture 2" descr="http://atreveteapensarr.files.wordpress.com/2011/08/d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838" y="1089025"/>
            <a:ext cx="3267075"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en-US" altLang="en-US" sz="3600" b="1"/>
              <a:t>Este poder es maravilloso en la tierra!</a:t>
            </a:r>
            <a:endParaRPr lang="en-US" altLang="en-US" b="1"/>
          </a:p>
        </p:txBody>
      </p:sp>
      <p:sp>
        <p:nvSpPr>
          <p:cNvPr id="6147" name="Rectangle 3"/>
          <p:cNvSpPr>
            <a:spLocks noGrp="1" noChangeArrowheads="1"/>
          </p:cNvSpPr>
          <p:nvPr>
            <p:ph type="body" sz="half" idx="2"/>
          </p:nvPr>
        </p:nvSpPr>
        <p:spPr>
          <a:xfrm>
            <a:off x="3886200" y="1428750"/>
            <a:ext cx="4800600" cy="3086100"/>
          </a:xfrm>
        </p:spPr>
        <p:txBody>
          <a:bodyPr rtlCol="0">
            <a:normAutofit fontScale="92500" lnSpcReduction="20000"/>
          </a:bodyPr>
          <a:lstStyle/>
          <a:p>
            <a:pPr marL="274320" indent="-274320" algn="just" eaLnBrk="1" fontAlgn="auto" hangingPunct="1">
              <a:spcAft>
                <a:spcPts val="0"/>
              </a:spcAft>
              <a:buFont typeface="Arial" pitchFamily="34" charset="0"/>
              <a:buChar char="•"/>
              <a:defRPr/>
            </a:pPr>
            <a:r>
              <a:rPr lang="es-CO" altLang="en-US" b="1" dirty="0">
                <a:solidFill>
                  <a:schemeClr val="tx1">
                    <a:lumMod val="95000"/>
                    <a:lumOff val="5000"/>
                  </a:schemeClr>
                </a:solidFill>
              </a:rPr>
              <a:t>“Y EL DRAGON LE DIO SU PODER Y SU TRONO Y GRANDE AUTORIDAD. Vi una de sus cabezas como herida de muerte; pero su herida mortal fue sanada; y SE MARAVILLO TODA LA TIERRA EN POS DE LA BESTIA, Y ADORARON AL DRAGON que había dado autoridad a la bestia…” (Apoc. 13:2,3)</a:t>
            </a:r>
          </a:p>
        </p:txBody>
      </p:sp>
      <p:pic>
        <p:nvPicPr>
          <p:cNvPr id="922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1347788"/>
            <a:ext cx="3443287"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190500"/>
            <a:ext cx="7772400" cy="1085850"/>
          </a:xfrm>
        </p:spPr>
        <p:txBody>
          <a:bodyPr/>
          <a:lstStyle/>
          <a:p>
            <a:pPr algn="ctr" eaLnBrk="1" hangingPunct="1"/>
            <a:r>
              <a:rPr lang="es-CO" altLang="en-US" sz="3200" b="1"/>
              <a:t>La Biblia habla de la última gran alianza mundial que creará un nuevo orden mundial:</a:t>
            </a:r>
            <a:endParaRPr lang="es-CO" altLang="en-US" b="1"/>
          </a:p>
        </p:txBody>
      </p:sp>
      <p:sp>
        <p:nvSpPr>
          <p:cNvPr id="48131" name="Rectangle 3"/>
          <p:cNvSpPr>
            <a:spLocks noGrp="1" noChangeArrowheads="1"/>
          </p:cNvSpPr>
          <p:nvPr>
            <p:ph idx="1"/>
          </p:nvPr>
        </p:nvSpPr>
        <p:spPr>
          <a:xfrm>
            <a:off x="539750" y="1492250"/>
            <a:ext cx="4679950" cy="2914650"/>
          </a:xfrm>
        </p:spPr>
        <p:txBody>
          <a:bodyPr/>
          <a:lstStyle/>
          <a:p>
            <a:pPr algn="just" eaLnBrk="1" hangingPunct="1"/>
            <a:r>
              <a:rPr lang="es-CO" altLang="en-US" sz="2800" b="1"/>
              <a:t>En Daniel 2  se la describe como la alianza entre el hierro y el barro;</a:t>
            </a:r>
          </a:p>
          <a:p>
            <a:pPr algn="just" eaLnBrk="1" hangingPunct="1"/>
            <a:r>
              <a:rPr lang="es-CO" altLang="en-US" sz="2800" b="1"/>
              <a:t>Y en Apoc. 13 como la alianza entre la bestia que sube de las aguas y la bestia que  sube de la tierra. 	</a:t>
            </a:r>
          </a:p>
        </p:txBody>
      </p:sp>
      <p:pic>
        <p:nvPicPr>
          <p:cNvPr id="48132" name="Picture 4" descr="D:\laminas\pies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3" y="1360488"/>
            <a:ext cx="27940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473075"/>
            <a:ext cx="7772400" cy="514350"/>
          </a:xfrm>
        </p:spPr>
        <p:txBody>
          <a:bodyPr/>
          <a:lstStyle/>
          <a:p>
            <a:pPr algn="ctr" eaLnBrk="1" hangingPunct="1"/>
            <a:r>
              <a:rPr lang="es-CO" altLang="en-US" sz="4400"/>
              <a:t>La alianza final - Apoc. 13</a:t>
            </a:r>
          </a:p>
        </p:txBody>
      </p:sp>
      <p:pic>
        <p:nvPicPr>
          <p:cNvPr id="49155" name="Picture 4" descr="D:\laminas\bestia1.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9850" y="915988"/>
            <a:ext cx="1524000" cy="1882775"/>
          </a:xfrm>
        </p:spPr>
      </p:pic>
      <p:sp>
        <p:nvSpPr>
          <p:cNvPr id="49156" name="Rectangle 3"/>
          <p:cNvSpPr>
            <a:spLocks noGrp="1" noChangeArrowheads="1"/>
          </p:cNvSpPr>
          <p:nvPr>
            <p:ph type="body" sz="half" idx="2"/>
          </p:nvPr>
        </p:nvSpPr>
        <p:spPr>
          <a:xfrm>
            <a:off x="1763713" y="627063"/>
            <a:ext cx="7129462" cy="4238625"/>
          </a:xfrm>
        </p:spPr>
        <p:txBody>
          <a:bodyPr/>
          <a:lstStyle/>
          <a:p>
            <a:pPr algn="just" eaLnBrk="1" hangingPunct="1"/>
            <a:r>
              <a:rPr lang="es-CO" altLang="en-US" sz="2200" b="1"/>
              <a:t>La bestia que sube de las aguas es un reino que cuenta con el apoyo de todas  las naciones (Ap.17:15)</a:t>
            </a:r>
          </a:p>
          <a:p>
            <a:pPr algn="just" eaLnBrk="1" hangingPunct="1"/>
            <a:r>
              <a:rPr lang="es-CO" altLang="en-US" sz="2200" b="1"/>
              <a:t>Qué rey de esta tierra es admirado por todos los pueblos?: es sin duda EL PAPADO como lo veremos a continuación.</a:t>
            </a:r>
          </a:p>
          <a:p>
            <a:pPr algn="just" eaLnBrk="1" hangingPunct="1"/>
            <a:r>
              <a:rPr lang="es-CO" altLang="en-US" sz="2200" b="1"/>
              <a:t>La bestia que sube de la tierra es un reino que surgió después de herida mortal del papado en 1798 y que llega a dominar la economía mundial - (Ya que prohíbe comprar y vender - vs. 16,17)-. Quién puede ser sino los ESTADOS UNIDOS DE NORTEAMERICA?</a:t>
            </a:r>
          </a:p>
        </p:txBody>
      </p:sp>
      <p:pic>
        <p:nvPicPr>
          <p:cNvPr id="49157" name="Picture 5" descr="D:\laminas\bufalo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2798763"/>
            <a:ext cx="15240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258888" y="195263"/>
            <a:ext cx="6781800" cy="768350"/>
          </a:xfrm>
        </p:spPr>
        <p:txBody>
          <a:bodyPr/>
          <a:lstStyle/>
          <a:p>
            <a:pPr algn="ctr" eaLnBrk="1" hangingPunct="1"/>
            <a:r>
              <a:rPr lang="en-US" altLang="en-US" sz="4400"/>
              <a:t>SE FRAGUA LA UNION</a:t>
            </a:r>
          </a:p>
        </p:txBody>
      </p:sp>
      <p:sp>
        <p:nvSpPr>
          <p:cNvPr id="50179" name="Rectangle 3"/>
          <p:cNvSpPr>
            <a:spLocks noGrp="1" noChangeArrowheads="1"/>
          </p:cNvSpPr>
          <p:nvPr>
            <p:ph idx="1"/>
          </p:nvPr>
        </p:nvSpPr>
        <p:spPr>
          <a:xfrm>
            <a:off x="179388" y="1058863"/>
            <a:ext cx="4679950" cy="3348037"/>
          </a:xfrm>
        </p:spPr>
        <p:txBody>
          <a:bodyPr/>
          <a:lstStyle/>
          <a:p>
            <a:pPr algn="just" eaLnBrk="1" hangingPunct="1"/>
            <a:r>
              <a:rPr lang="es-CO" altLang="en-US" b="1"/>
              <a:t>En 1982 el presidente Ronald Reagan visita al Vaticano. Después de esa reunión, William Casey, director de la CIA, un ferviente católico, puso a disposición del papado toda la inteligencia	militar necesaria para	derrocar el comunismo en Polonia.</a:t>
            </a:r>
          </a:p>
        </p:txBody>
      </p:sp>
      <p:pic>
        <p:nvPicPr>
          <p:cNvPr id="50180" name="Picture 4" descr="C:\WINDOWS\DESKTOP\laminas2\JP2Reag.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013" y="1131888"/>
            <a:ext cx="37496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a:xfrm>
            <a:off x="250825" y="1203325"/>
            <a:ext cx="4249738" cy="2914650"/>
          </a:xfrm>
        </p:spPr>
        <p:txBody>
          <a:bodyPr/>
          <a:lstStyle/>
          <a:p>
            <a:pPr algn="just" eaLnBrk="1" hangingPunct="1"/>
            <a:r>
              <a:rPr lang="es-CO" altLang="en-US" b="1"/>
              <a:t>Casey y el presidente Reagan estaban firmemente convencidos que había una tercera superpotencia en el mundo: en los 109 acres de la ciudad estado del Vaticano y que su monarca tenía todo el	 arsenal  para  desequilibrar la guerra fría.</a:t>
            </a:r>
          </a:p>
        </p:txBody>
      </p:sp>
      <p:pic>
        <p:nvPicPr>
          <p:cNvPr id="51203" name="Picture 4" descr="C:\WINDOWS\DESKTOP\laminas2\JP2Reag.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987425"/>
            <a:ext cx="360045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2"/>
          <p:cNvSpPr>
            <a:spLocks noGrp="1" noChangeArrowheads="1"/>
          </p:cNvSpPr>
          <p:nvPr>
            <p:ph type="title"/>
          </p:nvPr>
        </p:nvSpPr>
        <p:spPr>
          <a:xfrm>
            <a:off x="1258888" y="195263"/>
            <a:ext cx="6781800" cy="768350"/>
          </a:xfrm>
        </p:spPr>
        <p:txBody>
          <a:bodyPr/>
          <a:lstStyle/>
          <a:p>
            <a:pPr algn="ctr" eaLnBrk="1" hangingPunct="1"/>
            <a:r>
              <a:rPr lang="en-US" altLang="en-US" sz="4400"/>
              <a:t>SE FRAGUA LA UNION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idx="1"/>
          </p:nvPr>
        </p:nvSpPr>
        <p:spPr>
          <a:xfrm>
            <a:off x="539750" y="1131888"/>
            <a:ext cx="7772400" cy="3257550"/>
          </a:xfrm>
        </p:spPr>
        <p:txBody>
          <a:bodyPr/>
          <a:lstStyle/>
          <a:p>
            <a:pPr algn="just" eaLnBrk="1" hangingPunct="1"/>
            <a:r>
              <a:rPr lang="es-CO" altLang="en-US" b="1"/>
              <a:t>A partir de1982 se selló una alianza entre  la Santa Sede y la 	administración de Reagan.</a:t>
            </a:r>
          </a:p>
          <a:p>
            <a:pPr algn="just" eaLnBrk="1" hangingPunct="1"/>
            <a:r>
              <a:rPr lang="es-CO" altLang="en-US" b="1"/>
              <a:t>El Papa fue el beneficiario de lo que los americanos muy cuidadosamente guardaban: los secretos de los	agentes de inteligencia, los satélites, desde el espionaje electrónico hasta las discusiones de la Casa Blanca, el  Departamento de Estado y la CIA.</a:t>
            </a:r>
          </a:p>
          <a:p>
            <a:pPr algn="just" eaLnBrk="1" hangingPunct="1">
              <a:buFont typeface="Monotype Sorts" pitchFamily="2" charset="2"/>
              <a:buNone/>
            </a:pPr>
            <a:r>
              <a:rPr lang="es-CO" altLang="en-US" b="1"/>
              <a:t>	(Reader’s Digest, oct. 1996, pg.213; Tomado de  “Su Santidad” de Carl Bernstein y marco Politi)</a:t>
            </a:r>
          </a:p>
        </p:txBody>
      </p:sp>
      <p:sp>
        <p:nvSpPr>
          <p:cNvPr id="52227" name="Rectangle 2"/>
          <p:cNvSpPr>
            <a:spLocks noGrp="1" noChangeArrowheads="1"/>
          </p:cNvSpPr>
          <p:nvPr>
            <p:ph type="title"/>
          </p:nvPr>
        </p:nvSpPr>
        <p:spPr>
          <a:xfrm>
            <a:off x="1258888" y="195263"/>
            <a:ext cx="6781800" cy="768350"/>
          </a:xfrm>
        </p:spPr>
        <p:txBody>
          <a:bodyPr/>
          <a:lstStyle/>
          <a:p>
            <a:pPr algn="ctr" eaLnBrk="1" hangingPunct="1"/>
            <a:r>
              <a:rPr lang="en-US" altLang="en-US" sz="4400"/>
              <a:t>SE FRAGUA LA UNION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419100"/>
            <a:ext cx="7772400" cy="857250"/>
          </a:xfrm>
        </p:spPr>
        <p:txBody>
          <a:bodyPr/>
          <a:lstStyle/>
          <a:p>
            <a:pPr algn="ctr" eaLnBrk="1" hangingPunct="1"/>
            <a:r>
              <a:rPr lang="es-CO" altLang="en-US" sz="3200"/>
              <a:t>El nuevo orden mundial tiene un nuevo líder y cuenta con el apoyo de USA</a:t>
            </a:r>
            <a:endParaRPr lang="es-CO" altLang="en-US" sz="4800"/>
          </a:p>
        </p:txBody>
      </p:sp>
      <p:sp>
        <p:nvSpPr>
          <p:cNvPr id="53251" name="Rectangle 3"/>
          <p:cNvSpPr>
            <a:spLocks noGrp="1" noChangeArrowheads="1"/>
          </p:cNvSpPr>
          <p:nvPr>
            <p:ph type="body" sz="half" idx="1"/>
          </p:nvPr>
        </p:nvSpPr>
        <p:spPr>
          <a:xfrm>
            <a:off x="685800" y="1485900"/>
            <a:ext cx="4191000" cy="3086100"/>
          </a:xfrm>
        </p:spPr>
        <p:txBody>
          <a:bodyPr/>
          <a:lstStyle/>
          <a:p>
            <a:pPr algn="just" eaLnBrk="1" hangingPunct="1"/>
            <a:r>
              <a:rPr lang="es-CO" altLang="en-US" sz="2000" b="1"/>
              <a:t>El viernes 11 de sept. de 1987 el papa inició su segunda visita a los Estados Unidos. </a:t>
            </a:r>
          </a:p>
          <a:p>
            <a:pPr algn="just" eaLnBrk="1" hangingPunct="1"/>
            <a:r>
              <a:rPr lang="es-CO" altLang="en-US" sz="2000" b="1"/>
              <a:t>Reagan dijo : “Los protestantes, judíos, musulmanes, todos los norteamericanos,…le acompañan en respuesta al liderazgo moral que representa usted, Su Santidad”</a:t>
            </a:r>
          </a:p>
        </p:txBody>
      </p:sp>
      <p:pic>
        <p:nvPicPr>
          <p:cNvPr id="53252" name="Picture 4" descr="C:\WINDOWS\DESKTOP\laminas2\JP2USA.BMP"/>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5105400" y="1314450"/>
            <a:ext cx="3597275" cy="30861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771525"/>
            <a:ext cx="9036050" cy="857250"/>
          </a:xfrm>
        </p:spPr>
        <p:txBody>
          <a:bodyPr/>
          <a:lstStyle/>
          <a:p>
            <a:pPr algn="ctr" eaLnBrk="1" hangingPunct="1"/>
            <a:r>
              <a:rPr lang="en-US" altLang="en-US" sz="3600"/>
              <a:t>EL PAPADO ES EL UNICO REINO DE ESTE MUNDO CAPAZ DE UNIR A TODOS LOS CREDOS Y NACIONES</a:t>
            </a:r>
          </a:p>
        </p:txBody>
      </p:sp>
      <p:pic>
        <p:nvPicPr>
          <p:cNvPr id="54275" name="Picture 5" descr="http://bahianoticias.com/wp-content/uploads/2011/07/ARCHI_37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8150"/>
            <a:ext cx="914400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gn="ctr" eaLnBrk="1" hangingPunct="1"/>
            <a:r>
              <a:rPr lang="en-US" altLang="en-US" b="1"/>
              <a:t>El papado y el islamismo</a:t>
            </a:r>
            <a:endParaRPr lang="en-US" altLang="en-US"/>
          </a:p>
        </p:txBody>
      </p:sp>
      <p:pic>
        <p:nvPicPr>
          <p:cNvPr id="5529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1888"/>
            <a:ext cx="9144000" cy="401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339725"/>
            <a:ext cx="7772400" cy="573088"/>
          </a:xfrm>
        </p:spPr>
        <p:txBody>
          <a:bodyPr/>
          <a:lstStyle/>
          <a:p>
            <a:pPr algn="ctr" eaLnBrk="1" hangingPunct="1"/>
            <a:r>
              <a:rPr lang="es-CO" altLang="en-US" sz="3600" b="1"/>
              <a:t>Los judíos se maravillan con el papado</a:t>
            </a:r>
            <a:endParaRPr lang="es-CO" altLang="en-US" sz="3600"/>
          </a:p>
        </p:txBody>
      </p:sp>
      <p:sp>
        <p:nvSpPr>
          <p:cNvPr id="56323" name="Rectangle 3"/>
          <p:cNvSpPr>
            <a:spLocks noGrp="1" noChangeArrowheads="1"/>
          </p:cNvSpPr>
          <p:nvPr>
            <p:ph type="body" sz="half" idx="1"/>
          </p:nvPr>
        </p:nvSpPr>
        <p:spPr>
          <a:xfrm>
            <a:off x="685800" y="1143000"/>
            <a:ext cx="3810000" cy="3086100"/>
          </a:xfrm>
        </p:spPr>
        <p:txBody>
          <a:bodyPr/>
          <a:lstStyle/>
          <a:p>
            <a:pPr algn="just" eaLnBrk="1" hangingPunct="1"/>
            <a:r>
              <a:rPr lang="es-CO" altLang="en-US" sz="2000" b="1"/>
              <a:t>El 30 de diciembre de 1993 Israel y el Vaticano firmaron un acuerdo de reconocimiento mutuo que puso fin a una historia llena de odio, temor e ignorancia. </a:t>
            </a:r>
          </a:p>
          <a:p>
            <a:pPr algn="just" eaLnBrk="1" hangingPunct="1"/>
            <a:r>
              <a:rPr lang="es-CO" altLang="en-US" sz="2000" b="1"/>
              <a:t>Monseñor Claudio M. Celli, subsecretario de Relaciones exteriores del vaticano brindó con su homólo israelí, Yossi Bellin.</a:t>
            </a:r>
          </a:p>
        </p:txBody>
      </p:sp>
      <p:pic>
        <p:nvPicPr>
          <p:cNvPr id="56324" name="Picture 7" descr="C:\WINDOWS\DESKTOP\laminas2\JP2ISR.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572000" y="987425"/>
            <a:ext cx="3810000" cy="3313113"/>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20638"/>
            <a:ext cx="7772400" cy="857251"/>
          </a:xfrm>
        </p:spPr>
        <p:txBody>
          <a:bodyPr/>
          <a:lstStyle/>
          <a:p>
            <a:pPr algn="ctr" eaLnBrk="1" hangingPunct="1"/>
            <a:r>
              <a:rPr lang="es-CO" altLang="en-US" sz="3600" b="1"/>
              <a:t>Los judíos se maravillan con el papado</a:t>
            </a:r>
            <a:endParaRPr lang="es-CO" altLang="en-US" sz="3600"/>
          </a:p>
        </p:txBody>
      </p:sp>
      <p:sp>
        <p:nvSpPr>
          <p:cNvPr id="57347" name="Rectangle 3"/>
          <p:cNvSpPr>
            <a:spLocks noGrp="1" noChangeArrowheads="1"/>
          </p:cNvSpPr>
          <p:nvPr>
            <p:ph type="body" sz="half" idx="1"/>
          </p:nvPr>
        </p:nvSpPr>
        <p:spPr>
          <a:xfrm>
            <a:off x="685800" y="1203325"/>
            <a:ext cx="4572000" cy="3086100"/>
          </a:xfrm>
        </p:spPr>
        <p:txBody>
          <a:bodyPr/>
          <a:lstStyle/>
          <a:p>
            <a:pPr algn="just" eaLnBrk="1" hangingPunct="1"/>
            <a:r>
              <a:rPr lang="es-CO" altLang="en-US" b="1"/>
              <a:t>El 17 de marzo de 1994 , por primera vez en la historia, un primer ministro israelí visito la Santa Sede. Isaac Rabin se entrevistó con Juan Pablo II en el marco del establecimiento de relaciones entre los dos estados.</a:t>
            </a:r>
          </a:p>
          <a:p>
            <a:pPr algn="just" eaLnBrk="1" hangingPunct="1"/>
            <a:r>
              <a:rPr lang="es-CO" altLang="en-US" b="1"/>
              <a:t>Rabin reconoció la influencia del papado en el proceso de paz en el medio oriente.</a:t>
            </a:r>
          </a:p>
        </p:txBody>
      </p:sp>
      <p:pic>
        <p:nvPicPr>
          <p:cNvPr id="57348" name="Picture 6" descr="C:\WINDOWS\DESKTOP\laminas2\JP2JUD.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410200" y="915988"/>
            <a:ext cx="3187700" cy="3656012"/>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rtlCol="0">
            <a:normAutofit fontScale="90000"/>
          </a:bodyPr>
          <a:lstStyle/>
          <a:p>
            <a:pPr algn="ctr" eaLnBrk="1" fontAlgn="auto" hangingPunct="1">
              <a:spcAft>
                <a:spcPts val="0"/>
              </a:spcAft>
              <a:defRPr/>
            </a:pPr>
            <a:r>
              <a:rPr lang="en-US" altLang="en-US" sz="3200" b="1">
                <a:solidFill>
                  <a:schemeClr val="tx1">
                    <a:lumMod val="85000"/>
                    <a:lumOff val="15000"/>
                  </a:schemeClr>
                </a:solidFill>
              </a:rPr>
              <a:t>LA DOBLE OBRA DEL ANTI-CRISTO EN EL TIEMPO FINAL</a:t>
            </a:r>
            <a:endParaRPr lang="en-US" altLang="en-US">
              <a:solidFill>
                <a:schemeClr val="tx1">
                  <a:lumMod val="85000"/>
                  <a:lumOff val="15000"/>
                </a:schemeClr>
              </a:solidFill>
            </a:endParaRPr>
          </a:p>
        </p:txBody>
      </p:sp>
      <p:sp>
        <p:nvSpPr>
          <p:cNvPr id="10243" name="Rectangle 3"/>
          <p:cNvSpPr>
            <a:spLocks noGrp="1" noChangeArrowheads="1"/>
          </p:cNvSpPr>
          <p:nvPr>
            <p:ph type="body" sz="half" idx="1"/>
          </p:nvPr>
        </p:nvSpPr>
        <p:spPr>
          <a:xfrm>
            <a:off x="685800" y="1485900"/>
            <a:ext cx="7848600" cy="3086100"/>
          </a:xfrm>
        </p:spPr>
        <p:txBody>
          <a:bodyPr/>
          <a:lstStyle/>
          <a:p>
            <a:pPr algn="just" eaLnBrk="1" hangingPunct="1"/>
            <a:r>
              <a:rPr lang="es-CO" altLang="en-US" sz="2800" b="1">
                <a:solidFill>
                  <a:schemeClr val="tx1"/>
                </a:solidFill>
              </a:rPr>
              <a:t>Por un lado intentará ganar sus adeptos:</a:t>
            </a:r>
          </a:p>
          <a:p>
            <a:pPr algn="just" eaLnBrk="1" hangingPunct="1"/>
            <a:r>
              <a:rPr lang="es-CO" altLang="en-US" sz="2800" b="1">
                <a:solidFill>
                  <a:schemeClr val="tx1"/>
                </a:solidFill>
              </a:rPr>
              <a:t>“Y la adoraron todos los moradores de la tierra cuyos nombres no estaban escritos en el libro de la vida del Cordero…” (Apoc. 13:8)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76313" y="500063"/>
            <a:ext cx="7772400" cy="342900"/>
          </a:xfrm>
        </p:spPr>
        <p:txBody>
          <a:bodyPr/>
          <a:lstStyle/>
          <a:p>
            <a:pPr eaLnBrk="1" hangingPunct="1"/>
            <a:r>
              <a:rPr lang="es-CO" altLang="en-US" sz="3200" b="1"/>
              <a:t>El acto cumbre de la alianza judeo-papal:</a:t>
            </a:r>
            <a:endParaRPr lang="es-CO" altLang="en-US" b="1"/>
          </a:p>
        </p:txBody>
      </p:sp>
      <p:pic>
        <p:nvPicPr>
          <p:cNvPr id="58371" name="Picture 6" descr="C:\WINDOWS\DESKTOP\laminas2\ALIANZ2.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09600" y="915988"/>
            <a:ext cx="3386138" cy="3646487"/>
          </a:xfrm>
        </p:spPr>
      </p:pic>
      <p:sp>
        <p:nvSpPr>
          <p:cNvPr id="58372" name="Rectangle 4"/>
          <p:cNvSpPr>
            <a:spLocks noGrp="1" noChangeArrowheads="1"/>
          </p:cNvSpPr>
          <p:nvPr>
            <p:ph type="body" sz="half" idx="2"/>
          </p:nvPr>
        </p:nvSpPr>
        <p:spPr>
          <a:xfrm>
            <a:off x="4392613" y="555625"/>
            <a:ext cx="4572000" cy="4114800"/>
          </a:xfrm>
        </p:spPr>
        <p:txBody>
          <a:bodyPr/>
          <a:lstStyle/>
          <a:p>
            <a:pPr algn="just" eaLnBrk="1" hangingPunct="1"/>
            <a:r>
              <a:rPr lang="es-CO" altLang="en-US" sz="2000" b="1"/>
              <a:t>Por primera vez en la historia un Papa entró a una sinagoga.</a:t>
            </a:r>
          </a:p>
          <a:p>
            <a:pPr algn="just" eaLnBrk="1" hangingPunct="1"/>
            <a:r>
              <a:rPr lang="es-CO" altLang="en-US" sz="2000" b="1"/>
              <a:t>El papa aprovechó la ocasión a judíos y católicos a colaborar con la paz de los profetas y de los sabios de israel.</a:t>
            </a:r>
          </a:p>
          <a:p>
            <a:pPr algn="just" eaLnBrk="1" hangingPunct="1"/>
            <a:r>
              <a:rPr lang="es-CO" altLang="en-US" sz="2000" b="1"/>
              <a:t>El papa proclamó que los judíos son los hermanos preferidos y los hermanos mayores.</a:t>
            </a:r>
          </a:p>
          <a:p>
            <a:pPr algn="just" eaLnBrk="1" hangingPunct="1"/>
            <a:r>
              <a:rPr lang="es-CO" altLang="en-US" sz="2000" b="1"/>
              <a:t>A su vez los judíos le pidieron al papa que reconociera a Israel como estado.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9388" y="-20638"/>
            <a:ext cx="8785225" cy="857251"/>
          </a:xfrm>
        </p:spPr>
        <p:txBody>
          <a:bodyPr/>
          <a:lstStyle/>
          <a:p>
            <a:pPr algn="ctr" eaLnBrk="1" hangingPunct="1"/>
            <a:r>
              <a:rPr lang="es-CO" altLang="en-US" sz="3600" b="1"/>
              <a:t>Los anglicanos se maravillan con el papado</a:t>
            </a:r>
            <a:endParaRPr lang="es-CO" altLang="en-US" sz="3600"/>
          </a:p>
        </p:txBody>
      </p:sp>
      <p:sp>
        <p:nvSpPr>
          <p:cNvPr id="59395" name="Rectangle 3"/>
          <p:cNvSpPr>
            <a:spLocks noGrp="1" noChangeArrowheads="1"/>
          </p:cNvSpPr>
          <p:nvPr>
            <p:ph type="body" sz="half" idx="1"/>
          </p:nvPr>
        </p:nvSpPr>
        <p:spPr>
          <a:xfrm>
            <a:off x="179388" y="1257300"/>
            <a:ext cx="4316412" cy="3086100"/>
          </a:xfrm>
        </p:spPr>
        <p:txBody>
          <a:bodyPr/>
          <a:lstStyle/>
          <a:p>
            <a:pPr algn="just" eaLnBrk="1" hangingPunct="1"/>
            <a:r>
              <a:rPr lang="es-CO" altLang="en-US" b="1"/>
              <a:t>En octubre de 1989, el arzobispo de Canterbury, Robert Runcie, máximo líder de la iglesia anglicana, aclamó la supremacía papal.</a:t>
            </a:r>
          </a:p>
          <a:p>
            <a:pPr algn="just" eaLnBrk="1" hangingPunct="1"/>
            <a:r>
              <a:rPr lang="es-CO" altLang="en-US" b="1"/>
              <a:t>Runcie animó a toda la cristiandad a aceptar el liderazgo espiritual del Papa.</a:t>
            </a:r>
          </a:p>
        </p:txBody>
      </p:sp>
      <p:pic>
        <p:nvPicPr>
          <p:cNvPr id="59396" name="Picture 6" descr="http://2.bp.blogspot.com/_oJYZ5EdoQQ0/TOgwYGk_3nI/AAAAAAAAAUo/LAgH1rDNe00/s1600/papa%2By%2Banglican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177925"/>
            <a:ext cx="34004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07950" y="50800"/>
            <a:ext cx="8928100" cy="857250"/>
          </a:xfrm>
        </p:spPr>
        <p:txBody>
          <a:bodyPr/>
          <a:lstStyle/>
          <a:p>
            <a:pPr algn="ctr" eaLnBrk="1" hangingPunct="1"/>
            <a:r>
              <a:rPr lang="es-CO" altLang="en-US" sz="3000" b="1"/>
              <a:t>Los buditas y otros tantos se maravillan con el papado</a:t>
            </a:r>
          </a:p>
        </p:txBody>
      </p:sp>
      <p:sp>
        <p:nvSpPr>
          <p:cNvPr id="60419" name="Rectangle 4"/>
          <p:cNvSpPr>
            <a:spLocks noGrp="1" noChangeArrowheads="1"/>
          </p:cNvSpPr>
          <p:nvPr>
            <p:ph type="body" sz="half" idx="2"/>
          </p:nvPr>
        </p:nvSpPr>
        <p:spPr>
          <a:xfrm>
            <a:off x="4343400" y="1285875"/>
            <a:ext cx="4621213" cy="3086100"/>
          </a:xfrm>
        </p:spPr>
        <p:txBody>
          <a:bodyPr/>
          <a:lstStyle/>
          <a:p>
            <a:pPr algn="just" eaLnBrk="1" hangingPunct="1"/>
            <a:r>
              <a:rPr lang="es-CO" altLang="en-US" sz="2200" b="1">
                <a:solidFill>
                  <a:schemeClr val="tx1"/>
                </a:solidFill>
              </a:rPr>
              <a:t>Sriman Swaminatha, lider budista, y otros líderes mahometanos, hinduistas, sikhs, jainos se reunieron el templo de Santo Tomás en la India, para establecer un diálogo de religiones.</a:t>
            </a:r>
          </a:p>
          <a:p>
            <a:pPr algn="just" eaLnBrk="1" hangingPunct="1"/>
            <a:r>
              <a:rPr lang="es-CO" altLang="en-US" sz="2200" b="1">
                <a:solidFill>
                  <a:schemeClr val="tx1"/>
                </a:solidFill>
              </a:rPr>
              <a:t>Entre tanto las multitudes no católicas vinieron a recibir la bendición de un “dharsan” o santo.</a:t>
            </a:r>
          </a:p>
        </p:txBody>
      </p:sp>
      <p:pic>
        <p:nvPicPr>
          <p:cNvPr id="604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31888"/>
            <a:ext cx="3671887"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490538"/>
            <a:ext cx="7772400" cy="857250"/>
          </a:xfrm>
        </p:spPr>
        <p:txBody>
          <a:bodyPr/>
          <a:lstStyle/>
          <a:p>
            <a:pPr algn="ctr" eaLnBrk="1" hangingPunct="1"/>
            <a:r>
              <a:rPr lang="es-CO" altLang="en-US" sz="3600"/>
              <a:t>Los protestantes de los Estados Unidos se unen al papado!</a:t>
            </a:r>
          </a:p>
        </p:txBody>
      </p:sp>
      <p:sp>
        <p:nvSpPr>
          <p:cNvPr id="61443" name="Rectangle 3"/>
          <p:cNvSpPr>
            <a:spLocks noGrp="1" noChangeArrowheads="1"/>
          </p:cNvSpPr>
          <p:nvPr>
            <p:ph type="body" sz="half" idx="1"/>
          </p:nvPr>
        </p:nvSpPr>
        <p:spPr>
          <a:xfrm>
            <a:off x="685800" y="1646238"/>
            <a:ext cx="4191000" cy="3086100"/>
          </a:xfrm>
        </p:spPr>
        <p:txBody>
          <a:bodyPr/>
          <a:lstStyle/>
          <a:p>
            <a:pPr algn="just" eaLnBrk="1" hangingPunct="1"/>
            <a:r>
              <a:rPr lang="es-CO" altLang="en-US" b="1"/>
              <a:t>La mayor iglesia luterano de Estados Unidos (con 5.2 millones de fieles),        el 20 de agosto de 1997, suspendió las condenas contra la iglesia católica y reconocen que están de acuerdo en lo que los separó hace 500 años!</a:t>
            </a:r>
          </a:p>
          <a:p>
            <a:pPr algn="just" eaLnBrk="1" hangingPunct="1">
              <a:buFont typeface="Monotype Sorts" pitchFamily="2" charset="2"/>
              <a:buNone/>
            </a:pPr>
            <a:endParaRPr lang="es-CO" altLang="en-US" b="1"/>
          </a:p>
        </p:txBody>
      </p:sp>
      <p:pic>
        <p:nvPicPr>
          <p:cNvPr id="61444" name="Picture 6" descr="C:\WINDOWS\DESKTOP\laminas2\alianza5.bm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003800" y="1419225"/>
            <a:ext cx="3314700" cy="3062288"/>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635000"/>
            <a:ext cx="7772400" cy="857250"/>
          </a:xfrm>
        </p:spPr>
        <p:txBody>
          <a:bodyPr/>
          <a:lstStyle/>
          <a:p>
            <a:pPr algn="ctr" eaLnBrk="1" hangingPunct="1"/>
            <a:r>
              <a:rPr lang="es-CO" altLang="en-US" sz="4000"/>
              <a:t>Los protestantes de los Estados Unidos se unen con el papado</a:t>
            </a:r>
          </a:p>
        </p:txBody>
      </p:sp>
      <p:pic>
        <p:nvPicPr>
          <p:cNvPr id="62467" name="Picture 6" descr="C:\WINDOWS\DESKTOP\laminas2\alianza6.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79388" y="1419225"/>
            <a:ext cx="3630612" cy="3086100"/>
          </a:xfrm>
        </p:spPr>
      </p:pic>
      <p:sp>
        <p:nvSpPr>
          <p:cNvPr id="62468" name="Rectangle 4"/>
          <p:cNvSpPr>
            <a:spLocks noGrp="1" noChangeArrowheads="1"/>
          </p:cNvSpPr>
          <p:nvPr>
            <p:ph type="body" sz="half" idx="2"/>
          </p:nvPr>
        </p:nvSpPr>
        <p:spPr>
          <a:xfrm>
            <a:off x="3956050" y="1492250"/>
            <a:ext cx="4719638" cy="3086100"/>
          </a:xfrm>
        </p:spPr>
        <p:txBody>
          <a:bodyPr/>
          <a:lstStyle/>
          <a:p>
            <a:pPr algn="just" eaLnBrk="1" hangingPunct="1"/>
            <a:r>
              <a:rPr lang="es-CO" altLang="en-US" b="1"/>
              <a:t>En junio 25 de 1998, el Congreso Mundial de Luteranos, firmó una declaración en la que afirma que católicos y luteranos comparten el mismo concepto de la salvación.</a:t>
            </a:r>
          </a:p>
          <a:p>
            <a:pPr algn="just" eaLnBrk="1" hangingPunct="1"/>
            <a:r>
              <a:rPr lang="es-CO" altLang="en-US" b="1"/>
              <a:t>Esto pone fin a más de 500 años de divergencia.</a:t>
            </a:r>
          </a:p>
        </p:txBody>
      </p:sp>
      <p:sp>
        <p:nvSpPr>
          <p:cNvPr id="62469" name="Text Box 7"/>
          <p:cNvSpPr txBox="1">
            <a:spLocks noChangeArrowheads="1"/>
          </p:cNvSpPr>
          <p:nvPr/>
        </p:nvSpPr>
        <p:spPr bwMode="auto">
          <a:xfrm>
            <a:off x="304800" y="4692650"/>
            <a:ext cx="3505200" cy="40005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US" altLang="en-US" sz="2000"/>
              <a:t>Daily News, jun.26, 1998, p.20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7950" y="123825"/>
            <a:ext cx="8856663" cy="857250"/>
          </a:xfrm>
        </p:spPr>
        <p:txBody>
          <a:bodyPr/>
          <a:lstStyle/>
          <a:p>
            <a:pPr algn="ctr" eaLnBrk="1" hangingPunct="1"/>
            <a:r>
              <a:rPr lang="es-CO" altLang="en-US" sz="3600"/>
              <a:t>Los Estados Unidos se maravilla con el papado</a:t>
            </a:r>
          </a:p>
        </p:txBody>
      </p:sp>
      <p:sp>
        <p:nvSpPr>
          <p:cNvPr id="63491" name="Rectangle 4"/>
          <p:cNvSpPr>
            <a:spLocks noGrp="1" noChangeArrowheads="1"/>
          </p:cNvSpPr>
          <p:nvPr>
            <p:ph type="body" sz="half" idx="2"/>
          </p:nvPr>
        </p:nvSpPr>
        <p:spPr>
          <a:xfrm>
            <a:off x="4140200" y="1347788"/>
            <a:ext cx="4173538" cy="3086100"/>
          </a:xfrm>
        </p:spPr>
        <p:txBody>
          <a:bodyPr/>
          <a:lstStyle/>
          <a:p>
            <a:pPr algn="just" eaLnBrk="1" hangingPunct="1"/>
            <a:r>
              <a:rPr lang="es-CO" altLang="en-US" sz="3200" b="1"/>
              <a:t>La revista Time, una de las más prestigiosas de los Estados Unidos declaró al Papa Juan Pablo II,      el hombre del año 1994.</a:t>
            </a:r>
          </a:p>
        </p:txBody>
      </p:sp>
      <p:pic>
        <p:nvPicPr>
          <p:cNvPr id="63492" name="Picture 6" descr="http://img.timeinc.net/time/personoftheyear/archive/covers/images/19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058863"/>
            <a:ext cx="26003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50825" y="342900"/>
            <a:ext cx="8713788" cy="857250"/>
          </a:xfrm>
        </p:spPr>
        <p:txBody>
          <a:bodyPr/>
          <a:lstStyle/>
          <a:p>
            <a:pPr algn="ctr" eaLnBrk="1" hangingPunct="1"/>
            <a:r>
              <a:rPr lang="es-CO" altLang="en-US" sz="4400" b="1"/>
              <a:t>El papado y el nuevo orden mundial</a:t>
            </a:r>
          </a:p>
        </p:txBody>
      </p:sp>
      <p:sp>
        <p:nvSpPr>
          <p:cNvPr id="64515" name="Rectangle 3"/>
          <p:cNvSpPr>
            <a:spLocks noGrp="1" noChangeArrowheads="1"/>
          </p:cNvSpPr>
          <p:nvPr>
            <p:ph type="body" sz="half" idx="1"/>
          </p:nvPr>
        </p:nvSpPr>
        <p:spPr>
          <a:xfrm>
            <a:off x="107950" y="1371600"/>
            <a:ext cx="4608513" cy="3086100"/>
          </a:xfrm>
        </p:spPr>
        <p:txBody>
          <a:bodyPr/>
          <a:lstStyle/>
          <a:p>
            <a:pPr algn="just" eaLnBrk="1" hangingPunct="1"/>
            <a:r>
              <a:rPr lang="es-CO" altLang="en-US" b="1"/>
              <a:t>Malachi Martin, en “Las Llaves de esta sangre”, p. 494, asevera que </a:t>
            </a:r>
            <a:br>
              <a:rPr lang="es-CO" altLang="en-US" b="1"/>
            </a:br>
            <a:r>
              <a:rPr lang="es-CO" altLang="en-US" b="1"/>
              <a:t>“Juan Pablo II insiste en que los hombres no tienen una esperanza firme de crear un sistema geopolítico viable a menos que sea sobre la base del cristianismo-católico-romano.”</a:t>
            </a:r>
          </a:p>
        </p:txBody>
      </p:sp>
      <p:pic>
        <p:nvPicPr>
          <p:cNvPr id="64516" name="Picture 6" descr="http://estaticos02.cache.el-mundo.net/elmundo/imagenes/2005/12/25/1135534925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347788"/>
            <a:ext cx="33845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342900"/>
            <a:ext cx="7772400" cy="628650"/>
          </a:xfrm>
        </p:spPr>
        <p:txBody>
          <a:bodyPr/>
          <a:lstStyle/>
          <a:p>
            <a:pPr algn="ctr" eaLnBrk="1" hangingPunct="1"/>
            <a:r>
              <a:rPr lang="en-US" altLang="en-US" sz="3200" b="1" i="1"/>
              <a:t>LAS NACIONES EN EL MUNDO CLAMAN POR LA PAZ</a:t>
            </a:r>
            <a:endParaRPr lang="en-US" altLang="en-US"/>
          </a:p>
        </p:txBody>
      </p:sp>
      <p:sp>
        <p:nvSpPr>
          <p:cNvPr id="65539" name="Rectangle 3"/>
          <p:cNvSpPr>
            <a:spLocks noGrp="1" noChangeArrowheads="1"/>
          </p:cNvSpPr>
          <p:nvPr>
            <p:ph idx="1"/>
          </p:nvPr>
        </p:nvSpPr>
        <p:spPr>
          <a:xfrm>
            <a:off x="685800" y="1143000"/>
            <a:ext cx="7772400" cy="3429000"/>
          </a:xfrm>
        </p:spPr>
        <p:txBody>
          <a:bodyPr/>
          <a:lstStyle/>
          <a:p>
            <a:pPr eaLnBrk="1" hangingPunct="1"/>
            <a:r>
              <a:rPr lang="es-CO" altLang="en-US"/>
              <a:t> </a:t>
            </a:r>
            <a:r>
              <a:rPr lang="es-CO" altLang="en-US" b="1"/>
              <a:t>Hoy más que nunca parece lograrse la paz mundial:</a:t>
            </a:r>
          </a:p>
          <a:p>
            <a:pPr eaLnBrk="1" hangingPunct="1"/>
            <a:r>
              <a:rPr lang="es-CO" altLang="en-US" b="1"/>
              <a:t>Europa se ha unido en lo que se conoce  Comunidad Europea y ha unificado la moneda.</a:t>
            </a:r>
          </a:p>
          <a:p>
            <a:pPr eaLnBrk="1" hangingPunct="1"/>
            <a:r>
              <a:rPr lang="es-CO" altLang="en-US" b="1"/>
              <a:t>Las grandes potencias han formado el G-12, con lo cual dominan la economía y la política mundial</a:t>
            </a:r>
          </a:p>
          <a:p>
            <a:pPr eaLnBrk="1" hangingPunct="1"/>
            <a:r>
              <a:rPr lang="es-CO" altLang="en-US" b="1"/>
              <a:t>El papado ha patrocinado un diálogo de religiones en el mundo.</a:t>
            </a:r>
          </a:p>
          <a:p>
            <a:pPr eaLnBrk="1" hangingPunct="1"/>
            <a:r>
              <a:rPr lang="es-CO" altLang="en-US" b="1"/>
              <a:t>Qué ocurrirá con los rebeldes que no participen de esta alianza por la paz?</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07950" y="342900"/>
            <a:ext cx="8856663" cy="1143000"/>
          </a:xfrm>
        </p:spPr>
        <p:txBody>
          <a:bodyPr/>
          <a:lstStyle/>
          <a:p>
            <a:pPr algn="ctr" eaLnBrk="1" hangingPunct="1"/>
            <a:r>
              <a:rPr lang="es-CO" altLang="en-US" sz="3600" b="1"/>
              <a:t>HE AQUI LOS DOS GRANDES REINOS </a:t>
            </a:r>
            <a:br>
              <a:rPr lang="es-CO" altLang="en-US" sz="3600" b="1"/>
            </a:br>
            <a:r>
              <a:rPr lang="es-CO" altLang="en-US" sz="3600" b="1"/>
              <a:t>QUE UNIFICARAN LA TIERRA</a:t>
            </a:r>
            <a:endParaRPr lang="es-CO" altLang="en-US" b="1"/>
          </a:p>
        </p:txBody>
      </p:sp>
      <p:sp>
        <p:nvSpPr>
          <p:cNvPr id="66563" name="Text Box 5"/>
          <p:cNvSpPr txBox="1">
            <a:spLocks noChangeArrowheads="1"/>
          </p:cNvSpPr>
          <p:nvPr/>
        </p:nvSpPr>
        <p:spPr bwMode="auto">
          <a:xfrm>
            <a:off x="457200" y="3846513"/>
            <a:ext cx="8686800" cy="12001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US" altLang="en-US"/>
              <a:t>    EL VATICANO CON SU	          ESTADOS UNIDOS  CON LIDERAZGO ESPIRITUAL      SU LIDERAZGO POLITICO 					     ECONOMICO</a:t>
            </a:r>
          </a:p>
        </p:txBody>
      </p:sp>
      <p:pic>
        <p:nvPicPr>
          <p:cNvPr id="66564" name="Picture 7" descr="http://www.ojodigital.com/foro/attachments/urbanas-arquitectura-interiores-y-escultura/13453d1196906129-plaza-de-san-pedro-del-vaticano-_dsc00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663" y="1506538"/>
            <a:ext cx="348297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9" descr="http://www.ifondos.net/wp-content/uploads/fondosypantallas.com/wp-content/uploads/2008/04/patrimoine-05.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606" y="1578206"/>
            <a:ext cx="3344818" cy="2217680"/>
          </a:xfrm>
          <a:prstGeom prst="rect">
            <a:avLst/>
          </a:prstGeom>
          <a:ln w="762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79388" y="339725"/>
            <a:ext cx="8785225" cy="571500"/>
          </a:xfrm>
        </p:spPr>
        <p:txBody>
          <a:bodyPr/>
          <a:lstStyle/>
          <a:p>
            <a:pPr algn="ctr" eaLnBrk="1" hangingPunct="1"/>
            <a:r>
              <a:rPr lang="es-CO" altLang="en-US" sz="3600" b="1"/>
              <a:t>No se podrá comprar, ni vender (Apoc. 13:17)</a:t>
            </a:r>
            <a:endParaRPr lang="es-CO" altLang="en-US" b="1"/>
          </a:p>
        </p:txBody>
      </p:sp>
      <p:sp>
        <p:nvSpPr>
          <p:cNvPr id="67587" name="Rectangle 3"/>
          <p:cNvSpPr>
            <a:spLocks noGrp="1" noChangeArrowheads="1"/>
          </p:cNvSpPr>
          <p:nvPr>
            <p:ph type="body" sz="half" idx="1"/>
          </p:nvPr>
        </p:nvSpPr>
        <p:spPr>
          <a:xfrm>
            <a:off x="762000" y="1200150"/>
            <a:ext cx="4648200" cy="3086100"/>
          </a:xfrm>
        </p:spPr>
        <p:txBody>
          <a:bodyPr/>
          <a:lstStyle/>
          <a:p>
            <a:pPr algn="just" eaLnBrk="1" hangingPunct="1"/>
            <a:r>
              <a:rPr lang="es-CO" altLang="en-US" sz="2000" b="1"/>
              <a:t>Sólo los que adoren a la imagen de la bestia (Estados Unidos y su imagen papal)  no podrán ni comprar y vender.</a:t>
            </a:r>
          </a:p>
          <a:p>
            <a:pPr algn="just" eaLnBrk="1" hangingPunct="1"/>
            <a:r>
              <a:rPr lang="es-CO" altLang="en-US" sz="2000" b="1"/>
              <a:t>Ya hay anticipos  de esto: Cuba, Irak; sanciones para las naciones que comercien con ellos; sanciones para quienes no califiquen en el congreso en su lucha contra las  drogas, etc.</a:t>
            </a:r>
          </a:p>
          <a:p>
            <a:pPr algn="just" eaLnBrk="1" hangingPunct="1"/>
            <a:r>
              <a:rPr lang="es-CO" altLang="en-US" sz="2000" b="1"/>
              <a:t>Qué ocurrirá cuando entren en vigor leyes religiosas?</a:t>
            </a:r>
          </a:p>
        </p:txBody>
      </p:sp>
      <p:pic>
        <p:nvPicPr>
          <p:cNvPr id="67588" name="Picture 6" descr="http://www.igooh.com/uc/in/214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058863"/>
            <a:ext cx="31861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rtlCol="0">
            <a:normAutofit fontScale="90000"/>
          </a:bodyPr>
          <a:lstStyle/>
          <a:p>
            <a:pPr algn="ctr" eaLnBrk="1" fontAlgn="auto" hangingPunct="1">
              <a:spcAft>
                <a:spcPts val="0"/>
              </a:spcAft>
              <a:defRPr/>
            </a:pPr>
            <a:r>
              <a:rPr lang="en-US" altLang="en-US" sz="3200" b="1">
                <a:solidFill>
                  <a:schemeClr val="tx1">
                    <a:lumMod val="85000"/>
                    <a:lumOff val="15000"/>
                  </a:schemeClr>
                </a:solidFill>
              </a:rPr>
              <a:t>LA DOBLE OBRA DEL ANTI-CRISTO EN EL TIEMPO FINAL</a:t>
            </a:r>
            <a:endParaRPr lang="en-US" altLang="en-US">
              <a:solidFill>
                <a:schemeClr val="tx1">
                  <a:lumMod val="85000"/>
                  <a:lumOff val="15000"/>
                </a:schemeClr>
              </a:solidFill>
            </a:endParaRPr>
          </a:p>
        </p:txBody>
      </p:sp>
      <p:sp>
        <p:nvSpPr>
          <p:cNvPr id="8195" name="Rectangle 3"/>
          <p:cNvSpPr>
            <a:spLocks noGrp="1" noChangeArrowheads="1"/>
          </p:cNvSpPr>
          <p:nvPr>
            <p:ph type="body" sz="half" idx="1"/>
          </p:nvPr>
        </p:nvSpPr>
        <p:spPr>
          <a:xfrm>
            <a:off x="179388" y="1250950"/>
            <a:ext cx="4462462" cy="3086100"/>
          </a:xfrm>
        </p:spPr>
        <p:txBody>
          <a:bodyPr rtlCol="0">
            <a:normAutofit fontScale="85000" lnSpcReduction="20000"/>
          </a:bodyPr>
          <a:lstStyle/>
          <a:p>
            <a:pPr marL="274320" indent="-274320" algn="just" eaLnBrk="1" fontAlgn="auto" hangingPunct="1">
              <a:spcAft>
                <a:spcPts val="0"/>
              </a:spcAft>
              <a:buFont typeface="Arial" pitchFamily="34" charset="0"/>
              <a:buChar char="•"/>
              <a:defRPr/>
            </a:pPr>
            <a:r>
              <a:rPr lang="es-CO" altLang="en-US" sz="2800" b="1" dirty="0">
                <a:solidFill>
                  <a:schemeClr val="tx1"/>
                </a:solidFill>
              </a:rPr>
              <a:t>Por otro lado intentará destruir a sus opositores:</a:t>
            </a:r>
          </a:p>
          <a:p>
            <a:pPr marL="274320" indent="-274320" algn="just" eaLnBrk="1" fontAlgn="auto" hangingPunct="1">
              <a:spcAft>
                <a:spcPts val="0"/>
              </a:spcAft>
              <a:buFont typeface="Arial" pitchFamily="34" charset="0"/>
              <a:buChar char="•"/>
              <a:defRPr/>
            </a:pPr>
            <a:r>
              <a:rPr lang="es-CO" altLang="en-US" sz="2800" b="1" dirty="0">
                <a:solidFill>
                  <a:schemeClr val="tx1"/>
                </a:solidFill>
              </a:rPr>
              <a:t>“Y engaña a los moradores de la tierra… mandando a los moradores de la tierra que le hagan una imagen a la bestia … y que la imagen hablase e hiciese matar a todo el que no la adorase”	(Apoc. 13:14,15)</a:t>
            </a:r>
          </a:p>
        </p:txBody>
      </p:sp>
      <p:pic>
        <p:nvPicPr>
          <p:cNvPr id="11268" name="Picture 6" descr="http://72.26.228.110/images/users/247661/20110502060847000016449700002476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203325"/>
            <a:ext cx="39370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635000"/>
            <a:ext cx="7772400" cy="857250"/>
          </a:xfrm>
        </p:spPr>
        <p:txBody>
          <a:bodyPr/>
          <a:lstStyle/>
          <a:p>
            <a:pPr algn="ctr" eaLnBrk="1" hangingPunct="1"/>
            <a:r>
              <a:rPr lang="es-CO" altLang="en-US" sz="3600"/>
              <a:t>La profecía presenta que sólo hay un rey terrenal que se opondrá a esta alianza</a:t>
            </a:r>
            <a:endParaRPr lang="es-CO" altLang="en-US"/>
          </a:p>
        </p:txBody>
      </p:sp>
      <p:sp>
        <p:nvSpPr>
          <p:cNvPr id="68611" name="Rectangle 4"/>
          <p:cNvSpPr>
            <a:spLocks noGrp="1" noChangeArrowheads="1"/>
          </p:cNvSpPr>
          <p:nvPr>
            <p:ph type="body" sz="half" idx="2"/>
          </p:nvPr>
        </p:nvSpPr>
        <p:spPr/>
        <p:txBody>
          <a:bodyPr/>
          <a:lstStyle/>
          <a:p>
            <a:pPr algn="ctr" eaLnBrk="1" hangingPunct="1"/>
            <a:r>
              <a:rPr lang="es-CO" altLang="en-US" sz="2800" b="1"/>
              <a:t>La Biblia lo identifica con el nombre de:</a:t>
            </a:r>
          </a:p>
          <a:p>
            <a:pPr algn="ctr" eaLnBrk="1" hangingPunct="1"/>
            <a:r>
              <a:rPr lang="es-CO" altLang="en-US" sz="3600" b="1"/>
              <a:t>REY DEL SUR (Dan. 11:40)</a:t>
            </a:r>
          </a:p>
          <a:p>
            <a:pPr algn="ctr" eaLnBrk="1" hangingPunct="1"/>
            <a:endParaRPr lang="es-CO" altLang="en-US" sz="2800"/>
          </a:p>
        </p:txBody>
      </p:sp>
      <p:pic>
        <p:nvPicPr>
          <p:cNvPr id="68612" name="Picture 6" descr="http://1.bp.blogspot.com/-fCta719P-UQ/Th7gk3tx8iI/AAAAAAAABMI/IGQG3Jih3MM/s320/image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35125"/>
            <a:ext cx="3455988"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7"/>
          <p:cNvSpPr>
            <a:spLocks noGrp="1" noChangeArrowheads="1"/>
          </p:cNvSpPr>
          <p:nvPr>
            <p:ph type="title"/>
          </p:nvPr>
        </p:nvSpPr>
        <p:spPr>
          <a:xfrm>
            <a:off x="398463" y="195263"/>
            <a:ext cx="8205787" cy="121285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3200">
                <a:solidFill>
                  <a:schemeClr val="tx1"/>
                </a:solidFill>
              </a:rPr>
              <a:t>EN NUESTRO PROXIMO TEMA DESCUBRIREMOS</a:t>
            </a:r>
            <a:br>
              <a:rPr lang="en-US" altLang="en-US" sz="3200">
                <a:solidFill>
                  <a:schemeClr val="tx1"/>
                </a:solidFill>
              </a:rPr>
            </a:br>
            <a:r>
              <a:rPr lang="en-US" altLang="en-US" sz="3200">
                <a:solidFill>
                  <a:schemeClr val="tx1"/>
                </a:solidFill>
              </a:rPr>
              <a:t>QUIEN ES EL REY DEL SUR Y CUAL SERA SU DESTINO</a:t>
            </a:r>
          </a:p>
        </p:txBody>
      </p:sp>
      <p:pic>
        <p:nvPicPr>
          <p:cNvPr id="6963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788" y="1779588"/>
            <a:ext cx="38100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00" y="2081213"/>
            <a:ext cx="1874838"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016125"/>
            <a:ext cx="2005012"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7950" y="342900"/>
            <a:ext cx="8964613" cy="857250"/>
          </a:xfrm>
        </p:spPr>
        <p:txBody>
          <a:bodyPr rtlCol="0">
            <a:normAutofit/>
          </a:bodyPr>
          <a:lstStyle/>
          <a:p>
            <a:pPr algn="ctr" eaLnBrk="1" fontAlgn="auto" hangingPunct="1">
              <a:spcAft>
                <a:spcPts val="0"/>
              </a:spcAft>
              <a:defRPr/>
            </a:pPr>
            <a:r>
              <a:rPr lang="en-US" altLang="en-US" sz="4800" dirty="0">
                <a:solidFill>
                  <a:schemeClr val="tx1">
                    <a:lumMod val="85000"/>
                    <a:lumOff val="15000"/>
                  </a:schemeClr>
                </a:solidFill>
              </a:rPr>
              <a:t>EL PODER PARA REALIZAR TODO ESTO!</a:t>
            </a:r>
          </a:p>
        </p:txBody>
      </p:sp>
      <p:pic>
        <p:nvPicPr>
          <p:cNvPr id="12291" name="Picture 6" descr="D:\laminas\ramera.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119188" y="1485900"/>
            <a:ext cx="2943225" cy="3086100"/>
          </a:xfrm>
        </p:spPr>
      </p:pic>
      <p:sp>
        <p:nvSpPr>
          <p:cNvPr id="9219" name="Rectangle 4"/>
          <p:cNvSpPr>
            <a:spLocks noGrp="1" noChangeArrowheads="1"/>
          </p:cNvSpPr>
          <p:nvPr>
            <p:ph type="body" sz="half" idx="2"/>
          </p:nvPr>
        </p:nvSpPr>
        <p:spPr>
          <a:xfrm>
            <a:off x="4648200" y="1485900"/>
            <a:ext cx="4114800" cy="3086100"/>
          </a:xfrm>
        </p:spPr>
        <p:txBody>
          <a:bodyPr rtlCol="0">
            <a:normAutofit fontScale="92500" lnSpcReduction="20000"/>
          </a:bodyPr>
          <a:lstStyle/>
          <a:p>
            <a:pPr marL="274320" indent="-274320" algn="just" eaLnBrk="1" fontAlgn="auto" hangingPunct="1">
              <a:spcAft>
                <a:spcPts val="0"/>
              </a:spcAft>
              <a:buFont typeface="Arial" pitchFamily="34" charset="0"/>
              <a:buChar char="•"/>
              <a:defRPr/>
            </a:pPr>
            <a:r>
              <a:rPr lang="es-CO" altLang="en-US" sz="2800" b="1" dirty="0">
                <a:solidFill>
                  <a:schemeClr val="tx1"/>
                </a:solidFill>
              </a:rPr>
              <a:t>El anti-Cristo  recibe su poder del </a:t>
            </a:r>
            <a:r>
              <a:rPr lang="es-CO" altLang="en-US" sz="2800" b="1" u="sng" dirty="0">
                <a:solidFill>
                  <a:schemeClr val="tx1"/>
                </a:solidFill>
              </a:rPr>
              <a:t>diablo:</a:t>
            </a:r>
            <a:endParaRPr lang="es-CO" altLang="en-US" sz="2800" b="1" dirty="0">
              <a:solidFill>
                <a:schemeClr val="tx1"/>
              </a:solidFill>
            </a:endParaRPr>
          </a:p>
          <a:p>
            <a:pPr marL="274320" indent="-274320" algn="just" eaLnBrk="1" fontAlgn="auto" hangingPunct="1">
              <a:spcAft>
                <a:spcPts val="0"/>
              </a:spcAft>
              <a:buFont typeface="Arial" pitchFamily="34" charset="0"/>
              <a:buChar char="•"/>
              <a:defRPr/>
            </a:pPr>
            <a:r>
              <a:rPr lang="es-CO" altLang="en-US" sz="2800" b="1" dirty="0">
                <a:solidFill>
                  <a:schemeClr val="tx1"/>
                </a:solidFill>
              </a:rPr>
              <a:t>“Y adoraron al dragón (satanás) que había dado autoridad a la bestia, diciendo: ‘Quién como la bestia, y quién podrá luchar contra ella?” 		(Apoc. 13:4)_</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9388" y="342900"/>
            <a:ext cx="8856662" cy="857250"/>
          </a:xfrm>
        </p:spPr>
        <p:txBody>
          <a:bodyPr rtlCol="0">
            <a:noAutofit/>
          </a:bodyPr>
          <a:lstStyle/>
          <a:p>
            <a:pPr algn="ctr" eaLnBrk="1" fontAlgn="auto" hangingPunct="1">
              <a:spcAft>
                <a:spcPts val="0"/>
              </a:spcAft>
              <a:defRPr/>
            </a:pPr>
            <a:r>
              <a:rPr lang="en-US" altLang="en-US" sz="4800" dirty="0">
                <a:solidFill>
                  <a:schemeClr val="tx1">
                    <a:lumMod val="85000"/>
                    <a:lumOff val="15000"/>
                  </a:schemeClr>
                </a:solidFill>
              </a:rPr>
              <a:t>EL PODER PARA REALIZAR TODO ESTO!</a:t>
            </a:r>
          </a:p>
        </p:txBody>
      </p:sp>
      <p:pic>
        <p:nvPicPr>
          <p:cNvPr id="13315" name="Picture 4" descr="D:\laminas\ramera.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119188" y="1485900"/>
            <a:ext cx="2943225" cy="3086100"/>
          </a:xfrm>
        </p:spPr>
      </p:pic>
      <p:sp>
        <p:nvSpPr>
          <p:cNvPr id="10243" name="Rectangle 3"/>
          <p:cNvSpPr>
            <a:spLocks noGrp="1" noChangeArrowheads="1"/>
          </p:cNvSpPr>
          <p:nvPr>
            <p:ph type="body" sz="half" idx="2"/>
          </p:nvPr>
        </p:nvSpPr>
        <p:spPr>
          <a:xfrm>
            <a:off x="4211638" y="1419225"/>
            <a:ext cx="4114800" cy="3086100"/>
          </a:xfrm>
        </p:spPr>
        <p:txBody>
          <a:bodyPr rtlCol="0">
            <a:normAutofit fontScale="92500" lnSpcReduction="20000"/>
          </a:bodyPr>
          <a:lstStyle/>
          <a:p>
            <a:pPr marL="274320" indent="-274320" algn="just" eaLnBrk="1" fontAlgn="auto" hangingPunct="1">
              <a:spcAft>
                <a:spcPts val="0"/>
              </a:spcAft>
              <a:buFont typeface="Arial" pitchFamily="34" charset="0"/>
              <a:buChar char="•"/>
              <a:defRPr/>
            </a:pPr>
            <a:r>
              <a:rPr lang="es-CO" altLang="en-US" sz="2800" b="1" dirty="0">
                <a:solidFill>
                  <a:schemeClr val="tx1"/>
                </a:solidFill>
              </a:rPr>
              <a:t>El anti-Cristo  recibe el apoyo de todas las </a:t>
            </a:r>
            <a:r>
              <a:rPr lang="es-CO" altLang="en-US" sz="2800" b="1" u="sng" dirty="0">
                <a:solidFill>
                  <a:schemeClr val="tx1"/>
                </a:solidFill>
              </a:rPr>
              <a:t>naciones:</a:t>
            </a:r>
            <a:endParaRPr lang="es-CO" altLang="en-US" sz="2800" b="1" dirty="0">
              <a:solidFill>
                <a:schemeClr val="tx1"/>
              </a:solidFill>
            </a:endParaRPr>
          </a:p>
          <a:p>
            <a:pPr marL="274320" indent="-274320" algn="just" eaLnBrk="1" fontAlgn="auto" hangingPunct="1">
              <a:spcAft>
                <a:spcPts val="0"/>
              </a:spcAft>
              <a:buFont typeface="Arial" pitchFamily="34" charset="0"/>
              <a:buChar char="•"/>
              <a:defRPr/>
            </a:pPr>
            <a:r>
              <a:rPr lang="es-CO" altLang="en-US" b="1" dirty="0">
                <a:solidFill>
                  <a:schemeClr val="tx1"/>
                </a:solidFill>
              </a:rPr>
              <a:t>“... la gran ramera, la que está sentada sobre muchas aguas… (y)  las aguas que has visto donde la ramera se sienta son  pueblos, muchedumbres, naciones y lenguas” </a:t>
            </a:r>
          </a:p>
          <a:p>
            <a:pPr marL="0" indent="0" algn="just" eaLnBrk="1" fontAlgn="auto" hangingPunct="1">
              <a:spcAft>
                <a:spcPts val="0"/>
              </a:spcAft>
              <a:buFont typeface="Arial" charset="0"/>
              <a:buNone/>
              <a:defRPr/>
            </a:pPr>
            <a:r>
              <a:rPr lang="es-CO" altLang="en-US" b="1" dirty="0">
                <a:solidFill>
                  <a:schemeClr val="tx1"/>
                </a:solidFill>
              </a:rPr>
              <a:t>	(Apo. 17:1,15)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342900"/>
            <a:ext cx="9144000" cy="857250"/>
          </a:xfrm>
        </p:spPr>
        <p:txBody>
          <a:bodyPr rtlCol="0">
            <a:noAutofit/>
          </a:bodyPr>
          <a:lstStyle/>
          <a:p>
            <a:pPr algn="ctr" eaLnBrk="1" fontAlgn="auto" hangingPunct="1">
              <a:spcAft>
                <a:spcPts val="0"/>
              </a:spcAft>
              <a:defRPr/>
            </a:pPr>
            <a:r>
              <a:rPr lang="en-US" altLang="en-US" sz="4800" dirty="0">
                <a:solidFill>
                  <a:schemeClr val="tx1">
                    <a:lumMod val="85000"/>
                    <a:lumOff val="15000"/>
                  </a:schemeClr>
                </a:solidFill>
              </a:rPr>
              <a:t>EL PODER PARA REALIZAR TODO ESTO!</a:t>
            </a:r>
          </a:p>
        </p:txBody>
      </p:sp>
      <p:pic>
        <p:nvPicPr>
          <p:cNvPr id="14339" name="Picture 4" descr="D:\laminas\ramera.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755650" y="1485900"/>
            <a:ext cx="3306763" cy="3086100"/>
          </a:xfrm>
        </p:spPr>
      </p:pic>
      <p:sp>
        <p:nvSpPr>
          <p:cNvPr id="11267" name="Rectangle 3"/>
          <p:cNvSpPr>
            <a:spLocks noGrp="1" noChangeArrowheads="1"/>
          </p:cNvSpPr>
          <p:nvPr>
            <p:ph type="body" sz="half" idx="2"/>
          </p:nvPr>
        </p:nvSpPr>
        <p:spPr>
          <a:xfrm>
            <a:off x="4284663" y="1492250"/>
            <a:ext cx="4267200" cy="3086100"/>
          </a:xfrm>
        </p:spPr>
        <p:txBody>
          <a:bodyPr rtlCol="0">
            <a:normAutofit fontScale="77500" lnSpcReduction="20000"/>
          </a:bodyPr>
          <a:lstStyle/>
          <a:p>
            <a:pPr marL="274320" indent="-274320" algn="just" eaLnBrk="1" fontAlgn="auto" hangingPunct="1">
              <a:spcAft>
                <a:spcPts val="0"/>
              </a:spcAft>
              <a:buFont typeface="Arial" pitchFamily="34" charset="0"/>
              <a:buChar char="•"/>
              <a:defRPr/>
            </a:pPr>
            <a:r>
              <a:rPr lang="es-CO" altLang="en-US" sz="2800" b="1" dirty="0">
                <a:solidFill>
                  <a:schemeClr val="tx1"/>
                </a:solidFill>
              </a:rPr>
              <a:t>El anti-Cristo  recibe el apoyo político y militar de los reyes de la tierra: </a:t>
            </a:r>
          </a:p>
          <a:p>
            <a:pPr marL="274320" indent="-274320" algn="just" eaLnBrk="1" fontAlgn="auto" hangingPunct="1">
              <a:spcAft>
                <a:spcPts val="0"/>
              </a:spcAft>
              <a:buFont typeface="Arial" pitchFamily="34" charset="0"/>
              <a:buChar char="•"/>
              <a:defRPr/>
            </a:pPr>
            <a:r>
              <a:rPr lang="es-CO" altLang="en-US" sz="2800" b="1" dirty="0">
                <a:solidFill>
                  <a:schemeClr val="tx1"/>
                </a:solidFill>
              </a:rPr>
              <a:t>“”Y los diez cuernos que has visto, son diez reyes… y estos tienen un mismo propósito, y entregarán su poder y su autoridad a la bestia. Pelearán contra el Cordero…”		 (Apoc. 17:12-14)</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1056</TotalTime>
  <Words>3955</Words>
  <Application>Microsoft Office PowerPoint</Application>
  <PresentationFormat>Presentación en pantalla (16:9)</PresentationFormat>
  <Paragraphs>208</Paragraphs>
  <Slides>61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61</vt:i4>
      </vt:variant>
    </vt:vector>
  </HeadingPairs>
  <TitlesOfParts>
    <vt:vector size="66" baseType="lpstr">
      <vt:lpstr>Arial</vt:lpstr>
      <vt:lpstr>Impact</vt:lpstr>
      <vt:lpstr>Monotype Sorts</vt:lpstr>
      <vt:lpstr>Times New Roman</vt:lpstr>
      <vt:lpstr>NewsPrint</vt:lpstr>
      <vt:lpstr>EL FUERTE PREGON PRESENTA:</vt:lpstr>
      <vt:lpstr>CARACTERISTICAS DEL ANTI-CRISTO</vt:lpstr>
      <vt:lpstr>Este poder es maravilloso en la tierra!</vt:lpstr>
      <vt:lpstr>Este poder es maravilloso en la tierra!</vt:lpstr>
      <vt:lpstr>LA DOBLE OBRA DEL ANTI-CRISTO EN EL TIEMPO FINAL</vt:lpstr>
      <vt:lpstr>LA DOBLE OBRA DEL ANTI-CRISTO EN EL TIEMPO FINAL</vt:lpstr>
      <vt:lpstr>EL PODER PARA REALIZAR TODO ESTO!</vt:lpstr>
      <vt:lpstr>EL PODER PARA REALIZAR TODO ESTO!</vt:lpstr>
      <vt:lpstr>EL PODER PARA REALIZAR TODO ESTO!</vt:lpstr>
      <vt:lpstr>Esta alianza es inspirada por el mismo espíritu del dragón</vt:lpstr>
      <vt:lpstr>Una visión de la Iglesia verdadera (Apoc. 12:1,2)</vt:lpstr>
      <vt:lpstr>LA MUJER de Apoc. 12 no puede ser la Virgen</vt:lpstr>
      <vt:lpstr>LA MUJER de Apoc. 12 ES LA IGLESIA</vt:lpstr>
      <vt:lpstr>LA MUJER de Apoc. 12 ES LA IGLESIA</vt:lpstr>
      <vt:lpstr>LOS 1260 DIAS DE PERSECUCION</vt:lpstr>
      <vt:lpstr>Qué significan los 1260 días proféticos?</vt:lpstr>
      <vt:lpstr>Los 1260 años de predominio</vt:lpstr>
      <vt:lpstr>Los 1260 años de predominio</vt:lpstr>
      <vt:lpstr>Los 1260 años de predominio</vt:lpstr>
      <vt:lpstr>Los 1260 años de predominio</vt:lpstr>
      <vt:lpstr>Los 1260 años de predominio</vt:lpstr>
      <vt:lpstr>Los 1260 años de predominio</vt:lpstr>
      <vt:lpstr>Los 1260 años de predominio</vt:lpstr>
      <vt:lpstr>Los 1260 años de predominio</vt:lpstr>
      <vt:lpstr>Los 1260 años de predominio</vt:lpstr>
      <vt:lpstr>LA IGLESIA PERSECUTORA</vt:lpstr>
      <vt:lpstr>LA SANTA INQUISICION: LA IGLESIA PERSECUTORA</vt:lpstr>
      <vt:lpstr>LA SANTA INQUISICION: LA IGLESIA PERSECUTORA</vt:lpstr>
      <vt:lpstr>LAS MATANZAS EN NOMBRE DE CRISTO!!</vt:lpstr>
      <vt:lpstr>El final de los 1260 años de atropellos papales</vt:lpstr>
      <vt:lpstr>El fin de los 1260 años de dominio papal</vt:lpstr>
      <vt:lpstr>PERO…EL SISTEMA PAPAL SE IRÁ RECUPERANDO !</vt:lpstr>
      <vt:lpstr>EL DIA EN QUE LA HERIDA COMENZO A CURARSE!</vt:lpstr>
      <vt:lpstr>La herida empezó a sanarse</vt:lpstr>
      <vt:lpstr>El proceso de saneamiento</vt:lpstr>
      <vt:lpstr>El proceso de saneamiento</vt:lpstr>
      <vt:lpstr>Saneamiento total</vt:lpstr>
      <vt:lpstr>UN NUEVO ORDEN MUNDIAL</vt:lpstr>
      <vt:lpstr>UN NUEVO ORDEN MUNDIAL</vt:lpstr>
      <vt:lpstr>La Biblia habla de la última gran alianza mundial que creará un nuevo orden mundial:</vt:lpstr>
      <vt:lpstr>La alianza final - Apoc. 13</vt:lpstr>
      <vt:lpstr>SE FRAGUA LA UNION</vt:lpstr>
      <vt:lpstr>SE FRAGUA LA UNION</vt:lpstr>
      <vt:lpstr>SE FRAGUA LA UNION</vt:lpstr>
      <vt:lpstr>El nuevo orden mundial tiene un nuevo líder y cuenta con el apoyo de USA</vt:lpstr>
      <vt:lpstr>EL PAPADO ES EL UNICO REINO DE ESTE MUNDO CAPAZ DE UNIR A TODOS LOS CREDOS Y NACIONES</vt:lpstr>
      <vt:lpstr>El papado y el islamismo</vt:lpstr>
      <vt:lpstr>Los judíos se maravillan con el papado</vt:lpstr>
      <vt:lpstr>Los judíos se maravillan con el papado</vt:lpstr>
      <vt:lpstr>El acto cumbre de la alianza judeo-papal:</vt:lpstr>
      <vt:lpstr>Los anglicanos se maravillan con el papado</vt:lpstr>
      <vt:lpstr>Los buditas y otros tantos se maravillan con el papado</vt:lpstr>
      <vt:lpstr>Los protestantes de los Estados Unidos se unen al papado!</vt:lpstr>
      <vt:lpstr>Los protestantes de los Estados Unidos se unen con el papado</vt:lpstr>
      <vt:lpstr>Los Estados Unidos se maravilla con el papado</vt:lpstr>
      <vt:lpstr>El papado y el nuevo orden mundial</vt:lpstr>
      <vt:lpstr>LAS NACIONES EN EL MUNDO CLAMAN POR LA PAZ</vt:lpstr>
      <vt:lpstr>HE AQUI LOS DOS GRANDES REINOS  QUE UNIFICARAN LA TIERRA</vt:lpstr>
      <vt:lpstr>No se podrá comprar, ni vender (Apoc. 13:17)</vt:lpstr>
      <vt:lpstr>La profecía presenta que sólo hay un rey terrenal que se opondrá a esta alianza</vt:lpstr>
      <vt:lpstr>EN NUESTRO PROXIMO TEMA DESCUBRIREMOS QUIEN ES EL REY DEL SUR Y CUAL SERA SU DESTINO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FUERTE PREGON PRESENTA:</dc:title>
  <dc:creator>Efrain Barón</dc:creator>
  <cp:lastModifiedBy>57314</cp:lastModifiedBy>
  <cp:revision>48</cp:revision>
  <dcterms:created xsi:type="dcterms:W3CDTF">1998-07-13T06:37:06Z</dcterms:created>
  <dcterms:modified xsi:type="dcterms:W3CDTF">2023-04-18T21:43:53Z</dcterms:modified>
</cp:coreProperties>
</file>