
<file path=[Content_Types].xml><?xml version="1.0" encoding="utf-8"?>
<Types xmlns="http://schemas.openxmlformats.org/package/2006/content-types">
  <Default Extension="avi" ContentType="video/x-msvideo"/>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sldIdLst>
    <p:sldId id="256" r:id="rId2"/>
    <p:sldId id="269" r:id="rId3"/>
    <p:sldId id="270" r:id="rId4"/>
    <p:sldId id="271" r:id="rId5"/>
    <p:sldId id="273" r:id="rId6"/>
    <p:sldId id="272" r:id="rId7"/>
    <p:sldId id="356" r:id="rId8"/>
    <p:sldId id="357" r:id="rId9"/>
    <p:sldId id="358" r:id="rId10"/>
    <p:sldId id="275" r:id="rId11"/>
    <p:sldId id="276" r:id="rId12"/>
    <p:sldId id="274"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42" r:id="rId42"/>
    <p:sldId id="343" r:id="rId43"/>
    <p:sldId id="344" r:id="rId44"/>
    <p:sldId id="345" r:id="rId45"/>
    <p:sldId id="346"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3" r:id="rId62"/>
    <p:sldId id="328" r:id="rId63"/>
    <p:sldId id="348" r:id="rId64"/>
    <p:sldId id="324" r:id="rId65"/>
    <p:sldId id="347" r:id="rId66"/>
    <p:sldId id="349" r:id="rId67"/>
    <p:sldId id="350" r:id="rId68"/>
    <p:sldId id="351" r:id="rId69"/>
    <p:sldId id="352" r:id="rId70"/>
    <p:sldId id="353" r:id="rId71"/>
    <p:sldId id="327" r:id="rId72"/>
    <p:sldId id="325" r:id="rId73"/>
    <p:sldId id="326" r:id="rId74"/>
    <p:sldId id="329" r:id="rId75"/>
    <p:sldId id="330" r:id="rId76"/>
    <p:sldId id="331" r:id="rId77"/>
    <p:sldId id="332" r:id="rId78"/>
    <p:sldId id="333" r:id="rId79"/>
    <p:sldId id="334" r:id="rId80"/>
    <p:sldId id="359" r:id="rId81"/>
    <p:sldId id="335" r:id="rId82"/>
    <p:sldId id="336" r:id="rId83"/>
    <p:sldId id="337" r:id="rId84"/>
    <p:sldId id="338" r:id="rId85"/>
    <p:sldId id="339" r:id="rId86"/>
    <p:sldId id="340" r:id="rId87"/>
    <p:sldId id="341" r:id="rId88"/>
    <p:sldId id="354" r:id="rId89"/>
    <p:sldId id="355" r:id="rId90"/>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a:ea typeface="+mn-ea"/>
        <a:cs typeface="+mn-cs"/>
      </a:defRPr>
    </a:lvl1pPr>
    <a:lvl2pPr marL="457200" algn="l" rtl="0" eaLnBrk="0" fontAlgn="base" hangingPunct="0">
      <a:spcBef>
        <a:spcPct val="0"/>
      </a:spcBef>
      <a:spcAft>
        <a:spcPct val="0"/>
      </a:spcAft>
      <a:defRPr sz="2400" kern="1200">
        <a:solidFill>
          <a:schemeClr val="tx1"/>
        </a:solidFill>
        <a:latin typeface="Times New Roman"/>
        <a:ea typeface="+mn-ea"/>
        <a:cs typeface="+mn-cs"/>
      </a:defRPr>
    </a:lvl2pPr>
    <a:lvl3pPr marL="914400" algn="l" rtl="0" eaLnBrk="0" fontAlgn="base" hangingPunct="0">
      <a:spcBef>
        <a:spcPct val="0"/>
      </a:spcBef>
      <a:spcAft>
        <a:spcPct val="0"/>
      </a:spcAft>
      <a:defRPr sz="2400" kern="1200">
        <a:solidFill>
          <a:schemeClr val="tx1"/>
        </a:solidFill>
        <a:latin typeface="Times New Roman"/>
        <a:ea typeface="+mn-ea"/>
        <a:cs typeface="+mn-cs"/>
      </a:defRPr>
    </a:lvl3pPr>
    <a:lvl4pPr marL="1371600" algn="l" rtl="0" eaLnBrk="0" fontAlgn="base" hangingPunct="0">
      <a:spcBef>
        <a:spcPct val="0"/>
      </a:spcBef>
      <a:spcAft>
        <a:spcPct val="0"/>
      </a:spcAft>
      <a:defRPr sz="2400" kern="1200">
        <a:solidFill>
          <a:schemeClr val="tx1"/>
        </a:solidFill>
        <a:latin typeface="Times New Roman"/>
        <a:ea typeface="+mn-ea"/>
        <a:cs typeface="+mn-cs"/>
      </a:defRPr>
    </a:lvl4pPr>
    <a:lvl5pPr marL="1828800" algn="l" rtl="0" eaLnBrk="0" fontAlgn="base" hangingPunct="0">
      <a:spcBef>
        <a:spcPct val="0"/>
      </a:spcBef>
      <a:spcAft>
        <a:spcPct val="0"/>
      </a:spcAft>
      <a:defRPr sz="2400" kern="1200">
        <a:solidFill>
          <a:schemeClr val="tx1"/>
        </a:solidFill>
        <a:latin typeface="Times New Roman"/>
        <a:ea typeface="+mn-ea"/>
        <a:cs typeface="+mn-cs"/>
      </a:defRPr>
    </a:lvl5pPr>
    <a:lvl6pPr marL="2286000" algn="l" defTabSz="914400" rtl="0" eaLnBrk="1" latinLnBrk="0" hangingPunct="1">
      <a:defRPr sz="2400" kern="1200">
        <a:solidFill>
          <a:schemeClr val="tx1"/>
        </a:solidFill>
        <a:latin typeface="Times New Roman"/>
        <a:ea typeface="+mn-ea"/>
        <a:cs typeface="+mn-cs"/>
      </a:defRPr>
    </a:lvl6pPr>
    <a:lvl7pPr marL="2743200" algn="l" defTabSz="914400" rtl="0" eaLnBrk="1" latinLnBrk="0" hangingPunct="1">
      <a:defRPr sz="2400" kern="1200">
        <a:solidFill>
          <a:schemeClr val="tx1"/>
        </a:solidFill>
        <a:latin typeface="Times New Roman"/>
        <a:ea typeface="+mn-ea"/>
        <a:cs typeface="+mn-cs"/>
      </a:defRPr>
    </a:lvl7pPr>
    <a:lvl8pPr marL="3200400" algn="l" defTabSz="914400" rtl="0" eaLnBrk="1" latinLnBrk="0" hangingPunct="1">
      <a:defRPr sz="2400" kern="1200">
        <a:solidFill>
          <a:schemeClr val="tx1"/>
        </a:solidFill>
        <a:latin typeface="Times New Roman"/>
        <a:ea typeface="+mn-ea"/>
        <a:cs typeface="+mn-cs"/>
      </a:defRPr>
    </a:lvl8pPr>
    <a:lvl9pPr marL="3657600" algn="l" defTabSz="914400" rtl="0" eaLnBrk="1" latinLnBrk="0" hangingPunct="1">
      <a:defRPr sz="2400" kern="1200">
        <a:solidFill>
          <a:schemeClr val="tx1"/>
        </a:solidFill>
        <a:latin typeface="Times New Roman"/>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3300"/>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5" autoAdjust="0"/>
    <p:restoredTop sz="94660"/>
  </p:normalViewPr>
  <p:slideViewPr>
    <p:cSldViewPr>
      <p:cViewPr varScale="1">
        <p:scale>
          <a:sx n="79" d="100"/>
          <a:sy n="79" d="100"/>
        </p:scale>
        <p:origin x="832" y="8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1773238"/>
            <a:ext cx="8153400" cy="1200150"/>
            <a:chOff x="288" y="1489"/>
            <a:chExt cx="5136" cy="1008"/>
          </a:xfrm>
        </p:grpSpPr>
        <p:sp>
          <p:nvSpPr>
            <p:cNvPr id="5" name="Arc 1027"/>
            <p:cNvSpPr>
              <a:spLocks/>
            </p:cNvSpPr>
            <p:nvPr/>
          </p:nvSpPr>
          <p:spPr bwMode="invGray">
            <a:xfrm>
              <a:off x="3595" y="1489"/>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s-CO"/>
            </a:p>
          </p:txBody>
        </p:sp>
        <p:sp>
          <p:nvSpPr>
            <p:cNvPr id="6" name="Arc 1028"/>
            <p:cNvSpPr>
              <a:spLocks/>
            </p:cNvSpPr>
            <p:nvPr/>
          </p:nvSpPr>
          <p:spPr bwMode="invGray">
            <a:xfrm>
              <a:off x="3548" y="1593"/>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s-CO"/>
            </a:p>
          </p:txBody>
        </p:sp>
        <p:sp>
          <p:nvSpPr>
            <p:cNvPr id="7" name="Arc 1029"/>
            <p:cNvSpPr>
              <a:spLocks/>
            </p:cNvSpPr>
            <p:nvPr/>
          </p:nvSpPr>
          <p:spPr bwMode="invGray">
            <a:xfrm>
              <a:off x="3521" y="1732"/>
              <a:ext cx="1830" cy="524"/>
            </a:xfrm>
            <a:custGeom>
              <a:avLst/>
              <a:gdLst>
                <a:gd name="T0" fmla="*/ 26 w 21925"/>
                <a:gd name="T1" fmla="*/ 0 h 43200"/>
                <a:gd name="T2" fmla="*/ 0 w 21925"/>
                <a:gd name="T3" fmla="*/ 524 h 43200"/>
                <a:gd name="T4" fmla="*/ 27 w 21925"/>
                <a:gd name="T5" fmla="*/ 262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s-CO"/>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O"/>
            </a:p>
          </p:txBody>
        </p:sp>
      </p:grpSp>
      <p:sp>
        <p:nvSpPr>
          <p:cNvPr id="17415" name="Rectangle 1031"/>
          <p:cNvSpPr>
            <a:spLocks noGrp="1" noChangeArrowheads="1"/>
          </p:cNvSpPr>
          <p:nvPr>
            <p:ph type="ctrTitle" sz="quarter"/>
          </p:nvPr>
        </p:nvSpPr>
        <p:spPr>
          <a:xfrm>
            <a:off x="685800" y="1085850"/>
            <a:ext cx="7772400" cy="857250"/>
          </a:xfrm>
        </p:spPr>
        <p:txBody>
          <a:bodyPr/>
          <a:lstStyle>
            <a:lvl1pPr>
              <a:defRPr/>
            </a:lvl1pPr>
          </a:lstStyle>
          <a:p>
            <a:r>
              <a:rPr lang="en-US"/>
              <a:t>Click to edit Master title style</a:t>
            </a:r>
          </a:p>
        </p:txBody>
      </p:sp>
      <p:sp>
        <p:nvSpPr>
          <p:cNvPr id="17416" name="Rectangle 1032"/>
          <p:cNvSpPr>
            <a:spLocks noGrp="1" noChangeArrowheads="1"/>
          </p:cNvSpPr>
          <p:nvPr>
            <p:ph type="subTitle" sz="quarter" idx="1"/>
          </p:nvPr>
        </p:nvSpPr>
        <p:spPr>
          <a:xfrm>
            <a:off x="1371600" y="2800350"/>
            <a:ext cx="6400800" cy="131445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154D0E93-9E31-43DB-8363-BD447B234A57}" type="slidenum">
              <a:rPr lang="en-US"/>
              <a:pPr>
                <a:defRPr/>
              </a:pPr>
              <a:t>‹Nº›</a:t>
            </a:fld>
            <a:endParaRPr lang="en-US"/>
          </a:p>
        </p:txBody>
      </p:sp>
    </p:spTree>
    <p:extLst>
      <p:ext uri="{BB962C8B-B14F-4D97-AF65-F5344CB8AC3E}">
        <p14:creationId xmlns:p14="http://schemas.microsoft.com/office/powerpoint/2010/main" val="2715198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DC611299-6325-43D5-9F78-F86844A30EC2}" type="slidenum">
              <a:rPr lang="en-US"/>
              <a:pPr>
                <a:defRPr/>
              </a:pPr>
              <a:t>‹Nº›</a:t>
            </a:fld>
            <a:endParaRPr lang="en-US"/>
          </a:p>
        </p:txBody>
      </p:sp>
    </p:spTree>
    <p:extLst>
      <p:ext uri="{BB962C8B-B14F-4D97-AF65-F5344CB8AC3E}">
        <p14:creationId xmlns:p14="http://schemas.microsoft.com/office/powerpoint/2010/main" val="49003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285750"/>
            <a:ext cx="1943100" cy="4343400"/>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85800" y="285750"/>
            <a:ext cx="5676900" cy="4343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118B51B4-F9F6-49CD-870D-0C92ACF09536}" type="slidenum">
              <a:rPr lang="en-US"/>
              <a:pPr>
                <a:defRPr/>
              </a:pPr>
              <a:t>‹Nº›</a:t>
            </a:fld>
            <a:endParaRPr lang="en-US"/>
          </a:p>
        </p:txBody>
      </p:sp>
    </p:spTree>
    <p:extLst>
      <p:ext uri="{BB962C8B-B14F-4D97-AF65-F5344CB8AC3E}">
        <p14:creationId xmlns:p14="http://schemas.microsoft.com/office/powerpoint/2010/main" val="1162049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285750"/>
            <a:ext cx="7772400" cy="85725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685800" y="154305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543050"/>
            <a:ext cx="3810000" cy="3086100"/>
          </a:xfrm>
        </p:spPr>
        <p:txBody>
          <a:bodyPr/>
          <a:lstStyle/>
          <a:p>
            <a:pPr lvl="0"/>
            <a:endParaRPr lang="es-CO" noProof="0"/>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192A208C-1318-433F-BE89-740DA98710A6}" type="slidenum">
              <a:rPr lang="en-US"/>
              <a:pPr>
                <a:defRPr/>
              </a:pPr>
              <a:t>‹Nº›</a:t>
            </a:fld>
            <a:endParaRPr lang="en-US"/>
          </a:p>
        </p:txBody>
      </p:sp>
    </p:spTree>
    <p:extLst>
      <p:ext uri="{BB962C8B-B14F-4D97-AF65-F5344CB8AC3E}">
        <p14:creationId xmlns:p14="http://schemas.microsoft.com/office/powerpoint/2010/main" val="2153046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85750"/>
            <a:ext cx="7772400" cy="857250"/>
          </a:xfrm>
        </p:spPr>
        <p:txBody>
          <a:bodyPr/>
          <a:lstStyle/>
          <a:p>
            <a:r>
              <a:rPr lang="es-ES"/>
              <a:t>Haga clic para modificar el estilo de título del patrón</a:t>
            </a:r>
            <a:endParaRPr lang="es-CO"/>
          </a:p>
        </p:txBody>
      </p:sp>
      <p:sp>
        <p:nvSpPr>
          <p:cNvPr id="3" name="2 Marcador de imágenes prediseñadas"/>
          <p:cNvSpPr>
            <a:spLocks noGrp="1"/>
          </p:cNvSpPr>
          <p:nvPr>
            <p:ph type="clipArt" sz="half" idx="1"/>
          </p:nvPr>
        </p:nvSpPr>
        <p:spPr>
          <a:xfrm>
            <a:off x="685800" y="1543050"/>
            <a:ext cx="3810000" cy="3086100"/>
          </a:xfrm>
        </p:spPr>
        <p:txBody>
          <a:bodyPr/>
          <a:lstStyle/>
          <a:p>
            <a:pPr lvl="0"/>
            <a:endParaRPr lang="es-CO" noProof="0"/>
          </a:p>
        </p:txBody>
      </p:sp>
      <p:sp>
        <p:nvSpPr>
          <p:cNvPr id="4" name="3 Marcador de texto"/>
          <p:cNvSpPr>
            <a:spLocks noGrp="1"/>
          </p:cNvSpPr>
          <p:nvPr>
            <p:ph type="body" sz="half" idx="2"/>
          </p:nvPr>
        </p:nvSpPr>
        <p:spPr>
          <a:xfrm>
            <a:off x="4648200" y="154305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81289D44-7F31-498C-AE17-07F1C9D83DE7}" type="slidenum">
              <a:rPr lang="en-US"/>
              <a:pPr>
                <a:defRPr/>
              </a:pPr>
              <a:t>‹Nº›</a:t>
            </a:fld>
            <a:endParaRPr lang="en-US"/>
          </a:p>
        </p:txBody>
      </p:sp>
    </p:spTree>
    <p:extLst>
      <p:ext uri="{BB962C8B-B14F-4D97-AF65-F5344CB8AC3E}">
        <p14:creationId xmlns:p14="http://schemas.microsoft.com/office/powerpoint/2010/main" val="188549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30A3FE6B-2B6B-446A-9F30-BAC67BE8E048}" type="slidenum">
              <a:rPr lang="en-US"/>
              <a:pPr>
                <a:defRPr/>
              </a:pPr>
              <a:t>‹Nº›</a:t>
            </a:fld>
            <a:endParaRPr lang="en-US"/>
          </a:p>
        </p:txBody>
      </p:sp>
    </p:spTree>
    <p:extLst>
      <p:ext uri="{BB962C8B-B14F-4D97-AF65-F5344CB8AC3E}">
        <p14:creationId xmlns:p14="http://schemas.microsoft.com/office/powerpoint/2010/main" val="23750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73D6114B-9E7D-46A3-90C4-3FE1022CC22C}" type="slidenum">
              <a:rPr lang="en-US"/>
              <a:pPr>
                <a:defRPr/>
              </a:pPr>
              <a:t>‹Nº›</a:t>
            </a:fld>
            <a:endParaRPr lang="en-US"/>
          </a:p>
        </p:txBody>
      </p:sp>
    </p:spTree>
    <p:extLst>
      <p:ext uri="{BB962C8B-B14F-4D97-AF65-F5344CB8AC3E}">
        <p14:creationId xmlns:p14="http://schemas.microsoft.com/office/powerpoint/2010/main" val="129018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85800" y="154305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54305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C35568CD-7B8D-4FFB-869A-1B845D33CD27}" type="slidenum">
              <a:rPr lang="en-US"/>
              <a:pPr>
                <a:defRPr/>
              </a:pPr>
              <a:t>‹Nº›</a:t>
            </a:fld>
            <a:endParaRPr lang="en-US"/>
          </a:p>
        </p:txBody>
      </p:sp>
    </p:spTree>
    <p:extLst>
      <p:ext uri="{BB962C8B-B14F-4D97-AF65-F5344CB8AC3E}">
        <p14:creationId xmlns:p14="http://schemas.microsoft.com/office/powerpoint/2010/main" val="18657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Rectangle 9"/>
          <p:cNvSpPr>
            <a:spLocks noGrp="1" noChangeArrowheads="1"/>
          </p:cNvSpPr>
          <p:nvPr>
            <p:ph type="dt" sz="half" idx="10"/>
          </p:nvPr>
        </p:nvSpPr>
        <p:spPr/>
        <p:txBody>
          <a:bodyPr/>
          <a:lstStyle>
            <a:lvl1pPr>
              <a:defRPr/>
            </a:lvl1pPr>
          </a:lstStyle>
          <a:p>
            <a:pPr>
              <a:defRPr/>
            </a:pPr>
            <a:endParaRPr lang="en-US"/>
          </a:p>
        </p:txBody>
      </p:sp>
      <p:sp>
        <p:nvSpPr>
          <p:cNvPr id="8" name="Rectangle 10"/>
          <p:cNvSpPr>
            <a:spLocks noGrp="1" noChangeArrowheads="1"/>
          </p:cNvSpPr>
          <p:nvPr>
            <p:ph type="ftr" sz="quarter" idx="11"/>
          </p:nvPr>
        </p:nvSpPr>
        <p:spPr/>
        <p:txBody>
          <a:bodyPr/>
          <a:lstStyle>
            <a:lvl1pPr>
              <a:defRPr/>
            </a:lvl1pPr>
          </a:lstStyle>
          <a:p>
            <a:pPr>
              <a:defRPr/>
            </a:pPr>
            <a:endParaRPr lang="en-US"/>
          </a:p>
        </p:txBody>
      </p:sp>
      <p:sp>
        <p:nvSpPr>
          <p:cNvPr id="9" name="Rectangle 11"/>
          <p:cNvSpPr>
            <a:spLocks noGrp="1" noChangeArrowheads="1"/>
          </p:cNvSpPr>
          <p:nvPr>
            <p:ph type="sldNum" sz="quarter" idx="12"/>
          </p:nvPr>
        </p:nvSpPr>
        <p:spPr/>
        <p:txBody>
          <a:bodyPr/>
          <a:lstStyle>
            <a:lvl1pPr>
              <a:defRPr/>
            </a:lvl1pPr>
          </a:lstStyle>
          <a:p>
            <a:pPr>
              <a:defRPr/>
            </a:pPr>
            <a:fld id="{0C19434B-5E26-4838-9FD3-73C649F5CA95}" type="slidenum">
              <a:rPr lang="en-US"/>
              <a:pPr>
                <a:defRPr/>
              </a:pPr>
              <a:t>‹Nº›</a:t>
            </a:fld>
            <a:endParaRPr lang="en-US"/>
          </a:p>
        </p:txBody>
      </p:sp>
    </p:spTree>
    <p:extLst>
      <p:ext uri="{BB962C8B-B14F-4D97-AF65-F5344CB8AC3E}">
        <p14:creationId xmlns:p14="http://schemas.microsoft.com/office/powerpoint/2010/main" val="58149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Rectangle 9"/>
          <p:cNvSpPr>
            <a:spLocks noGrp="1" noChangeArrowheads="1"/>
          </p:cNvSpPr>
          <p:nvPr>
            <p:ph type="dt" sz="half" idx="10"/>
          </p:nvPr>
        </p:nvSpPr>
        <p:spPr/>
        <p:txBody>
          <a:bodyPr/>
          <a:lstStyle>
            <a:lvl1pP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DFDA90F6-1C3E-46DF-898B-FA77F58F62FE}" type="slidenum">
              <a:rPr lang="en-US"/>
              <a:pPr>
                <a:defRPr/>
              </a:pPr>
              <a:t>‹Nº›</a:t>
            </a:fld>
            <a:endParaRPr lang="en-US"/>
          </a:p>
        </p:txBody>
      </p:sp>
    </p:spTree>
    <p:extLst>
      <p:ext uri="{BB962C8B-B14F-4D97-AF65-F5344CB8AC3E}">
        <p14:creationId xmlns:p14="http://schemas.microsoft.com/office/powerpoint/2010/main" val="397783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en-US"/>
          </a:p>
        </p:txBody>
      </p:sp>
      <p:sp>
        <p:nvSpPr>
          <p:cNvPr id="3" name="Rectangle 10"/>
          <p:cNvSpPr>
            <a:spLocks noGrp="1" noChangeArrowheads="1"/>
          </p:cNvSpPr>
          <p:nvPr>
            <p:ph type="ftr" sz="quarter" idx="11"/>
          </p:nvPr>
        </p:nvSpPr>
        <p:spPr/>
        <p:txBody>
          <a:bodyPr/>
          <a:lstStyle>
            <a:lvl1pPr>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5664BDB2-5259-4671-BDBD-D44EC47F84D5}" type="slidenum">
              <a:rPr lang="en-US"/>
              <a:pPr>
                <a:defRPr/>
              </a:pPr>
              <a:t>‹Nº›</a:t>
            </a:fld>
            <a:endParaRPr lang="en-US"/>
          </a:p>
        </p:txBody>
      </p:sp>
    </p:spTree>
    <p:extLst>
      <p:ext uri="{BB962C8B-B14F-4D97-AF65-F5344CB8AC3E}">
        <p14:creationId xmlns:p14="http://schemas.microsoft.com/office/powerpoint/2010/main" val="409245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D19B7881-3B32-4D5B-A7C5-B3948672D590}" type="slidenum">
              <a:rPr lang="en-US"/>
              <a:pPr>
                <a:defRPr/>
              </a:pPr>
              <a:t>‹Nº›</a:t>
            </a:fld>
            <a:endParaRPr lang="en-US"/>
          </a:p>
        </p:txBody>
      </p:sp>
    </p:spTree>
    <p:extLst>
      <p:ext uri="{BB962C8B-B14F-4D97-AF65-F5344CB8AC3E}">
        <p14:creationId xmlns:p14="http://schemas.microsoft.com/office/powerpoint/2010/main" val="157339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F03E690E-438A-4ABD-ABDA-3B90A513E5E9}" type="slidenum">
              <a:rPr lang="en-US"/>
              <a:pPr>
                <a:defRPr/>
              </a:pPr>
              <a:t>‹Nº›</a:t>
            </a:fld>
            <a:endParaRPr lang="en-US"/>
          </a:p>
        </p:txBody>
      </p:sp>
    </p:spTree>
    <p:extLst>
      <p:ext uri="{BB962C8B-B14F-4D97-AF65-F5344CB8AC3E}">
        <p14:creationId xmlns:p14="http://schemas.microsoft.com/office/powerpoint/2010/main" val="421403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744538"/>
            <a:ext cx="8153400" cy="1200150"/>
            <a:chOff x="288" y="625"/>
            <a:chExt cx="5136" cy="1008"/>
          </a:xfrm>
        </p:grpSpPr>
        <p:sp>
          <p:nvSpPr>
            <p:cNvPr id="1032"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s-CO"/>
            </a:p>
          </p:txBody>
        </p:sp>
        <p:sp>
          <p:nvSpPr>
            <p:cNvPr id="1033"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s-CO"/>
            </a:p>
          </p:txBody>
        </p:sp>
        <p:sp>
          <p:nvSpPr>
            <p:cNvPr id="1034" name="Arc 5"/>
            <p:cNvSpPr>
              <a:spLocks/>
            </p:cNvSpPr>
            <p:nvPr/>
          </p:nvSpPr>
          <p:spPr bwMode="invGray">
            <a:xfrm>
              <a:off x="3521" y="868"/>
              <a:ext cx="1830" cy="524"/>
            </a:xfrm>
            <a:custGeom>
              <a:avLst/>
              <a:gdLst>
                <a:gd name="T0" fmla="*/ 26 w 21925"/>
                <a:gd name="T1" fmla="*/ 0 h 43200"/>
                <a:gd name="T2" fmla="*/ 0 w 21925"/>
                <a:gd name="T3" fmla="*/ 524 h 43200"/>
                <a:gd name="T4" fmla="*/ 27 w 21925"/>
                <a:gd name="T5" fmla="*/ 262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s-CO"/>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O"/>
            </a:p>
          </p:txBody>
        </p:sp>
      </p:grpSp>
      <p:sp>
        <p:nvSpPr>
          <p:cNvPr id="1027" name="Rectangle 7"/>
          <p:cNvSpPr>
            <a:spLocks noGrp="1" noChangeArrowheads="1"/>
          </p:cNvSpPr>
          <p:nvPr>
            <p:ph type="title"/>
          </p:nvPr>
        </p:nvSpPr>
        <p:spPr bwMode="auto">
          <a:xfrm>
            <a:off x="685800" y="28575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154305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3" name="Rectangle 9"/>
          <p:cNvSpPr>
            <a:spLocks noGrp="1" noChangeArrowheads="1"/>
          </p:cNvSpPr>
          <p:nvPr>
            <p:ph type="dt" sz="half" idx="2"/>
          </p:nvPr>
        </p:nvSpPr>
        <p:spPr bwMode="auto">
          <a:xfrm>
            <a:off x="685800" y="4743450"/>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pPr>
              <a:defRPr/>
            </a:pPr>
            <a:endParaRPr lang="en-US"/>
          </a:p>
        </p:txBody>
      </p:sp>
      <p:sp>
        <p:nvSpPr>
          <p:cNvPr id="16394" name="Rectangle 10"/>
          <p:cNvSpPr>
            <a:spLocks noGrp="1" noChangeArrowheads="1"/>
          </p:cNvSpPr>
          <p:nvPr>
            <p:ph type="ftr" sz="quarter" idx="3"/>
          </p:nvPr>
        </p:nvSpPr>
        <p:spPr bwMode="auto">
          <a:xfrm>
            <a:off x="3124200" y="4743450"/>
            <a:ext cx="28956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pPr>
              <a:defRPr/>
            </a:pPr>
            <a:endParaRPr lang="en-US"/>
          </a:p>
        </p:txBody>
      </p:sp>
      <p:sp>
        <p:nvSpPr>
          <p:cNvPr id="16395" name="Rectangle 11"/>
          <p:cNvSpPr>
            <a:spLocks noGrp="1" noChangeArrowheads="1"/>
          </p:cNvSpPr>
          <p:nvPr>
            <p:ph type="sldNum" sz="quarter" idx="4"/>
          </p:nvPr>
        </p:nvSpPr>
        <p:spPr bwMode="auto">
          <a:xfrm>
            <a:off x="6553200" y="4743450"/>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5C84D8A6-DA06-4C00-ADA3-8DBE3BC4CD69}" type="slidenum">
              <a:rPr lang="en-US"/>
              <a:pPr>
                <a:defRPr/>
              </a:pPr>
              <a:t>‹Nº›</a:t>
            </a:fld>
            <a:endParaRPr lang="en-US"/>
          </a:p>
        </p:txBody>
      </p:sp>
    </p:spTree>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defRPr>
      </a:lvl2pPr>
      <a:lvl3pPr algn="r" rtl="0" eaLnBrk="0" fontAlgn="base" hangingPunct="0">
        <a:spcBef>
          <a:spcPct val="0"/>
        </a:spcBef>
        <a:spcAft>
          <a:spcPct val="0"/>
        </a:spcAft>
        <a:defRPr sz="4400" i="1">
          <a:solidFill>
            <a:schemeClr val="tx2"/>
          </a:solidFill>
          <a:latin typeface="Times New Roman" charset="0"/>
        </a:defRPr>
      </a:lvl3pPr>
      <a:lvl4pPr algn="r" rtl="0" eaLnBrk="0" fontAlgn="base" hangingPunct="0">
        <a:spcBef>
          <a:spcPct val="0"/>
        </a:spcBef>
        <a:spcAft>
          <a:spcPct val="0"/>
        </a:spcAft>
        <a:defRPr sz="4400" i="1">
          <a:solidFill>
            <a:schemeClr val="tx2"/>
          </a:solidFill>
          <a:latin typeface="Times New Roman" charset="0"/>
        </a:defRPr>
      </a:lvl4pPr>
      <a:lvl5pPr algn="r" rtl="0" eaLnBrk="0" fontAlgn="base" hangingPunct="0">
        <a:spcBef>
          <a:spcPct val="0"/>
        </a:spcBef>
        <a:spcAft>
          <a:spcPct val="0"/>
        </a:spcAft>
        <a:defRPr sz="4400" i="1">
          <a:solidFill>
            <a:schemeClr val="tx2"/>
          </a:solidFill>
          <a:latin typeface="Times New Roman" charset="0"/>
        </a:defRPr>
      </a:lvl5pPr>
      <a:lvl6pPr marL="457200" algn="r" rtl="0" eaLnBrk="0" fontAlgn="base" hangingPunct="0">
        <a:spcBef>
          <a:spcPct val="0"/>
        </a:spcBef>
        <a:spcAft>
          <a:spcPct val="0"/>
        </a:spcAft>
        <a:defRPr sz="4400" i="1">
          <a:solidFill>
            <a:schemeClr val="tx2"/>
          </a:solidFill>
          <a:latin typeface="Times New Roman" charset="0"/>
        </a:defRPr>
      </a:lvl6pPr>
      <a:lvl7pPr marL="914400" algn="r" rtl="0" eaLnBrk="0" fontAlgn="base" hangingPunct="0">
        <a:spcBef>
          <a:spcPct val="0"/>
        </a:spcBef>
        <a:spcAft>
          <a:spcPct val="0"/>
        </a:spcAft>
        <a:defRPr sz="4400" i="1">
          <a:solidFill>
            <a:schemeClr val="tx2"/>
          </a:solidFill>
          <a:latin typeface="Times New Roman" charset="0"/>
        </a:defRPr>
      </a:lvl7pPr>
      <a:lvl8pPr marL="1371600" algn="r" rtl="0" eaLnBrk="0" fontAlgn="base" hangingPunct="0">
        <a:spcBef>
          <a:spcPct val="0"/>
        </a:spcBef>
        <a:spcAft>
          <a:spcPct val="0"/>
        </a:spcAft>
        <a:defRPr sz="4400" i="1">
          <a:solidFill>
            <a:schemeClr val="tx2"/>
          </a:solidFill>
          <a:latin typeface="Times New Roman" charset="0"/>
        </a:defRPr>
      </a:lvl8pPr>
      <a:lvl9pPr marL="1828800" algn="r" rtl="0" eaLnBrk="0" fontAlgn="base" hangingPunct="0">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es.wikipedia.org/wiki/G12" TargetMode="External"/><Relationship Id="rId2" Type="http://schemas.openxmlformats.org/officeDocument/2006/relationships/hyperlink" Target="http://es.wikipedia.org/w/index.php?title=Grupo_de_los_Doce&amp;action=edit&amp;redlink=1" TargetMode="Externa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hyperlink" Target="http://es.wikipedia.org/wiki/Finanzas" TargetMode="External"/><Relationship Id="rId4" Type="http://schemas.openxmlformats.org/officeDocument/2006/relationships/hyperlink" Target="http://es.wikipedia.org/wiki/Banco_centra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611188" y="1419225"/>
            <a:ext cx="7772400" cy="857250"/>
          </a:xfrm>
        </p:spPr>
        <p:txBody>
          <a:bodyPr/>
          <a:lstStyle/>
          <a:p>
            <a:pPr>
              <a:defRPr/>
            </a:pPr>
            <a:r>
              <a:rPr lang="en-US" altLang="en-US" sz="5400" b="1" dirty="0">
                <a:solidFill>
                  <a:srgbClr val="FF6600"/>
                </a:solidFill>
                <a:effectLst>
                  <a:outerShdw blurRad="38100" dist="38100" dir="2700000" algn="tl">
                    <a:srgbClr val="FFFFFF"/>
                  </a:outerShdw>
                </a:effectLst>
              </a:rPr>
              <a:t>LA PROFECIA FINAL PRESENTA:</a:t>
            </a:r>
            <a:br>
              <a:rPr lang="en-US" altLang="en-US" sz="5400" b="1" dirty="0">
                <a:solidFill>
                  <a:srgbClr val="FF6600"/>
                </a:solidFill>
                <a:effectLst>
                  <a:outerShdw blurRad="38100" dist="38100" dir="2700000" algn="tl">
                    <a:srgbClr val="FFFFFF"/>
                  </a:outerShdw>
                </a:effectLst>
              </a:rPr>
            </a:br>
            <a:endParaRPr lang="en-US" altLang="en-US" b="1" dirty="0">
              <a:solidFill>
                <a:srgbClr val="FF6600"/>
              </a:solidFill>
              <a:effectLst>
                <a:outerShdw blurRad="38100" dist="38100" dir="2700000" algn="tl">
                  <a:srgbClr val="FFFFFF"/>
                </a:outerShdw>
              </a:effectLst>
            </a:endParaRPr>
          </a:p>
        </p:txBody>
      </p:sp>
      <p:sp>
        <p:nvSpPr>
          <p:cNvPr id="2051" name="Rectangle 3"/>
          <p:cNvSpPr>
            <a:spLocks noGrp="1" noChangeArrowheads="1"/>
          </p:cNvSpPr>
          <p:nvPr>
            <p:ph type="subTitle" sz="quarter" idx="1"/>
          </p:nvPr>
        </p:nvSpPr>
        <p:spPr/>
        <p:txBody>
          <a:bodyPr/>
          <a:lstStyle/>
          <a:p>
            <a:pPr>
              <a:defRPr/>
            </a:pPr>
            <a:r>
              <a:rPr lang="en-US" altLang="en-US" sz="4000" b="1">
                <a:solidFill>
                  <a:schemeClr val="bg2"/>
                </a:solidFill>
                <a:effectLst>
                  <a:outerShdw blurRad="38100" dist="38100" dir="2700000" algn="tl">
                    <a:srgbClr val="FFFFFF"/>
                  </a:outerShdw>
                </a:effectLst>
              </a:rPr>
              <a:t>“</a:t>
            </a:r>
            <a:r>
              <a:rPr lang="en-US" altLang="en-US" sz="4000" b="1">
                <a:effectLst>
                  <a:outerShdw blurRad="38100" dist="38100" dir="2700000" algn="tl">
                    <a:srgbClr val="FFFFFF"/>
                  </a:outerShdw>
                </a:effectLst>
              </a:rPr>
              <a:t>EL COMETA QUE GOLPEARA LA TIERRA “</a:t>
            </a:r>
          </a:p>
          <a:p>
            <a:pPr>
              <a:defRPr/>
            </a:pPr>
            <a:r>
              <a:rPr lang="en-US" altLang="en-US" sz="4000" b="1">
                <a:effectLst>
                  <a:outerShdw blurRad="38100" dist="38100" dir="2700000" algn="tl">
                    <a:srgbClr val="FFFFFF"/>
                  </a:outerShdw>
                </a:effectLst>
              </a:rPr>
              <a:t>TEMA II</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anim calcmode="lin" valueType="num">
                                      <p:cBhvr additive="base">
                                        <p:cTn id="13"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685800" y="-165100"/>
            <a:ext cx="7772400" cy="857250"/>
          </a:xfrm>
        </p:spPr>
        <p:txBody>
          <a:bodyPr/>
          <a:lstStyle/>
          <a:p>
            <a:pPr>
              <a:defRPr/>
            </a:pPr>
            <a:r>
              <a:rPr lang="es-CO" altLang="en-US" sz="3600" b="1">
                <a:effectLst>
                  <a:outerShdw blurRad="38100" dist="38100" dir="2700000" algn="tl">
                    <a:srgbClr val="FFFFFF"/>
                  </a:outerShdw>
                </a:effectLst>
              </a:rPr>
              <a:t>El cometa que golpeará la tierra...</a:t>
            </a:r>
          </a:p>
        </p:txBody>
      </p:sp>
      <p:sp>
        <p:nvSpPr>
          <p:cNvPr id="26628" name="Rectangle 1028"/>
          <p:cNvSpPr>
            <a:spLocks noGrp="1" noChangeArrowheads="1"/>
          </p:cNvSpPr>
          <p:nvPr>
            <p:ph type="body" sz="half" idx="2"/>
          </p:nvPr>
        </p:nvSpPr>
        <p:spPr>
          <a:xfrm>
            <a:off x="4648200" y="771525"/>
            <a:ext cx="3810000" cy="3086100"/>
          </a:xfrm>
        </p:spPr>
        <p:txBody>
          <a:bodyPr/>
          <a:lstStyle/>
          <a:p>
            <a:r>
              <a:rPr lang="es-CO" altLang="en-US" sz="2400" b="1"/>
              <a:t>Hasta Nostradamus, el vidente del siglo XVI escribió acerca de un cometa que aparecería:</a:t>
            </a:r>
          </a:p>
          <a:p>
            <a:r>
              <a:rPr lang="es-CO" altLang="en-US" sz="2400" b="1"/>
              <a:t>“La gran estrella por siete días arderá; el cielo mostrará dos soles”</a:t>
            </a:r>
          </a:p>
          <a:p>
            <a:r>
              <a:rPr lang="es-CO" altLang="en-US" sz="2400" b="1"/>
              <a:t>Según sus intérpretes, cuando el cometa desapareciera el Papa moriría esa noche.</a:t>
            </a:r>
          </a:p>
        </p:txBody>
      </p:sp>
      <p:pic>
        <p:nvPicPr>
          <p:cNvPr id="25604" name="Picture 6" descr="http://www.pekegifs.com/planetarium/apophis/apoph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00200"/>
            <a:ext cx="42481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dissolve">
                                      <p:cBhvr>
                                        <p:cTn id="7" dur="500"/>
                                        <p:tgtEl>
                                          <p:spTgt spid="26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28">
                                            <p:txEl>
                                              <p:pRg st="1" end="1"/>
                                            </p:txEl>
                                          </p:spTgt>
                                        </p:tgtEl>
                                        <p:attrNameLst>
                                          <p:attrName>style.visibility</p:attrName>
                                        </p:attrNameLst>
                                      </p:cBhvr>
                                      <p:to>
                                        <p:strVal val="visible"/>
                                      </p:to>
                                    </p:set>
                                    <p:animEffect transition="in" filter="dissolve">
                                      <p:cBhvr>
                                        <p:cTn id="12" dur="500"/>
                                        <p:tgtEl>
                                          <p:spTgt spid="266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28">
                                            <p:txEl>
                                              <p:pRg st="2" end="2"/>
                                            </p:txEl>
                                          </p:spTgt>
                                        </p:tgtEl>
                                        <p:attrNameLst>
                                          <p:attrName>style.visibility</p:attrName>
                                        </p:attrNameLst>
                                      </p:cBhvr>
                                      <p:to>
                                        <p:strVal val="visible"/>
                                      </p:to>
                                    </p:set>
                                    <p:animEffect transition="in" filter="dissolve">
                                      <p:cBhvr>
                                        <p:cTn id="17"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ctrTitle" sz="quarter"/>
          </p:nvPr>
        </p:nvSpPr>
        <p:spPr/>
        <p:txBody>
          <a:bodyPr/>
          <a:lstStyle/>
          <a:p>
            <a:pPr>
              <a:defRPr/>
            </a:pPr>
            <a:r>
              <a:rPr lang="en-US" altLang="en-US" b="1">
                <a:effectLst>
                  <a:outerShdw blurRad="38100" dist="38100" dir="2700000" algn="tl">
                    <a:srgbClr val="FFFFFF"/>
                  </a:outerShdw>
                </a:effectLst>
              </a:rPr>
              <a:t>PERO QUE DICE LA BIBLIA?</a:t>
            </a:r>
          </a:p>
        </p:txBody>
      </p:sp>
      <p:sp>
        <p:nvSpPr>
          <p:cNvPr id="27651" name="Rectangle 3"/>
          <p:cNvSpPr>
            <a:spLocks noGrp="1" noChangeArrowheads="1"/>
          </p:cNvSpPr>
          <p:nvPr>
            <p:ph type="subTitle" sz="quarter" idx="1"/>
          </p:nvPr>
        </p:nvSpPr>
        <p:spPr/>
        <p:txBody>
          <a:bodyPr/>
          <a:lstStyle/>
          <a:p>
            <a:pPr>
              <a:defRPr/>
            </a:pPr>
            <a:r>
              <a:rPr lang="en-US" altLang="en-US" b="1">
                <a:solidFill>
                  <a:srgbClr val="CC3300"/>
                </a:solidFill>
                <a:effectLst>
                  <a:outerShdw blurRad="38100" dist="38100" dir="2700000" algn="tl">
                    <a:srgbClr val="FFFFFF"/>
                  </a:outerShdw>
                </a:effectLst>
              </a:rPr>
              <a:t>HABRA UN COMETA QUE GOLPEARA LA TIERRA?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75" fill="hold"/>
                                        <p:tgtEl>
                                          <p:spTgt spid="27651">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2765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23825"/>
            <a:ext cx="7772400" cy="628650"/>
          </a:xfrm>
        </p:spPr>
        <p:txBody>
          <a:bodyPr/>
          <a:lstStyle/>
          <a:p>
            <a:r>
              <a:rPr lang="es-CO" altLang="en-US" sz="2800" b="1"/>
              <a:t>La Biblia vaticinó la venida de un cometa!...</a:t>
            </a:r>
            <a:endParaRPr lang="es-CO" altLang="en-US" b="1"/>
          </a:p>
        </p:txBody>
      </p:sp>
      <p:sp>
        <p:nvSpPr>
          <p:cNvPr id="27651" name="Rectangle 4"/>
          <p:cNvSpPr>
            <a:spLocks noGrp="1" noChangeArrowheads="1"/>
          </p:cNvSpPr>
          <p:nvPr>
            <p:ph type="body" sz="half" idx="2"/>
          </p:nvPr>
        </p:nvSpPr>
        <p:spPr>
          <a:xfrm>
            <a:off x="4648200" y="987425"/>
            <a:ext cx="3810000" cy="3086100"/>
          </a:xfrm>
        </p:spPr>
        <p:txBody>
          <a:bodyPr/>
          <a:lstStyle/>
          <a:p>
            <a:pPr algn="just"/>
            <a:r>
              <a:rPr lang="es-CO" altLang="en-US" sz="2800"/>
              <a:t>“</a:t>
            </a:r>
            <a:r>
              <a:rPr lang="es-CO" altLang="en-US" sz="2800" b="1"/>
              <a:t>Estabas mirando, hasta que una piedra fue cortada, no con mano, la cual hirió a la imagen en sus pies de hierro y de barro cocido, y los desmenuzó” ...</a:t>
            </a:r>
          </a:p>
          <a:p>
            <a:pPr lvl="2" algn="just"/>
            <a:r>
              <a:rPr lang="es-CO" altLang="en-US" sz="2000" b="1">
                <a:solidFill>
                  <a:srgbClr val="FFFF00"/>
                </a:solidFill>
              </a:rPr>
              <a:t>Daniel 2:34</a:t>
            </a:r>
            <a:endParaRPr lang="es-CO" altLang="en-US" sz="2000">
              <a:solidFill>
                <a:srgbClr val="FFFF00"/>
              </a:solidFill>
            </a:endParaRPr>
          </a:p>
        </p:txBody>
      </p:sp>
      <p:pic>
        <p:nvPicPr>
          <p:cNvPr id="27652" name="Picture 6" descr="http://4.bp.blogspot.com/_g_WIxB_ivMs/S57x9d_66TI/AAAAAAAAA2w/5RkVPDUEcBQ/s320/el+sue%C3%B1o+de+nabucodono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92250"/>
            <a:ext cx="417512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23825"/>
            <a:ext cx="7772400" cy="628650"/>
          </a:xfrm>
        </p:spPr>
        <p:txBody>
          <a:bodyPr/>
          <a:lstStyle/>
          <a:p>
            <a:pPr>
              <a:defRPr/>
            </a:pPr>
            <a:r>
              <a:rPr lang="en-US" altLang="en-US" sz="2800" b="1" dirty="0">
                <a:effectLst>
                  <a:outerShdw blurRad="38100" dist="38100" dir="2700000" algn="tl">
                    <a:srgbClr val="FFFFFF"/>
                  </a:outerShdw>
                </a:effectLst>
              </a:rPr>
              <a:t>La </a:t>
            </a:r>
            <a:r>
              <a:rPr lang="en-US" altLang="en-US" sz="2800" b="1" dirty="0" err="1">
                <a:effectLst>
                  <a:outerShdw blurRad="38100" dist="38100" dir="2700000" algn="tl">
                    <a:srgbClr val="FFFFFF"/>
                  </a:outerShdw>
                </a:effectLst>
              </a:rPr>
              <a:t>Biblia</a:t>
            </a:r>
            <a:r>
              <a:rPr lang="en-US" altLang="en-US" sz="2800" b="1" dirty="0">
                <a:effectLst>
                  <a:outerShdw blurRad="38100" dist="38100" dir="2700000" algn="tl">
                    <a:srgbClr val="FFFFFF"/>
                  </a:outerShdw>
                </a:effectLst>
              </a:rPr>
              <a:t> </a:t>
            </a:r>
            <a:r>
              <a:rPr lang="en-US" altLang="en-US" sz="2800" b="1" dirty="0" err="1">
                <a:effectLst>
                  <a:outerShdw blurRad="38100" dist="38100" dir="2700000" algn="tl">
                    <a:srgbClr val="FFFFFF"/>
                  </a:outerShdw>
                </a:effectLst>
              </a:rPr>
              <a:t>vaticinó</a:t>
            </a:r>
            <a:r>
              <a:rPr lang="en-US" altLang="en-US" sz="2800" b="1" dirty="0">
                <a:effectLst>
                  <a:outerShdw blurRad="38100" dist="38100" dir="2700000" algn="tl">
                    <a:srgbClr val="FFFFFF"/>
                  </a:outerShdw>
                </a:effectLst>
              </a:rPr>
              <a:t> la </a:t>
            </a:r>
            <a:r>
              <a:rPr lang="en-US" altLang="en-US" sz="2800" b="1" dirty="0" err="1">
                <a:effectLst>
                  <a:outerShdw blurRad="38100" dist="38100" dir="2700000" algn="tl">
                    <a:srgbClr val="FFFFFF"/>
                  </a:outerShdw>
                </a:effectLst>
              </a:rPr>
              <a:t>venida</a:t>
            </a:r>
            <a:r>
              <a:rPr lang="en-US" altLang="en-US" sz="2800" b="1" dirty="0">
                <a:effectLst>
                  <a:outerShdw blurRad="38100" dist="38100" dir="2700000" algn="tl">
                    <a:srgbClr val="FFFFFF"/>
                  </a:outerShdw>
                </a:effectLst>
              </a:rPr>
              <a:t> de un </a:t>
            </a:r>
            <a:r>
              <a:rPr lang="en-US" altLang="en-US" sz="2800" b="1" dirty="0" err="1">
                <a:effectLst>
                  <a:outerShdw blurRad="38100" dist="38100" dir="2700000" algn="tl">
                    <a:srgbClr val="FFFFFF"/>
                  </a:outerShdw>
                </a:effectLst>
              </a:rPr>
              <a:t>cometa</a:t>
            </a:r>
            <a:r>
              <a:rPr lang="en-US" altLang="en-US" sz="2800" b="1" dirty="0">
                <a:effectLst>
                  <a:outerShdw blurRad="38100" dist="38100" dir="2700000" algn="tl">
                    <a:srgbClr val="FFFFFF"/>
                  </a:outerShdw>
                </a:effectLst>
              </a:rPr>
              <a:t>!...</a:t>
            </a:r>
            <a:endParaRPr lang="en-US" altLang="en-US" b="1" dirty="0">
              <a:effectLst>
                <a:outerShdw blurRad="38100" dist="38100" dir="2700000" algn="tl">
                  <a:srgbClr val="FFFFFF"/>
                </a:outerShdw>
              </a:effectLst>
            </a:endParaRPr>
          </a:p>
        </p:txBody>
      </p:sp>
      <p:sp>
        <p:nvSpPr>
          <p:cNvPr id="28675" name="Rectangle 3"/>
          <p:cNvSpPr>
            <a:spLocks noGrp="1" noChangeArrowheads="1"/>
          </p:cNvSpPr>
          <p:nvPr>
            <p:ph type="body" sz="half" idx="2"/>
          </p:nvPr>
        </p:nvSpPr>
        <p:spPr>
          <a:xfrm>
            <a:off x="4648200" y="700088"/>
            <a:ext cx="3810000" cy="3457575"/>
          </a:xfrm>
        </p:spPr>
        <p:txBody>
          <a:bodyPr/>
          <a:lstStyle/>
          <a:p>
            <a:pPr algn="just"/>
            <a:r>
              <a:rPr lang="es-CO" altLang="en-US" sz="2800"/>
              <a:t>Entonces fue también desmenuzado el hierro, el barro cocido, el metal, la plata y el oro… mas la piedra que hirió a la imagen, fue hecha un gran monte, que hinchió toda la tierra”	 	</a:t>
            </a:r>
            <a:r>
              <a:rPr lang="es-CO" altLang="en-US" sz="2800">
                <a:solidFill>
                  <a:srgbClr val="FFFF00"/>
                </a:solidFill>
              </a:rPr>
              <a:t>(Daniel 2:34,35)</a:t>
            </a:r>
          </a:p>
        </p:txBody>
      </p:sp>
      <p:pic>
        <p:nvPicPr>
          <p:cNvPr id="6" name="Daniel 2[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50825" y="1600200"/>
            <a:ext cx="4465638"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20638"/>
            <a:ext cx="7772400" cy="628651"/>
          </a:xfrm>
        </p:spPr>
        <p:txBody>
          <a:bodyPr/>
          <a:lstStyle/>
          <a:p>
            <a:pPr>
              <a:defRPr/>
            </a:pPr>
            <a:r>
              <a:rPr lang="es-CO" altLang="en-US" sz="2800" b="1">
                <a:effectLst>
                  <a:outerShdw blurRad="38100" dist="38100" dir="2700000" algn="tl">
                    <a:srgbClr val="FFFFFF"/>
                  </a:outerShdw>
                </a:effectLst>
              </a:rPr>
              <a:t>La Biblia vaticinó la venida de un cometa!...</a:t>
            </a:r>
            <a:endParaRPr lang="es-CO" altLang="en-US" b="1">
              <a:effectLst>
                <a:outerShdw blurRad="38100" dist="38100" dir="2700000" algn="tl">
                  <a:srgbClr val="FFFFFF"/>
                </a:outerShdw>
              </a:effectLst>
            </a:endParaRPr>
          </a:p>
        </p:txBody>
      </p:sp>
      <p:sp>
        <p:nvSpPr>
          <p:cNvPr id="29699" name="Rectangle 3"/>
          <p:cNvSpPr>
            <a:spLocks noGrp="1" noChangeArrowheads="1"/>
          </p:cNvSpPr>
          <p:nvPr>
            <p:ph type="body" sz="half" idx="2"/>
          </p:nvPr>
        </p:nvSpPr>
        <p:spPr>
          <a:xfrm>
            <a:off x="4648200" y="627063"/>
            <a:ext cx="3810000" cy="3086100"/>
          </a:xfrm>
        </p:spPr>
        <p:txBody>
          <a:bodyPr/>
          <a:lstStyle/>
          <a:p>
            <a:r>
              <a:rPr lang="es-CO" altLang="en-US" sz="2800" b="1">
                <a:solidFill>
                  <a:srgbClr val="FFFF00"/>
                </a:solidFill>
              </a:rPr>
              <a:t>Según el profeta un día UNA PIEDRA VENIDA DEL CIELO SE CONVERTIRA EN UN GRAN MONTE QUE LLENARA TODA LA TIERRA!</a:t>
            </a:r>
          </a:p>
          <a:p>
            <a:r>
              <a:rPr lang="es-CO" altLang="en-US" sz="2800" b="1">
                <a:solidFill>
                  <a:srgbClr val="FFFF00"/>
                </a:solidFill>
              </a:rPr>
              <a:t>A qué se refiere esta profecía?</a:t>
            </a:r>
          </a:p>
        </p:txBody>
      </p:sp>
      <p:pic>
        <p:nvPicPr>
          <p:cNvPr id="29700" name="Picture 6" descr="http://labibliaeterna.org/secciones/temas_y_estudios/profecia/imagenes/daniel-y-nabucodonos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46225"/>
            <a:ext cx="35718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u"/>
  </p:transition>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a:defRPr/>
            </a:pPr>
            <a:r>
              <a:rPr lang="en-US" altLang="en-US" b="1">
                <a:effectLst>
                  <a:outerShdw blurRad="38100" dist="38100" dir="2700000" algn="tl">
                    <a:srgbClr val="FFFFFF"/>
                  </a:outerShdw>
                </a:effectLst>
              </a:rPr>
              <a:t>El sueño de un rey!</a:t>
            </a:r>
          </a:p>
        </p:txBody>
      </p:sp>
      <p:sp>
        <p:nvSpPr>
          <p:cNvPr id="30723" name="Rectangle 3"/>
          <p:cNvSpPr>
            <a:spLocks noGrp="1" noChangeArrowheads="1"/>
          </p:cNvSpPr>
          <p:nvPr>
            <p:ph type="body" sz="half" idx="1"/>
          </p:nvPr>
        </p:nvSpPr>
        <p:spPr/>
        <p:txBody>
          <a:bodyPr/>
          <a:lstStyle/>
          <a:p>
            <a:pPr algn="just"/>
            <a:r>
              <a:rPr lang="es-CO" altLang="en-US" sz="2400" b="1">
                <a:solidFill>
                  <a:srgbClr val="FFFF00"/>
                </a:solidFill>
              </a:rPr>
              <a:t>En tiempos del profeta Daniel, el mundo era regido por el rey de Babilonia cuyo nombre era Nabucodonosor.</a:t>
            </a:r>
          </a:p>
          <a:p>
            <a:pPr algn="just"/>
            <a:r>
              <a:rPr lang="es-CO" altLang="en-US" sz="2400" b="1">
                <a:solidFill>
                  <a:srgbClr val="FFFF00"/>
                </a:solidFill>
              </a:rPr>
              <a:t>Dicho rey un día tuvo un sueño como lo registra el libro de Daniel en el  capítulo 2.</a:t>
            </a:r>
          </a:p>
        </p:txBody>
      </p:sp>
      <p:pic>
        <p:nvPicPr>
          <p:cNvPr id="30724" name="Picture 6" descr="http://4.bp.blogspot.com/_aArrR20yR3g/TAa-X9uw44I/AAAAAAAAEC8/bVVT7t45YAw/s1600/Gravuras_Evangelho_O%2520Velho%2520Testamento_115%2520Daniel%2520Interpreta%2520o%2520Sonho%2520de%2520Nabucodono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519238"/>
            <a:ext cx="3671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d"/>
  </p:transition>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defRPr/>
            </a:pPr>
            <a:r>
              <a:rPr lang="en-US" altLang="en-US" b="1">
                <a:effectLst>
                  <a:outerShdw blurRad="38100" dist="38100" dir="2700000" algn="tl">
                    <a:srgbClr val="FFFFFF"/>
                  </a:outerShdw>
                </a:effectLst>
              </a:rPr>
              <a:t>El sueño de un rey!</a:t>
            </a:r>
          </a:p>
        </p:txBody>
      </p:sp>
      <p:sp>
        <p:nvSpPr>
          <p:cNvPr id="31747" name="Rectangle 3"/>
          <p:cNvSpPr>
            <a:spLocks noGrp="1" noChangeArrowheads="1"/>
          </p:cNvSpPr>
          <p:nvPr>
            <p:ph type="body" sz="half" idx="1"/>
          </p:nvPr>
        </p:nvSpPr>
        <p:spPr>
          <a:xfrm>
            <a:off x="685800" y="1203325"/>
            <a:ext cx="3810000" cy="3086100"/>
          </a:xfrm>
        </p:spPr>
        <p:txBody>
          <a:bodyPr/>
          <a:lstStyle/>
          <a:p>
            <a:pPr algn="just"/>
            <a:r>
              <a:rPr lang="es-CO" altLang="en-US" sz="2400" b="1">
                <a:solidFill>
                  <a:srgbClr val="FFFF00"/>
                </a:solidFill>
              </a:rPr>
              <a:t>El sueño perturbó al rey pero aún así no recordaba lo que había soñado; por lo tanto consultó a todos los magos, astrólogos  y adivinos de su corte, pero…</a:t>
            </a:r>
          </a:p>
          <a:p>
            <a:pPr algn="just"/>
            <a:r>
              <a:rPr lang="es-CO" altLang="en-US" sz="2400" b="1">
                <a:solidFill>
                  <a:srgbClr val="FFFF00"/>
                </a:solidFill>
              </a:rPr>
              <a:t>Nadie podía decir ni descifrar el sueño.</a:t>
            </a:r>
          </a:p>
        </p:txBody>
      </p:sp>
      <p:pic>
        <p:nvPicPr>
          <p:cNvPr id="19462" name="Picture 6" descr="http://www.bibleuniversity.com/images/CourseID1/lesson01-02.jpg"/>
          <p:cNvPicPr>
            <a:picLocks noChangeAspect="1" noChangeArrowheads="1"/>
          </p:cNvPicPr>
          <p:nvPr/>
        </p:nvPicPr>
        <p:blipFill>
          <a:blip r:embed="rId2" cstate="print"/>
          <a:srcRect/>
          <a:stretch>
            <a:fillRect/>
          </a:stretch>
        </p:blipFill>
        <p:spPr bwMode="auto">
          <a:xfrm>
            <a:off x="5148064" y="1599642"/>
            <a:ext cx="3364912" cy="2754306"/>
          </a:xfrm>
          <a:prstGeom prst="rect">
            <a:avLst/>
          </a:prstGeom>
          <a:ln>
            <a:noFill/>
          </a:ln>
          <a:effectLst>
            <a:softEdge rad="112500"/>
          </a:effectLst>
        </p:spPr>
      </p:pic>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078413" y="561975"/>
            <a:ext cx="3741737" cy="857250"/>
          </a:xfrm>
        </p:spPr>
        <p:txBody>
          <a:bodyPr/>
          <a:lstStyle/>
          <a:p>
            <a:pPr algn="ctr">
              <a:defRPr/>
            </a:pPr>
            <a:r>
              <a:rPr lang="es-CO" altLang="en-US" b="1">
                <a:effectLst>
                  <a:outerShdw blurRad="38100" dist="38100" dir="2700000" algn="tl">
                    <a:srgbClr val="FFFFFF"/>
                  </a:outerShdw>
                </a:effectLst>
              </a:rPr>
              <a:t>El sueño de un rey!</a:t>
            </a:r>
          </a:p>
        </p:txBody>
      </p:sp>
      <p:sp>
        <p:nvSpPr>
          <p:cNvPr id="32771" name="Rectangle 3"/>
          <p:cNvSpPr>
            <a:spLocks noGrp="1" noChangeArrowheads="1"/>
          </p:cNvSpPr>
          <p:nvPr>
            <p:ph type="body" sz="half" idx="1"/>
          </p:nvPr>
        </p:nvSpPr>
        <p:spPr>
          <a:xfrm>
            <a:off x="685800" y="-9525"/>
            <a:ext cx="3810000" cy="3086100"/>
          </a:xfrm>
        </p:spPr>
        <p:txBody>
          <a:bodyPr/>
          <a:lstStyle/>
          <a:p>
            <a:pPr algn="just"/>
            <a:r>
              <a:rPr lang="es-CO" altLang="en-US" sz="2400" b="1">
                <a:solidFill>
                  <a:srgbClr val="FFFF00"/>
                </a:solidFill>
              </a:rPr>
              <a:t>El rey desesperadamente mandó a matar a todos los magos y adivinos y sabios en general, pero…</a:t>
            </a:r>
          </a:p>
          <a:p>
            <a:pPr algn="just"/>
            <a:r>
              <a:rPr lang="es-CO" altLang="en-US" sz="2400" b="1">
                <a:solidFill>
                  <a:srgbClr val="FFFF00"/>
                </a:solidFill>
              </a:rPr>
              <a:t>Es cuando aparece en la escena el profeta Daniel.</a:t>
            </a:r>
          </a:p>
          <a:p>
            <a:pPr algn="just"/>
            <a:endParaRPr lang="es-CO" altLang="en-US" sz="2400" b="1">
              <a:solidFill>
                <a:srgbClr val="FFFF00"/>
              </a:solidFill>
            </a:endParaRPr>
          </a:p>
          <a:p>
            <a:pPr algn="just"/>
            <a:r>
              <a:rPr lang="es-CO" altLang="en-US" sz="2400" b="1">
                <a:solidFill>
                  <a:srgbClr val="FFFF00"/>
                </a:solidFill>
              </a:rPr>
              <a:t>“Y Daniel entró, y pidió al rey que le diese tiempo, y que  él mostraría al rey la declaración”</a:t>
            </a:r>
          </a:p>
          <a:p>
            <a:pPr algn="just"/>
            <a:r>
              <a:rPr lang="es-CO" altLang="en-US" sz="2400" b="1">
                <a:solidFill>
                  <a:srgbClr val="FFFF00"/>
                </a:solidFill>
              </a:rPr>
              <a:t> Daniel 2:16</a:t>
            </a:r>
          </a:p>
        </p:txBody>
      </p:sp>
      <p:pic>
        <p:nvPicPr>
          <p:cNvPr id="32772" name="Picture 6" descr="http://4.bp.blogspot.com/_aArrR20yR3g/TAa-X9uw44I/AAAAAAAAEC8/bVVT7t45YAw/s1600/Gravuras_Evangelho_O%2520Velho%2520Testamento_115%2520Daniel%2520Interpreta%2520o%2520Sonho%2520de%2520Nabucodono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519238"/>
            <a:ext cx="3671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u"/>
  </p:transition>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36538"/>
            <a:ext cx="7772400" cy="857251"/>
          </a:xfrm>
        </p:spPr>
        <p:txBody>
          <a:bodyPr/>
          <a:lstStyle/>
          <a:p>
            <a:pPr algn="ctr">
              <a:defRPr/>
            </a:pPr>
            <a:r>
              <a:rPr lang="es-CO" altLang="en-US" sz="3600" b="1">
                <a:effectLst>
                  <a:outerShdw blurRad="38100" dist="38100" dir="2700000" algn="tl">
                    <a:srgbClr val="FFFFFF"/>
                  </a:outerShdw>
                </a:effectLst>
              </a:rPr>
              <a:t>Dios es quien revela los misterios!</a:t>
            </a:r>
          </a:p>
        </p:txBody>
      </p:sp>
      <p:sp>
        <p:nvSpPr>
          <p:cNvPr id="33795" name="Rectangle 4"/>
          <p:cNvSpPr>
            <a:spLocks noGrp="1" noChangeArrowheads="1"/>
          </p:cNvSpPr>
          <p:nvPr>
            <p:ph type="body" sz="half" idx="2"/>
          </p:nvPr>
        </p:nvSpPr>
        <p:spPr>
          <a:xfrm>
            <a:off x="2667000" y="627063"/>
            <a:ext cx="6153150" cy="3086100"/>
          </a:xfrm>
        </p:spPr>
        <p:txBody>
          <a:bodyPr/>
          <a:lstStyle/>
          <a:p>
            <a:pPr algn="just"/>
            <a:r>
              <a:rPr lang="es-CO" altLang="en-US" sz="2800">
                <a:solidFill>
                  <a:srgbClr val="FFFF00"/>
                </a:solidFill>
              </a:rPr>
              <a:t>Daniel clamó a Dios para que le revelase el sueño del rey y Dios se lo reveló.</a:t>
            </a:r>
          </a:p>
          <a:p>
            <a:pPr algn="just"/>
            <a:r>
              <a:rPr lang="es-CO" altLang="en-US" sz="2800">
                <a:solidFill>
                  <a:srgbClr val="FFFF00"/>
                </a:solidFill>
              </a:rPr>
              <a:t>En dicho sueño no solo Dios le mostró la historia de todos los reinos que dominarían la tierra hasta el fin del mundo, sino que también le mostró lo que ocurriría cuando una piedra proviniendo del cielo destruiría todos los imperios de este mundo.</a:t>
            </a:r>
          </a:p>
        </p:txBody>
      </p:sp>
      <p:pic>
        <p:nvPicPr>
          <p:cNvPr id="21510" name="Picture 6" descr="http://www.esperanzaweb.com/wp-content/uploads/2010/10/nabucodonosor1.jpg"/>
          <p:cNvPicPr>
            <a:picLocks noChangeAspect="1" noChangeArrowheads="1"/>
          </p:cNvPicPr>
          <p:nvPr/>
        </p:nvPicPr>
        <p:blipFill>
          <a:blip r:embed="rId2" cstate="print"/>
          <a:srcRect/>
          <a:stretch>
            <a:fillRect/>
          </a:stretch>
        </p:blipFill>
        <p:spPr bwMode="auto">
          <a:xfrm>
            <a:off x="899592" y="1599642"/>
            <a:ext cx="1656184" cy="3276587"/>
          </a:xfrm>
          <a:prstGeom prst="rect">
            <a:avLst/>
          </a:prstGeom>
          <a:ln>
            <a:noFill/>
          </a:ln>
          <a:effectLst>
            <a:softEdge rad="112500"/>
          </a:effectLst>
        </p:spPr>
      </p:pic>
    </p:spTree>
  </p:cSld>
  <p:clrMapOvr>
    <a:masterClrMapping/>
  </p:clrMapOvr>
  <p:transition>
    <p:wipe dir="u"/>
  </p:transition>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65100"/>
            <a:ext cx="7772400" cy="857250"/>
          </a:xfrm>
        </p:spPr>
        <p:txBody>
          <a:bodyPr/>
          <a:lstStyle/>
          <a:p>
            <a:pPr algn="ctr"/>
            <a:r>
              <a:rPr lang="es-CO" altLang="en-US" sz="3600" b="1"/>
              <a:t>Dios es quien revela los misterios!</a:t>
            </a:r>
          </a:p>
        </p:txBody>
      </p:sp>
      <p:sp>
        <p:nvSpPr>
          <p:cNvPr id="34819" name="Rectangle 3"/>
          <p:cNvSpPr>
            <a:spLocks noGrp="1" noChangeArrowheads="1"/>
          </p:cNvSpPr>
          <p:nvPr>
            <p:ph type="body" sz="half" idx="2"/>
          </p:nvPr>
        </p:nvSpPr>
        <p:spPr>
          <a:xfrm>
            <a:off x="3657600" y="771525"/>
            <a:ext cx="4800600" cy="3086100"/>
          </a:xfrm>
        </p:spPr>
        <p:txBody>
          <a:bodyPr/>
          <a:lstStyle/>
          <a:p>
            <a:pPr algn="just"/>
            <a:r>
              <a:rPr lang="es-CO" altLang="en-US" sz="2400" b="1">
                <a:solidFill>
                  <a:srgbClr val="FFFF00"/>
                </a:solidFill>
              </a:rPr>
              <a:t>“Hay un Dios en los cielos, el cual revela los misterios, y él ha hecho saber al rey Nabucodonosor lo que ha de acontecer en los postreros días...</a:t>
            </a:r>
          </a:p>
          <a:p>
            <a:pPr algn="just"/>
            <a:r>
              <a:rPr lang="es-CO" altLang="en-US" sz="2400" b="1">
                <a:solidFill>
                  <a:srgbClr val="FFFF00"/>
                </a:solidFill>
              </a:rPr>
              <a:t>“Tú, oh rey,  en tu cama subieron tus pensamientos por saber lo que había de ser en lo por venir; y el que revela los misterios te mostró lo que ha de ser.” (Daniel 2:28,31)</a:t>
            </a:r>
          </a:p>
        </p:txBody>
      </p:sp>
      <p:pic>
        <p:nvPicPr>
          <p:cNvPr id="22534" name="Picture 6" descr="http://www.bibleuniversity.com/images/CourseID1/lesson01-05.jpg"/>
          <p:cNvPicPr>
            <a:picLocks noChangeAspect="1" noChangeArrowheads="1"/>
          </p:cNvPicPr>
          <p:nvPr/>
        </p:nvPicPr>
        <p:blipFill>
          <a:blip r:embed="rId2" cstate="print"/>
          <a:srcRect/>
          <a:stretch>
            <a:fillRect/>
          </a:stretch>
        </p:blipFill>
        <p:spPr bwMode="auto">
          <a:xfrm>
            <a:off x="683568" y="1599642"/>
            <a:ext cx="2880320" cy="3132348"/>
          </a:xfrm>
          <a:prstGeom prst="rect">
            <a:avLst/>
          </a:prstGeom>
          <a:ln>
            <a:noFill/>
          </a:ln>
          <a:effectLst>
            <a:softEdge rad="112500"/>
          </a:effectLst>
        </p:spPr>
      </p:pic>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altLang="en-US" sz="3200" b="1">
                <a:solidFill>
                  <a:srgbClr val="FF6600"/>
                </a:solidFill>
                <a:effectLst>
                  <a:outerShdw blurRad="38100" dist="38100" dir="2700000" algn="tl">
                    <a:srgbClr val="FFFFFF"/>
                  </a:outerShdw>
                </a:effectLst>
              </a:rPr>
              <a:t>El cometa que golpeará la toerra….</a:t>
            </a:r>
          </a:p>
        </p:txBody>
      </p:sp>
      <p:sp>
        <p:nvSpPr>
          <p:cNvPr id="17411" name="Rectangle 4"/>
          <p:cNvSpPr>
            <a:spLocks noGrp="1" noChangeArrowheads="1"/>
          </p:cNvSpPr>
          <p:nvPr>
            <p:ph type="body" sz="half" idx="2"/>
          </p:nvPr>
        </p:nvSpPr>
        <p:spPr>
          <a:xfrm>
            <a:off x="457200" y="1428750"/>
            <a:ext cx="8153400" cy="3086100"/>
          </a:xfrm>
        </p:spPr>
        <p:txBody>
          <a:bodyPr/>
          <a:lstStyle/>
          <a:p>
            <a:r>
              <a:rPr lang="es-CO" altLang="en-US" sz="2800" b="1">
                <a:solidFill>
                  <a:srgbClr val="FFFF00"/>
                </a:solidFill>
              </a:rPr>
              <a:t>En  marzo de 1997 el mundo fue sacudido por el suicidio de  39 personas				      en Rancho Santa Fe			</a:t>
            </a:r>
          </a:p>
          <a:p>
            <a:pPr>
              <a:buFontTx/>
              <a:buNone/>
            </a:pPr>
            <a:r>
              <a:rPr lang="es-CO" altLang="en-US" sz="2800" b="1">
                <a:solidFill>
                  <a:srgbClr val="FFFF00"/>
                </a:solidFill>
              </a:rPr>
              <a:t>     California.</a:t>
            </a:r>
          </a:p>
          <a:p>
            <a:r>
              <a:rPr lang="es-CO" altLang="en-US" sz="2800" b="1">
                <a:solidFill>
                  <a:srgbClr val="FFFF00"/>
                </a:solidFill>
              </a:rPr>
              <a:t>Todos eran miembros del				    culto “Puerta del  cielo”.</a:t>
            </a:r>
          </a:p>
          <a:p>
            <a:r>
              <a:rPr lang="es-CO" altLang="en-US" sz="2800" b="1">
                <a:solidFill>
                  <a:srgbClr val="FFFF00"/>
                </a:solidFill>
              </a:rPr>
              <a:t>Por qué se suicidaron?</a:t>
            </a:r>
          </a:p>
        </p:txBody>
      </p:sp>
      <p:pic>
        <p:nvPicPr>
          <p:cNvPr id="174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870075"/>
            <a:ext cx="38258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30175"/>
            <a:ext cx="7772400" cy="857250"/>
          </a:xfrm>
        </p:spPr>
        <p:txBody>
          <a:bodyPr/>
          <a:lstStyle/>
          <a:p>
            <a:pPr algn="ctr"/>
            <a:r>
              <a:rPr lang="es-CO" altLang="en-US" sz="3200" b="1"/>
              <a:t>El sueño que previó  la historia de la humanidad</a:t>
            </a:r>
          </a:p>
        </p:txBody>
      </p:sp>
      <p:sp>
        <p:nvSpPr>
          <p:cNvPr id="35843" name="Rectangle 3"/>
          <p:cNvSpPr>
            <a:spLocks noGrp="1" noChangeArrowheads="1"/>
          </p:cNvSpPr>
          <p:nvPr>
            <p:ph type="body" sz="half" idx="1"/>
          </p:nvPr>
        </p:nvSpPr>
        <p:spPr>
          <a:xfrm>
            <a:off x="685800" y="1203325"/>
            <a:ext cx="3810000" cy="3086100"/>
          </a:xfrm>
        </p:spPr>
        <p:txBody>
          <a:bodyPr/>
          <a:lstStyle/>
          <a:p>
            <a:pPr algn="just"/>
            <a:r>
              <a:rPr lang="es-CO" altLang="en-US" sz="2800" b="1"/>
              <a:t>“Tú, oh rey, veías, y he aquí una gran imagen. Y esta imagen, que era muy grande, y cuya gloria era muy sublime, estaba en pie delante de ti, y su aspecto era terrible...</a:t>
            </a:r>
          </a:p>
        </p:txBody>
      </p:sp>
      <p:pic>
        <p:nvPicPr>
          <p:cNvPr id="23556" name="Picture 6" descr="C:\WINDOWS\DESKTOP\laminas\dan2-5.bmp"/>
          <p:cNvPicPr>
            <a:picLocks noGrp="1" noChangeAspect="1" noChangeArrowheads="1"/>
          </p:cNvPicPr>
          <p:nvPr>
            <p:ph type="clipArt" sz="half" idx="2"/>
          </p:nvPr>
        </p:nvPicPr>
        <p:blipFill>
          <a:blip r:embed="rId2" cstate="print"/>
          <a:stretch>
            <a:fillRect/>
          </a:stretch>
        </p:blipFill>
        <p:spPr>
          <a:xfrm>
            <a:off x="4900238" y="1653648"/>
            <a:ext cx="3344170" cy="2898047"/>
          </a:xfrm>
          <a:effectLst>
            <a:softEdge rad="112500"/>
          </a:effectLst>
        </p:spPr>
      </p:pic>
    </p:spTree>
  </p:cSld>
  <p:clrMapOvr>
    <a:masterClrMapping/>
  </p:clrMapOvr>
  <p:transition>
    <p:pull dir="ld"/>
  </p:transition>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01613"/>
            <a:ext cx="6084888" cy="857250"/>
          </a:xfrm>
        </p:spPr>
        <p:txBody>
          <a:bodyPr/>
          <a:lstStyle/>
          <a:p>
            <a:pPr algn="ctr"/>
            <a:r>
              <a:rPr lang="es-CO" altLang="en-US" sz="3200" b="1"/>
              <a:t>El sueño que previó  la historia de la humanidad</a:t>
            </a:r>
          </a:p>
        </p:txBody>
      </p:sp>
      <p:sp>
        <p:nvSpPr>
          <p:cNvPr id="36867" name="Rectangle 3"/>
          <p:cNvSpPr>
            <a:spLocks noGrp="1" noChangeArrowheads="1"/>
          </p:cNvSpPr>
          <p:nvPr>
            <p:ph type="body" sz="half" idx="1"/>
          </p:nvPr>
        </p:nvSpPr>
        <p:spPr>
          <a:xfrm>
            <a:off x="381000" y="1058863"/>
            <a:ext cx="4767263" cy="3086100"/>
          </a:xfrm>
        </p:spPr>
        <p:txBody>
          <a:bodyPr/>
          <a:lstStyle/>
          <a:p>
            <a:pPr algn="just"/>
            <a:r>
              <a:rPr lang="es-CO" altLang="en-US" sz="2800" b="1"/>
              <a:t>“La cabeza de esta imagen era de fino oro; sus pechos y sus brazos,  de plata; su vientre y sus muslos de metal (bronce); sus piernas de hierro; y sus pies, en parte de hierro y  en parte de barro cocido” </a:t>
            </a:r>
            <a:r>
              <a:rPr lang="es-CO" altLang="en-US" sz="2800" b="1">
                <a:solidFill>
                  <a:srgbClr val="FFFF00"/>
                </a:solidFill>
              </a:rPr>
              <a:t>(Dan.2:31-33) </a:t>
            </a:r>
          </a:p>
        </p:txBody>
      </p:sp>
      <p:pic>
        <p:nvPicPr>
          <p:cNvPr id="24583" name="Picture 7"/>
          <p:cNvPicPr>
            <a:picLocks noChangeAspect="1" noChangeArrowheads="1"/>
          </p:cNvPicPr>
          <p:nvPr/>
        </p:nvPicPr>
        <p:blipFill>
          <a:blip r:embed="rId2" cstate="print"/>
          <a:srcRect/>
          <a:stretch>
            <a:fillRect/>
          </a:stretch>
        </p:blipFill>
        <p:spPr bwMode="auto">
          <a:xfrm>
            <a:off x="5776318" y="826861"/>
            <a:ext cx="2228825" cy="1042811"/>
          </a:xfrm>
          <a:prstGeom prst="rect">
            <a:avLst/>
          </a:prstGeom>
          <a:ln>
            <a:noFill/>
          </a:ln>
          <a:effectLst>
            <a:softEdge rad="112500"/>
          </a:effectLst>
        </p:spPr>
      </p:pic>
      <p:pic>
        <p:nvPicPr>
          <p:cNvPr id="24584" name="Picture 8"/>
          <p:cNvPicPr>
            <a:picLocks noChangeAspect="1" noChangeArrowheads="1"/>
          </p:cNvPicPr>
          <p:nvPr/>
        </p:nvPicPr>
        <p:blipFill>
          <a:blip r:embed="rId3" cstate="print"/>
          <a:srcRect/>
          <a:stretch>
            <a:fillRect/>
          </a:stretch>
        </p:blipFill>
        <p:spPr bwMode="auto">
          <a:xfrm>
            <a:off x="5776317" y="1707654"/>
            <a:ext cx="2592288" cy="747657"/>
          </a:xfrm>
          <a:prstGeom prst="rect">
            <a:avLst/>
          </a:prstGeom>
          <a:ln>
            <a:noFill/>
          </a:ln>
          <a:effectLst>
            <a:softEdge rad="112500"/>
          </a:effectLst>
        </p:spPr>
      </p:pic>
      <p:pic>
        <p:nvPicPr>
          <p:cNvPr id="24585" name="Picture 9"/>
          <p:cNvPicPr>
            <a:picLocks noChangeAspect="1" noChangeArrowheads="1"/>
          </p:cNvPicPr>
          <p:nvPr/>
        </p:nvPicPr>
        <p:blipFill>
          <a:blip r:embed="rId4" cstate="print"/>
          <a:srcRect/>
          <a:stretch>
            <a:fillRect/>
          </a:stretch>
        </p:blipFill>
        <p:spPr bwMode="auto">
          <a:xfrm>
            <a:off x="5776318" y="2301720"/>
            <a:ext cx="2756123" cy="1038413"/>
          </a:xfrm>
          <a:prstGeom prst="rect">
            <a:avLst/>
          </a:prstGeom>
          <a:ln>
            <a:noFill/>
          </a:ln>
          <a:effectLst>
            <a:softEdge rad="112500"/>
          </a:effectLst>
        </p:spPr>
      </p:pic>
      <p:pic>
        <p:nvPicPr>
          <p:cNvPr id="24586" name="Picture 10"/>
          <p:cNvPicPr>
            <a:picLocks noChangeAspect="1" noChangeArrowheads="1"/>
          </p:cNvPicPr>
          <p:nvPr/>
        </p:nvPicPr>
        <p:blipFill>
          <a:blip r:embed="rId5" cstate="print"/>
          <a:srcRect/>
          <a:stretch>
            <a:fillRect/>
          </a:stretch>
        </p:blipFill>
        <p:spPr bwMode="auto">
          <a:xfrm>
            <a:off x="5776317" y="3186354"/>
            <a:ext cx="2520280" cy="1329612"/>
          </a:xfrm>
          <a:prstGeom prst="rect">
            <a:avLst/>
          </a:prstGeom>
          <a:ln>
            <a:noFill/>
          </a:ln>
          <a:effectLst>
            <a:softEdge rad="112500"/>
          </a:effectLst>
        </p:spPr>
      </p:pic>
      <p:pic>
        <p:nvPicPr>
          <p:cNvPr id="24588" name="Picture 12"/>
          <p:cNvPicPr>
            <a:picLocks noChangeAspect="1" noChangeArrowheads="1"/>
          </p:cNvPicPr>
          <p:nvPr/>
        </p:nvPicPr>
        <p:blipFill>
          <a:blip r:embed="rId6" cstate="print"/>
          <a:srcRect/>
          <a:stretch>
            <a:fillRect/>
          </a:stretch>
        </p:blipFill>
        <p:spPr bwMode="auto">
          <a:xfrm>
            <a:off x="6206455" y="4353948"/>
            <a:ext cx="1874118" cy="486054"/>
          </a:xfrm>
          <a:prstGeom prst="rect">
            <a:avLst/>
          </a:prstGeom>
          <a:ln>
            <a:noFill/>
          </a:ln>
          <a:effectLst>
            <a:softEdge rad="112500"/>
          </a:effec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barn(inHorizontal)">
                                      <p:cBhvr>
                                        <p:cTn id="7" dur="500"/>
                                        <p:tgtEl>
                                          <p:spTgt spid="245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24584"/>
                                        </p:tgtEl>
                                        <p:attrNameLst>
                                          <p:attrName>style.visibility</p:attrName>
                                        </p:attrNameLst>
                                      </p:cBhvr>
                                      <p:to>
                                        <p:strVal val="visible"/>
                                      </p:to>
                                    </p:set>
                                    <p:animEffect transition="in" filter="barn(inHorizontal)">
                                      <p:cBhvr>
                                        <p:cTn id="12" dur="500"/>
                                        <p:tgtEl>
                                          <p:spTgt spid="245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24585"/>
                                        </p:tgtEl>
                                        <p:attrNameLst>
                                          <p:attrName>style.visibility</p:attrName>
                                        </p:attrNameLst>
                                      </p:cBhvr>
                                      <p:to>
                                        <p:strVal val="visible"/>
                                      </p:to>
                                    </p:set>
                                    <p:animEffect transition="in" filter="barn(inHorizontal)">
                                      <p:cBhvr>
                                        <p:cTn id="17" dur="500"/>
                                        <p:tgtEl>
                                          <p:spTgt spid="245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nodeType="clickEffect">
                                  <p:stCondLst>
                                    <p:cond delay="0"/>
                                  </p:stCondLst>
                                  <p:childTnLst>
                                    <p:set>
                                      <p:cBhvr>
                                        <p:cTn id="21" dur="1" fill="hold">
                                          <p:stCondLst>
                                            <p:cond delay="0"/>
                                          </p:stCondLst>
                                        </p:cTn>
                                        <p:tgtEl>
                                          <p:spTgt spid="24586"/>
                                        </p:tgtEl>
                                        <p:attrNameLst>
                                          <p:attrName>style.visibility</p:attrName>
                                        </p:attrNameLst>
                                      </p:cBhvr>
                                      <p:to>
                                        <p:strVal val="visible"/>
                                      </p:to>
                                    </p:set>
                                    <p:animEffect transition="in" filter="barn(inHorizontal)">
                                      <p:cBhvr>
                                        <p:cTn id="22" dur="500"/>
                                        <p:tgtEl>
                                          <p:spTgt spid="245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24588"/>
                                        </p:tgtEl>
                                        <p:attrNameLst>
                                          <p:attrName>style.visibility</p:attrName>
                                        </p:attrNameLst>
                                      </p:cBhvr>
                                      <p:to>
                                        <p:strVal val="visible"/>
                                      </p:to>
                                    </p:set>
                                    <p:animEffect transition="in" filter="barn(inHorizontal)">
                                      <p:cBhvr>
                                        <p:cTn id="27"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s-CO" altLang="en-US" sz="3200" b="1"/>
              <a:t>El sueño que previó  la historia de la humanidad</a:t>
            </a:r>
          </a:p>
        </p:txBody>
      </p:sp>
      <p:sp>
        <p:nvSpPr>
          <p:cNvPr id="37891" name="Rectangle 3"/>
          <p:cNvSpPr>
            <a:spLocks noGrp="1" noChangeArrowheads="1"/>
          </p:cNvSpPr>
          <p:nvPr>
            <p:ph type="body" sz="half" idx="1"/>
          </p:nvPr>
        </p:nvSpPr>
        <p:spPr>
          <a:xfrm>
            <a:off x="381000" y="1543050"/>
            <a:ext cx="4114800" cy="3086100"/>
          </a:xfrm>
        </p:spPr>
        <p:txBody>
          <a:bodyPr/>
          <a:lstStyle/>
          <a:p>
            <a:pPr algn="just"/>
            <a:r>
              <a:rPr lang="es-CO" altLang="en-US" sz="2800" b="1"/>
              <a:t>“Estabas mirando, hasta que </a:t>
            </a:r>
            <a:r>
              <a:rPr lang="es-CO" altLang="en-US" sz="2800" b="1">
                <a:solidFill>
                  <a:srgbClr val="FFFF00"/>
                </a:solidFill>
              </a:rPr>
              <a:t>una piedra</a:t>
            </a:r>
            <a:r>
              <a:rPr lang="es-CO" altLang="en-US" sz="2800" b="1"/>
              <a:t> fue cortada, no con mano, la cual hirió a la imagen en sus pies de hierro y de barro cocido y los desmenuzó...”</a:t>
            </a:r>
          </a:p>
        </p:txBody>
      </p:sp>
      <p:pic>
        <p:nvPicPr>
          <p:cNvPr id="25605" name="Picture 5"/>
          <p:cNvPicPr>
            <a:picLocks noChangeAspect="1" noChangeArrowheads="1"/>
          </p:cNvPicPr>
          <p:nvPr/>
        </p:nvPicPr>
        <p:blipFill>
          <a:blip r:embed="rId2" cstate="print"/>
          <a:srcRect/>
          <a:stretch>
            <a:fillRect/>
          </a:stretch>
        </p:blipFill>
        <p:spPr bwMode="auto">
          <a:xfrm>
            <a:off x="5292080" y="1653648"/>
            <a:ext cx="3276600" cy="2754306"/>
          </a:xfrm>
          <a:prstGeom prst="rect">
            <a:avLst/>
          </a:prstGeom>
          <a:ln>
            <a:noFill/>
          </a:ln>
          <a:effectLst>
            <a:softEdge rad="112500"/>
          </a:effectLst>
        </p:spPr>
      </p:pic>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lang="es-CO" altLang="en-US" sz="3200" b="1"/>
              <a:t>El sueño que previó  la historia de la humanidad</a:t>
            </a:r>
          </a:p>
        </p:txBody>
      </p:sp>
      <p:sp>
        <p:nvSpPr>
          <p:cNvPr id="38915" name="Rectangle 3"/>
          <p:cNvSpPr>
            <a:spLocks noGrp="1" noChangeArrowheads="1"/>
          </p:cNvSpPr>
          <p:nvPr>
            <p:ph type="body" sz="half" idx="1"/>
          </p:nvPr>
        </p:nvSpPr>
        <p:spPr>
          <a:xfrm>
            <a:off x="381000" y="1203325"/>
            <a:ext cx="4114800" cy="3086100"/>
          </a:xfrm>
        </p:spPr>
        <p:txBody>
          <a:bodyPr/>
          <a:lstStyle/>
          <a:p>
            <a:r>
              <a:rPr lang="es-CO" altLang="en-US" sz="2800" b="1"/>
              <a:t>“Entonces fue también desmenuzado el hierro, el  barro cocido, el metal, la plata y el oro, y se tornaron como tamo de las eras del verano; y levantólos el viento, y nunca más se les halló lugar...</a:t>
            </a:r>
          </a:p>
        </p:txBody>
      </p:sp>
      <p:pic>
        <p:nvPicPr>
          <p:cNvPr id="6" name="Daniel 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5435600" y="1436688"/>
            <a:ext cx="3024188"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a:r>
              <a:rPr lang="es-CO" altLang="en-US" sz="3200" b="1"/>
              <a:t>El sueño que previó  la historia de la humanidad</a:t>
            </a:r>
          </a:p>
        </p:txBody>
      </p:sp>
      <p:sp>
        <p:nvSpPr>
          <p:cNvPr id="39939" name="Rectangle 3"/>
          <p:cNvSpPr>
            <a:spLocks noGrp="1" noChangeArrowheads="1"/>
          </p:cNvSpPr>
          <p:nvPr>
            <p:ph type="body" sz="half" idx="1"/>
          </p:nvPr>
        </p:nvSpPr>
        <p:spPr>
          <a:xfrm>
            <a:off x="381000" y="1543050"/>
            <a:ext cx="4114800" cy="3086100"/>
          </a:xfrm>
        </p:spPr>
        <p:txBody>
          <a:bodyPr/>
          <a:lstStyle/>
          <a:p>
            <a:r>
              <a:rPr lang="en-US" altLang="en-US" b="1"/>
              <a:t>“</a:t>
            </a:r>
            <a:r>
              <a:rPr lang="en-US" altLang="en-US" b="1">
                <a:solidFill>
                  <a:srgbClr val="FFFF00"/>
                </a:solidFill>
              </a:rPr>
              <a:t>Mas la piedra que hirió a la imagen, fue hecha un gran monte, que hinchió toda la tierra”	 (Dan. 2:34,35)</a:t>
            </a:r>
            <a:endParaRPr lang="en-US" altLang="en-US" sz="2800" b="1">
              <a:solidFill>
                <a:srgbClr val="FFFF00"/>
              </a:solidFill>
            </a:endParaRPr>
          </a:p>
        </p:txBody>
      </p:sp>
      <p:pic>
        <p:nvPicPr>
          <p:cNvPr id="6" name="Daniel 2[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5003800" y="1654175"/>
            <a:ext cx="35687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50800"/>
            <a:ext cx="7772400" cy="857250"/>
          </a:xfrm>
        </p:spPr>
        <p:txBody>
          <a:bodyPr/>
          <a:lstStyle/>
          <a:p>
            <a:pPr algn="ctr"/>
            <a:r>
              <a:rPr lang="es-CO" altLang="en-US" b="1"/>
              <a:t>Qué significaba este sueño?</a:t>
            </a:r>
          </a:p>
        </p:txBody>
      </p:sp>
      <p:sp>
        <p:nvSpPr>
          <p:cNvPr id="40963" name="Rectangle 4"/>
          <p:cNvSpPr>
            <a:spLocks noGrp="1" noChangeArrowheads="1"/>
          </p:cNvSpPr>
          <p:nvPr>
            <p:ph type="body" sz="half" idx="2"/>
          </p:nvPr>
        </p:nvSpPr>
        <p:spPr>
          <a:xfrm>
            <a:off x="3419475" y="1058863"/>
            <a:ext cx="5029200" cy="2686050"/>
          </a:xfrm>
        </p:spPr>
        <p:txBody>
          <a:bodyPr/>
          <a:lstStyle/>
          <a:p>
            <a:pPr algn="just"/>
            <a:r>
              <a:rPr lang="es-CO" altLang="en-US" sz="2800" b="1">
                <a:solidFill>
                  <a:srgbClr val="FFFF00"/>
                </a:solidFill>
              </a:rPr>
              <a:t>Daniel le explicó al rey de Babilonia la revelación de Dios:</a:t>
            </a:r>
          </a:p>
          <a:p>
            <a:pPr algn="just"/>
            <a:r>
              <a:rPr lang="es-CO" altLang="en-US" sz="2800" b="1">
                <a:solidFill>
                  <a:srgbClr val="FFFF00"/>
                </a:solidFill>
              </a:rPr>
              <a:t>“Tú eres aquella cabeza de oro, y después se levantará otro reino menor que tú; y otro tercer reino de metal, el cual se enseñoreará de toda la tierra… (vs.38,39)</a:t>
            </a:r>
          </a:p>
        </p:txBody>
      </p:sp>
      <p:pic>
        <p:nvPicPr>
          <p:cNvPr id="28678" name="Picture 6" descr="http://www.bibleuniversity.com/images/CourseID1/lesson01-06.jpg"/>
          <p:cNvPicPr>
            <a:picLocks noChangeAspect="1" noChangeArrowheads="1"/>
          </p:cNvPicPr>
          <p:nvPr/>
        </p:nvPicPr>
        <p:blipFill>
          <a:blip r:embed="rId2" cstate="print"/>
          <a:srcRect/>
          <a:stretch>
            <a:fillRect/>
          </a:stretch>
        </p:blipFill>
        <p:spPr bwMode="auto">
          <a:xfrm flipH="1">
            <a:off x="539553" y="1707654"/>
            <a:ext cx="2759893" cy="2646294"/>
          </a:xfrm>
          <a:prstGeom prst="rect">
            <a:avLst/>
          </a:prstGeom>
          <a:ln>
            <a:noFill/>
          </a:ln>
          <a:effectLst>
            <a:softEdge rad="112500"/>
          </a:effectLst>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altLang="en-US" b="1"/>
              <a:t>Qué significaba este sueño?</a:t>
            </a:r>
          </a:p>
        </p:txBody>
      </p:sp>
      <p:sp>
        <p:nvSpPr>
          <p:cNvPr id="41987" name="Rectangle 3"/>
          <p:cNvSpPr>
            <a:spLocks noGrp="1" noChangeArrowheads="1"/>
          </p:cNvSpPr>
          <p:nvPr>
            <p:ph type="body" sz="half" idx="2"/>
          </p:nvPr>
        </p:nvSpPr>
        <p:spPr>
          <a:xfrm>
            <a:off x="3429000" y="1708150"/>
            <a:ext cx="5029200" cy="2686050"/>
          </a:xfrm>
        </p:spPr>
        <p:txBody>
          <a:bodyPr/>
          <a:lstStyle/>
          <a:p>
            <a:pPr algn="just"/>
            <a:r>
              <a:rPr lang="es-CO" altLang="en-US" sz="2800" b="1">
                <a:solidFill>
                  <a:srgbClr val="FFFF00"/>
                </a:solidFill>
              </a:rPr>
              <a:t>“Y el reino cuarto será fuerte como hierro, y como el hierro desmenuza y doma todas las cosas, y como el hierro quebranta todas estas cosas, desmenuzará y quebrantará…”(vs.40)</a:t>
            </a:r>
          </a:p>
        </p:txBody>
      </p:sp>
      <p:pic>
        <p:nvPicPr>
          <p:cNvPr id="29702" name="Picture 6" descr="http://www.bibleuniversity.com/images/CourseID1/lesson01-09.jpg"/>
          <p:cNvPicPr>
            <a:picLocks noChangeAspect="1" noChangeArrowheads="1"/>
          </p:cNvPicPr>
          <p:nvPr/>
        </p:nvPicPr>
        <p:blipFill>
          <a:blip r:embed="rId2" cstate="print"/>
          <a:srcRect/>
          <a:stretch>
            <a:fillRect/>
          </a:stretch>
        </p:blipFill>
        <p:spPr bwMode="auto">
          <a:xfrm>
            <a:off x="683569" y="2031690"/>
            <a:ext cx="2352675" cy="2376264"/>
          </a:xfrm>
          <a:prstGeom prst="rect">
            <a:avLst/>
          </a:prstGeom>
          <a:ln>
            <a:noFill/>
          </a:ln>
          <a:effectLst>
            <a:softEdge rad="112500"/>
          </a:effectLst>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a:r>
              <a:rPr lang="en-US" altLang="en-US" b="1"/>
              <a:t>Qué significaba este sueño?</a:t>
            </a:r>
          </a:p>
        </p:txBody>
      </p:sp>
      <p:sp>
        <p:nvSpPr>
          <p:cNvPr id="43011" name="Rectangle 3"/>
          <p:cNvSpPr>
            <a:spLocks noGrp="1" noChangeArrowheads="1"/>
          </p:cNvSpPr>
          <p:nvPr>
            <p:ph type="body" sz="half" idx="2"/>
          </p:nvPr>
        </p:nvSpPr>
        <p:spPr>
          <a:xfrm>
            <a:off x="3635375" y="1131888"/>
            <a:ext cx="5029200" cy="2686050"/>
          </a:xfrm>
        </p:spPr>
        <p:txBody>
          <a:bodyPr/>
          <a:lstStyle/>
          <a:p>
            <a:pPr algn="just"/>
            <a:r>
              <a:rPr lang="es-CO" altLang="en-US" sz="2800" b="1">
                <a:solidFill>
                  <a:srgbClr val="FFFF00"/>
                </a:solidFill>
              </a:rPr>
              <a:t>“Y lo que viste de los pies y los dedos, en parte de barro cocido de alfarero, y en parte de hierro, el reino será dividido; mas habrá en él algo de fortaleza de hierro, según viste el hierro mezclado con el tiesto de barro…” (vs.41)</a:t>
            </a:r>
          </a:p>
        </p:txBody>
      </p:sp>
      <p:pic>
        <p:nvPicPr>
          <p:cNvPr id="30726" name="Picture 6" descr="http://www.bibleuniversity.com/images/CourseID1/lesson01-10.jpg"/>
          <p:cNvPicPr>
            <a:picLocks noChangeAspect="1" noChangeArrowheads="1"/>
          </p:cNvPicPr>
          <p:nvPr/>
        </p:nvPicPr>
        <p:blipFill>
          <a:blip r:embed="rId2" cstate="print"/>
          <a:srcRect/>
          <a:stretch>
            <a:fillRect/>
          </a:stretch>
        </p:blipFill>
        <p:spPr bwMode="auto">
          <a:xfrm flipH="1">
            <a:off x="683568" y="1977684"/>
            <a:ext cx="2831901" cy="2592288"/>
          </a:xfrm>
          <a:prstGeom prst="rect">
            <a:avLst/>
          </a:prstGeom>
          <a:ln>
            <a:noFill/>
          </a:ln>
          <a:effectLst>
            <a:softEdge rad="112500"/>
          </a:effec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arn(outVertical)">
                                      <p:cBhvr>
                                        <p:cTn id="7" dur="500"/>
                                        <p:tgtEl>
                                          <p:spTgt spid="43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a:r>
              <a:rPr lang="en-US" altLang="en-US" b="1"/>
              <a:t>Qué significaba este sueño?</a:t>
            </a:r>
          </a:p>
        </p:txBody>
      </p:sp>
      <p:sp>
        <p:nvSpPr>
          <p:cNvPr id="44035" name="Rectangle 3"/>
          <p:cNvSpPr>
            <a:spLocks noGrp="1" noChangeArrowheads="1"/>
          </p:cNvSpPr>
          <p:nvPr>
            <p:ph type="body" sz="half" idx="2"/>
          </p:nvPr>
        </p:nvSpPr>
        <p:spPr>
          <a:xfrm>
            <a:off x="3429000" y="1203325"/>
            <a:ext cx="5029200" cy="2686050"/>
          </a:xfrm>
        </p:spPr>
        <p:txBody>
          <a:bodyPr/>
          <a:lstStyle/>
          <a:p>
            <a:pPr algn="just"/>
            <a:r>
              <a:rPr lang="es-CO" altLang="en-US" sz="2400" b="1">
                <a:solidFill>
                  <a:srgbClr val="FFFF00"/>
                </a:solidFill>
              </a:rPr>
              <a:t>“y por ser los dedos de los pies en parte de hierro, y en parte de barro cocido, en parte será el reino fuerte, y en parte será frágil. Cuanto aquello que viste, el hierro mezclado con tiesto de barro, mezclaránse con simiente humana, mas no se pegarán el uno con el otro, como el hierro no se mistura con el tiesto …”(vs.42,43)</a:t>
            </a:r>
          </a:p>
        </p:txBody>
      </p:sp>
      <p:pic>
        <p:nvPicPr>
          <p:cNvPr id="6" name="Picture 6" descr="http://www.bibleuniversity.com/images/CourseID1/lesson01-10.jpg"/>
          <p:cNvPicPr>
            <a:picLocks noChangeAspect="1" noChangeArrowheads="1"/>
          </p:cNvPicPr>
          <p:nvPr/>
        </p:nvPicPr>
        <p:blipFill>
          <a:blip r:embed="rId2" cstate="print"/>
          <a:srcRect/>
          <a:stretch>
            <a:fillRect/>
          </a:stretch>
        </p:blipFill>
        <p:spPr bwMode="auto">
          <a:xfrm flipH="1">
            <a:off x="683568" y="1977684"/>
            <a:ext cx="2831901" cy="2592288"/>
          </a:xfrm>
          <a:prstGeom prst="rect">
            <a:avLst/>
          </a:prstGeom>
          <a:ln>
            <a:noFill/>
          </a:ln>
          <a:effectLst>
            <a:softEdge rad="112500"/>
          </a:effectLst>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left)">
                                      <p:cBhvr>
                                        <p:cTn id="7" dur="500"/>
                                        <p:tgtEl>
                                          <p:spTgt spid="440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rev="1"/>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0638"/>
            <a:ext cx="7772400" cy="857251"/>
          </a:xfrm>
        </p:spPr>
        <p:txBody>
          <a:bodyPr/>
          <a:lstStyle/>
          <a:p>
            <a:pPr algn="ctr"/>
            <a:r>
              <a:rPr lang="en-US" altLang="en-US" b="1"/>
              <a:t>Qué significaba este sueño?</a:t>
            </a:r>
          </a:p>
        </p:txBody>
      </p:sp>
      <p:sp>
        <p:nvSpPr>
          <p:cNvPr id="45059" name="Rectangle 3"/>
          <p:cNvSpPr>
            <a:spLocks noGrp="1" noChangeArrowheads="1"/>
          </p:cNvSpPr>
          <p:nvPr>
            <p:ph type="body" sz="half" idx="2"/>
          </p:nvPr>
        </p:nvSpPr>
        <p:spPr>
          <a:xfrm>
            <a:off x="4284663" y="771525"/>
            <a:ext cx="4679950" cy="3760788"/>
          </a:xfrm>
        </p:spPr>
        <p:txBody>
          <a:bodyPr/>
          <a:lstStyle/>
          <a:p>
            <a:pPr algn="just"/>
            <a:r>
              <a:rPr lang="es-CO" altLang="en-US" sz="2400" b="1">
                <a:solidFill>
                  <a:srgbClr val="FF6600"/>
                </a:solidFill>
              </a:rPr>
              <a:t>“</a:t>
            </a:r>
            <a:r>
              <a:rPr lang="es-CO" altLang="en-US" sz="2400" b="1">
                <a:solidFill>
                  <a:srgbClr val="FFFF00"/>
                </a:solidFill>
              </a:rPr>
              <a:t>y  en los días de estos reyes, levantará el  Dios del cielo un reino</a:t>
            </a:r>
            <a:r>
              <a:rPr lang="es-CO" altLang="en-US" sz="2400" b="1">
                <a:solidFill>
                  <a:srgbClr val="FF6600"/>
                </a:solidFill>
              </a:rPr>
              <a:t>, que nunca  jamás se corromperá. Y no será dejado a otro pueblo este reino, el cual desmenuzará y consumirá todos estos reinos, y él permanecerá para siempre…  </a:t>
            </a:r>
          </a:p>
          <a:p>
            <a:r>
              <a:rPr lang="es-CO" altLang="en-US" sz="2400" b="1">
                <a:solidFill>
                  <a:srgbClr val="FFFF00"/>
                </a:solidFill>
              </a:rPr>
              <a:t>El gran Dios ha mostrado al rey lo que ha de acontecer ...</a:t>
            </a:r>
            <a:r>
              <a:rPr lang="es-CO" altLang="en-US" sz="2400" b="1">
                <a:solidFill>
                  <a:srgbClr val="FF6600"/>
                </a:solidFill>
              </a:rPr>
              <a:t>”			 Dan 2:44,45</a:t>
            </a:r>
          </a:p>
        </p:txBody>
      </p:sp>
      <p:pic>
        <p:nvPicPr>
          <p:cNvPr id="32774" name="Picture 6" descr="http://www.bibleuniversity.com/images/CourseID1/lesson01-12.jpg"/>
          <p:cNvPicPr>
            <a:picLocks noChangeAspect="1" noChangeArrowheads="1"/>
          </p:cNvPicPr>
          <p:nvPr/>
        </p:nvPicPr>
        <p:blipFill>
          <a:blip r:embed="rId2" cstate="print"/>
          <a:srcRect/>
          <a:stretch>
            <a:fillRect/>
          </a:stretch>
        </p:blipFill>
        <p:spPr bwMode="auto">
          <a:xfrm>
            <a:off x="395536" y="1653648"/>
            <a:ext cx="3600400" cy="2808312"/>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left)">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left)">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20638"/>
            <a:ext cx="9159876"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2" name="Rectangle 2"/>
          <p:cNvSpPr>
            <a:spLocks noGrp="1" noChangeArrowheads="1"/>
          </p:cNvSpPr>
          <p:nvPr>
            <p:ph type="title"/>
          </p:nvPr>
        </p:nvSpPr>
        <p:spPr>
          <a:xfrm>
            <a:off x="685800" y="495300"/>
            <a:ext cx="2362200" cy="1428750"/>
          </a:xfrm>
        </p:spPr>
        <p:txBody>
          <a:bodyPr/>
          <a:lstStyle/>
          <a:p>
            <a:pPr algn="l">
              <a:defRPr/>
            </a:pPr>
            <a:r>
              <a:rPr lang="en-US" altLang="en-US" sz="3200" b="1">
                <a:solidFill>
                  <a:srgbClr val="FF6600"/>
                </a:solidFill>
                <a:effectLst>
                  <a:outerShdw blurRad="38100" dist="38100" dir="2700000" algn="tl">
                    <a:srgbClr val="FFFFFF"/>
                  </a:outerShdw>
                </a:effectLst>
              </a:rPr>
              <a:t>El cometa que golpeará la tierra….</a:t>
            </a:r>
          </a:p>
        </p:txBody>
      </p:sp>
      <p:sp>
        <p:nvSpPr>
          <p:cNvPr id="18436" name="Rectangle 3"/>
          <p:cNvSpPr>
            <a:spLocks noGrp="1" noChangeArrowheads="1"/>
          </p:cNvSpPr>
          <p:nvPr>
            <p:ph type="body" sz="half" idx="2"/>
          </p:nvPr>
        </p:nvSpPr>
        <p:spPr>
          <a:xfrm>
            <a:off x="2286000" y="1924050"/>
            <a:ext cx="6858000" cy="2400300"/>
          </a:xfrm>
        </p:spPr>
        <p:txBody>
          <a:bodyPr/>
          <a:lstStyle/>
          <a:p>
            <a:r>
              <a:rPr lang="es-CO" altLang="en-US" sz="2800" b="1">
                <a:solidFill>
                  <a:srgbClr val="CCFFFF"/>
                </a:solidFill>
              </a:rPr>
              <a:t>Los miembros de este culto creían que eran forasteros en este mundo y  que era el tiempo de liberar los espíritus de sus cuerpos a fin de unirse a un OVNI, que	venía oculto en la cola del cometa Hale-Bopp que en esa época estaba pasando muy cerca a la tierra.</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r>
              <a:rPr lang="en-US" altLang="en-US" sz="2400" b="1" i="0"/>
              <a:t>LA ESTATUA REPRESENTA</a:t>
            </a:r>
            <a:br>
              <a:rPr lang="en-US" altLang="en-US" sz="2400" b="1" i="0"/>
            </a:br>
            <a:r>
              <a:rPr lang="en-US" altLang="en-US" sz="2400" b="1" i="0"/>
              <a:t> LOS REINOS QUE DOMINARAN LA TIERRA </a:t>
            </a:r>
            <a:br>
              <a:rPr lang="en-US" altLang="en-US" sz="2400" b="1" i="0"/>
            </a:br>
            <a:r>
              <a:rPr lang="en-US" altLang="en-US" sz="2400" b="1" i="0"/>
              <a:t>HASTA EL TIEMPO DEL FIN</a:t>
            </a:r>
            <a:endParaRPr lang="en-US" altLang="en-US" b="1" i="0"/>
          </a:p>
        </p:txBody>
      </p:sp>
      <p:sp>
        <p:nvSpPr>
          <p:cNvPr id="46083" name="Rectangle 3"/>
          <p:cNvSpPr>
            <a:spLocks noGrp="1" noChangeArrowheads="1"/>
          </p:cNvSpPr>
          <p:nvPr>
            <p:ph type="body" sz="half" idx="1"/>
          </p:nvPr>
        </p:nvSpPr>
        <p:spPr>
          <a:xfrm>
            <a:off x="468313" y="1543050"/>
            <a:ext cx="4464050" cy="3086100"/>
          </a:xfrm>
        </p:spPr>
        <p:txBody>
          <a:bodyPr/>
          <a:lstStyle/>
          <a:p>
            <a:pPr algn="just"/>
            <a:r>
              <a:rPr lang="es-CO" altLang="en-US" sz="2800">
                <a:solidFill>
                  <a:srgbClr val="FFFF00"/>
                </a:solidFill>
              </a:rPr>
              <a:t>“Tú eres aquella cabeza de oro” 	 (Dan. 2:38)</a:t>
            </a:r>
          </a:p>
          <a:p>
            <a:pPr algn="just"/>
            <a:r>
              <a:rPr lang="es-CO" altLang="en-US" sz="2800">
                <a:solidFill>
                  <a:srgbClr val="FFFF00"/>
                </a:solidFill>
              </a:rPr>
              <a:t>Babilonia ya había sido descrita por Isaías como  “hermosura  de  reinos y ornamento de la grandeza de los caldeos” (Isa. 13:19)</a:t>
            </a:r>
          </a:p>
        </p:txBody>
      </p:sp>
      <p:pic>
        <p:nvPicPr>
          <p:cNvPr id="6" name="Picture 6" descr="http://www.bibleuniversity.com/images/CourseID1/lesson01-06.jpg"/>
          <p:cNvPicPr>
            <a:picLocks noChangeAspect="1" noChangeArrowheads="1"/>
          </p:cNvPicPr>
          <p:nvPr/>
        </p:nvPicPr>
        <p:blipFill>
          <a:blip r:embed="rId2" cstate="print"/>
          <a:srcRect/>
          <a:stretch>
            <a:fillRect/>
          </a:stretch>
        </p:blipFill>
        <p:spPr bwMode="auto">
          <a:xfrm flipH="1">
            <a:off x="5364089" y="1707654"/>
            <a:ext cx="2759893" cy="2646294"/>
          </a:xfrm>
          <a:prstGeom prst="rect">
            <a:avLst/>
          </a:prstGeom>
          <a:ln>
            <a:noFill/>
          </a:ln>
          <a:effectLst>
            <a:softEdge rad="112500"/>
          </a:effectLst>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US" altLang="en-US" b="1">
                <a:solidFill>
                  <a:srgbClr val="FF6600"/>
                </a:solidFill>
                <a:effectLst>
                  <a:outerShdw blurRad="38100" dist="38100" dir="2700000" algn="tl">
                    <a:srgbClr val="FFFFFF"/>
                  </a:outerShdw>
                </a:effectLst>
              </a:rPr>
              <a:t>BABILONIA: La cabeza de oro</a:t>
            </a:r>
          </a:p>
        </p:txBody>
      </p:sp>
      <p:sp>
        <p:nvSpPr>
          <p:cNvPr id="47108" name="Rectangle 4"/>
          <p:cNvSpPr>
            <a:spLocks noGrp="1" noChangeArrowheads="1"/>
          </p:cNvSpPr>
          <p:nvPr>
            <p:ph type="body" sz="half" idx="2"/>
          </p:nvPr>
        </p:nvSpPr>
        <p:spPr>
          <a:xfrm>
            <a:off x="4648200" y="1203325"/>
            <a:ext cx="3810000" cy="3086100"/>
          </a:xfrm>
        </p:spPr>
        <p:txBody>
          <a:bodyPr/>
          <a:lstStyle/>
          <a:p>
            <a:pPr algn="just"/>
            <a:r>
              <a:rPr lang="es-CO" altLang="en-US" sz="2400"/>
              <a:t>El imperio caldeo tenía a Babilonia como su capital. </a:t>
            </a:r>
          </a:p>
          <a:p>
            <a:pPr algn="just"/>
            <a:r>
              <a:rPr lang="es-CO" altLang="en-US" sz="2400"/>
              <a:t>Babilonia fue la ciudad más rica de su tiempo. Tenía un imponente Zigurat o torre de 90 ms de altura y sus jardines fueron una de las maravillas del mundo antiguo.</a:t>
            </a:r>
          </a:p>
        </p:txBody>
      </p:sp>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74763"/>
            <a:ext cx="439261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7108">
                                            <p:txEl>
                                              <p:pRg st="0" end="0"/>
                                            </p:txEl>
                                          </p:spTgt>
                                        </p:tgtEl>
                                        <p:attrNameLst>
                                          <p:attrName>style.visibility</p:attrName>
                                        </p:attrNameLst>
                                      </p:cBhvr>
                                      <p:to>
                                        <p:strVal val="visible"/>
                                      </p:to>
                                    </p:set>
                                    <p:animEffect transition="in" filter="barn(outVertical)">
                                      <p:cBhvr>
                                        <p:cTn id="7" dur="500"/>
                                        <p:tgtEl>
                                          <p:spTgt spid="471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7108">
                                            <p:txEl>
                                              <p:pRg st="1" end="1"/>
                                            </p:txEl>
                                          </p:spTgt>
                                        </p:tgtEl>
                                        <p:attrNameLst>
                                          <p:attrName>style.visibility</p:attrName>
                                        </p:attrNameLst>
                                      </p:cBhvr>
                                      <p:to>
                                        <p:strVal val="visible"/>
                                      </p:to>
                                    </p:set>
                                    <p:animEffect transition="in" filter="barn(outVertical)">
                                      <p:cBhvr>
                                        <p:cTn id="12" dur="500"/>
                                        <p:tgtEl>
                                          <p:spTgt spid="471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5848" name="Picture 8" descr="http://2.bp.blogspot.com/-N8lsOJEpuhY/TZxCmNLXS_I/AAAAAAAAAR4/a3Fxl024NcQ/s1600/palacio.jpg"/>
          <p:cNvPicPr>
            <a:picLocks noChangeAspect="1" noChangeArrowheads="1"/>
          </p:cNvPicPr>
          <p:nvPr/>
        </p:nvPicPr>
        <p:blipFill>
          <a:blip r:embed="rId2" cstate="print"/>
          <a:srcRect/>
          <a:stretch>
            <a:fillRect/>
          </a:stretch>
        </p:blipFill>
        <p:spPr bwMode="auto">
          <a:xfrm>
            <a:off x="144016" y="483518"/>
            <a:ext cx="4788024" cy="3152124"/>
          </a:xfrm>
          <a:prstGeom prst="rect">
            <a:avLst/>
          </a:prstGeom>
          <a:ln>
            <a:noFill/>
          </a:ln>
          <a:effectLst>
            <a:softEdge rad="112500"/>
          </a:effectLst>
        </p:spPr>
      </p:pic>
      <p:sp>
        <p:nvSpPr>
          <p:cNvPr id="48130" name="Rectangle 2"/>
          <p:cNvSpPr>
            <a:spLocks noGrp="1" noChangeArrowheads="1"/>
          </p:cNvSpPr>
          <p:nvPr>
            <p:ph type="title"/>
          </p:nvPr>
        </p:nvSpPr>
        <p:spPr>
          <a:xfrm>
            <a:off x="685800" y="-165100"/>
            <a:ext cx="7772400" cy="857250"/>
          </a:xfrm>
        </p:spPr>
        <p:txBody>
          <a:bodyPr/>
          <a:lstStyle/>
          <a:p>
            <a:pPr>
              <a:defRPr/>
            </a:pPr>
            <a:r>
              <a:rPr lang="es-CO" altLang="en-US" b="1" dirty="0">
                <a:solidFill>
                  <a:srgbClr val="FF6600"/>
                </a:solidFill>
                <a:effectLst>
                  <a:outerShdw blurRad="38100" dist="38100" dir="2700000" algn="tl">
                    <a:srgbClr val="000000">
                      <a:alpha val="43137"/>
                    </a:srgbClr>
                  </a:outerShdw>
                </a:effectLst>
              </a:rPr>
              <a:t>BABILONIA: La cabeza de oro</a:t>
            </a:r>
          </a:p>
        </p:txBody>
      </p:sp>
      <p:sp>
        <p:nvSpPr>
          <p:cNvPr id="48131" name="Rectangle 3"/>
          <p:cNvSpPr>
            <a:spLocks noGrp="1" noChangeArrowheads="1"/>
          </p:cNvSpPr>
          <p:nvPr>
            <p:ph type="body" sz="half" idx="1"/>
          </p:nvPr>
        </p:nvSpPr>
        <p:spPr>
          <a:xfrm>
            <a:off x="0" y="3724275"/>
            <a:ext cx="8820150" cy="1084263"/>
          </a:xfrm>
        </p:spPr>
        <p:txBody>
          <a:bodyPr/>
          <a:lstStyle/>
          <a:p>
            <a:pPr algn="just"/>
            <a:r>
              <a:rPr lang="es-CO" altLang="en-US" sz="2800" b="1">
                <a:solidFill>
                  <a:srgbClr val="FFFF00"/>
                </a:solidFill>
              </a:rPr>
              <a:t>Sus calles eran pavimentadas con piedras y mármol y bordeadas con paredes de azulejos. Aún se conservan los restos de las murallas y la famosa puerta de Ishtar.</a:t>
            </a:r>
          </a:p>
        </p:txBody>
      </p:sp>
      <p:pic>
        <p:nvPicPr>
          <p:cNvPr id="35846" name="Picture 6" descr="http://www.imperioromano.com/blog/img/reconstruccionbabilonia-imperioromano.jpg"/>
          <p:cNvPicPr>
            <a:picLocks noChangeAspect="1" noChangeArrowheads="1"/>
          </p:cNvPicPr>
          <p:nvPr/>
        </p:nvPicPr>
        <p:blipFill>
          <a:blip r:embed="rId3" cstate="print"/>
          <a:srcRect/>
          <a:stretch>
            <a:fillRect/>
          </a:stretch>
        </p:blipFill>
        <p:spPr bwMode="auto">
          <a:xfrm>
            <a:off x="5076057" y="555526"/>
            <a:ext cx="3846215" cy="3132348"/>
          </a:xfrm>
          <a:prstGeom prst="rect">
            <a:avLst/>
          </a:prstGeom>
          <a:ln>
            <a:noFill/>
          </a:ln>
          <a:effectLst>
            <a:softEdge rad="112500"/>
          </a:effectLst>
        </p:spPr>
      </p:pic>
    </p:spTree>
  </p:cSld>
  <p:clrMapOvr>
    <a:masterClrMapping/>
  </p:clrMapOvr>
  <p:transition>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dissolve">
                                      <p:cBhvr>
                                        <p:cTn id="7" dur="500"/>
                                        <p:tgtEl>
                                          <p:spTgt spid="48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defRPr/>
            </a:pPr>
            <a:r>
              <a:rPr lang="en-US" altLang="en-US" b="1">
                <a:solidFill>
                  <a:srgbClr val="FF6600"/>
                </a:solidFill>
                <a:effectLst>
                  <a:outerShdw blurRad="38100" dist="38100" dir="2700000" algn="tl">
                    <a:srgbClr val="FFFFFF"/>
                  </a:outerShdw>
                </a:effectLst>
              </a:rPr>
              <a:t>BABILONIA: La cabeza de oro</a:t>
            </a:r>
          </a:p>
        </p:txBody>
      </p:sp>
      <p:sp>
        <p:nvSpPr>
          <p:cNvPr id="49155" name="Rectangle 3"/>
          <p:cNvSpPr>
            <a:spLocks noGrp="1" noChangeArrowheads="1"/>
          </p:cNvSpPr>
          <p:nvPr>
            <p:ph type="body" sz="half" idx="1"/>
          </p:nvPr>
        </p:nvSpPr>
        <p:spPr>
          <a:xfrm>
            <a:off x="107950" y="1131888"/>
            <a:ext cx="4032250" cy="3086100"/>
          </a:xfrm>
        </p:spPr>
        <p:txBody>
          <a:bodyPr/>
          <a:lstStyle/>
          <a:p>
            <a:pPr algn="just"/>
            <a:r>
              <a:rPr lang="es-CO" altLang="en-US" b="1">
                <a:solidFill>
                  <a:srgbClr val="FFFF00"/>
                </a:solidFill>
              </a:rPr>
              <a:t>Babilonia fue la primera gran potencia mundial y dominó el mundo desde el año 605 a.C</a:t>
            </a:r>
            <a:r>
              <a:rPr lang="es-CO" altLang="en-US" sz="2800" b="1">
                <a:solidFill>
                  <a:srgbClr val="FFFF00"/>
                </a:solidFill>
              </a:rPr>
              <a:t>.</a:t>
            </a:r>
          </a:p>
          <a:p>
            <a:pPr algn="just"/>
            <a:r>
              <a:rPr lang="es-CO" altLang="en-US" sz="2800" b="1">
                <a:solidFill>
                  <a:srgbClr val="FFFF00"/>
                </a:solidFill>
              </a:rPr>
              <a:t>La palabra profética así lo había dicho!</a:t>
            </a:r>
          </a:p>
          <a:p>
            <a:pPr algn="just"/>
            <a:endParaRPr lang="es-CO" altLang="en-US" sz="2800" b="1">
              <a:solidFill>
                <a:srgbClr val="FFFF00"/>
              </a:solidFill>
            </a:endParaRPr>
          </a:p>
        </p:txBody>
      </p:sp>
      <p:pic>
        <p:nvPicPr>
          <p:cNvPr id="36868" name="Picture 7" descr="C:\WINDOWS\DESKTOP\laminas\BABIL.BMP"/>
          <p:cNvPicPr>
            <a:picLocks noGrp="1" noChangeAspect="1" noChangeArrowheads="1"/>
          </p:cNvPicPr>
          <p:nvPr>
            <p:ph type="clipArt" sz="half" idx="2"/>
          </p:nvPr>
        </p:nvPicPr>
        <p:blipFill>
          <a:blip r:embed="rId2" cstate="print"/>
          <a:stretch>
            <a:fillRect/>
          </a:stretch>
        </p:blipFill>
        <p:spPr>
          <a:xfrm>
            <a:off x="4427985" y="1329612"/>
            <a:ext cx="4222229" cy="3672408"/>
          </a:xfrm>
          <a:effectLst>
            <a:softEdge rad="112500"/>
          </a:effectLst>
        </p:spPr>
      </p:pic>
    </p:spTree>
  </p:cSld>
  <p:clrMapOvr>
    <a:masterClrMapping/>
  </p:clrMapOvr>
  <p:transition>
    <p:checker/>
  </p:transition>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defRPr/>
            </a:pPr>
            <a:r>
              <a:rPr lang="en-US" altLang="en-US" b="1">
                <a:solidFill>
                  <a:srgbClr val="FF6600"/>
                </a:solidFill>
                <a:effectLst>
                  <a:outerShdw blurRad="38100" dist="38100" dir="2700000" algn="tl">
                    <a:srgbClr val="FFFFFF"/>
                  </a:outerShdw>
                </a:effectLst>
              </a:rPr>
              <a:t>BABILONIA: La cabeza de oro</a:t>
            </a:r>
          </a:p>
        </p:txBody>
      </p:sp>
      <p:sp>
        <p:nvSpPr>
          <p:cNvPr id="50179" name="Rectangle 3"/>
          <p:cNvSpPr>
            <a:spLocks noGrp="1" noChangeArrowheads="1"/>
          </p:cNvSpPr>
          <p:nvPr>
            <p:ph type="body" sz="half" idx="1"/>
          </p:nvPr>
        </p:nvSpPr>
        <p:spPr>
          <a:xfrm>
            <a:off x="395288" y="2030413"/>
            <a:ext cx="4386262" cy="2457450"/>
          </a:xfrm>
        </p:spPr>
        <p:txBody>
          <a:bodyPr/>
          <a:lstStyle/>
          <a:p>
            <a:pPr algn="just"/>
            <a:r>
              <a:rPr lang="es-CO" altLang="en-US" b="1">
                <a:solidFill>
                  <a:srgbClr val="FFFF00"/>
                </a:solidFill>
              </a:rPr>
              <a:t>Pero su gloria no duraría para siempre.</a:t>
            </a:r>
          </a:p>
          <a:p>
            <a:pPr algn="just"/>
            <a:r>
              <a:rPr lang="es-CO" altLang="en-US" b="1">
                <a:solidFill>
                  <a:srgbClr val="FFFF00"/>
                </a:solidFill>
              </a:rPr>
              <a:t>Según la profecía surgiría un nuevo reino… de plata!</a:t>
            </a:r>
          </a:p>
          <a:p>
            <a:pPr algn="just">
              <a:buFontTx/>
              <a:buNone/>
            </a:pPr>
            <a:endParaRPr lang="es-CO" altLang="en-US" b="1">
              <a:solidFill>
                <a:srgbClr val="FFFF00"/>
              </a:solidFill>
            </a:endParaRPr>
          </a:p>
        </p:txBody>
      </p:sp>
      <p:pic>
        <p:nvPicPr>
          <p:cNvPr id="6" name="Picture 6" descr="http://www.bibleuniversity.com/images/CourseID1/lesson01-06.jpg"/>
          <p:cNvPicPr>
            <a:picLocks noChangeAspect="1" noChangeArrowheads="1"/>
          </p:cNvPicPr>
          <p:nvPr/>
        </p:nvPicPr>
        <p:blipFill>
          <a:blip r:embed="rId2" cstate="print"/>
          <a:srcRect/>
          <a:stretch>
            <a:fillRect/>
          </a:stretch>
        </p:blipFill>
        <p:spPr bwMode="auto">
          <a:xfrm flipH="1">
            <a:off x="5364089" y="1707654"/>
            <a:ext cx="2759893" cy="2646294"/>
          </a:xfrm>
          <a:prstGeom prst="rect">
            <a:avLst/>
          </a:prstGeom>
          <a:ln>
            <a:noFill/>
          </a:ln>
          <a:effectLst>
            <a:softEdge rad="112500"/>
          </a:effectLst>
        </p:spPr>
      </p:pic>
    </p:spTree>
  </p:cSld>
  <p:clrMapOvr>
    <a:masterClrMapping/>
  </p:clrMapOvr>
  <p:transition>
    <p:strips dir="ru"/>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defRPr/>
            </a:pPr>
            <a:r>
              <a:rPr lang="en-US" altLang="en-US" b="1">
                <a:solidFill>
                  <a:schemeClr val="accent1"/>
                </a:solidFill>
                <a:effectLst>
                  <a:outerShdw blurRad="38100" dist="38100" dir="2700000" algn="tl">
                    <a:srgbClr val="FFFFFF"/>
                  </a:outerShdw>
                </a:effectLst>
              </a:rPr>
              <a:t>BABILONIA… su final!</a:t>
            </a:r>
          </a:p>
        </p:txBody>
      </p:sp>
      <p:sp>
        <p:nvSpPr>
          <p:cNvPr id="51203" name="Rectangle 3"/>
          <p:cNvSpPr>
            <a:spLocks noGrp="1" noChangeArrowheads="1"/>
          </p:cNvSpPr>
          <p:nvPr>
            <p:ph type="body" sz="half" idx="1"/>
          </p:nvPr>
        </p:nvSpPr>
        <p:spPr>
          <a:xfrm>
            <a:off x="179388" y="1131888"/>
            <a:ext cx="4483100" cy="3086100"/>
          </a:xfrm>
        </p:spPr>
        <p:txBody>
          <a:bodyPr/>
          <a:lstStyle/>
          <a:p>
            <a:pPr algn="just"/>
            <a:r>
              <a:rPr lang="es-CO" altLang="en-US" sz="2800">
                <a:solidFill>
                  <a:srgbClr val="FFFF00"/>
                </a:solidFill>
              </a:rPr>
              <a:t>En el año  539 a.C. el rey de Babilonia, Belsasar, organizó un banquete y profanó los vasos sagrados del templo de Jerusalén.. Como resultado de esto una mano apareció en el aire y escribió en una pared el juicio contra Babilonia.</a:t>
            </a:r>
          </a:p>
        </p:txBody>
      </p:sp>
      <p:pic>
        <p:nvPicPr>
          <p:cNvPr id="38919" name="Picture 7" descr="http://upload.wikimedia.org/wikipedia/commons/thumb/0/0e/Rembrandt-Belsazar.jpg/400px-Rembrandt-Belsazar.jpg"/>
          <p:cNvPicPr>
            <a:picLocks noChangeAspect="1" noChangeArrowheads="1"/>
          </p:cNvPicPr>
          <p:nvPr/>
        </p:nvPicPr>
        <p:blipFill>
          <a:blip r:embed="rId2" cstate="print"/>
          <a:srcRect/>
          <a:stretch>
            <a:fillRect/>
          </a:stretch>
        </p:blipFill>
        <p:spPr bwMode="auto">
          <a:xfrm>
            <a:off x="4860032" y="1545636"/>
            <a:ext cx="3810000" cy="3186354"/>
          </a:xfrm>
          <a:prstGeom prst="rect">
            <a:avLst/>
          </a:prstGeom>
          <a:ln>
            <a:noFill/>
          </a:ln>
          <a:effectLst>
            <a:softEdge rad="112500"/>
          </a:effectLst>
        </p:spPr>
      </p:pic>
    </p:spTree>
  </p:cSld>
  <p:clrMapOvr>
    <a:masterClrMapping/>
  </p:clrMapOvr>
  <p:transition>
    <p:cover dir="ru"/>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50800"/>
            <a:ext cx="7772400" cy="857250"/>
          </a:xfrm>
        </p:spPr>
        <p:txBody>
          <a:bodyPr/>
          <a:lstStyle/>
          <a:p>
            <a:pPr algn="ctr">
              <a:defRPr/>
            </a:pPr>
            <a:r>
              <a:rPr lang="en-US" altLang="en-US" b="1" dirty="0">
                <a:solidFill>
                  <a:schemeClr val="accent1"/>
                </a:solidFill>
                <a:effectLst>
                  <a:outerShdw blurRad="38100" dist="38100" dir="2700000" algn="tl">
                    <a:srgbClr val="FFFFFF"/>
                  </a:outerShdw>
                </a:effectLst>
              </a:rPr>
              <a:t>BABILONIA… </a:t>
            </a:r>
            <a:r>
              <a:rPr lang="en-US" altLang="en-US" b="1" dirty="0" err="1">
                <a:solidFill>
                  <a:schemeClr val="accent1"/>
                </a:solidFill>
                <a:effectLst>
                  <a:outerShdw blurRad="38100" dist="38100" dir="2700000" algn="tl">
                    <a:srgbClr val="FFFFFF"/>
                  </a:outerShdw>
                </a:effectLst>
              </a:rPr>
              <a:t>su</a:t>
            </a:r>
            <a:r>
              <a:rPr lang="en-US" altLang="en-US" b="1" dirty="0">
                <a:solidFill>
                  <a:schemeClr val="accent1"/>
                </a:solidFill>
                <a:effectLst>
                  <a:outerShdw blurRad="38100" dist="38100" dir="2700000" algn="tl">
                    <a:srgbClr val="FFFFFF"/>
                  </a:outerShdw>
                </a:effectLst>
              </a:rPr>
              <a:t> final!</a:t>
            </a:r>
          </a:p>
        </p:txBody>
      </p:sp>
      <p:sp>
        <p:nvSpPr>
          <p:cNvPr id="52227" name="Rectangle 3"/>
          <p:cNvSpPr>
            <a:spLocks noGrp="1" noChangeArrowheads="1"/>
          </p:cNvSpPr>
          <p:nvPr>
            <p:ph type="body" sz="half" idx="1"/>
          </p:nvPr>
        </p:nvSpPr>
        <p:spPr>
          <a:xfrm>
            <a:off x="179388" y="987425"/>
            <a:ext cx="5154612" cy="3086100"/>
          </a:xfrm>
        </p:spPr>
        <p:txBody>
          <a:bodyPr/>
          <a:lstStyle/>
          <a:p>
            <a:pPr algn="just"/>
            <a:r>
              <a:rPr lang="es-CO" altLang="en-US" sz="2800">
                <a:solidFill>
                  <a:srgbClr val="FFFF00"/>
                </a:solidFill>
              </a:rPr>
              <a:t>La escritura decía: MENE, MENE, TEKEL, UPARSIN y significaba:</a:t>
            </a:r>
          </a:p>
          <a:p>
            <a:pPr algn="just"/>
            <a:r>
              <a:rPr lang="es-CO" altLang="en-US" sz="2800">
                <a:solidFill>
                  <a:srgbClr val="FFFF00"/>
                </a:solidFill>
              </a:rPr>
              <a:t>“Contó Dios tu reino y le ha puesto fin… Pesado has sido en balanza, y fuiste hallado falto… Tu reino fue roto, y es dado a </a:t>
            </a:r>
            <a:r>
              <a:rPr lang="es-CO" altLang="en-US" sz="2800" b="1">
                <a:solidFill>
                  <a:srgbClr val="CC3300"/>
                </a:solidFill>
              </a:rPr>
              <a:t>LOS MEDOS Y LOS PERSAS</a:t>
            </a:r>
            <a:r>
              <a:rPr lang="es-CO" altLang="en-US" sz="2800" b="1">
                <a:solidFill>
                  <a:srgbClr val="FFFF00"/>
                </a:solidFill>
              </a:rPr>
              <a:t>…” (Dan 5:24-28)</a:t>
            </a:r>
            <a:endParaRPr lang="es-CO" altLang="en-US" sz="2800">
              <a:solidFill>
                <a:srgbClr val="FFFF00"/>
              </a:solidFill>
            </a:endParaRPr>
          </a:p>
        </p:txBody>
      </p:sp>
      <p:pic>
        <p:nvPicPr>
          <p:cNvPr id="39947" name="Picture 11"/>
          <p:cNvPicPr>
            <a:picLocks noChangeAspect="1" noChangeArrowheads="1"/>
          </p:cNvPicPr>
          <p:nvPr/>
        </p:nvPicPr>
        <p:blipFill>
          <a:blip r:embed="rId2" cstate="print"/>
          <a:srcRect/>
          <a:stretch>
            <a:fillRect/>
          </a:stretch>
        </p:blipFill>
        <p:spPr bwMode="auto">
          <a:xfrm>
            <a:off x="5292080" y="1815667"/>
            <a:ext cx="3585170" cy="2216507"/>
          </a:xfrm>
          <a:prstGeom prst="rect">
            <a:avLst/>
          </a:prstGeom>
          <a:ln>
            <a:noFill/>
          </a:ln>
          <a:effectLst>
            <a:softEdge rad="112500"/>
          </a:effectLst>
        </p:spPr>
      </p:pic>
    </p:spTree>
  </p:cSld>
  <p:clrMapOvr>
    <a:masterClrMapping/>
  </p:clrMapOvr>
  <p:transition>
    <p:checker/>
  </p:transition>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5288" y="490538"/>
            <a:ext cx="8062912" cy="857250"/>
          </a:xfrm>
        </p:spPr>
        <p:txBody>
          <a:bodyPr/>
          <a:lstStyle/>
          <a:p>
            <a:pPr algn="ctr"/>
            <a:r>
              <a:rPr lang="en-US" altLang="en-US" b="1"/>
              <a:t>EL PECHO DE PLATA: </a:t>
            </a:r>
            <a:br>
              <a:rPr lang="en-US" altLang="en-US" b="1"/>
            </a:br>
            <a:r>
              <a:rPr lang="en-US" altLang="en-US" b="1"/>
              <a:t>Medo-persia</a:t>
            </a:r>
          </a:p>
        </p:txBody>
      </p:sp>
      <p:sp>
        <p:nvSpPr>
          <p:cNvPr id="53251" name="Rectangle 4"/>
          <p:cNvSpPr>
            <a:spLocks noGrp="1" noChangeArrowheads="1"/>
          </p:cNvSpPr>
          <p:nvPr>
            <p:ph type="body" sz="half" idx="2"/>
          </p:nvPr>
        </p:nvSpPr>
        <p:spPr>
          <a:xfrm>
            <a:off x="838200" y="1347788"/>
            <a:ext cx="7981950" cy="2971800"/>
          </a:xfrm>
        </p:spPr>
        <p:txBody>
          <a:bodyPr/>
          <a:lstStyle/>
          <a:p>
            <a:pPr algn="just"/>
            <a:r>
              <a:rPr lang="es-CO" altLang="en-US" sz="2800" b="1">
                <a:solidFill>
                  <a:srgbClr val="FFFF00"/>
                </a:solidFill>
              </a:rPr>
              <a:t>                                        Cerca del año 600 a.C.           				   los persas, tribus 					   pastoriles del centro de 				  Asia, fueron dominadas				  por los medos. </a:t>
            </a:r>
          </a:p>
          <a:p>
            <a:pPr algn="just"/>
            <a:r>
              <a:rPr lang="es-CO" altLang="en-US" sz="2800" b="1">
                <a:solidFill>
                  <a:srgbClr val="FFFF00"/>
                </a:solidFill>
              </a:rPr>
              <a:t>                                       Los dos pueblos  se unieron y bajo el  poder de Ciro el Grande conquistaron el mundo caldeo. </a:t>
            </a:r>
          </a:p>
        </p:txBody>
      </p:sp>
      <p:pic>
        <p:nvPicPr>
          <p:cNvPr id="6" name="Picture 8"/>
          <p:cNvPicPr>
            <a:picLocks noChangeAspect="1" noChangeArrowheads="1"/>
          </p:cNvPicPr>
          <p:nvPr/>
        </p:nvPicPr>
        <p:blipFill>
          <a:blip r:embed="rId2" cstate="print"/>
          <a:srcRect/>
          <a:stretch>
            <a:fillRect/>
          </a:stretch>
        </p:blipFill>
        <p:spPr bwMode="auto">
          <a:xfrm>
            <a:off x="1115616" y="1815666"/>
            <a:ext cx="3456384" cy="1944216"/>
          </a:xfrm>
          <a:prstGeom prst="rect">
            <a:avLst/>
          </a:prstGeom>
          <a:ln>
            <a:noFill/>
          </a:ln>
          <a:effectLst>
            <a:softEdge rad="112500"/>
          </a:effec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a:xfrm>
            <a:off x="685800" y="490538"/>
            <a:ext cx="7772400" cy="857250"/>
          </a:xfrm>
        </p:spPr>
        <p:txBody>
          <a:bodyPr/>
          <a:lstStyle/>
          <a:p>
            <a:pPr algn="ctr"/>
            <a:r>
              <a:rPr lang="en-US" altLang="en-US" b="1"/>
              <a:t>EL PECHO DE PLATA: </a:t>
            </a:r>
            <a:br>
              <a:rPr lang="en-US" altLang="en-US" b="1"/>
            </a:br>
            <a:r>
              <a:rPr lang="en-US" altLang="en-US" b="1"/>
              <a:t>Medo-persia</a:t>
            </a:r>
          </a:p>
        </p:txBody>
      </p:sp>
      <p:sp>
        <p:nvSpPr>
          <p:cNvPr id="54275" name="Rectangle 1027"/>
          <p:cNvSpPr>
            <a:spLocks noGrp="1" noChangeArrowheads="1"/>
          </p:cNvSpPr>
          <p:nvPr>
            <p:ph type="body" sz="half" idx="2"/>
          </p:nvPr>
        </p:nvSpPr>
        <p:spPr>
          <a:xfrm>
            <a:off x="4500563" y="2139950"/>
            <a:ext cx="4498975" cy="2857500"/>
          </a:xfrm>
        </p:spPr>
        <p:txBody>
          <a:bodyPr/>
          <a:lstStyle/>
          <a:p>
            <a:pPr algn="just"/>
            <a:r>
              <a:rPr lang="es-CO" altLang="en-US" sz="2800" b="1">
                <a:solidFill>
                  <a:srgbClr val="FFFF00"/>
                </a:solidFill>
              </a:rPr>
              <a:t>Su reino se extendió desde Egipto hasta la India.</a:t>
            </a:r>
          </a:p>
          <a:p>
            <a:pPr algn="just"/>
            <a:r>
              <a:rPr lang="es-CO" altLang="en-US" sz="2800" b="1">
                <a:solidFill>
                  <a:srgbClr val="FFFF00"/>
                </a:solidFill>
              </a:rPr>
              <a:t>Uno de sus más fuertes reyes fue Darío quien construyera a Persépolis.</a:t>
            </a:r>
          </a:p>
        </p:txBody>
      </p:sp>
      <p:pic>
        <p:nvPicPr>
          <p:cNvPr id="41990" name="Picture 6" descr="http://danielprofecias.files.wordpress.com/2007/11/persia.gif"/>
          <p:cNvPicPr>
            <a:picLocks noChangeAspect="1" noChangeArrowheads="1"/>
          </p:cNvPicPr>
          <p:nvPr/>
        </p:nvPicPr>
        <p:blipFill>
          <a:blip r:embed="rId2" cstate="print"/>
          <a:srcRect/>
          <a:stretch>
            <a:fillRect/>
          </a:stretch>
        </p:blipFill>
        <p:spPr bwMode="auto">
          <a:xfrm>
            <a:off x="107504" y="1599642"/>
            <a:ext cx="4392488" cy="3186354"/>
          </a:xfrm>
          <a:prstGeom prst="rect">
            <a:avLst/>
          </a:prstGeom>
          <a:ln>
            <a:noFill/>
          </a:ln>
          <a:effectLst>
            <a:softEdge rad="112500"/>
          </a:effectLst>
        </p:spPr>
      </p:pic>
    </p:spTree>
  </p:cSld>
  <p:clrMapOvr>
    <a:masterClrMapping/>
  </p:clrMapOvr>
  <p:transition>
    <p:blinds dir="vert"/>
  </p:transition>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490538"/>
            <a:ext cx="7772400" cy="857250"/>
          </a:xfrm>
        </p:spPr>
        <p:txBody>
          <a:bodyPr/>
          <a:lstStyle/>
          <a:p>
            <a:pPr algn="ctr"/>
            <a:r>
              <a:rPr lang="es-CO" altLang="en-US" b="1"/>
              <a:t>EL PECHO DE PLATA: </a:t>
            </a:r>
            <a:br>
              <a:rPr lang="es-CO" altLang="en-US" b="1"/>
            </a:br>
            <a:r>
              <a:rPr lang="es-CO" altLang="en-US" b="1"/>
              <a:t>llegaría a su </a:t>
            </a:r>
            <a:r>
              <a:rPr lang="es-CO" altLang="en-US" b="1">
                <a:solidFill>
                  <a:srgbClr val="CC3300"/>
                </a:solidFill>
              </a:rPr>
              <a:t>final!!</a:t>
            </a:r>
            <a:endParaRPr lang="es-CO" altLang="en-US" b="1"/>
          </a:p>
        </p:txBody>
      </p:sp>
      <p:pic>
        <p:nvPicPr>
          <p:cNvPr id="43012" name="Picture 7" descr="C:\WINDOWS\DESKTOP\laminas\persas.bmp"/>
          <p:cNvPicPr>
            <a:picLocks noGrp="1" noChangeAspect="1" noChangeArrowheads="1"/>
          </p:cNvPicPr>
          <p:nvPr>
            <p:ph type="clipArt" sz="half" idx="1"/>
          </p:nvPr>
        </p:nvPicPr>
        <p:blipFill>
          <a:blip r:embed="rId2" cstate="print"/>
          <a:stretch>
            <a:fillRect/>
          </a:stretch>
        </p:blipFill>
        <p:spPr>
          <a:xfrm>
            <a:off x="467544" y="1385829"/>
            <a:ext cx="3457844" cy="3422459"/>
          </a:xfrm>
          <a:effectLst>
            <a:softEdge rad="112500"/>
          </a:effectLst>
        </p:spPr>
      </p:pic>
      <p:sp>
        <p:nvSpPr>
          <p:cNvPr id="55300" name="Rectangle 3"/>
          <p:cNvSpPr>
            <a:spLocks noGrp="1" noChangeArrowheads="1"/>
          </p:cNvSpPr>
          <p:nvPr>
            <p:ph type="body" sz="half" idx="2"/>
          </p:nvPr>
        </p:nvSpPr>
        <p:spPr>
          <a:xfrm>
            <a:off x="4140200" y="1543050"/>
            <a:ext cx="4464050" cy="3086100"/>
          </a:xfrm>
        </p:spPr>
        <p:txBody>
          <a:bodyPr/>
          <a:lstStyle/>
          <a:p>
            <a:pPr algn="just"/>
            <a:r>
              <a:rPr lang="es-CO" altLang="en-US" sz="2800" b="1">
                <a:solidFill>
                  <a:srgbClr val="FFFF00"/>
                </a:solidFill>
              </a:rPr>
              <a:t>Jerjes fue el último rey persa.</a:t>
            </a:r>
          </a:p>
          <a:p>
            <a:pPr algn="just"/>
            <a:r>
              <a:rPr lang="es-CO" altLang="en-US" sz="2800" b="1">
                <a:solidFill>
                  <a:srgbClr val="FFFF00"/>
                </a:solidFill>
              </a:rPr>
              <a:t>Fue vencido en la batalla de Salamina por los griegos a pesar de que contaba a su favor con poderosos tanques de guerra: los elefantes!</a:t>
            </a:r>
          </a:p>
        </p:txBody>
      </p:sp>
    </p:spTree>
  </p:cSld>
  <p:clrMapOvr>
    <a:masterClrMapping/>
  </p:clrMapOvr>
  <p:transition>
    <p:strips dir="ru"/>
  </p:transition>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en-US" altLang="en-US" sz="3200" b="1">
                <a:effectLst>
                  <a:outerShdw blurRad="38100" dist="38100" dir="2700000" algn="tl">
                    <a:srgbClr val="FFFFFF"/>
                  </a:outerShdw>
                </a:effectLst>
              </a:rPr>
              <a:t>El cometa que golpeará la tierra...</a:t>
            </a:r>
          </a:p>
        </p:txBody>
      </p:sp>
      <p:sp>
        <p:nvSpPr>
          <p:cNvPr id="19459" name="Rectangle 3"/>
          <p:cNvSpPr>
            <a:spLocks noGrp="1" noChangeArrowheads="1"/>
          </p:cNvSpPr>
          <p:nvPr>
            <p:ph type="body" sz="half" idx="1"/>
          </p:nvPr>
        </p:nvSpPr>
        <p:spPr/>
        <p:txBody>
          <a:bodyPr/>
          <a:lstStyle/>
          <a:p>
            <a:r>
              <a:rPr lang="en-US" altLang="en-US" sz="2800" b="1">
                <a:solidFill>
                  <a:srgbClr val="FFFF00"/>
                </a:solidFill>
              </a:rPr>
              <a:t>Los miembros de esta secta “fueron” al encuentro del cometa, pero hay otros que creen que habrá un cometa que  vendrá y golpeará la tierra.</a:t>
            </a:r>
          </a:p>
        </p:txBody>
      </p:sp>
      <p:pic>
        <p:nvPicPr>
          <p:cNvPr id="19460" name="Picture 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3" y="1554163"/>
            <a:ext cx="382587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checker/>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561975"/>
            <a:ext cx="7772400" cy="857250"/>
          </a:xfrm>
        </p:spPr>
        <p:txBody>
          <a:bodyPr/>
          <a:lstStyle/>
          <a:p>
            <a:pPr algn="ctr">
              <a:defRPr/>
            </a:pPr>
            <a:r>
              <a:rPr lang="es-CO" altLang="en-US" b="1" dirty="0">
                <a:effectLst>
                  <a:outerShdw blurRad="38100" dist="38100" dir="2700000" algn="tl">
                    <a:srgbClr val="FFFFFF"/>
                  </a:outerShdw>
                </a:effectLst>
              </a:rPr>
              <a:t>EL VIENTRE DE BRONCE: Grecia!</a:t>
            </a:r>
          </a:p>
        </p:txBody>
      </p:sp>
      <p:sp>
        <p:nvSpPr>
          <p:cNvPr id="56323" name="Rectangle 3"/>
          <p:cNvSpPr>
            <a:spLocks noGrp="1" noChangeArrowheads="1"/>
          </p:cNvSpPr>
          <p:nvPr>
            <p:ph type="body" sz="half" idx="1"/>
          </p:nvPr>
        </p:nvSpPr>
        <p:spPr>
          <a:xfrm>
            <a:off x="685800" y="1543050"/>
            <a:ext cx="3238500" cy="3086100"/>
          </a:xfrm>
        </p:spPr>
        <p:txBody>
          <a:bodyPr/>
          <a:lstStyle/>
          <a:p>
            <a:pPr algn="just"/>
            <a:r>
              <a:rPr lang="es-CO" altLang="en-US" sz="3600" b="1"/>
              <a:t>En el año 331 a.C. un nuevo imperio se levantó: </a:t>
            </a:r>
            <a:r>
              <a:rPr lang="es-CO" altLang="en-US" sz="3600" b="1">
                <a:solidFill>
                  <a:srgbClr val="FFFF00"/>
                </a:solidFill>
              </a:rPr>
              <a:t>GRECIA!</a:t>
            </a:r>
          </a:p>
        </p:txBody>
      </p:sp>
      <p:pic>
        <p:nvPicPr>
          <p:cNvPr id="6" name="Picture 9"/>
          <p:cNvPicPr>
            <a:picLocks noChangeAspect="1" noChangeArrowheads="1"/>
          </p:cNvPicPr>
          <p:nvPr/>
        </p:nvPicPr>
        <p:blipFill>
          <a:blip r:embed="rId2" cstate="print"/>
          <a:srcRect/>
          <a:stretch>
            <a:fillRect/>
          </a:stretch>
        </p:blipFill>
        <p:spPr bwMode="auto">
          <a:xfrm>
            <a:off x="4860032" y="1437624"/>
            <a:ext cx="3672408" cy="2322258"/>
          </a:xfrm>
          <a:prstGeom prst="rect">
            <a:avLst/>
          </a:prstGeom>
          <a:ln>
            <a:noFill/>
          </a:ln>
          <a:effectLst>
            <a:softEdge rad="112500"/>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85800" y="635000"/>
            <a:ext cx="7772400" cy="857250"/>
          </a:xfrm>
        </p:spPr>
        <p:txBody>
          <a:bodyPr/>
          <a:lstStyle/>
          <a:p>
            <a:pPr algn="ctr">
              <a:defRPr/>
            </a:pPr>
            <a:r>
              <a:rPr lang="en-US" altLang="en-US" b="1" dirty="0">
                <a:effectLst>
                  <a:outerShdw blurRad="38100" dist="38100" dir="2700000" algn="tl">
                    <a:srgbClr val="FFFFFF"/>
                  </a:outerShdw>
                </a:effectLst>
              </a:rPr>
              <a:t>EL VIENTRE DE BRONCE: </a:t>
            </a:r>
            <a:r>
              <a:rPr lang="en-US" altLang="en-US" b="1" dirty="0" err="1">
                <a:effectLst>
                  <a:outerShdw blurRad="38100" dist="38100" dir="2700000" algn="tl">
                    <a:srgbClr val="FFFFFF"/>
                  </a:outerShdw>
                </a:effectLst>
              </a:rPr>
              <a:t>Grecia</a:t>
            </a:r>
            <a:r>
              <a:rPr lang="en-US" altLang="en-US" b="1" dirty="0">
                <a:effectLst>
                  <a:outerShdw blurRad="38100" dist="38100" dir="2700000" algn="tl">
                    <a:srgbClr val="FFFFFF"/>
                  </a:outerShdw>
                </a:effectLst>
              </a:rPr>
              <a:t>!</a:t>
            </a:r>
          </a:p>
        </p:txBody>
      </p:sp>
      <p:sp>
        <p:nvSpPr>
          <p:cNvPr id="97283" name="Rectangle 1027"/>
          <p:cNvSpPr>
            <a:spLocks noGrp="1" noChangeArrowheads="1"/>
          </p:cNvSpPr>
          <p:nvPr>
            <p:ph type="body" sz="half" idx="1"/>
          </p:nvPr>
        </p:nvSpPr>
        <p:spPr>
          <a:xfrm>
            <a:off x="685800" y="2057400"/>
            <a:ext cx="3810000" cy="2571750"/>
          </a:xfrm>
        </p:spPr>
        <p:txBody>
          <a:bodyPr/>
          <a:lstStyle/>
          <a:p>
            <a:pPr>
              <a:defRPr/>
            </a:pPr>
            <a:r>
              <a:rPr lang="en-US" altLang="en-US" sz="4000" b="1"/>
              <a:t>Daniel vio en visión el reino que sucedería a Medopersia.</a:t>
            </a:r>
            <a:endParaRPr lang="en-US" altLang="en-US" sz="4000" b="1">
              <a:solidFill>
                <a:srgbClr val="FFFF00"/>
              </a:solidFill>
              <a:effectLst>
                <a:outerShdw blurRad="38100" dist="38100" dir="2700000" algn="tl">
                  <a:srgbClr val="FFFFFF"/>
                </a:outerShdw>
              </a:effectLst>
            </a:endParaRPr>
          </a:p>
        </p:txBody>
      </p:sp>
      <p:pic>
        <p:nvPicPr>
          <p:cNvPr id="57348" name="Picture 6" descr="http://www.iblibertad.com/estudios_biblicos/LA%20VISION%20DEL%20CARNERO%20Y%20DEL%20MACHO%20CABRIO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68488"/>
            <a:ext cx="3838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490538"/>
            <a:ext cx="7772400" cy="857250"/>
          </a:xfrm>
        </p:spPr>
        <p:txBody>
          <a:bodyPr/>
          <a:lstStyle/>
          <a:p>
            <a:pPr algn="ctr">
              <a:defRPr/>
            </a:pPr>
            <a:r>
              <a:rPr lang="en-US" altLang="en-US" b="1" dirty="0">
                <a:effectLst>
                  <a:outerShdw blurRad="38100" dist="38100" dir="2700000" algn="tl">
                    <a:srgbClr val="FFFFFF"/>
                  </a:outerShdw>
                </a:effectLst>
              </a:rPr>
              <a:t>EL VIENTRE DE BRONCE: </a:t>
            </a:r>
            <a:r>
              <a:rPr lang="en-US" altLang="en-US" b="1" dirty="0" err="1">
                <a:effectLst>
                  <a:outerShdw blurRad="38100" dist="38100" dir="2700000" algn="tl">
                    <a:srgbClr val="FFFFFF"/>
                  </a:outerShdw>
                </a:effectLst>
              </a:rPr>
              <a:t>Grecia</a:t>
            </a:r>
            <a:r>
              <a:rPr lang="en-US" altLang="en-US" b="1" dirty="0">
                <a:effectLst>
                  <a:outerShdw blurRad="38100" dist="38100" dir="2700000" algn="tl">
                    <a:srgbClr val="FFFFFF"/>
                  </a:outerShdw>
                </a:effectLst>
              </a:rPr>
              <a:t>!</a:t>
            </a:r>
          </a:p>
        </p:txBody>
      </p:sp>
      <p:sp>
        <p:nvSpPr>
          <p:cNvPr id="98307" name="Rectangle 3"/>
          <p:cNvSpPr>
            <a:spLocks noGrp="1" noChangeArrowheads="1"/>
          </p:cNvSpPr>
          <p:nvPr>
            <p:ph type="body" sz="half" idx="1"/>
          </p:nvPr>
        </p:nvSpPr>
        <p:spPr>
          <a:xfrm>
            <a:off x="250825" y="1419225"/>
            <a:ext cx="4244975" cy="3028950"/>
          </a:xfrm>
        </p:spPr>
        <p:txBody>
          <a:bodyPr/>
          <a:lstStyle/>
          <a:p>
            <a:pPr algn="just">
              <a:defRPr/>
            </a:pPr>
            <a:r>
              <a:rPr lang="es-CO" altLang="en-US" sz="2800" b="1" dirty="0"/>
              <a:t>“Alcé mis ojos, y miré, y he aquí </a:t>
            </a:r>
            <a:r>
              <a:rPr lang="es-CO" altLang="en-US" sz="2800" b="1" dirty="0">
                <a:solidFill>
                  <a:srgbClr val="FFFF00"/>
                </a:solidFill>
              </a:rPr>
              <a:t>un carnero…que hería con los cuernos al poniente, al norte y al mediodía, y que ninguna bestia podía parar delante de él…” </a:t>
            </a:r>
            <a:r>
              <a:rPr lang="es-CO" altLang="en-US" sz="2800" b="1" dirty="0"/>
              <a:t>(Dan 8:3,4)</a:t>
            </a:r>
            <a:endParaRPr lang="es-CO" altLang="en-US" sz="2800" b="1" dirty="0">
              <a:solidFill>
                <a:srgbClr val="FFFF00"/>
              </a:solidFill>
              <a:effectLst>
                <a:outerShdw blurRad="38100" dist="38100" dir="2700000" algn="tl">
                  <a:srgbClr val="FFFFFF"/>
                </a:outerShdw>
              </a:effectLst>
            </a:endParaRPr>
          </a:p>
        </p:txBody>
      </p:sp>
      <p:pic>
        <p:nvPicPr>
          <p:cNvPr id="58372" name="Picture 6" descr="http://www.iblibertad.com/estudios_biblicos/LA%20VISION%20DEL%20CARNERO%20Y%20DEL%20MACHO%20CABRIO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68488"/>
            <a:ext cx="3838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561975"/>
            <a:ext cx="7772400" cy="857250"/>
          </a:xfrm>
        </p:spPr>
        <p:txBody>
          <a:bodyPr/>
          <a:lstStyle/>
          <a:p>
            <a:pPr algn="ctr">
              <a:defRPr/>
            </a:pPr>
            <a:r>
              <a:rPr lang="en-US" altLang="en-US" b="1" dirty="0">
                <a:effectLst>
                  <a:outerShdw blurRad="38100" dist="38100" dir="2700000" algn="tl">
                    <a:srgbClr val="FFFFFF"/>
                  </a:outerShdw>
                </a:effectLst>
              </a:rPr>
              <a:t>EL VIENTRE DE BRONCE: </a:t>
            </a:r>
            <a:r>
              <a:rPr lang="en-US" altLang="en-US" b="1" dirty="0" err="1">
                <a:effectLst>
                  <a:outerShdw blurRad="38100" dist="38100" dir="2700000" algn="tl">
                    <a:srgbClr val="FFFFFF"/>
                  </a:outerShdw>
                </a:effectLst>
              </a:rPr>
              <a:t>Grecia</a:t>
            </a:r>
            <a:r>
              <a:rPr lang="en-US" altLang="en-US" b="1" dirty="0">
                <a:effectLst>
                  <a:outerShdw blurRad="38100" dist="38100" dir="2700000" algn="tl">
                    <a:srgbClr val="FFFFFF"/>
                  </a:outerShdw>
                </a:effectLst>
              </a:rPr>
              <a:t>!</a:t>
            </a:r>
          </a:p>
        </p:txBody>
      </p:sp>
      <p:sp>
        <p:nvSpPr>
          <p:cNvPr id="99331" name="Rectangle 3"/>
          <p:cNvSpPr>
            <a:spLocks noGrp="1" noChangeArrowheads="1"/>
          </p:cNvSpPr>
          <p:nvPr>
            <p:ph type="body" sz="half" idx="1"/>
          </p:nvPr>
        </p:nvSpPr>
        <p:spPr>
          <a:xfrm>
            <a:off x="107950" y="1485900"/>
            <a:ext cx="4535488" cy="3408363"/>
          </a:xfrm>
        </p:spPr>
        <p:txBody>
          <a:bodyPr/>
          <a:lstStyle/>
          <a:p>
            <a:pPr algn="just">
              <a:defRPr/>
            </a:pPr>
            <a:r>
              <a:rPr lang="es-CO" altLang="en-US" b="1" dirty="0"/>
              <a:t>“Y estando yo considerando, he aquí </a:t>
            </a:r>
            <a:r>
              <a:rPr lang="es-CO" altLang="en-US" b="1" dirty="0">
                <a:solidFill>
                  <a:srgbClr val="FFFF00"/>
                </a:solidFill>
              </a:rPr>
              <a:t>un macho cabrío venía de  la parte del poniente… y vino hasta el carnero… e </a:t>
            </a:r>
            <a:r>
              <a:rPr lang="es-CO" altLang="en-US" b="1" dirty="0" err="1">
                <a:solidFill>
                  <a:srgbClr val="FFFF00"/>
                </a:solidFill>
              </a:rPr>
              <a:t>hiriólo</a:t>
            </a:r>
            <a:r>
              <a:rPr lang="es-CO" altLang="en-US" b="1" dirty="0">
                <a:solidFill>
                  <a:srgbClr val="FFFF00"/>
                </a:solidFill>
              </a:rPr>
              <a:t>...”</a:t>
            </a:r>
            <a:r>
              <a:rPr lang="es-CO" altLang="en-US" b="1" dirty="0"/>
              <a:t>(Dan 8:5-7)</a:t>
            </a:r>
            <a:endParaRPr lang="es-CO" altLang="en-US" sz="4000" b="1" dirty="0">
              <a:solidFill>
                <a:srgbClr val="FFFF00"/>
              </a:solidFill>
              <a:effectLst>
                <a:outerShdw blurRad="38100" dist="38100" dir="2700000" algn="tl">
                  <a:srgbClr val="FFFFFF"/>
                </a:outerShdw>
              </a:effectLst>
            </a:endParaRPr>
          </a:p>
        </p:txBody>
      </p:sp>
      <p:pic>
        <p:nvPicPr>
          <p:cNvPr id="59396" name="Picture 6" descr="http://www.iblibertad.com/estudios_biblicos/LA%20VISION%20DEL%20CARNERO%20Y%20DEL%20MACHO%20CABRIO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1868488"/>
            <a:ext cx="3838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blinds dir="vert"/>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490538"/>
            <a:ext cx="7772400" cy="857250"/>
          </a:xfrm>
        </p:spPr>
        <p:txBody>
          <a:bodyPr/>
          <a:lstStyle/>
          <a:p>
            <a:pPr algn="ctr">
              <a:defRPr/>
            </a:pPr>
            <a:r>
              <a:rPr lang="en-US" altLang="en-US" b="1" dirty="0">
                <a:effectLst>
                  <a:outerShdw blurRad="38100" dist="38100" dir="2700000" algn="tl">
                    <a:srgbClr val="FFFFFF"/>
                  </a:outerShdw>
                </a:effectLst>
              </a:rPr>
              <a:t>EL VIENTRE DE BRONCE: </a:t>
            </a:r>
            <a:r>
              <a:rPr lang="en-US" altLang="en-US" b="1" dirty="0" err="1">
                <a:effectLst>
                  <a:outerShdw blurRad="38100" dist="38100" dir="2700000" algn="tl">
                    <a:srgbClr val="FFFFFF"/>
                  </a:outerShdw>
                </a:effectLst>
              </a:rPr>
              <a:t>Grecia</a:t>
            </a:r>
            <a:r>
              <a:rPr lang="en-US" altLang="en-US" b="1" dirty="0">
                <a:effectLst>
                  <a:outerShdw blurRad="38100" dist="38100" dir="2700000" algn="tl">
                    <a:srgbClr val="FFFFFF"/>
                  </a:outerShdw>
                </a:effectLst>
              </a:rPr>
              <a:t>!</a:t>
            </a:r>
          </a:p>
        </p:txBody>
      </p:sp>
      <p:sp>
        <p:nvSpPr>
          <p:cNvPr id="100355" name="Rectangle 3"/>
          <p:cNvSpPr>
            <a:spLocks noGrp="1" noChangeArrowheads="1"/>
          </p:cNvSpPr>
          <p:nvPr>
            <p:ph type="body" sz="half" idx="1"/>
          </p:nvPr>
        </p:nvSpPr>
        <p:spPr>
          <a:xfrm>
            <a:off x="179388" y="1485900"/>
            <a:ext cx="4316412" cy="3143250"/>
          </a:xfrm>
        </p:spPr>
        <p:txBody>
          <a:bodyPr/>
          <a:lstStyle/>
          <a:p>
            <a:pPr algn="just">
              <a:defRPr/>
            </a:pPr>
            <a:r>
              <a:rPr lang="es-CO" altLang="en-US" sz="2800" b="1" dirty="0"/>
              <a:t>A quién representaban estos animales? </a:t>
            </a:r>
          </a:p>
          <a:p>
            <a:pPr algn="just">
              <a:defRPr/>
            </a:pPr>
            <a:r>
              <a:rPr lang="es-CO" altLang="en-US" sz="2800" b="1" dirty="0">
                <a:solidFill>
                  <a:srgbClr val="FFFF00"/>
                </a:solidFill>
              </a:rPr>
              <a:t>“Aquel carnero… son los reyes de Media y Persia, y el macho cabrío es el rey de </a:t>
            </a:r>
            <a:r>
              <a:rPr lang="es-CO" altLang="en-US" sz="2800" b="1" u="sng" dirty="0">
                <a:solidFill>
                  <a:srgbClr val="FFFF00"/>
                </a:solidFill>
              </a:rPr>
              <a:t>GRECIA!…”</a:t>
            </a:r>
            <a:r>
              <a:rPr lang="es-CO" altLang="en-US" sz="2800" b="1" dirty="0">
                <a:solidFill>
                  <a:schemeClr val="accent1"/>
                </a:solidFill>
              </a:rPr>
              <a:t> (Dan 8:20,21)</a:t>
            </a:r>
            <a:endParaRPr lang="es-CO" altLang="en-US" sz="2800" b="1" u="sng" dirty="0">
              <a:solidFill>
                <a:srgbClr val="FFFF00"/>
              </a:solidFill>
              <a:effectLst>
                <a:outerShdw blurRad="38100" dist="38100" dir="2700000" algn="tl">
                  <a:srgbClr val="FFFFFF"/>
                </a:outerShdw>
              </a:effectLst>
            </a:endParaRPr>
          </a:p>
        </p:txBody>
      </p:sp>
      <p:pic>
        <p:nvPicPr>
          <p:cNvPr id="60420" name="Picture 6" descr="http://www.iblibertad.com/estudios_biblicos/LA%20VISION%20DEL%20CARNERO%20Y%20DEL%20MACHO%20CABRIO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68488"/>
            <a:ext cx="3838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ld"/>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561975"/>
            <a:ext cx="7772400" cy="857250"/>
          </a:xfrm>
        </p:spPr>
        <p:txBody>
          <a:bodyPr/>
          <a:lstStyle/>
          <a:p>
            <a:pPr algn="ctr">
              <a:defRPr/>
            </a:pPr>
            <a:r>
              <a:rPr lang="en-US" altLang="en-US" b="1" dirty="0">
                <a:effectLst>
                  <a:outerShdw blurRad="38100" dist="38100" dir="2700000" algn="tl">
                    <a:srgbClr val="FFFFFF"/>
                  </a:outerShdw>
                </a:effectLst>
              </a:rPr>
              <a:t>EL VIENTRE DE BRONCE: </a:t>
            </a:r>
            <a:r>
              <a:rPr lang="en-US" altLang="en-US" b="1" dirty="0" err="1">
                <a:effectLst>
                  <a:outerShdw blurRad="38100" dist="38100" dir="2700000" algn="tl">
                    <a:srgbClr val="FFFFFF"/>
                  </a:outerShdw>
                </a:effectLst>
              </a:rPr>
              <a:t>Grecia</a:t>
            </a:r>
            <a:r>
              <a:rPr lang="en-US" altLang="en-US" b="1" dirty="0">
                <a:effectLst>
                  <a:outerShdw blurRad="38100" dist="38100" dir="2700000" algn="tl">
                    <a:srgbClr val="FFFFFF"/>
                  </a:outerShdw>
                </a:effectLst>
              </a:rPr>
              <a:t>!</a:t>
            </a:r>
          </a:p>
        </p:txBody>
      </p:sp>
      <p:sp>
        <p:nvSpPr>
          <p:cNvPr id="61443" name="Rectangle 3"/>
          <p:cNvSpPr>
            <a:spLocks noGrp="1" noChangeArrowheads="1"/>
          </p:cNvSpPr>
          <p:nvPr>
            <p:ph type="body" sz="half" idx="1"/>
          </p:nvPr>
        </p:nvSpPr>
        <p:spPr>
          <a:xfrm>
            <a:off x="685800" y="1485900"/>
            <a:ext cx="3810000" cy="3143250"/>
          </a:xfrm>
        </p:spPr>
        <p:txBody>
          <a:bodyPr/>
          <a:lstStyle/>
          <a:p>
            <a:r>
              <a:rPr lang="en-US" altLang="en-US" sz="3600" b="1">
                <a:solidFill>
                  <a:schemeClr val="tx2"/>
                </a:solidFill>
              </a:rPr>
              <a:t>Es claro que el reino que sucederá a los MEDOPERSAS es el reino GRIEGO!</a:t>
            </a:r>
          </a:p>
        </p:txBody>
      </p:sp>
      <p:pic>
        <p:nvPicPr>
          <p:cNvPr id="61444" name="Picture 6" descr="http://www.iblibertad.com/estudios_biblicos/LA%20VISION%20DEL%20CARNERO%20Y%20DEL%20MACHO%20CABRIO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68488"/>
            <a:ext cx="3838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561975"/>
            <a:ext cx="7772400" cy="857250"/>
          </a:xfrm>
        </p:spPr>
        <p:txBody>
          <a:bodyPr/>
          <a:lstStyle/>
          <a:p>
            <a:pPr algn="ctr">
              <a:defRPr/>
            </a:pPr>
            <a:r>
              <a:rPr lang="es-CO" altLang="en-US" b="1" dirty="0">
                <a:effectLst>
                  <a:outerShdw blurRad="38100" dist="38100" dir="2700000" algn="tl">
                    <a:srgbClr val="FFFFFF"/>
                  </a:outerShdw>
                </a:effectLst>
              </a:rPr>
              <a:t>EL VIENTRE DE BRONCE: Grecia!</a:t>
            </a:r>
          </a:p>
        </p:txBody>
      </p:sp>
      <p:sp>
        <p:nvSpPr>
          <p:cNvPr id="62467" name="Rectangle 3"/>
          <p:cNvSpPr>
            <a:spLocks noGrp="1" noChangeArrowheads="1"/>
          </p:cNvSpPr>
          <p:nvPr>
            <p:ph type="body" sz="half" idx="1"/>
          </p:nvPr>
        </p:nvSpPr>
        <p:spPr>
          <a:xfrm>
            <a:off x="323850" y="1543050"/>
            <a:ext cx="4171950" cy="3086100"/>
          </a:xfrm>
        </p:spPr>
        <p:txBody>
          <a:bodyPr/>
          <a:lstStyle/>
          <a:p>
            <a:pPr algn="just"/>
            <a:r>
              <a:rPr lang="es-CO" altLang="en-US" sz="2800" b="1">
                <a:solidFill>
                  <a:srgbClr val="FFFF00"/>
                </a:solidFill>
              </a:rPr>
              <a:t>Grecia alcanzó su esplendor con Alejandro Magno, hijo de Filipo de Macedonia. Reinó a los griegos a los 20 años de edad.</a:t>
            </a:r>
          </a:p>
          <a:p>
            <a:pPr algn="just"/>
            <a:r>
              <a:rPr lang="es-CO" altLang="en-US" sz="2800" b="1">
                <a:solidFill>
                  <a:srgbClr val="FFFF00"/>
                </a:solidFill>
              </a:rPr>
              <a:t>Qué decía la profecía de Grecia?</a:t>
            </a:r>
          </a:p>
        </p:txBody>
      </p:sp>
      <p:pic>
        <p:nvPicPr>
          <p:cNvPr id="50182" name="Picture 6" descr="http://3.bp.blogspot.com/-y0TezKDMtxo/Tbk7HiqNWVI/AAAAAAAABRQ/o91trkPNo1k/s400/alejandro-magno.jpg"/>
          <p:cNvPicPr>
            <a:picLocks noChangeAspect="1" noChangeArrowheads="1"/>
          </p:cNvPicPr>
          <p:nvPr/>
        </p:nvPicPr>
        <p:blipFill>
          <a:blip r:embed="rId2" cstate="print"/>
          <a:srcRect/>
          <a:stretch>
            <a:fillRect/>
          </a:stretch>
        </p:blipFill>
        <p:spPr bwMode="auto">
          <a:xfrm>
            <a:off x="4788024" y="1599642"/>
            <a:ext cx="3810000" cy="2970330"/>
          </a:xfrm>
          <a:prstGeom prst="rect">
            <a:avLst/>
          </a:prstGeom>
          <a:ln>
            <a:noFill/>
          </a:ln>
          <a:effectLst>
            <a:softEdge rad="112500"/>
          </a:effectLst>
        </p:spPr>
      </p:pic>
    </p:spTree>
  </p:cSld>
  <p:clrMapOvr>
    <a:masterClrMapping/>
  </p:clrMapOvr>
  <p:transition>
    <p:strips dir="ld"/>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defRPr/>
            </a:pPr>
            <a:r>
              <a:rPr lang="en-US" altLang="en-US" sz="2800" b="1"/>
              <a:t>“El reino de bronce se enseñoreará de toda la tierra” (Dan. 2:39)</a:t>
            </a:r>
            <a:endParaRPr lang="en-US" altLang="en-US" b="1">
              <a:effectLst>
                <a:outerShdw blurRad="38100" dist="38100" dir="2700000" algn="tl">
                  <a:srgbClr val="FFFFFF"/>
                </a:outerShdw>
              </a:effectLst>
            </a:endParaRPr>
          </a:p>
        </p:txBody>
      </p:sp>
      <p:sp>
        <p:nvSpPr>
          <p:cNvPr id="63491" name="Rectangle 3"/>
          <p:cNvSpPr>
            <a:spLocks noGrp="1" noChangeArrowheads="1"/>
          </p:cNvSpPr>
          <p:nvPr>
            <p:ph type="body" sz="half" idx="1"/>
          </p:nvPr>
        </p:nvSpPr>
        <p:spPr>
          <a:xfrm>
            <a:off x="539750" y="1065213"/>
            <a:ext cx="8153400" cy="2857500"/>
          </a:xfrm>
        </p:spPr>
        <p:txBody>
          <a:bodyPr/>
          <a:lstStyle/>
          <a:p>
            <a:pPr algn="just"/>
            <a:r>
              <a:rPr lang="es-CO" altLang="en-US" sz="2800" b="1">
                <a:solidFill>
                  <a:srgbClr val="FFFF00"/>
                </a:solidFill>
              </a:rPr>
              <a:t>En 13 años Alejandro dominó el mundo: desde Egipto hasta Persia.</a:t>
            </a:r>
          </a:p>
          <a:p>
            <a:pPr algn="just"/>
            <a:r>
              <a:rPr lang="es-CO" altLang="en-US" sz="2800" b="1">
                <a:solidFill>
                  <a:srgbClr val="FFFF00"/>
                </a:solidFill>
              </a:rPr>
              <a:t>Fundó 70 ciudades, 16 de las cuales llevaron su nombre,	siendo la más famosa Alejandría de Egipto.</a:t>
            </a:r>
          </a:p>
        </p:txBody>
      </p:sp>
      <p:sp>
        <p:nvSpPr>
          <p:cNvPr id="63492" name="Text Box 8"/>
          <p:cNvSpPr txBox="1">
            <a:spLocks noChangeArrowheads="1"/>
          </p:cNvSpPr>
          <p:nvPr/>
        </p:nvSpPr>
        <p:spPr bwMode="auto">
          <a:xfrm>
            <a:off x="4724400" y="360045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b="1">
                <a:solidFill>
                  <a:schemeClr val="bg1"/>
                </a:solidFill>
              </a:rPr>
              <a:t>Egipto</a:t>
            </a:r>
          </a:p>
        </p:txBody>
      </p:sp>
      <p:sp>
        <p:nvSpPr>
          <p:cNvPr id="63493" name="Text Box 9"/>
          <p:cNvSpPr txBox="1">
            <a:spLocks noChangeArrowheads="1"/>
          </p:cNvSpPr>
          <p:nvPr/>
        </p:nvSpPr>
        <p:spPr bwMode="auto">
          <a:xfrm>
            <a:off x="6934200" y="32004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b="1">
                <a:solidFill>
                  <a:schemeClr val="bg1"/>
                </a:solidFill>
              </a:rPr>
              <a:t>Persia</a:t>
            </a:r>
          </a:p>
        </p:txBody>
      </p:sp>
      <p:sp>
        <p:nvSpPr>
          <p:cNvPr id="63494" name="Text Box 10"/>
          <p:cNvSpPr txBox="1">
            <a:spLocks noChangeArrowheads="1"/>
          </p:cNvSpPr>
          <p:nvPr/>
        </p:nvSpPr>
        <p:spPr bwMode="auto">
          <a:xfrm>
            <a:off x="5029200" y="26289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b="1">
                <a:solidFill>
                  <a:schemeClr val="bg1"/>
                </a:solidFill>
              </a:rPr>
              <a:t>Asia Menor</a:t>
            </a:r>
          </a:p>
        </p:txBody>
      </p:sp>
      <p:pic>
        <p:nvPicPr>
          <p:cNvPr id="51209" name="Picture 9" descr="http://www.unizar.es/hant/atlas/alejandro.GIF"/>
          <p:cNvPicPr>
            <a:picLocks noGrp="1" noChangeAspect="1" noChangeArrowheads="1"/>
          </p:cNvPicPr>
          <p:nvPr>
            <p:ph type="clipArt" sz="half" idx="2"/>
          </p:nvPr>
        </p:nvPicPr>
        <p:blipFill>
          <a:blip r:embed="rId2" cstate="print"/>
          <a:srcRect/>
          <a:stretch>
            <a:fillRect/>
          </a:stretch>
        </p:blipFill>
        <p:spPr>
          <a:xfrm>
            <a:off x="2267744" y="2469927"/>
            <a:ext cx="6474296" cy="2586100"/>
          </a:xfrm>
          <a:effectLst>
            <a:softEdge rad="112500"/>
          </a:effectLst>
        </p:spPr>
      </p:pic>
    </p:spTree>
  </p:cSld>
  <p:clrMapOvr>
    <a:masterClrMapping/>
  </p:clrMapOvr>
  <p:transition>
    <p:strips dir="ld"/>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2230" name="Picture 6" descr="http://sapiens.ya.com/jrcuadra/fotos/1735cong.jpg"/>
          <p:cNvPicPr>
            <a:picLocks noChangeAspect="1" noChangeArrowheads="1"/>
          </p:cNvPicPr>
          <p:nvPr/>
        </p:nvPicPr>
        <p:blipFill>
          <a:blip r:embed="rId2" cstate="print"/>
          <a:srcRect/>
          <a:stretch>
            <a:fillRect/>
          </a:stretch>
        </p:blipFill>
        <p:spPr bwMode="auto">
          <a:xfrm>
            <a:off x="251522" y="1167594"/>
            <a:ext cx="4608511" cy="3678827"/>
          </a:xfrm>
          <a:prstGeom prst="rect">
            <a:avLst/>
          </a:prstGeom>
          <a:ln>
            <a:noFill/>
          </a:ln>
          <a:effectLst>
            <a:softEdge rad="112500"/>
          </a:effectLst>
        </p:spPr>
      </p:pic>
      <p:sp>
        <p:nvSpPr>
          <p:cNvPr id="64515" name="Rectangle 2"/>
          <p:cNvSpPr>
            <a:spLocks noGrp="1" noChangeArrowheads="1"/>
          </p:cNvSpPr>
          <p:nvPr>
            <p:ph type="title"/>
          </p:nvPr>
        </p:nvSpPr>
        <p:spPr>
          <a:xfrm>
            <a:off x="685800" y="-20638"/>
            <a:ext cx="7772400" cy="857251"/>
          </a:xfrm>
        </p:spPr>
        <p:txBody>
          <a:bodyPr/>
          <a:lstStyle/>
          <a:p>
            <a:pPr algn="ctr"/>
            <a:r>
              <a:rPr lang="en-US" altLang="en-US" sz="3600" b="1">
                <a:solidFill>
                  <a:schemeClr val="accent1"/>
                </a:solidFill>
              </a:rPr>
              <a:t>El reino de bronce… llegaría a su final!</a:t>
            </a:r>
          </a:p>
        </p:txBody>
      </p:sp>
      <p:sp>
        <p:nvSpPr>
          <p:cNvPr id="64516" name="Rectangle 4"/>
          <p:cNvSpPr>
            <a:spLocks noGrp="1" noChangeArrowheads="1"/>
          </p:cNvSpPr>
          <p:nvPr>
            <p:ph type="body" sz="half" idx="2"/>
          </p:nvPr>
        </p:nvSpPr>
        <p:spPr>
          <a:xfrm>
            <a:off x="4648200" y="1203325"/>
            <a:ext cx="4316413" cy="3086100"/>
          </a:xfrm>
        </p:spPr>
        <p:txBody>
          <a:bodyPr/>
          <a:lstStyle/>
          <a:p>
            <a:pPr algn="just"/>
            <a:r>
              <a:rPr lang="es-CO" altLang="en-US" sz="2800" b="1">
                <a:solidFill>
                  <a:srgbClr val="FFFF00"/>
                </a:solidFill>
              </a:rPr>
              <a:t>A la muerte de Alejandro no hubo sucesor.</a:t>
            </a:r>
          </a:p>
          <a:p>
            <a:pPr algn="just"/>
            <a:r>
              <a:rPr lang="es-CO" altLang="en-US" sz="2800" b="1">
                <a:solidFill>
                  <a:srgbClr val="FFFF00"/>
                </a:solidFill>
              </a:rPr>
              <a:t>Su imperio fue dividido entre sus cuatro generales:</a:t>
            </a:r>
          </a:p>
          <a:p>
            <a:pPr algn="just"/>
            <a:r>
              <a:rPr lang="es-CO" altLang="en-US" sz="2800" b="1">
                <a:solidFill>
                  <a:srgbClr val="FFFF00"/>
                </a:solidFill>
              </a:rPr>
              <a:t>Lisímaco, Seleuco, Casandro y Ptolomeo. </a:t>
            </a:r>
          </a:p>
        </p:txBody>
      </p:sp>
    </p:spTree>
  </p:cSld>
  <p:clrMapOvr>
    <a:masterClrMapping/>
  </p:clrMapOvr>
  <p:transition>
    <p:strips dir="ld"/>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3264" name="Picture 16" descr="Archivo:Coin of Cassa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20788"/>
            <a:ext cx="251936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title"/>
          </p:nvPr>
        </p:nvSpPr>
        <p:spPr>
          <a:xfrm>
            <a:off x="827088" y="220663"/>
            <a:ext cx="7772400" cy="515937"/>
          </a:xfrm>
        </p:spPr>
        <p:txBody>
          <a:bodyPr/>
          <a:lstStyle/>
          <a:p>
            <a:pPr algn="ctr"/>
            <a:r>
              <a:rPr lang="es-CO" altLang="en-US" sz="3600" b="1">
                <a:solidFill>
                  <a:schemeClr val="accent1"/>
                </a:solidFill>
              </a:rPr>
              <a:t>El reino de bronce… llegaría a su final!</a:t>
            </a:r>
          </a:p>
        </p:txBody>
      </p:sp>
      <p:sp>
        <p:nvSpPr>
          <p:cNvPr id="65540" name="Rectangle 3"/>
          <p:cNvSpPr>
            <a:spLocks noGrp="1" noChangeArrowheads="1"/>
          </p:cNvSpPr>
          <p:nvPr>
            <p:ph type="body" sz="half" idx="2"/>
          </p:nvPr>
        </p:nvSpPr>
        <p:spPr>
          <a:xfrm>
            <a:off x="4787900" y="842963"/>
            <a:ext cx="4176713" cy="3086100"/>
          </a:xfrm>
        </p:spPr>
        <p:txBody>
          <a:bodyPr/>
          <a:lstStyle/>
          <a:p>
            <a:pPr algn="just"/>
            <a:r>
              <a:rPr lang="es-CO" altLang="en-US" sz="2800" b="1">
                <a:solidFill>
                  <a:srgbClr val="FFFF00"/>
                </a:solidFill>
              </a:rPr>
              <a:t>Casandro dominó Macedonia y Grecia.</a:t>
            </a:r>
          </a:p>
          <a:p>
            <a:pPr algn="just"/>
            <a:r>
              <a:rPr lang="es-CO" altLang="en-US" sz="2800" b="1">
                <a:solidFill>
                  <a:srgbClr val="FFFF00"/>
                </a:solidFill>
              </a:rPr>
              <a:t>Lisímaco tomó tracia y buena parte de Asia Menor.</a:t>
            </a:r>
          </a:p>
          <a:p>
            <a:pPr algn="just"/>
            <a:r>
              <a:rPr lang="es-CO" altLang="en-US" sz="2800" b="1">
                <a:solidFill>
                  <a:srgbClr val="FFFF00"/>
                </a:solidFill>
              </a:rPr>
              <a:t>Tolomeo conservó Egipto, Cirenaica y Palestina.</a:t>
            </a:r>
          </a:p>
          <a:p>
            <a:pPr algn="just"/>
            <a:r>
              <a:rPr lang="es-CO" altLang="en-US" sz="2800" b="1">
                <a:solidFill>
                  <a:srgbClr val="FFFF00"/>
                </a:solidFill>
              </a:rPr>
              <a:t>Seleuco el resto de Asia.</a:t>
            </a:r>
          </a:p>
        </p:txBody>
      </p:sp>
      <p:pic>
        <p:nvPicPr>
          <p:cNvPr id="53260" name="Picture 12" descr="http://remilitari.com/cronolog/m-lisima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54175"/>
            <a:ext cx="230346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4" descr="http://buscabiografias.com/bios/image.php?image=img/people/Ptolomeo_I.jpg&amp;altura=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085975"/>
            <a:ext cx="2303462"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http://upload.wikimedia.org/wikipedia/commons/thumb/1/11/Seleuco_I_Nicatore.JPG/250px-Seleuco_I_Nicato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2517775"/>
            <a:ext cx="23812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3264"/>
                                        </p:tgtEl>
                                        <p:attrNameLst>
                                          <p:attrName>style.visibility</p:attrName>
                                        </p:attrNameLst>
                                      </p:cBhvr>
                                      <p:to>
                                        <p:strVal val="visible"/>
                                      </p:to>
                                    </p:set>
                                    <p:anim calcmode="lin" valueType="num">
                                      <p:cBhvr>
                                        <p:cTn id="7" dur="1000" fill="hold"/>
                                        <p:tgtEl>
                                          <p:spTgt spid="53264"/>
                                        </p:tgtEl>
                                        <p:attrNameLst>
                                          <p:attrName>ppt_w</p:attrName>
                                        </p:attrNameLst>
                                      </p:cBhvr>
                                      <p:tavLst>
                                        <p:tav tm="0">
                                          <p:val>
                                            <p:strVal val="#ppt_w*0.70"/>
                                          </p:val>
                                        </p:tav>
                                        <p:tav tm="100000">
                                          <p:val>
                                            <p:strVal val="#ppt_w"/>
                                          </p:val>
                                        </p:tav>
                                      </p:tavLst>
                                    </p:anim>
                                    <p:anim calcmode="lin" valueType="num">
                                      <p:cBhvr>
                                        <p:cTn id="8" dur="1000" fill="hold"/>
                                        <p:tgtEl>
                                          <p:spTgt spid="53264"/>
                                        </p:tgtEl>
                                        <p:attrNameLst>
                                          <p:attrName>ppt_h</p:attrName>
                                        </p:attrNameLst>
                                      </p:cBhvr>
                                      <p:tavLst>
                                        <p:tav tm="0">
                                          <p:val>
                                            <p:strVal val="#ppt_h"/>
                                          </p:val>
                                        </p:tav>
                                        <p:tav tm="100000">
                                          <p:val>
                                            <p:strVal val="#ppt_h"/>
                                          </p:val>
                                        </p:tav>
                                      </p:tavLst>
                                    </p:anim>
                                    <p:animEffect transition="in" filter="fade">
                                      <p:cBhvr>
                                        <p:cTn id="9" dur="1000"/>
                                        <p:tgtEl>
                                          <p:spTgt spid="532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3260"/>
                                        </p:tgtEl>
                                        <p:attrNameLst>
                                          <p:attrName>style.visibility</p:attrName>
                                        </p:attrNameLst>
                                      </p:cBhvr>
                                      <p:to>
                                        <p:strVal val="visible"/>
                                      </p:to>
                                    </p:set>
                                    <p:anim calcmode="lin" valueType="num">
                                      <p:cBhvr>
                                        <p:cTn id="14" dur="1000" fill="hold"/>
                                        <p:tgtEl>
                                          <p:spTgt spid="53260"/>
                                        </p:tgtEl>
                                        <p:attrNameLst>
                                          <p:attrName>ppt_w</p:attrName>
                                        </p:attrNameLst>
                                      </p:cBhvr>
                                      <p:tavLst>
                                        <p:tav tm="0">
                                          <p:val>
                                            <p:strVal val="#ppt_w*0.70"/>
                                          </p:val>
                                        </p:tav>
                                        <p:tav tm="100000">
                                          <p:val>
                                            <p:strVal val="#ppt_w"/>
                                          </p:val>
                                        </p:tav>
                                      </p:tavLst>
                                    </p:anim>
                                    <p:anim calcmode="lin" valueType="num">
                                      <p:cBhvr>
                                        <p:cTn id="15" dur="1000" fill="hold"/>
                                        <p:tgtEl>
                                          <p:spTgt spid="53260"/>
                                        </p:tgtEl>
                                        <p:attrNameLst>
                                          <p:attrName>ppt_h</p:attrName>
                                        </p:attrNameLst>
                                      </p:cBhvr>
                                      <p:tavLst>
                                        <p:tav tm="0">
                                          <p:val>
                                            <p:strVal val="#ppt_h"/>
                                          </p:val>
                                        </p:tav>
                                        <p:tav tm="100000">
                                          <p:val>
                                            <p:strVal val="#ppt_h"/>
                                          </p:val>
                                        </p:tav>
                                      </p:tavLst>
                                    </p:anim>
                                    <p:animEffect transition="in" filter="fade">
                                      <p:cBhvr>
                                        <p:cTn id="16" dur="1000"/>
                                        <p:tgtEl>
                                          <p:spTgt spid="532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53262"/>
                                        </p:tgtEl>
                                        <p:attrNameLst>
                                          <p:attrName>style.visibility</p:attrName>
                                        </p:attrNameLst>
                                      </p:cBhvr>
                                      <p:to>
                                        <p:strVal val="visible"/>
                                      </p:to>
                                    </p:set>
                                    <p:anim calcmode="lin" valueType="num">
                                      <p:cBhvr>
                                        <p:cTn id="21" dur="1000" fill="hold"/>
                                        <p:tgtEl>
                                          <p:spTgt spid="53262"/>
                                        </p:tgtEl>
                                        <p:attrNameLst>
                                          <p:attrName>ppt_w</p:attrName>
                                        </p:attrNameLst>
                                      </p:cBhvr>
                                      <p:tavLst>
                                        <p:tav tm="0">
                                          <p:val>
                                            <p:strVal val="#ppt_w*0.70"/>
                                          </p:val>
                                        </p:tav>
                                        <p:tav tm="100000">
                                          <p:val>
                                            <p:strVal val="#ppt_w"/>
                                          </p:val>
                                        </p:tav>
                                      </p:tavLst>
                                    </p:anim>
                                    <p:anim calcmode="lin" valueType="num">
                                      <p:cBhvr>
                                        <p:cTn id="22" dur="1000" fill="hold"/>
                                        <p:tgtEl>
                                          <p:spTgt spid="53262"/>
                                        </p:tgtEl>
                                        <p:attrNameLst>
                                          <p:attrName>ppt_h</p:attrName>
                                        </p:attrNameLst>
                                      </p:cBhvr>
                                      <p:tavLst>
                                        <p:tav tm="0">
                                          <p:val>
                                            <p:strVal val="#ppt_h"/>
                                          </p:val>
                                        </p:tav>
                                        <p:tav tm="100000">
                                          <p:val>
                                            <p:strVal val="#ppt_h"/>
                                          </p:val>
                                        </p:tav>
                                      </p:tavLst>
                                    </p:anim>
                                    <p:animEffect transition="in" filter="fade">
                                      <p:cBhvr>
                                        <p:cTn id="23" dur="1000"/>
                                        <p:tgtEl>
                                          <p:spTgt spid="532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3258"/>
                                        </p:tgtEl>
                                        <p:attrNameLst>
                                          <p:attrName>style.visibility</p:attrName>
                                        </p:attrNameLst>
                                      </p:cBhvr>
                                      <p:to>
                                        <p:strVal val="visible"/>
                                      </p:to>
                                    </p:set>
                                    <p:anim calcmode="lin" valueType="num">
                                      <p:cBhvr>
                                        <p:cTn id="28" dur="1000" fill="hold"/>
                                        <p:tgtEl>
                                          <p:spTgt spid="53258"/>
                                        </p:tgtEl>
                                        <p:attrNameLst>
                                          <p:attrName>ppt_w</p:attrName>
                                        </p:attrNameLst>
                                      </p:cBhvr>
                                      <p:tavLst>
                                        <p:tav tm="0">
                                          <p:val>
                                            <p:strVal val="#ppt_w*0.70"/>
                                          </p:val>
                                        </p:tav>
                                        <p:tav tm="100000">
                                          <p:val>
                                            <p:strVal val="#ppt_w"/>
                                          </p:val>
                                        </p:tav>
                                      </p:tavLst>
                                    </p:anim>
                                    <p:anim calcmode="lin" valueType="num">
                                      <p:cBhvr>
                                        <p:cTn id="29" dur="1000" fill="hold"/>
                                        <p:tgtEl>
                                          <p:spTgt spid="53258"/>
                                        </p:tgtEl>
                                        <p:attrNameLst>
                                          <p:attrName>ppt_h</p:attrName>
                                        </p:attrNameLst>
                                      </p:cBhvr>
                                      <p:tavLst>
                                        <p:tav tm="0">
                                          <p:val>
                                            <p:strVal val="#ppt_h"/>
                                          </p:val>
                                        </p:tav>
                                        <p:tav tm="100000">
                                          <p:val>
                                            <p:strVal val="#ppt_h"/>
                                          </p:val>
                                        </p:tav>
                                      </p:tavLst>
                                    </p:anim>
                                    <p:animEffect transition="in" filter="fade">
                                      <p:cBhvr>
                                        <p:cTn id="30" dur="1000"/>
                                        <p:tgtEl>
                                          <p:spTgt spid="53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50800"/>
            <a:ext cx="7772400" cy="857250"/>
          </a:xfrm>
        </p:spPr>
        <p:txBody>
          <a:bodyPr/>
          <a:lstStyle/>
          <a:p>
            <a:pPr>
              <a:defRPr/>
            </a:pPr>
            <a:r>
              <a:rPr lang="es-CO" altLang="en-US" sz="3200" b="1">
                <a:effectLst>
                  <a:outerShdw blurRad="38100" dist="38100" dir="2700000" algn="tl">
                    <a:srgbClr val="FFFFFF"/>
                  </a:outerShdw>
                </a:effectLst>
              </a:rPr>
              <a:t>El cometa que golpeará la tierra...</a:t>
            </a:r>
          </a:p>
        </p:txBody>
      </p:sp>
      <p:sp>
        <p:nvSpPr>
          <p:cNvPr id="24580" name="Rectangle 4"/>
          <p:cNvSpPr>
            <a:spLocks noGrp="1" noChangeArrowheads="1"/>
          </p:cNvSpPr>
          <p:nvPr>
            <p:ph type="body" sz="half" idx="2"/>
          </p:nvPr>
        </p:nvSpPr>
        <p:spPr>
          <a:xfrm>
            <a:off x="4648200" y="915988"/>
            <a:ext cx="3810000" cy="3086100"/>
          </a:xfrm>
        </p:spPr>
        <p:txBody>
          <a:bodyPr/>
          <a:lstStyle/>
          <a:p>
            <a:r>
              <a:rPr lang="es-CO" altLang="en-US" sz="2400" b="1">
                <a:solidFill>
                  <a:srgbClr val="FFFF00"/>
                </a:solidFill>
              </a:rPr>
              <a:t>Los cometas son astros que pueden tener un núcleo hasta de 240 kilómetros!</a:t>
            </a:r>
          </a:p>
          <a:p>
            <a:r>
              <a:rPr lang="es-CO" altLang="en-US" sz="2400" b="1">
                <a:solidFill>
                  <a:srgbClr val="FFFF00"/>
                </a:solidFill>
              </a:rPr>
              <a:t>Los científicos han descubierto a 150 de ellos. Algunos giran alrededor del sol y muchos de ellos pueden encontrarse con la tierra!</a:t>
            </a:r>
          </a:p>
        </p:txBody>
      </p:sp>
      <p:pic>
        <p:nvPicPr>
          <p:cNvPr id="2048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608138"/>
            <a:ext cx="361156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3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45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3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458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561975"/>
            <a:ext cx="7772400" cy="857250"/>
          </a:xfrm>
        </p:spPr>
        <p:txBody>
          <a:bodyPr/>
          <a:lstStyle/>
          <a:p>
            <a:pPr algn="ctr"/>
            <a:r>
              <a:rPr lang="en-US" altLang="en-US" b="1">
                <a:solidFill>
                  <a:srgbClr val="CC3300"/>
                </a:solidFill>
              </a:rPr>
              <a:t>LAS PIERNAS DE HIERRO: </a:t>
            </a:r>
            <a:r>
              <a:rPr lang="en-US" altLang="en-US" b="1">
                <a:solidFill>
                  <a:srgbClr val="FFFF00"/>
                </a:solidFill>
              </a:rPr>
              <a:t>ROMA!</a:t>
            </a:r>
            <a:endParaRPr lang="en-US" altLang="en-US" b="1">
              <a:solidFill>
                <a:srgbClr val="CC3300"/>
              </a:solidFill>
            </a:endParaRPr>
          </a:p>
        </p:txBody>
      </p:sp>
      <p:sp>
        <p:nvSpPr>
          <p:cNvPr id="66563" name="Rectangle 3"/>
          <p:cNvSpPr>
            <a:spLocks noGrp="1" noChangeArrowheads="1"/>
          </p:cNvSpPr>
          <p:nvPr>
            <p:ph type="body" sz="half" idx="1"/>
          </p:nvPr>
        </p:nvSpPr>
        <p:spPr>
          <a:xfrm>
            <a:off x="685800" y="1419225"/>
            <a:ext cx="4648200" cy="3086100"/>
          </a:xfrm>
        </p:spPr>
        <p:txBody>
          <a:bodyPr/>
          <a:lstStyle/>
          <a:p>
            <a:pPr algn="just"/>
            <a:r>
              <a:rPr lang="es-CO" altLang="en-US" sz="2800" b="1">
                <a:solidFill>
                  <a:srgbClr val="FF6600"/>
                </a:solidFill>
              </a:rPr>
              <a:t>Tan solo al final de la cuarta guerra púnica 	  (146 a.C.), Roma se erige como la gran potencia mundial!</a:t>
            </a:r>
          </a:p>
          <a:p>
            <a:pPr algn="just"/>
            <a:r>
              <a:rPr lang="es-CO" altLang="en-US" sz="2800" b="1">
                <a:solidFill>
                  <a:srgbClr val="FF6600"/>
                </a:solidFill>
              </a:rPr>
              <a:t>Los romanos dominarían al mundo con sus cortas espadas de hierro!</a:t>
            </a:r>
          </a:p>
        </p:txBody>
      </p:sp>
      <p:pic>
        <p:nvPicPr>
          <p:cNvPr id="6" name="Picture 6" descr="http://www.bibleuniversity.com/images/CourseID1/lesson01-09.jpg"/>
          <p:cNvPicPr>
            <a:picLocks noChangeAspect="1" noChangeArrowheads="1"/>
          </p:cNvPicPr>
          <p:nvPr/>
        </p:nvPicPr>
        <p:blipFill>
          <a:blip r:embed="rId2" cstate="print"/>
          <a:srcRect/>
          <a:stretch>
            <a:fillRect/>
          </a:stretch>
        </p:blipFill>
        <p:spPr bwMode="auto">
          <a:xfrm>
            <a:off x="5652120" y="1869672"/>
            <a:ext cx="2664296" cy="2376264"/>
          </a:xfrm>
          <a:prstGeom prst="rect">
            <a:avLst/>
          </a:prstGeom>
          <a:ln>
            <a:noFill/>
          </a:ln>
          <a:effectLst>
            <a:softEdge rad="112500"/>
          </a:effectLst>
        </p:spPr>
      </p:pic>
    </p:spTree>
  </p:cSld>
  <p:clrMapOvr>
    <a:masterClrMapping/>
  </p:clrMapOvr>
  <p:transition>
    <p:zoom dir="in"/>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490538"/>
            <a:ext cx="7772400" cy="857250"/>
          </a:xfrm>
        </p:spPr>
        <p:txBody>
          <a:bodyPr/>
          <a:lstStyle/>
          <a:p>
            <a:pPr algn="ctr"/>
            <a:r>
              <a:rPr lang="en-US" altLang="en-US" b="1">
                <a:solidFill>
                  <a:srgbClr val="CC3300"/>
                </a:solidFill>
              </a:rPr>
              <a:t>LAS PIERNAS DE HIERRO: </a:t>
            </a:r>
            <a:r>
              <a:rPr lang="en-US" altLang="en-US" b="1">
                <a:solidFill>
                  <a:srgbClr val="FFFF00"/>
                </a:solidFill>
              </a:rPr>
              <a:t>ROMA!</a:t>
            </a:r>
            <a:endParaRPr lang="en-US" altLang="en-US" b="1">
              <a:solidFill>
                <a:srgbClr val="CC3300"/>
              </a:solidFill>
            </a:endParaRPr>
          </a:p>
        </p:txBody>
      </p:sp>
      <p:sp>
        <p:nvSpPr>
          <p:cNvPr id="67587" name="Rectangle 3"/>
          <p:cNvSpPr>
            <a:spLocks noGrp="1" noChangeArrowheads="1"/>
          </p:cNvSpPr>
          <p:nvPr>
            <p:ph type="body" sz="half" idx="1"/>
          </p:nvPr>
        </p:nvSpPr>
        <p:spPr>
          <a:xfrm>
            <a:off x="395288" y="1058863"/>
            <a:ext cx="7848600" cy="3086100"/>
          </a:xfrm>
        </p:spPr>
        <p:txBody>
          <a:bodyPr/>
          <a:lstStyle/>
          <a:p>
            <a:r>
              <a:rPr lang="es-CO" altLang="en-US" sz="2400" b="1">
                <a:solidFill>
                  <a:srgbClr val="FF6600"/>
                </a:solidFill>
              </a:rPr>
              <a:t>Las legiones romanas 				invadieron Grecia, 				Macedonia y Siria.</a:t>
            </a:r>
          </a:p>
          <a:p>
            <a:r>
              <a:rPr lang="es-CO" altLang="en-US" sz="2400" b="1">
                <a:solidFill>
                  <a:srgbClr val="FF6600"/>
                </a:solidFill>
              </a:rPr>
              <a:t>A la muerte de César en					  el 44 a.C. ya dominaban 					   la Galia (Francia), el 					norte de Africa y Asia 					Menor.</a:t>
            </a:r>
          </a:p>
          <a:p>
            <a:r>
              <a:rPr lang="es-CO" altLang="en-US" sz="2400" b="1">
                <a:solidFill>
                  <a:srgbClr val="FF6600"/>
                </a:solidFill>
              </a:rPr>
              <a:t>A la muerte de Marco Aurelio (180 d.C) se extendían desde Inglaterra hasta Palestina.</a:t>
            </a:r>
          </a:p>
        </p:txBody>
      </p:sp>
      <p:pic>
        <p:nvPicPr>
          <p:cNvPr id="67588" name="Picture 7" descr="C:\WINDOWS\DESKTOP\laminas\romapa.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95800" y="1885950"/>
            <a:ext cx="4191000" cy="1903413"/>
          </a:xfrm>
        </p:spPr>
      </p:pic>
      <p:sp>
        <p:nvSpPr>
          <p:cNvPr id="67589" name="Text Box 8"/>
          <p:cNvSpPr txBox="1">
            <a:spLocks noChangeArrowheads="1"/>
          </p:cNvSpPr>
          <p:nvPr/>
        </p:nvSpPr>
        <p:spPr bwMode="auto">
          <a:xfrm>
            <a:off x="4800600" y="19431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Inglaterra</a:t>
            </a:r>
          </a:p>
        </p:txBody>
      </p:sp>
      <p:sp>
        <p:nvSpPr>
          <p:cNvPr id="67590" name="Text Box 9"/>
          <p:cNvSpPr txBox="1">
            <a:spLocks noChangeArrowheads="1"/>
          </p:cNvSpPr>
          <p:nvPr/>
        </p:nvSpPr>
        <p:spPr bwMode="auto">
          <a:xfrm>
            <a:off x="4784725" y="2636838"/>
            <a:ext cx="754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España</a:t>
            </a:r>
          </a:p>
        </p:txBody>
      </p:sp>
      <p:sp>
        <p:nvSpPr>
          <p:cNvPr id="67591" name="Text Box 10"/>
          <p:cNvSpPr txBox="1">
            <a:spLocks noChangeArrowheads="1"/>
          </p:cNvSpPr>
          <p:nvPr/>
        </p:nvSpPr>
        <p:spPr bwMode="auto">
          <a:xfrm>
            <a:off x="7239000" y="280035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Asia Menor</a:t>
            </a:r>
          </a:p>
        </p:txBody>
      </p:sp>
      <p:sp>
        <p:nvSpPr>
          <p:cNvPr id="67592" name="Text Box 11"/>
          <p:cNvSpPr txBox="1">
            <a:spLocks noChangeArrowheads="1"/>
          </p:cNvSpPr>
          <p:nvPr/>
        </p:nvSpPr>
        <p:spPr bwMode="auto">
          <a:xfrm>
            <a:off x="5410200" y="2400300"/>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Francia</a:t>
            </a:r>
          </a:p>
        </p:txBody>
      </p:sp>
      <p:sp>
        <p:nvSpPr>
          <p:cNvPr id="67593" name="Text Box 12"/>
          <p:cNvSpPr txBox="1">
            <a:spLocks noChangeArrowheads="1"/>
          </p:cNvSpPr>
          <p:nvPr/>
        </p:nvSpPr>
        <p:spPr bwMode="auto">
          <a:xfrm>
            <a:off x="7543800" y="3086100"/>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Palestina</a:t>
            </a:r>
          </a:p>
        </p:txBody>
      </p:sp>
      <p:sp>
        <p:nvSpPr>
          <p:cNvPr id="67594" name="Text Box 13"/>
          <p:cNvSpPr txBox="1">
            <a:spLocks noChangeArrowheads="1"/>
          </p:cNvSpPr>
          <p:nvPr/>
        </p:nvSpPr>
        <p:spPr bwMode="auto">
          <a:xfrm>
            <a:off x="5943600" y="337185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AFRICA</a:t>
            </a:r>
          </a:p>
        </p:txBody>
      </p:sp>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42988" y="490538"/>
            <a:ext cx="7772400" cy="857250"/>
          </a:xfrm>
        </p:spPr>
        <p:txBody>
          <a:bodyPr/>
          <a:lstStyle/>
          <a:p>
            <a:r>
              <a:rPr lang="en-US" altLang="en-US" b="1">
                <a:solidFill>
                  <a:srgbClr val="CC3300"/>
                </a:solidFill>
              </a:rPr>
              <a:t>LAS PIERNAS DE HIERRO: </a:t>
            </a:r>
            <a:r>
              <a:rPr lang="en-US" altLang="en-US" b="1">
                <a:solidFill>
                  <a:srgbClr val="FFFF00"/>
                </a:solidFill>
              </a:rPr>
              <a:t>ROMA!</a:t>
            </a:r>
            <a:endParaRPr lang="en-US" altLang="en-US" b="1">
              <a:solidFill>
                <a:srgbClr val="CC3300"/>
              </a:solidFill>
            </a:endParaRPr>
          </a:p>
        </p:txBody>
      </p:sp>
      <p:sp>
        <p:nvSpPr>
          <p:cNvPr id="68611" name="Rectangle 3"/>
          <p:cNvSpPr>
            <a:spLocks noGrp="1" noChangeArrowheads="1"/>
          </p:cNvSpPr>
          <p:nvPr>
            <p:ph type="body" sz="half" idx="1"/>
          </p:nvPr>
        </p:nvSpPr>
        <p:spPr>
          <a:xfrm>
            <a:off x="34925" y="565150"/>
            <a:ext cx="7848600" cy="3086100"/>
          </a:xfrm>
        </p:spPr>
        <p:txBody>
          <a:bodyPr/>
          <a:lstStyle/>
          <a:p>
            <a:r>
              <a:rPr lang="es-CO" altLang="en-US" sz="2400" b="1">
                <a:solidFill>
                  <a:srgbClr val="FF6600"/>
                </a:solidFill>
              </a:rPr>
              <a:t>De acuerdo a la profecía Roma 			“desmenuzaría y domaría todas				 las cosas” (Dan 2:40)</a:t>
            </a:r>
          </a:p>
          <a:p>
            <a:r>
              <a:rPr lang="es-CO" altLang="en-US" sz="2400" b="1">
                <a:solidFill>
                  <a:srgbClr val="FF6600"/>
                </a:solidFill>
              </a:rPr>
              <a:t>Esto lo comprobaron cuando          		desmenuzaron a Cartago					(146 a.C.)</a:t>
            </a:r>
          </a:p>
          <a:p>
            <a:r>
              <a:rPr lang="es-CO" altLang="en-US" sz="2400" b="1">
                <a:solidFill>
                  <a:srgbClr val="FF6600"/>
                </a:solidFill>
              </a:rPr>
              <a:t>Y destruyeron  a Jerusalén 				(135 d.C.)</a:t>
            </a:r>
          </a:p>
          <a:p>
            <a:r>
              <a:rPr lang="es-CO" altLang="en-US" sz="2400" b="1">
                <a:solidFill>
                  <a:srgbClr val="FF6600"/>
                </a:solidFill>
              </a:rPr>
              <a:t>Bajo el dominio de Roma					Cristo fue crucificado (31 d.C.)</a:t>
            </a:r>
          </a:p>
          <a:p>
            <a:r>
              <a:rPr lang="es-CO" altLang="en-US" sz="2400" b="1">
                <a:solidFill>
                  <a:srgbClr val="FF6600"/>
                </a:solidFill>
              </a:rPr>
              <a:t>Roma persiguió al cristianismo!</a:t>
            </a:r>
          </a:p>
        </p:txBody>
      </p:sp>
      <p:sp>
        <p:nvSpPr>
          <p:cNvPr id="68612" name="Text Box 6"/>
          <p:cNvSpPr txBox="1">
            <a:spLocks noChangeArrowheads="1"/>
          </p:cNvSpPr>
          <p:nvPr/>
        </p:nvSpPr>
        <p:spPr bwMode="auto">
          <a:xfrm>
            <a:off x="4784725" y="2636838"/>
            <a:ext cx="754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España</a:t>
            </a:r>
          </a:p>
        </p:txBody>
      </p:sp>
      <p:sp>
        <p:nvSpPr>
          <p:cNvPr id="68613" name="Text Box 7"/>
          <p:cNvSpPr txBox="1">
            <a:spLocks noChangeArrowheads="1"/>
          </p:cNvSpPr>
          <p:nvPr/>
        </p:nvSpPr>
        <p:spPr bwMode="auto">
          <a:xfrm>
            <a:off x="7239000" y="280035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Asia Menor</a:t>
            </a:r>
          </a:p>
        </p:txBody>
      </p:sp>
      <p:pic>
        <p:nvPicPr>
          <p:cNvPr id="56332" name="Picture 12" descr="http://3.bp.blogspot.com/_01JVIm-E9Sw/Sws3M2TOYaI/AAAAAAAAAEI/hvVKQgfX8Hg/s1600/imperio-romano.jpg"/>
          <p:cNvPicPr>
            <a:picLocks noChangeAspect="1" noChangeArrowheads="1"/>
          </p:cNvPicPr>
          <p:nvPr/>
        </p:nvPicPr>
        <p:blipFill>
          <a:blip r:embed="rId2" cstate="print"/>
          <a:srcRect/>
          <a:stretch>
            <a:fillRect/>
          </a:stretch>
        </p:blipFill>
        <p:spPr bwMode="auto">
          <a:xfrm>
            <a:off x="5292080" y="1599642"/>
            <a:ext cx="3714350" cy="3003798"/>
          </a:xfrm>
          <a:prstGeom prst="rect">
            <a:avLst/>
          </a:prstGeom>
          <a:ln>
            <a:noFill/>
          </a:ln>
          <a:effectLst>
            <a:softEdge rad="112500"/>
          </a:effectLst>
        </p:spPr>
      </p:pic>
    </p:spTree>
  </p:cSld>
  <p:clrMapOvr>
    <a:masterClrMapping/>
  </p:clrMapOvr>
  <p:transition>
    <p:blinds/>
  </p:transition>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solidFill>
                  <a:srgbClr val="FFFF00"/>
                </a:solidFill>
              </a:rPr>
              <a:t>Pero las piernas se debilitarían!</a:t>
            </a:r>
          </a:p>
        </p:txBody>
      </p:sp>
      <p:sp>
        <p:nvSpPr>
          <p:cNvPr id="69635" name="Rectangle 4"/>
          <p:cNvSpPr>
            <a:spLocks noGrp="1" noChangeArrowheads="1"/>
          </p:cNvSpPr>
          <p:nvPr>
            <p:ph type="body" sz="half" idx="2"/>
          </p:nvPr>
        </p:nvSpPr>
        <p:spPr>
          <a:xfrm>
            <a:off x="679450" y="1203325"/>
            <a:ext cx="7924800" cy="3086100"/>
          </a:xfrm>
        </p:spPr>
        <p:txBody>
          <a:bodyPr/>
          <a:lstStyle/>
          <a:p>
            <a:r>
              <a:rPr lang="es-CO" altLang="en-US" sz="2800">
                <a:solidFill>
                  <a:srgbClr val="FF6600"/>
                </a:solidFill>
              </a:rPr>
              <a:t>                                         En los pies habrían restos  				   del hierro!… ahora surgía				   un nuevo elemento: 					   </a:t>
            </a:r>
            <a:r>
              <a:rPr lang="es-CO" altLang="en-US" sz="2800" b="1">
                <a:solidFill>
                  <a:srgbClr val="FFFF00"/>
                </a:solidFill>
              </a:rPr>
              <a:t>BARRO!</a:t>
            </a:r>
          </a:p>
          <a:p>
            <a:r>
              <a:rPr lang="es-CO" altLang="en-US" sz="2800" b="1">
                <a:solidFill>
                  <a:srgbClr val="FFFF00"/>
                </a:solidFill>
              </a:rPr>
              <a:t>                                         El reino sería en parte				    fuerte y en parte débil.</a:t>
            </a:r>
          </a:p>
          <a:p>
            <a:r>
              <a:rPr lang="es-CO" altLang="en-US" sz="2800" b="1">
                <a:solidFill>
                  <a:srgbClr val="FFFF00"/>
                </a:solidFill>
              </a:rPr>
              <a:t> Una vez más, la profecía se cumpliría al pie de la letra. Qué pasó con el gran imperio romano?</a:t>
            </a:r>
          </a:p>
          <a:p>
            <a:endParaRPr lang="es-CO" altLang="en-US" sz="2800">
              <a:solidFill>
                <a:srgbClr val="FF6600"/>
              </a:solidFill>
            </a:endParaRPr>
          </a:p>
        </p:txBody>
      </p:sp>
      <p:pic>
        <p:nvPicPr>
          <p:cNvPr id="6" name="Picture 6" descr="http://www.bibleuniversity.com/images/CourseID1/lesson01-10.jpg"/>
          <p:cNvPicPr>
            <a:picLocks noChangeAspect="1" noChangeArrowheads="1"/>
          </p:cNvPicPr>
          <p:nvPr/>
        </p:nvPicPr>
        <p:blipFill>
          <a:blip r:embed="rId2" cstate="print"/>
          <a:srcRect/>
          <a:stretch>
            <a:fillRect/>
          </a:stretch>
        </p:blipFill>
        <p:spPr bwMode="auto">
          <a:xfrm flipH="1">
            <a:off x="1475657" y="1707654"/>
            <a:ext cx="2831901" cy="2052228"/>
          </a:xfrm>
          <a:prstGeom prst="rect">
            <a:avLst/>
          </a:prstGeom>
          <a:ln>
            <a:noFill/>
          </a:ln>
          <a:effectLst>
            <a:softEdge rad="112500"/>
          </a:effectLst>
        </p:spPr>
      </p:pic>
    </p:spTree>
  </p:cSld>
  <p:clrMapOvr>
    <a:masterClrMapping/>
  </p:clrMapOvr>
  <p:transition>
    <p:checke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0413" y="50800"/>
            <a:ext cx="7772400" cy="857250"/>
          </a:xfrm>
        </p:spPr>
        <p:txBody>
          <a:bodyPr/>
          <a:lstStyle/>
          <a:p>
            <a:r>
              <a:rPr lang="en-US" altLang="en-US" sz="2800" b="1">
                <a:solidFill>
                  <a:srgbClr val="CC3300"/>
                </a:solidFill>
              </a:rPr>
              <a:t>LOS PIES DE  HIERRO Y BARRO… </a:t>
            </a:r>
            <a:br>
              <a:rPr lang="en-US" altLang="en-US" sz="2800" b="1">
                <a:solidFill>
                  <a:srgbClr val="CC3300"/>
                </a:solidFill>
              </a:rPr>
            </a:br>
            <a:r>
              <a:rPr lang="en-US" altLang="en-US" sz="2800" b="1">
                <a:solidFill>
                  <a:srgbClr val="FFFF00"/>
                </a:solidFill>
              </a:rPr>
              <a:t>Un reino fragmentado!</a:t>
            </a:r>
            <a:endParaRPr lang="en-US" altLang="en-US" b="1">
              <a:solidFill>
                <a:srgbClr val="CC3300"/>
              </a:solidFill>
            </a:endParaRPr>
          </a:p>
        </p:txBody>
      </p:sp>
      <p:sp>
        <p:nvSpPr>
          <p:cNvPr id="70659" name="Rectangle 3"/>
          <p:cNvSpPr>
            <a:spLocks noGrp="1" noChangeArrowheads="1"/>
          </p:cNvSpPr>
          <p:nvPr>
            <p:ph type="body" sz="half" idx="1"/>
          </p:nvPr>
        </p:nvSpPr>
        <p:spPr>
          <a:xfrm>
            <a:off x="250825" y="627063"/>
            <a:ext cx="4648200" cy="3086100"/>
          </a:xfrm>
        </p:spPr>
        <p:txBody>
          <a:bodyPr/>
          <a:lstStyle/>
          <a:p>
            <a:pPr algn="just"/>
            <a:r>
              <a:rPr lang="es-CO" altLang="en-US" sz="2800">
                <a:solidFill>
                  <a:srgbClr val="FFFF00"/>
                </a:solidFill>
              </a:rPr>
              <a:t>Los primeros en sublevarse contra Roma fueron los germanos quienes derrotaron a los legionaros en el  año 378  en la batalla de Adrianópolis.</a:t>
            </a:r>
          </a:p>
          <a:p>
            <a:pPr algn="just"/>
            <a:r>
              <a:rPr lang="es-CO" altLang="en-US" sz="2800">
                <a:solidFill>
                  <a:srgbClr val="FFFF00"/>
                </a:solidFill>
              </a:rPr>
              <a:t>En el año 410, Alarico invadió a Roma.</a:t>
            </a:r>
          </a:p>
          <a:p>
            <a:pPr algn="just"/>
            <a:r>
              <a:rPr lang="es-CO" altLang="en-US" sz="2800">
                <a:solidFill>
                  <a:srgbClr val="FFFF00"/>
                </a:solidFill>
              </a:rPr>
              <a:t>Atila, rey de los hunos, arrazó con toda Europa!</a:t>
            </a:r>
          </a:p>
        </p:txBody>
      </p:sp>
      <p:pic>
        <p:nvPicPr>
          <p:cNvPr id="58374" name="Picture 6" descr="http://www.kalipedia.com/kalipediamedia/historia/media/200707/17/hisuniversal/20070717klphisuni_49.Ges.SCO.png"/>
          <p:cNvPicPr>
            <a:picLocks noChangeAspect="1" noChangeArrowheads="1"/>
          </p:cNvPicPr>
          <p:nvPr/>
        </p:nvPicPr>
        <p:blipFill>
          <a:blip r:embed="rId2" cstate="print"/>
          <a:srcRect/>
          <a:stretch>
            <a:fillRect/>
          </a:stretch>
        </p:blipFill>
        <p:spPr bwMode="auto">
          <a:xfrm>
            <a:off x="5046266" y="1707654"/>
            <a:ext cx="3774207" cy="3132348"/>
          </a:xfrm>
          <a:prstGeom prst="rect">
            <a:avLst/>
          </a:prstGeom>
          <a:ln>
            <a:noFill/>
          </a:ln>
          <a:effectLst>
            <a:softEdge rad="112500"/>
          </a:effectLst>
        </p:spPr>
      </p:pic>
    </p:spTree>
  </p:cSld>
  <p:clrMapOvr>
    <a:masterClrMapping/>
  </p:clrMapOvr>
  <p:transition>
    <p:pull dir="d"/>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123825"/>
            <a:ext cx="7772400" cy="857250"/>
          </a:xfrm>
        </p:spPr>
        <p:txBody>
          <a:bodyPr/>
          <a:lstStyle/>
          <a:p>
            <a:pPr algn="ctr"/>
            <a:r>
              <a:rPr lang="es-CO" altLang="en-US" sz="2800" b="1">
                <a:solidFill>
                  <a:srgbClr val="CC3300"/>
                </a:solidFill>
              </a:rPr>
              <a:t>LOS PIES DE  HIERRO Y BARRO… </a:t>
            </a:r>
            <a:br>
              <a:rPr lang="es-CO" altLang="en-US" sz="2800" b="1">
                <a:solidFill>
                  <a:srgbClr val="CC3300"/>
                </a:solidFill>
              </a:rPr>
            </a:br>
            <a:r>
              <a:rPr lang="es-CO" altLang="en-US" sz="2800" b="1">
                <a:solidFill>
                  <a:srgbClr val="FFFF00"/>
                </a:solidFill>
              </a:rPr>
              <a:t>Un reino fragmentado!</a:t>
            </a:r>
            <a:endParaRPr lang="es-CO" altLang="en-US" b="1">
              <a:solidFill>
                <a:srgbClr val="CC3300"/>
              </a:solidFill>
            </a:endParaRPr>
          </a:p>
        </p:txBody>
      </p:sp>
      <p:sp>
        <p:nvSpPr>
          <p:cNvPr id="71683" name="Rectangle 3"/>
          <p:cNvSpPr>
            <a:spLocks noGrp="1" noChangeArrowheads="1"/>
          </p:cNvSpPr>
          <p:nvPr>
            <p:ph type="body" sz="half" idx="1"/>
          </p:nvPr>
        </p:nvSpPr>
        <p:spPr>
          <a:xfrm>
            <a:off x="381000" y="987425"/>
            <a:ext cx="8153400" cy="3086100"/>
          </a:xfrm>
        </p:spPr>
        <p:txBody>
          <a:bodyPr/>
          <a:lstStyle/>
          <a:p>
            <a:r>
              <a:rPr lang="es-CO" altLang="en-US" sz="2800">
                <a:solidFill>
                  <a:srgbClr val="FFFF00"/>
                </a:solidFill>
              </a:rPr>
              <a:t>De las ruinas del imperio romano surgió la actual Europa.</a:t>
            </a:r>
          </a:p>
          <a:p>
            <a:r>
              <a:rPr lang="es-CO" altLang="en-US" sz="2800">
                <a:solidFill>
                  <a:srgbClr val="FFFF00"/>
                </a:solidFill>
              </a:rPr>
              <a:t>Los visigodos :  Dinamarca; 				   los Anglos :Inglaterra; 				          	   los Burgundios: Suiza; 				   los Francos : Francia; 				             los Lombardos :	Italia;					   los Germanos: Alemania;</a:t>
            </a:r>
          </a:p>
          <a:p>
            <a:r>
              <a:rPr lang="es-CO" altLang="en-US" sz="2800">
                <a:solidFill>
                  <a:srgbClr val="FFFF00"/>
                </a:solidFill>
              </a:rPr>
              <a:t>Los Suevos: España</a:t>
            </a:r>
          </a:p>
        </p:txBody>
      </p:sp>
      <p:pic>
        <p:nvPicPr>
          <p:cNvPr id="71684" name="Picture 7" descr="C:\WINDOWS\DESKTOP\laminas\barbaro1.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32363" y="2039938"/>
            <a:ext cx="4100512" cy="1935162"/>
          </a:xfrm>
        </p:spPr>
      </p:pic>
      <p:sp>
        <p:nvSpPr>
          <p:cNvPr id="71685" name="Text Box 8"/>
          <p:cNvSpPr txBox="1">
            <a:spLocks noChangeArrowheads="1"/>
          </p:cNvSpPr>
          <p:nvPr/>
        </p:nvSpPr>
        <p:spPr bwMode="auto">
          <a:xfrm>
            <a:off x="7315200" y="1943100"/>
            <a:ext cx="1828800" cy="3079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Invasiones bárbaras</a:t>
            </a:r>
          </a:p>
        </p:txBody>
      </p:sp>
      <p:sp>
        <p:nvSpPr>
          <p:cNvPr id="71686" name="Text Box 9"/>
          <p:cNvSpPr txBox="1">
            <a:spLocks noChangeArrowheads="1"/>
          </p:cNvSpPr>
          <p:nvPr/>
        </p:nvSpPr>
        <p:spPr bwMode="auto">
          <a:xfrm>
            <a:off x="7391400" y="28575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Hunos (446)</a:t>
            </a:r>
          </a:p>
        </p:txBody>
      </p:sp>
      <p:sp>
        <p:nvSpPr>
          <p:cNvPr id="71687" name="Text Box 11"/>
          <p:cNvSpPr txBox="1">
            <a:spLocks noChangeArrowheads="1"/>
          </p:cNvSpPr>
          <p:nvPr/>
        </p:nvSpPr>
        <p:spPr bwMode="auto">
          <a:xfrm>
            <a:off x="5715000" y="314325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Visigodos (417)</a:t>
            </a:r>
          </a:p>
        </p:txBody>
      </p:sp>
      <p:sp>
        <p:nvSpPr>
          <p:cNvPr id="71688" name="Text Box 12"/>
          <p:cNvSpPr txBox="1">
            <a:spLocks noChangeArrowheads="1"/>
          </p:cNvSpPr>
          <p:nvPr/>
        </p:nvSpPr>
        <p:spPr bwMode="auto">
          <a:xfrm>
            <a:off x="5715000" y="25146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Francos (358)</a:t>
            </a:r>
          </a:p>
        </p:txBody>
      </p:sp>
      <p:sp>
        <p:nvSpPr>
          <p:cNvPr id="71689" name="Text Box 13"/>
          <p:cNvSpPr txBox="1">
            <a:spLocks noChangeArrowheads="1"/>
          </p:cNvSpPr>
          <p:nvPr/>
        </p:nvSpPr>
        <p:spPr bwMode="auto">
          <a:xfrm>
            <a:off x="6013450" y="2857500"/>
            <a:ext cx="1082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Burgundios</a:t>
            </a:r>
          </a:p>
          <a:p>
            <a:r>
              <a:rPr lang="en-US" sz="1400" b="1">
                <a:solidFill>
                  <a:schemeClr val="bg1"/>
                </a:solidFill>
              </a:rPr>
              <a:t>(443)</a:t>
            </a:r>
          </a:p>
        </p:txBody>
      </p:sp>
      <p:sp>
        <p:nvSpPr>
          <p:cNvPr id="71690" name="Text Box 14"/>
          <p:cNvSpPr txBox="1">
            <a:spLocks noChangeArrowheads="1"/>
          </p:cNvSpPr>
          <p:nvPr/>
        </p:nvSpPr>
        <p:spPr bwMode="auto">
          <a:xfrm>
            <a:off x="7391400" y="222885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Ostrogodos (150)</a:t>
            </a:r>
          </a:p>
        </p:txBody>
      </p:sp>
      <p:sp>
        <p:nvSpPr>
          <p:cNvPr id="71691" name="Text Box 15"/>
          <p:cNvSpPr txBox="1">
            <a:spLocks noChangeArrowheads="1"/>
          </p:cNvSpPr>
          <p:nvPr/>
        </p:nvSpPr>
        <p:spPr bwMode="auto">
          <a:xfrm>
            <a:off x="5943600" y="20574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Anglos(367)</a:t>
            </a:r>
          </a:p>
        </p:txBody>
      </p:sp>
      <p:sp>
        <p:nvSpPr>
          <p:cNvPr id="71692" name="Text Box 16"/>
          <p:cNvSpPr txBox="1">
            <a:spLocks noChangeArrowheads="1"/>
          </p:cNvSpPr>
          <p:nvPr/>
        </p:nvSpPr>
        <p:spPr bwMode="auto">
          <a:xfrm>
            <a:off x="5257800" y="28575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Vándalos</a:t>
            </a:r>
          </a:p>
          <a:p>
            <a:pPr>
              <a:spcBef>
                <a:spcPct val="50000"/>
              </a:spcBef>
            </a:pPr>
            <a:r>
              <a:rPr lang="en-US" sz="1400" b="1">
                <a:solidFill>
                  <a:schemeClr val="bg1"/>
                </a:solidFill>
              </a:rPr>
              <a:t>(412)</a:t>
            </a:r>
          </a:p>
        </p:txBody>
      </p:sp>
      <p:sp>
        <p:nvSpPr>
          <p:cNvPr id="71693" name="Text Box 18"/>
          <p:cNvSpPr txBox="1">
            <a:spLocks noChangeArrowheads="1"/>
          </p:cNvSpPr>
          <p:nvPr/>
        </p:nvSpPr>
        <p:spPr bwMode="auto">
          <a:xfrm>
            <a:off x="7375525" y="2579688"/>
            <a:ext cx="134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Visigodos (200)</a:t>
            </a:r>
          </a:p>
        </p:txBody>
      </p:sp>
      <p:sp>
        <p:nvSpPr>
          <p:cNvPr id="71694" name="Text Box 19"/>
          <p:cNvSpPr txBox="1">
            <a:spLocks noChangeArrowheads="1"/>
          </p:cNvSpPr>
          <p:nvPr/>
        </p:nvSpPr>
        <p:spPr bwMode="auto">
          <a:xfrm>
            <a:off x="6384925" y="2579688"/>
            <a:ext cx="1073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Lombardos</a:t>
            </a:r>
          </a:p>
          <a:p>
            <a:r>
              <a:rPr lang="en-US" sz="1400" b="1">
                <a:solidFill>
                  <a:schemeClr val="bg1"/>
                </a:solidFill>
              </a:rPr>
              <a:t>(410)</a:t>
            </a:r>
          </a:p>
        </p:txBody>
      </p:sp>
      <p:sp>
        <p:nvSpPr>
          <p:cNvPr id="71695" name="Text Box 20"/>
          <p:cNvSpPr txBox="1">
            <a:spLocks noChangeArrowheads="1"/>
          </p:cNvSpPr>
          <p:nvPr/>
        </p:nvSpPr>
        <p:spPr bwMode="auto">
          <a:xfrm>
            <a:off x="6080125" y="2236788"/>
            <a:ext cx="1206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Sajones (367)</a:t>
            </a:r>
          </a:p>
        </p:txBody>
      </p:sp>
    </p:spTree>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0638"/>
            <a:ext cx="7772400" cy="857251"/>
          </a:xfrm>
        </p:spPr>
        <p:txBody>
          <a:bodyPr/>
          <a:lstStyle/>
          <a:p>
            <a:pPr algn="ctr"/>
            <a:r>
              <a:rPr lang="en-US" altLang="en-US" sz="2800" b="1">
                <a:solidFill>
                  <a:srgbClr val="CC3300"/>
                </a:solidFill>
              </a:rPr>
              <a:t>Una señal profética en el tiempo de los PIES!</a:t>
            </a:r>
            <a:endParaRPr lang="en-US" altLang="en-US" b="1">
              <a:solidFill>
                <a:srgbClr val="CC3300"/>
              </a:solidFill>
            </a:endParaRPr>
          </a:p>
        </p:txBody>
      </p:sp>
      <p:sp>
        <p:nvSpPr>
          <p:cNvPr id="72707" name="Rectangle 3"/>
          <p:cNvSpPr>
            <a:spLocks noGrp="1" noChangeArrowheads="1"/>
          </p:cNvSpPr>
          <p:nvPr>
            <p:ph type="body" sz="half" idx="1"/>
          </p:nvPr>
        </p:nvSpPr>
        <p:spPr>
          <a:xfrm>
            <a:off x="381000" y="1276350"/>
            <a:ext cx="8153400" cy="2743200"/>
          </a:xfrm>
        </p:spPr>
        <p:txBody>
          <a:bodyPr/>
          <a:lstStyle/>
          <a:p>
            <a:r>
              <a:rPr lang="es-CO" altLang="en-US" sz="2400">
                <a:solidFill>
                  <a:srgbClr val="FFFF00"/>
                </a:solidFill>
              </a:rPr>
              <a:t>“…Se MEZCLARAN POR				 MEDIO DE  ALIANZAS				 HUMANAS” (Dan. 2:43)</a:t>
            </a:r>
          </a:p>
          <a:p>
            <a:r>
              <a:rPr lang="es-CO" altLang="en-US" sz="2800">
                <a:solidFill>
                  <a:srgbClr val="FFFF00"/>
                </a:solidFill>
              </a:rPr>
              <a:t>La Biblia presenta la					advertencia de que los					reyes en los siguientes					siglos intentarían formar				alianzas pero nunca  podrían lograrlo totalmente!</a:t>
            </a:r>
          </a:p>
        </p:txBody>
      </p:sp>
      <p:pic>
        <p:nvPicPr>
          <p:cNvPr id="72708" name="Picture 21" descr="C:\WINDOWS\DESKTOP\laminas\ALIANZA.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43438" y="1947863"/>
            <a:ext cx="4321175" cy="1651000"/>
          </a:xfrm>
        </p:spPr>
      </p:pic>
      <p:sp>
        <p:nvSpPr>
          <p:cNvPr id="60420" name="Text Box 6"/>
          <p:cNvSpPr txBox="1">
            <a:spLocks noChangeArrowheads="1"/>
          </p:cNvSpPr>
          <p:nvPr/>
        </p:nvSpPr>
        <p:spPr bwMode="auto">
          <a:xfrm>
            <a:off x="7391400" y="2857500"/>
            <a:ext cx="9906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Hunos (446)</a:t>
            </a:r>
          </a:p>
        </p:txBody>
      </p:sp>
      <p:sp>
        <p:nvSpPr>
          <p:cNvPr id="60421" name="Text Box 7"/>
          <p:cNvSpPr txBox="1">
            <a:spLocks noChangeArrowheads="1"/>
          </p:cNvSpPr>
          <p:nvPr/>
        </p:nvSpPr>
        <p:spPr bwMode="auto">
          <a:xfrm>
            <a:off x="5715000" y="3143250"/>
            <a:ext cx="11430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Visigodos (417)</a:t>
            </a:r>
          </a:p>
        </p:txBody>
      </p:sp>
      <p:sp>
        <p:nvSpPr>
          <p:cNvPr id="60422" name="Text Box 8"/>
          <p:cNvSpPr txBox="1">
            <a:spLocks noChangeArrowheads="1"/>
          </p:cNvSpPr>
          <p:nvPr/>
        </p:nvSpPr>
        <p:spPr bwMode="auto">
          <a:xfrm>
            <a:off x="5715000" y="2514600"/>
            <a:ext cx="9906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Francos (358)</a:t>
            </a:r>
          </a:p>
        </p:txBody>
      </p:sp>
      <p:sp>
        <p:nvSpPr>
          <p:cNvPr id="60423" name="Text Box 9"/>
          <p:cNvSpPr txBox="1">
            <a:spLocks noChangeArrowheads="1"/>
          </p:cNvSpPr>
          <p:nvPr/>
        </p:nvSpPr>
        <p:spPr bwMode="auto">
          <a:xfrm>
            <a:off x="6013450" y="2857500"/>
            <a:ext cx="1082675" cy="5238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Burgundios</a:t>
            </a:r>
          </a:p>
          <a:p>
            <a:pPr>
              <a:defRPr/>
            </a:pPr>
            <a:r>
              <a:rPr lang="en-US" sz="1400" b="1">
                <a:solidFill>
                  <a:schemeClr val="accent4">
                    <a:lumMod val="20000"/>
                    <a:lumOff val="80000"/>
                  </a:schemeClr>
                </a:solidFill>
                <a:latin typeface="Times New Roman" charset="0"/>
              </a:rPr>
              <a:t>(443)</a:t>
            </a:r>
          </a:p>
        </p:txBody>
      </p:sp>
      <p:sp>
        <p:nvSpPr>
          <p:cNvPr id="60424" name="Text Box 10"/>
          <p:cNvSpPr txBox="1">
            <a:spLocks noChangeArrowheads="1"/>
          </p:cNvSpPr>
          <p:nvPr/>
        </p:nvSpPr>
        <p:spPr bwMode="auto">
          <a:xfrm>
            <a:off x="7391400" y="2228850"/>
            <a:ext cx="12192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Ostrogodos (150)</a:t>
            </a:r>
          </a:p>
        </p:txBody>
      </p:sp>
      <p:sp>
        <p:nvSpPr>
          <p:cNvPr id="60425" name="Text Box 11"/>
          <p:cNvSpPr txBox="1">
            <a:spLocks noChangeArrowheads="1"/>
          </p:cNvSpPr>
          <p:nvPr/>
        </p:nvSpPr>
        <p:spPr bwMode="auto">
          <a:xfrm>
            <a:off x="5943600" y="2057400"/>
            <a:ext cx="1295400" cy="3079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dirty="0">
                <a:solidFill>
                  <a:schemeClr val="accent4">
                    <a:lumMod val="20000"/>
                    <a:lumOff val="80000"/>
                  </a:schemeClr>
                </a:solidFill>
                <a:latin typeface="Times New Roman" charset="0"/>
              </a:rPr>
              <a:t>Anglos(367)</a:t>
            </a:r>
          </a:p>
        </p:txBody>
      </p:sp>
      <p:sp>
        <p:nvSpPr>
          <p:cNvPr id="60426" name="Text Box 12"/>
          <p:cNvSpPr txBox="1">
            <a:spLocks noChangeArrowheads="1"/>
          </p:cNvSpPr>
          <p:nvPr/>
        </p:nvSpPr>
        <p:spPr bwMode="auto">
          <a:xfrm>
            <a:off x="5257800" y="2857500"/>
            <a:ext cx="1295400" cy="630238"/>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Vándalos</a:t>
            </a:r>
          </a:p>
          <a:p>
            <a:pPr>
              <a:spcBef>
                <a:spcPct val="50000"/>
              </a:spcBef>
              <a:defRPr/>
            </a:pPr>
            <a:r>
              <a:rPr lang="en-US" sz="1400" b="1">
                <a:solidFill>
                  <a:schemeClr val="accent4">
                    <a:lumMod val="20000"/>
                    <a:lumOff val="80000"/>
                  </a:schemeClr>
                </a:solidFill>
                <a:latin typeface="Times New Roman" charset="0"/>
              </a:rPr>
              <a:t>(412)</a:t>
            </a:r>
          </a:p>
        </p:txBody>
      </p:sp>
      <p:sp>
        <p:nvSpPr>
          <p:cNvPr id="60427" name="Text Box 13"/>
          <p:cNvSpPr txBox="1">
            <a:spLocks noChangeArrowheads="1"/>
          </p:cNvSpPr>
          <p:nvPr/>
        </p:nvSpPr>
        <p:spPr bwMode="auto">
          <a:xfrm>
            <a:off x="7375525" y="2579688"/>
            <a:ext cx="1349375" cy="3079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Visigodos (200)</a:t>
            </a:r>
          </a:p>
        </p:txBody>
      </p:sp>
      <p:sp>
        <p:nvSpPr>
          <p:cNvPr id="60428" name="Text Box 14"/>
          <p:cNvSpPr txBox="1">
            <a:spLocks noChangeArrowheads="1"/>
          </p:cNvSpPr>
          <p:nvPr/>
        </p:nvSpPr>
        <p:spPr bwMode="auto">
          <a:xfrm>
            <a:off x="6384925" y="2579688"/>
            <a:ext cx="1073150" cy="5238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Lombardos</a:t>
            </a:r>
          </a:p>
          <a:p>
            <a:pPr>
              <a:defRPr/>
            </a:pPr>
            <a:r>
              <a:rPr lang="en-US" sz="1400" b="1">
                <a:solidFill>
                  <a:schemeClr val="accent4">
                    <a:lumMod val="20000"/>
                    <a:lumOff val="80000"/>
                  </a:schemeClr>
                </a:solidFill>
                <a:latin typeface="Times New Roman" charset="0"/>
              </a:rPr>
              <a:t>(410)</a:t>
            </a:r>
          </a:p>
        </p:txBody>
      </p:sp>
      <p:sp>
        <p:nvSpPr>
          <p:cNvPr id="60429" name="Text Box 15"/>
          <p:cNvSpPr txBox="1">
            <a:spLocks noChangeArrowheads="1"/>
          </p:cNvSpPr>
          <p:nvPr/>
        </p:nvSpPr>
        <p:spPr bwMode="auto">
          <a:xfrm>
            <a:off x="6080125" y="2236788"/>
            <a:ext cx="1206500" cy="3079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Sajones (367)</a:t>
            </a:r>
          </a:p>
        </p:txBody>
      </p:sp>
    </p:spTree>
  </p:cSld>
  <p:clrMapOvr>
    <a:masterClrMapping/>
  </p:clrMapOvr>
  <p:transition>
    <p:checker dir="vert"/>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236538"/>
            <a:ext cx="7772400" cy="857251"/>
          </a:xfrm>
        </p:spPr>
        <p:txBody>
          <a:bodyPr/>
          <a:lstStyle/>
          <a:p>
            <a:pPr algn="ctr"/>
            <a:r>
              <a:rPr lang="en-US" altLang="en-US" sz="2800" b="1">
                <a:solidFill>
                  <a:srgbClr val="CC3300"/>
                </a:solidFill>
              </a:rPr>
              <a:t>Las GRANDES ALIANZAS en el tiempo de los pies</a:t>
            </a:r>
            <a:endParaRPr lang="en-US" altLang="en-US" b="1">
              <a:solidFill>
                <a:srgbClr val="CC3300"/>
              </a:solidFill>
            </a:endParaRPr>
          </a:p>
        </p:txBody>
      </p:sp>
      <p:sp>
        <p:nvSpPr>
          <p:cNvPr id="73731" name="Rectangle 3"/>
          <p:cNvSpPr>
            <a:spLocks noGrp="1" noChangeArrowheads="1"/>
          </p:cNvSpPr>
          <p:nvPr>
            <p:ph type="body" sz="half" idx="1"/>
          </p:nvPr>
        </p:nvSpPr>
        <p:spPr>
          <a:xfrm>
            <a:off x="250825" y="771525"/>
            <a:ext cx="8153400" cy="3086100"/>
          </a:xfrm>
        </p:spPr>
        <p:txBody>
          <a:bodyPr/>
          <a:lstStyle/>
          <a:p>
            <a:pPr algn="just"/>
            <a:r>
              <a:rPr lang="es-CO" altLang="en-US" sz="2000" b="1">
                <a:solidFill>
                  <a:srgbClr val="FFFF00"/>
                </a:solidFill>
                <a:latin typeface="Arial" charset="0"/>
              </a:rPr>
              <a:t>El primer  gran intento lo hizo Carlo Magno. En el año 800 el Papa León III  y Carlo Magno crearon un gran imperio al  hacer  un concordato entre  los dos.   Este llegó a ser conocido como   el  SACRO SANTO IMPERIO 				 ROMANO.</a:t>
            </a:r>
          </a:p>
          <a:p>
            <a:pPr algn="just"/>
            <a:r>
              <a:rPr lang="es-CO" altLang="en-US" sz="2000" b="1">
                <a:solidFill>
                  <a:srgbClr val="FFFF00"/>
                </a:solidFill>
                <a:latin typeface="Arial" charset="0"/>
              </a:rPr>
              <a:t>Con  esta alianza se 					cobijaron los pueblos					 germánicos y los no germánicos. 				    Sin embargo, esta alianza, de 				acuerdo a la Escritura no 					funcionaría. A la muerte de 				Carlomagno el imperio se dividió por las peleas de sus hijos. En el tratado de Verdum en 843 se dividieron el imperio.</a:t>
            </a:r>
          </a:p>
        </p:txBody>
      </p:sp>
      <p:pic>
        <p:nvPicPr>
          <p:cNvPr id="73732" name="Picture 17" descr="C:\WINDOWS\DESKTOP\laminas\carlomag.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94250" y="2032000"/>
            <a:ext cx="3954463" cy="1730375"/>
          </a:xfrm>
        </p:spPr>
      </p:pic>
      <p:sp>
        <p:nvSpPr>
          <p:cNvPr id="73733" name="Text Box 4"/>
          <p:cNvSpPr txBox="1">
            <a:spLocks noChangeArrowheads="1"/>
          </p:cNvSpPr>
          <p:nvPr/>
        </p:nvSpPr>
        <p:spPr bwMode="auto">
          <a:xfrm>
            <a:off x="7391400" y="28575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Hunos (446)</a:t>
            </a:r>
          </a:p>
        </p:txBody>
      </p:sp>
      <p:sp>
        <p:nvSpPr>
          <p:cNvPr id="73734" name="Text Box 5"/>
          <p:cNvSpPr txBox="1">
            <a:spLocks noChangeArrowheads="1"/>
          </p:cNvSpPr>
          <p:nvPr/>
        </p:nvSpPr>
        <p:spPr bwMode="auto">
          <a:xfrm>
            <a:off x="5715000" y="314325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Visigodos (417)</a:t>
            </a:r>
          </a:p>
        </p:txBody>
      </p:sp>
      <p:sp>
        <p:nvSpPr>
          <p:cNvPr id="73735" name="Text Box 6"/>
          <p:cNvSpPr txBox="1">
            <a:spLocks noChangeArrowheads="1"/>
          </p:cNvSpPr>
          <p:nvPr/>
        </p:nvSpPr>
        <p:spPr bwMode="auto">
          <a:xfrm>
            <a:off x="5715000" y="25146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Francos (358)</a:t>
            </a:r>
          </a:p>
        </p:txBody>
      </p:sp>
      <p:sp>
        <p:nvSpPr>
          <p:cNvPr id="73736" name="Text Box 7"/>
          <p:cNvSpPr txBox="1">
            <a:spLocks noChangeArrowheads="1"/>
          </p:cNvSpPr>
          <p:nvPr/>
        </p:nvSpPr>
        <p:spPr bwMode="auto">
          <a:xfrm>
            <a:off x="6013450" y="2857500"/>
            <a:ext cx="1082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Burgundios</a:t>
            </a:r>
          </a:p>
          <a:p>
            <a:r>
              <a:rPr lang="en-US" sz="1400" b="1">
                <a:solidFill>
                  <a:schemeClr val="bg1"/>
                </a:solidFill>
              </a:rPr>
              <a:t>(443)</a:t>
            </a:r>
          </a:p>
        </p:txBody>
      </p:sp>
      <p:sp>
        <p:nvSpPr>
          <p:cNvPr id="73737" name="Text Box 8"/>
          <p:cNvSpPr txBox="1">
            <a:spLocks noChangeArrowheads="1"/>
          </p:cNvSpPr>
          <p:nvPr/>
        </p:nvSpPr>
        <p:spPr bwMode="auto">
          <a:xfrm>
            <a:off x="7391400" y="222885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Ostrogodos (150)</a:t>
            </a:r>
          </a:p>
        </p:txBody>
      </p:sp>
      <p:sp>
        <p:nvSpPr>
          <p:cNvPr id="73738" name="Text Box 9"/>
          <p:cNvSpPr txBox="1">
            <a:spLocks noChangeArrowheads="1"/>
          </p:cNvSpPr>
          <p:nvPr/>
        </p:nvSpPr>
        <p:spPr bwMode="auto">
          <a:xfrm>
            <a:off x="5943600" y="20574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Anglos(367)</a:t>
            </a:r>
          </a:p>
        </p:txBody>
      </p:sp>
      <p:sp>
        <p:nvSpPr>
          <p:cNvPr id="73739" name="Text Box 10"/>
          <p:cNvSpPr txBox="1">
            <a:spLocks noChangeArrowheads="1"/>
          </p:cNvSpPr>
          <p:nvPr/>
        </p:nvSpPr>
        <p:spPr bwMode="auto">
          <a:xfrm>
            <a:off x="5257800" y="28575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Vándalos</a:t>
            </a:r>
          </a:p>
          <a:p>
            <a:pPr>
              <a:spcBef>
                <a:spcPct val="50000"/>
              </a:spcBef>
            </a:pPr>
            <a:r>
              <a:rPr lang="en-US" sz="1400" b="1">
                <a:solidFill>
                  <a:schemeClr val="bg1"/>
                </a:solidFill>
              </a:rPr>
              <a:t>(412)</a:t>
            </a:r>
          </a:p>
        </p:txBody>
      </p:sp>
      <p:sp>
        <p:nvSpPr>
          <p:cNvPr id="73740" name="Text Box 11"/>
          <p:cNvSpPr txBox="1">
            <a:spLocks noChangeArrowheads="1"/>
          </p:cNvSpPr>
          <p:nvPr/>
        </p:nvSpPr>
        <p:spPr bwMode="auto">
          <a:xfrm>
            <a:off x="7375525" y="2579688"/>
            <a:ext cx="134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Visigodos (200)</a:t>
            </a:r>
          </a:p>
        </p:txBody>
      </p:sp>
      <p:sp>
        <p:nvSpPr>
          <p:cNvPr id="73741" name="Text Box 12"/>
          <p:cNvSpPr txBox="1">
            <a:spLocks noChangeArrowheads="1"/>
          </p:cNvSpPr>
          <p:nvPr/>
        </p:nvSpPr>
        <p:spPr bwMode="auto">
          <a:xfrm>
            <a:off x="6384925" y="2579688"/>
            <a:ext cx="1073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Lombardos</a:t>
            </a:r>
          </a:p>
          <a:p>
            <a:r>
              <a:rPr lang="en-US" sz="1400" b="1">
                <a:solidFill>
                  <a:schemeClr val="bg1"/>
                </a:solidFill>
              </a:rPr>
              <a:t>(410)</a:t>
            </a:r>
          </a:p>
        </p:txBody>
      </p:sp>
      <p:sp>
        <p:nvSpPr>
          <p:cNvPr id="73742" name="Text Box 13"/>
          <p:cNvSpPr txBox="1">
            <a:spLocks noChangeArrowheads="1"/>
          </p:cNvSpPr>
          <p:nvPr/>
        </p:nvSpPr>
        <p:spPr bwMode="auto">
          <a:xfrm>
            <a:off x="6080125" y="2236788"/>
            <a:ext cx="1206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Sajones (367)</a:t>
            </a:r>
          </a:p>
        </p:txBody>
      </p:sp>
    </p:spTree>
  </p:cSld>
  <p:clrMapOvr>
    <a:masterClrMapping/>
  </p:clrMapOvr>
  <p:transition>
    <p:checke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50800"/>
            <a:ext cx="7772400" cy="857250"/>
          </a:xfrm>
        </p:spPr>
        <p:txBody>
          <a:bodyPr/>
          <a:lstStyle/>
          <a:p>
            <a:pPr algn="ctr"/>
            <a:r>
              <a:rPr lang="es-CO" altLang="en-US" sz="2800" b="1">
                <a:solidFill>
                  <a:srgbClr val="CC3300"/>
                </a:solidFill>
              </a:rPr>
              <a:t>Una señal profética en el tiempo de los PIES!</a:t>
            </a:r>
            <a:endParaRPr lang="es-CO" altLang="en-US" b="1">
              <a:solidFill>
                <a:srgbClr val="CC3300"/>
              </a:solidFill>
            </a:endParaRPr>
          </a:p>
        </p:txBody>
      </p:sp>
      <p:sp>
        <p:nvSpPr>
          <p:cNvPr id="74755" name="Rectangle 3"/>
          <p:cNvSpPr>
            <a:spLocks noGrp="1" noChangeArrowheads="1"/>
          </p:cNvSpPr>
          <p:nvPr>
            <p:ph type="body" sz="half" idx="1"/>
          </p:nvPr>
        </p:nvSpPr>
        <p:spPr>
          <a:xfrm>
            <a:off x="107950" y="1131888"/>
            <a:ext cx="8153400" cy="3086100"/>
          </a:xfrm>
        </p:spPr>
        <p:txBody>
          <a:bodyPr/>
          <a:lstStyle/>
          <a:p>
            <a:pPr algn="just"/>
            <a:r>
              <a:rPr lang="es-CO" altLang="en-US" sz="2400">
                <a:solidFill>
                  <a:srgbClr val="FFFF00"/>
                </a:solidFill>
              </a:rPr>
              <a:t>En el siglo XVI, Carlos V trató de reunificar el imperio al ser soberano de la mayor parte de Europa. Sin embargo, abdicó en 1555.</a:t>
            </a:r>
          </a:p>
          <a:p>
            <a:pPr algn="just"/>
            <a:r>
              <a:rPr lang="es-CO" altLang="en-US" sz="2400">
                <a:solidFill>
                  <a:srgbClr val="FFFF00"/>
                </a:solidFill>
              </a:rPr>
              <a:t>En el siglo XVIII, 						  Luis XIV  rey de Francia					nombró a sus familiares 					 reyes de Europa. Esta 					alianza de sangre fracasó 				                 en 1713 con  el tratado 					     de Utrecht.</a:t>
            </a:r>
            <a:endParaRPr lang="es-CO" altLang="en-US" sz="2800">
              <a:solidFill>
                <a:srgbClr val="FFFF00"/>
              </a:solidFill>
            </a:endParaRPr>
          </a:p>
        </p:txBody>
      </p:sp>
      <p:pic>
        <p:nvPicPr>
          <p:cNvPr id="74756" name="Picture 17" descr="C:\WINDOWS\DESKTOP\laminas\REYES.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27538" y="2008188"/>
            <a:ext cx="4476750" cy="2238375"/>
          </a:xfrm>
        </p:spPr>
      </p:pic>
      <p:sp>
        <p:nvSpPr>
          <p:cNvPr id="62468" name="Text Box 4"/>
          <p:cNvSpPr txBox="1">
            <a:spLocks noChangeArrowheads="1"/>
          </p:cNvSpPr>
          <p:nvPr/>
        </p:nvSpPr>
        <p:spPr bwMode="auto">
          <a:xfrm>
            <a:off x="7391400" y="2857500"/>
            <a:ext cx="9906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Hunos (446)</a:t>
            </a:r>
          </a:p>
        </p:txBody>
      </p:sp>
      <p:sp>
        <p:nvSpPr>
          <p:cNvPr id="62469" name="Text Box 5"/>
          <p:cNvSpPr txBox="1">
            <a:spLocks noChangeArrowheads="1"/>
          </p:cNvSpPr>
          <p:nvPr/>
        </p:nvSpPr>
        <p:spPr bwMode="auto">
          <a:xfrm>
            <a:off x="5715000" y="3143250"/>
            <a:ext cx="11430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Visigodos (417)</a:t>
            </a:r>
          </a:p>
        </p:txBody>
      </p:sp>
      <p:sp>
        <p:nvSpPr>
          <p:cNvPr id="62470" name="Text Box 6"/>
          <p:cNvSpPr txBox="1">
            <a:spLocks noChangeArrowheads="1"/>
          </p:cNvSpPr>
          <p:nvPr/>
        </p:nvSpPr>
        <p:spPr bwMode="auto">
          <a:xfrm>
            <a:off x="5715000" y="2514600"/>
            <a:ext cx="9906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Francos (358)</a:t>
            </a:r>
          </a:p>
        </p:txBody>
      </p:sp>
      <p:sp>
        <p:nvSpPr>
          <p:cNvPr id="62471" name="Text Box 7"/>
          <p:cNvSpPr txBox="1">
            <a:spLocks noChangeArrowheads="1"/>
          </p:cNvSpPr>
          <p:nvPr/>
        </p:nvSpPr>
        <p:spPr bwMode="auto">
          <a:xfrm>
            <a:off x="6013450" y="2857500"/>
            <a:ext cx="1082675" cy="5238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Burgundios</a:t>
            </a:r>
          </a:p>
          <a:p>
            <a:pPr>
              <a:defRPr/>
            </a:pPr>
            <a:r>
              <a:rPr lang="en-US" sz="1400" b="1">
                <a:solidFill>
                  <a:schemeClr val="accent4">
                    <a:lumMod val="20000"/>
                    <a:lumOff val="80000"/>
                  </a:schemeClr>
                </a:solidFill>
                <a:latin typeface="Times New Roman" charset="0"/>
              </a:rPr>
              <a:t>(443)</a:t>
            </a:r>
          </a:p>
        </p:txBody>
      </p:sp>
      <p:sp>
        <p:nvSpPr>
          <p:cNvPr id="62472" name="Text Box 8"/>
          <p:cNvSpPr txBox="1">
            <a:spLocks noChangeArrowheads="1"/>
          </p:cNvSpPr>
          <p:nvPr/>
        </p:nvSpPr>
        <p:spPr bwMode="auto">
          <a:xfrm>
            <a:off x="7391400" y="2228850"/>
            <a:ext cx="12192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Ostrogodos (150)</a:t>
            </a:r>
          </a:p>
        </p:txBody>
      </p:sp>
      <p:sp>
        <p:nvSpPr>
          <p:cNvPr id="62473" name="Text Box 9"/>
          <p:cNvSpPr txBox="1">
            <a:spLocks noChangeArrowheads="1"/>
          </p:cNvSpPr>
          <p:nvPr/>
        </p:nvSpPr>
        <p:spPr bwMode="auto">
          <a:xfrm>
            <a:off x="5943600" y="2057400"/>
            <a:ext cx="1295400" cy="3079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dirty="0">
                <a:solidFill>
                  <a:schemeClr val="accent4">
                    <a:lumMod val="20000"/>
                    <a:lumOff val="80000"/>
                  </a:schemeClr>
                </a:solidFill>
                <a:latin typeface="Times New Roman" charset="0"/>
              </a:rPr>
              <a:t>Anglos(367)</a:t>
            </a:r>
          </a:p>
        </p:txBody>
      </p:sp>
      <p:sp>
        <p:nvSpPr>
          <p:cNvPr id="62474" name="Text Box 10"/>
          <p:cNvSpPr txBox="1">
            <a:spLocks noChangeArrowheads="1"/>
          </p:cNvSpPr>
          <p:nvPr/>
        </p:nvSpPr>
        <p:spPr bwMode="auto">
          <a:xfrm>
            <a:off x="5257800" y="2857500"/>
            <a:ext cx="1295400" cy="630238"/>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chemeClr val="accent4">
                    <a:lumMod val="20000"/>
                    <a:lumOff val="80000"/>
                  </a:schemeClr>
                </a:solidFill>
                <a:latin typeface="Times New Roman" charset="0"/>
              </a:rPr>
              <a:t>Vándalos</a:t>
            </a:r>
          </a:p>
          <a:p>
            <a:pPr>
              <a:spcBef>
                <a:spcPct val="50000"/>
              </a:spcBef>
              <a:defRPr/>
            </a:pPr>
            <a:r>
              <a:rPr lang="en-US" sz="1400" b="1">
                <a:solidFill>
                  <a:schemeClr val="accent4">
                    <a:lumMod val="20000"/>
                    <a:lumOff val="80000"/>
                  </a:schemeClr>
                </a:solidFill>
                <a:latin typeface="Times New Roman" charset="0"/>
              </a:rPr>
              <a:t>(412)</a:t>
            </a:r>
          </a:p>
        </p:txBody>
      </p:sp>
      <p:sp>
        <p:nvSpPr>
          <p:cNvPr id="62475" name="Text Box 11"/>
          <p:cNvSpPr txBox="1">
            <a:spLocks noChangeArrowheads="1"/>
          </p:cNvSpPr>
          <p:nvPr/>
        </p:nvSpPr>
        <p:spPr bwMode="auto">
          <a:xfrm>
            <a:off x="7375525" y="2579688"/>
            <a:ext cx="1349375" cy="3079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Visigodos (200)</a:t>
            </a:r>
          </a:p>
        </p:txBody>
      </p:sp>
      <p:sp>
        <p:nvSpPr>
          <p:cNvPr id="62476" name="Text Box 12"/>
          <p:cNvSpPr txBox="1">
            <a:spLocks noChangeArrowheads="1"/>
          </p:cNvSpPr>
          <p:nvPr/>
        </p:nvSpPr>
        <p:spPr bwMode="auto">
          <a:xfrm>
            <a:off x="6384925" y="2579688"/>
            <a:ext cx="1073150" cy="5238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Lombardos</a:t>
            </a:r>
          </a:p>
          <a:p>
            <a:pPr>
              <a:defRPr/>
            </a:pPr>
            <a:r>
              <a:rPr lang="en-US" sz="1400" b="1">
                <a:solidFill>
                  <a:schemeClr val="accent4">
                    <a:lumMod val="20000"/>
                    <a:lumOff val="80000"/>
                  </a:schemeClr>
                </a:solidFill>
                <a:latin typeface="Times New Roman" charset="0"/>
              </a:rPr>
              <a:t>(410)</a:t>
            </a:r>
          </a:p>
        </p:txBody>
      </p:sp>
      <p:sp>
        <p:nvSpPr>
          <p:cNvPr id="62477" name="Text Box 13"/>
          <p:cNvSpPr txBox="1">
            <a:spLocks noChangeArrowheads="1"/>
          </p:cNvSpPr>
          <p:nvPr/>
        </p:nvSpPr>
        <p:spPr bwMode="auto">
          <a:xfrm>
            <a:off x="6080125" y="2236788"/>
            <a:ext cx="1206500" cy="307975"/>
          </a:xfrm>
          <a:prstGeom prst="rect">
            <a:avLst/>
          </a:prstGeom>
          <a:noFill/>
          <a:ln w="12700">
            <a:noFill/>
            <a:miter lim="800000"/>
            <a:headEnd type="none" w="sm" len="sm"/>
            <a:tailEnd type="none" w="sm" len="sm"/>
          </a:ln>
        </p:spPr>
        <p:txBody>
          <a:bodyPr wrap="none">
            <a:spAutoFit/>
          </a:bodyPr>
          <a:lstStyle/>
          <a:p>
            <a:pPr>
              <a:defRPr/>
            </a:pPr>
            <a:r>
              <a:rPr lang="en-US" sz="1400" b="1">
                <a:solidFill>
                  <a:schemeClr val="accent4">
                    <a:lumMod val="20000"/>
                    <a:lumOff val="80000"/>
                  </a:schemeClr>
                </a:solidFill>
                <a:latin typeface="Times New Roman" charset="0"/>
              </a:rPr>
              <a:t>Sajones (367)</a:t>
            </a:r>
          </a:p>
        </p:txBody>
      </p:sp>
    </p:spTree>
  </p:cSld>
  <p:clrMapOvr>
    <a:masterClrMapping/>
  </p:clrMapOvr>
  <p:transition>
    <p:cover dir="d"/>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20638"/>
            <a:ext cx="7772400" cy="857251"/>
          </a:xfrm>
        </p:spPr>
        <p:txBody>
          <a:bodyPr/>
          <a:lstStyle/>
          <a:p>
            <a:pPr algn="ctr"/>
            <a:r>
              <a:rPr lang="es-CO" altLang="en-US" sz="2800" b="1">
                <a:solidFill>
                  <a:srgbClr val="CC3300"/>
                </a:solidFill>
              </a:rPr>
              <a:t>Una señal profética en el tiempo de los PIES!</a:t>
            </a:r>
            <a:endParaRPr lang="es-CO" altLang="en-US" b="1">
              <a:solidFill>
                <a:srgbClr val="CC3300"/>
              </a:solidFill>
            </a:endParaRPr>
          </a:p>
        </p:txBody>
      </p:sp>
      <p:sp>
        <p:nvSpPr>
          <p:cNvPr id="75779" name="Rectangle 3"/>
          <p:cNvSpPr>
            <a:spLocks noGrp="1" noChangeArrowheads="1"/>
          </p:cNvSpPr>
          <p:nvPr>
            <p:ph type="body" sz="half" idx="1"/>
          </p:nvPr>
        </p:nvSpPr>
        <p:spPr>
          <a:xfrm>
            <a:off x="250825" y="915988"/>
            <a:ext cx="5184775" cy="3086100"/>
          </a:xfrm>
        </p:spPr>
        <p:txBody>
          <a:bodyPr/>
          <a:lstStyle/>
          <a:p>
            <a:pPr algn="just"/>
            <a:r>
              <a:rPr lang="es-CO" altLang="en-US" sz="2400">
                <a:solidFill>
                  <a:srgbClr val="FFFF00"/>
                </a:solidFill>
              </a:rPr>
              <a:t>En el siglo XIX fue Napoleón. Se proclamó emperador de Francia, rey de  Italia. A sus hermanos los nombró reyes:</a:t>
            </a:r>
          </a:p>
          <a:p>
            <a:pPr algn="just"/>
            <a:r>
              <a:rPr lang="es-CO" altLang="en-US" sz="2400">
                <a:solidFill>
                  <a:srgbClr val="FFFF00"/>
                </a:solidFill>
              </a:rPr>
              <a:t>A Luis en Holanda, a Jerónimo en Westfalia; a José en España; a su cuñado Murat en el ducado de Berg…</a:t>
            </a:r>
          </a:p>
          <a:p>
            <a:pPr algn="just"/>
            <a:r>
              <a:rPr lang="es-CO" altLang="en-US" sz="2800">
                <a:solidFill>
                  <a:srgbClr val="FFFF00"/>
                </a:solidFill>
              </a:rPr>
              <a:t>Sin embargo, fracasó! En la batalla de Waterloo fue vencido y murió en el exilio.</a:t>
            </a:r>
          </a:p>
        </p:txBody>
      </p:sp>
      <p:pic>
        <p:nvPicPr>
          <p:cNvPr id="75780" name="Picture 17" descr="C:\WINDOWS\DESKTOP\laminas\napoleon.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65775" y="1816100"/>
            <a:ext cx="3529013" cy="2862263"/>
          </a:xfrm>
        </p:spPr>
      </p:pic>
      <p:sp>
        <p:nvSpPr>
          <p:cNvPr id="75781" name="Text Box 4"/>
          <p:cNvSpPr txBox="1">
            <a:spLocks noChangeArrowheads="1"/>
          </p:cNvSpPr>
          <p:nvPr/>
        </p:nvSpPr>
        <p:spPr bwMode="auto">
          <a:xfrm>
            <a:off x="7707313" y="315595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Hunos (446)</a:t>
            </a:r>
          </a:p>
        </p:txBody>
      </p:sp>
      <p:sp>
        <p:nvSpPr>
          <p:cNvPr id="75782" name="Text Box 5"/>
          <p:cNvSpPr txBox="1">
            <a:spLocks noChangeArrowheads="1"/>
          </p:cNvSpPr>
          <p:nvPr/>
        </p:nvSpPr>
        <p:spPr bwMode="auto">
          <a:xfrm>
            <a:off x="6030913" y="344170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Visigodos (417)</a:t>
            </a:r>
          </a:p>
        </p:txBody>
      </p:sp>
      <p:sp>
        <p:nvSpPr>
          <p:cNvPr id="75783" name="Text Box 6"/>
          <p:cNvSpPr txBox="1">
            <a:spLocks noChangeArrowheads="1"/>
          </p:cNvSpPr>
          <p:nvPr/>
        </p:nvSpPr>
        <p:spPr bwMode="auto">
          <a:xfrm>
            <a:off x="6030913" y="281305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Francos (358)</a:t>
            </a:r>
          </a:p>
        </p:txBody>
      </p:sp>
      <p:sp>
        <p:nvSpPr>
          <p:cNvPr id="75784" name="Text Box 7"/>
          <p:cNvSpPr txBox="1">
            <a:spLocks noChangeArrowheads="1"/>
          </p:cNvSpPr>
          <p:nvPr/>
        </p:nvSpPr>
        <p:spPr bwMode="auto">
          <a:xfrm>
            <a:off x="6329363" y="3155950"/>
            <a:ext cx="1082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Burgundios</a:t>
            </a:r>
          </a:p>
          <a:p>
            <a:r>
              <a:rPr lang="en-US" sz="1400" b="1">
                <a:solidFill>
                  <a:schemeClr val="bg1"/>
                </a:solidFill>
              </a:rPr>
              <a:t>(443)</a:t>
            </a:r>
          </a:p>
        </p:txBody>
      </p:sp>
      <p:sp>
        <p:nvSpPr>
          <p:cNvPr id="75785" name="Text Box 8"/>
          <p:cNvSpPr txBox="1">
            <a:spLocks noChangeArrowheads="1"/>
          </p:cNvSpPr>
          <p:nvPr/>
        </p:nvSpPr>
        <p:spPr bwMode="auto">
          <a:xfrm>
            <a:off x="7707313" y="25273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Ostrogodos (150)</a:t>
            </a:r>
          </a:p>
        </p:txBody>
      </p:sp>
      <p:sp>
        <p:nvSpPr>
          <p:cNvPr id="75786" name="Text Box 9"/>
          <p:cNvSpPr txBox="1">
            <a:spLocks noChangeArrowheads="1"/>
          </p:cNvSpPr>
          <p:nvPr/>
        </p:nvSpPr>
        <p:spPr bwMode="auto">
          <a:xfrm>
            <a:off x="6259513" y="235585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Anglos(367)</a:t>
            </a:r>
          </a:p>
        </p:txBody>
      </p:sp>
      <p:sp>
        <p:nvSpPr>
          <p:cNvPr id="75787" name="Text Box 10"/>
          <p:cNvSpPr txBox="1">
            <a:spLocks noChangeArrowheads="1"/>
          </p:cNvSpPr>
          <p:nvPr/>
        </p:nvSpPr>
        <p:spPr bwMode="auto">
          <a:xfrm>
            <a:off x="5573713" y="3155950"/>
            <a:ext cx="1295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Vándalos</a:t>
            </a:r>
          </a:p>
          <a:p>
            <a:pPr>
              <a:spcBef>
                <a:spcPct val="50000"/>
              </a:spcBef>
            </a:pPr>
            <a:r>
              <a:rPr lang="en-US" sz="1400" b="1">
                <a:solidFill>
                  <a:schemeClr val="bg1"/>
                </a:solidFill>
              </a:rPr>
              <a:t>(412)</a:t>
            </a:r>
          </a:p>
        </p:txBody>
      </p:sp>
      <p:sp>
        <p:nvSpPr>
          <p:cNvPr id="75788" name="Text Box 11"/>
          <p:cNvSpPr txBox="1">
            <a:spLocks noChangeArrowheads="1"/>
          </p:cNvSpPr>
          <p:nvPr/>
        </p:nvSpPr>
        <p:spPr bwMode="auto">
          <a:xfrm>
            <a:off x="7691438" y="2878138"/>
            <a:ext cx="134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Visigodos (200)</a:t>
            </a:r>
          </a:p>
        </p:txBody>
      </p:sp>
      <p:sp>
        <p:nvSpPr>
          <p:cNvPr id="75789" name="Text Box 12"/>
          <p:cNvSpPr txBox="1">
            <a:spLocks noChangeArrowheads="1"/>
          </p:cNvSpPr>
          <p:nvPr/>
        </p:nvSpPr>
        <p:spPr bwMode="auto">
          <a:xfrm>
            <a:off x="6700838" y="2879725"/>
            <a:ext cx="1073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Lombardos</a:t>
            </a:r>
          </a:p>
          <a:p>
            <a:r>
              <a:rPr lang="en-US" sz="1400" b="1">
                <a:solidFill>
                  <a:schemeClr val="bg1"/>
                </a:solidFill>
              </a:rPr>
              <a:t>(410)</a:t>
            </a:r>
          </a:p>
        </p:txBody>
      </p:sp>
      <p:sp>
        <p:nvSpPr>
          <p:cNvPr id="75790" name="Text Box 13"/>
          <p:cNvSpPr txBox="1">
            <a:spLocks noChangeArrowheads="1"/>
          </p:cNvSpPr>
          <p:nvPr/>
        </p:nvSpPr>
        <p:spPr bwMode="auto">
          <a:xfrm>
            <a:off x="6396038" y="2535238"/>
            <a:ext cx="1206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Sajones (367)</a:t>
            </a:r>
          </a:p>
        </p:txBody>
      </p:sp>
    </p:spTree>
  </p:cSld>
  <p:clrMapOvr>
    <a:masterClrMapping/>
  </p:clrMapOvr>
  <p:transition>
    <p:zoom dir="in"/>
  </p:transition>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0638"/>
            <a:ext cx="7772400" cy="857251"/>
          </a:xfrm>
        </p:spPr>
        <p:txBody>
          <a:bodyPr/>
          <a:lstStyle/>
          <a:p>
            <a:pPr>
              <a:defRPr/>
            </a:pPr>
            <a:r>
              <a:rPr lang="en-US" altLang="en-US" sz="3200" b="1" dirty="0">
                <a:effectLst>
                  <a:outerShdw blurRad="38100" dist="38100" dir="2700000" algn="tl">
                    <a:srgbClr val="FFFFFF"/>
                  </a:outerShdw>
                </a:effectLst>
              </a:rPr>
              <a:t>El </a:t>
            </a:r>
            <a:r>
              <a:rPr lang="en-US" altLang="en-US" sz="3200" b="1" dirty="0" err="1">
                <a:effectLst>
                  <a:outerShdw blurRad="38100" dist="38100" dir="2700000" algn="tl">
                    <a:srgbClr val="FFFFFF"/>
                  </a:outerShdw>
                </a:effectLst>
              </a:rPr>
              <a:t>cometa</a:t>
            </a:r>
            <a:r>
              <a:rPr lang="en-US" altLang="en-US" sz="3200" b="1" dirty="0">
                <a:effectLst>
                  <a:outerShdw blurRad="38100" dist="38100" dir="2700000" algn="tl">
                    <a:srgbClr val="FFFFFF"/>
                  </a:outerShdw>
                </a:effectLst>
              </a:rPr>
              <a:t> </a:t>
            </a:r>
            <a:r>
              <a:rPr lang="en-US" altLang="en-US" sz="3200" b="1" dirty="0" err="1">
                <a:effectLst>
                  <a:outerShdw blurRad="38100" dist="38100" dir="2700000" algn="tl">
                    <a:srgbClr val="FFFFFF"/>
                  </a:outerShdw>
                </a:effectLst>
              </a:rPr>
              <a:t>que</a:t>
            </a:r>
            <a:r>
              <a:rPr lang="en-US" altLang="en-US" sz="3200" b="1" dirty="0">
                <a:effectLst>
                  <a:outerShdw blurRad="38100" dist="38100" dir="2700000" algn="tl">
                    <a:srgbClr val="FFFFFF"/>
                  </a:outerShdw>
                </a:effectLst>
              </a:rPr>
              <a:t> </a:t>
            </a:r>
            <a:r>
              <a:rPr lang="en-US" altLang="en-US" sz="3200" b="1" dirty="0" err="1">
                <a:effectLst>
                  <a:outerShdw blurRad="38100" dist="38100" dir="2700000" algn="tl">
                    <a:srgbClr val="FFFFFF"/>
                  </a:outerShdw>
                </a:effectLst>
              </a:rPr>
              <a:t>golpeará</a:t>
            </a:r>
            <a:r>
              <a:rPr lang="en-US" altLang="en-US" sz="3200" b="1" dirty="0">
                <a:effectLst>
                  <a:outerShdw blurRad="38100" dist="38100" dir="2700000" algn="tl">
                    <a:srgbClr val="FFFFFF"/>
                  </a:outerShdw>
                </a:effectLst>
              </a:rPr>
              <a:t> la </a:t>
            </a:r>
            <a:r>
              <a:rPr lang="en-US" altLang="en-US" sz="3200" b="1" dirty="0" err="1">
                <a:effectLst>
                  <a:outerShdw blurRad="38100" dist="38100" dir="2700000" algn="tl">
                    <a:srgbClr val="FFFFFF"/>
                  </a:outerShdw>
                </a:effectLst>
              </a:rPr>
              <a:t>tierra</a:t>
            </a:r>
            <a:r>
              <a:rPr lang="en-US" altLang="en-US" sz="3200" b="1" dirty="0">
                <a:effectLst>
                  <a:outerShdw blurRad="38100" dist="38100" dir="2700000" algn="tl">
                    <a:srgbClr val="FFFFFF"/>
                  </a:outerShdw>
                </a:effectLst>
              </a:rPr>
              <a:t>...</a:t>
            </a:r>
          </a:p>
        </p:txBody>
      </p:sp>
      <p:sp>
        <p:nvSpPr>
          <p:cNvPr id="21507" name="Rectangle 3"/>
          <p:cNvSpPr>
            <a:spLocks noGrp="1" noChangeArrowheads="1"/>
          </p:cNvSpPr>
          <p:nvPr>
            <p:ph type="body" sz="half" idx="1"/>
          </p:nvPr>
        </p:nvSpPr>
        <p:spPr>
          <a:xfrm>
            <a:off x="685800" y="1058863"/>
            <a:ext cx="3810000" cy="3086100"/>
          </a:xfrm>
        </p:spPr>
        <p:txBody>
          <a:bodyPr/>
          <a:lstStyle/>
          <a:p>
            <a:pPr algn="just"/>
            <a:r>
              <a:rPr lang="es-CO" altLang="en-US" sz="2800" b="1">
                <a:solidFill>
                  <a:srgbClr val="FFFF00"/>
                </a:solidFill>
              </a:rPr>
              <a:t>Los científicos creen que volverá a pasar lo que según ellos ocurrió hace millones de años, cuando un cometa golpeó la tierra causando la extinción de todos los dinosaurios!</a:t>
            </a:r>
          </a:p>
        </p:txBody>
      </p:sp>
      <p:pic>
        <p:nvPicPr>
          <p:cNvPr id="21508" name="Picture 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3" y="1768475"/>
            <a:ext cx="38258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cover dir="d"/>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Rectangle 1026"/>
          <p:cNvSpPr>
            <a:spLocks noGrp="1" noChangeArrowheads="1"/>
          </p:cNvSpPr>
          <p:nvPr>
            <p:ph type="title"/>
          </p:nvPr>
        </p:nvSpPr>
        <p:spPr>
          <a:xfrm>
            <a:off x="685800" y="-165100"/>
            <a:ext cx="7772400" cy="857250"/>
          </a:xfrm>
        </p:spPr>
        <p:txBody>
          <a:bodyPr/>
          <a:lstStyle/>
          <a:p>
            <a:pPr algn="ctr"/>
            <a:r>
              <a:rPr lang="es-CO" altLang="en-US" sz="2800" b="1">
                <a:solidFill>
                  <a:srgbClr val="CC3300"/>
                </a:solidFill>
              </a:rPr>
              <a:t>Una señal profética en el tiempo de los PIES!</a:t>
            </a:r>
            <a:endParaRPr lang="es-CO" altLang="en-US" b="1">
              <a:solidFill>
                <a:srgbClr val="CC3300"/>
              </a:solidFill>
            </a:endParaRPr>
          </a:p>
        </p:txBody>
      </p:sp>
      <p:sp>
        <p:nvSpPr>
          <p:cNvPr id="76803" name="Rectangle 1027"/>
          <p:cNvSpPr>
            <a:spLocks noGrp="1" noChangeArrowheads="1"/>
          </p:cNvSpPr>
          <p:nvPr>
            <p:ph type="body" sz="half" idx="1"/>
          </p:nvPr>
        </p:nvSpPr>
        <p:spPr>
          <a:xfrm>
            <a:off x="107950" y="1058863"/>
            <a:ext cx="4968875" cy="3086100"/>
          </a:xfrm>
        </p:spPr>
        <p:txBody>
          <a:bodyPr/>
          <a:lstStyle/>
          <a:p>
            <a:pPr algn="just"/>
            <a:r>
              <a:rPr lang="es-CO" altLang="en-US" sz="2400">
                <a:solidFill>
                  <a:srgbClr val="FFFF00"/>
                </a:solidFill>
              </a:rPr>
              <a:t>En pleno siglo XX hemos tenido dos 	intentos:</a:t>
            </a:r>
          </a:p>
          <a:p>
            <a:pPr algn="just"/>
            <a:r>
              <a:rPr lang="es-CO" altLang="en-US" sz="2400">
                <a:solidFill>
                  <a:srgbClr val="FFFF00"/>
                </a:solidFill>
              </a:rPr>
              <a:t>El Káiser de Alemania en 1914 y</a:t>
            </a:r>
          </a:p>
          <a:p>
            <a:pPr algn="just"/>
            <a:r>
              <a:rPr lang="es-CO" altLang="en-US" sz="2400">
                <a:solidFill>
                  <a:srgbClr val="FFFF00"/>
                </a:solidFill>
              </a:rPr>
              <a:t>Hitler en 1945!</a:t>
            </a:r>
          </a:p>
          <a:p>
            <a:pPr algn="just"/>
            <a:r>
              <a:rPr lang="es-CO" altLang="en-US" sz="2400">
                <a:solidFill>
                  <a:srgbClr val="FFFF00"/>
                </a:solidFill>
              </a:rPr>
              <a:t>Estos dos intentos de formar imperios  dieron origen a las dos primeras guerras mundiales con los consabidos	resultados!</a:t>
            </a:r>
          </a:p>
          <a:p>
            <a:pPr algn="just"/>
            <a:r>
              <a:rPr lang="es-CO" altLang="en-US" sz="2400">
                <a:solidFill>
                  <a:srgbClr val="FFFF00"/>
                </a:solidFill>
              </a:rPr>
              <a:t>Faltaba algún otro intento?</a:t>
            </a:r>
            <a:endParaRPr lang="es-CO" altLang="en-US" sz="2800">
              <a:solidFill>
                <a:srgbClr val="FFFF00"/>
              </a:solidFill>
            </a:endParaRPr>
          </a:p>
        </p:txBody>
      </p:sp>
      <p:pic>
        <p:nvPicPr>
          <p:cNvPr id="76804" name="Picture 1041" descr="C:\WINDOWS\DESKTOP\laminas\hitler.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92725" y="1743075"/>
            <a:ext cx="3455988" cy="2686050"/>
          </a:xfrm>
        </p:spPr>
      </p:pic>
      <p:sp>
        <p:nvSpPr>
          <p:cNvPr id="76805" name="Text Box 1028"/>
          <p:cNvSpPr txBox="1">
            <a:spLocks noChangeArrowheads="1"/>
          </p:cNvSpPr>
          <p:nvPr/>
        </p:nvSpPr>
        <p:spPr bwMode="auto">
          <a:xfrm>
            <a:off x="7391400" y="28575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Hunos (446)</a:t>
            </a:r>
          </a:p>
        </p:txBody>
      </p:sp>
      <p:sp>
        <p:nvSpPr>
          <p:cNvPr id="76806" name="Text Box 1029"/>
          <p:cNvSpPr txBox="1">
            <a:spLocks noChangeArrowheads="1"/>
          </p:cNvSpPr>
          <p:nvPr/>
        </p:nvSpPr>
        <p:spPr bwMode="auto">
          <a:xfrm>
            <a:off x="5715000" y="314325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Visigodos (417)</a:t>
            </a:r>
          </a:p>
        </p:txBody>
      </p:sp>
      <p:sp>
        <p:nvSpPr>
          <p:cNvPr id="76807" name="Text Box 1030"/>
          <p:cNvSpPr txBox="1">
            <a:spLocks noChangeArrowheads="1"/>
          </p:cNvSpPr>
          <p:nvPr/>
        </p:nvSpPr>
        <p:spPr bwMode="auto">
          <a:xfrm>
            <a:off x="5715000" y="25146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Francos (358)</a:t>
            </a:r>
          </a:p>
        </p:txBody>
      </p:sp>
      <p:sp>
        <p:nvSpPr>
          <p:cNvPr id="76808" name="Text Box 1031"/>
          <p:cNvSpPr txBox="1">
            <a:spLocks noChangeArrowheads="1"/>
          </p:cNvSpPr>
          <p:nvPr/>
        </p:nvSpPr>
        <p:spPr bwMode="auto">
          <a:xfrm>
            <a:off x="6013450" y="2857500"/>
            <a:ext cx="1082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Burgundios</a:t>
            </a:r>
          </a:p>
          <a:p>
            <a:r>
              <a:rPr lang="en-US" sz="1400" b="1">
                <a:solidFill>
                  <a:schemeClr val="bg1"/>
                </a:solidFill>
              </a:rPr>
              <a:t>(443)</a:t>
            </a:r>
          </a:p>
        </p:txBody>
      </p:sp>
      <p:sp>
        <p:nvSpPr>
          <p:cNvPr id="76809" name="Text Box 1032"/>
          <p:cNvSpPr txBox="1">
            <a:spLocks noChangeArrowheads="1"/>
          </p:cNvSpPr>
          <p:nvPr/>
        </p:nvSpPr>
        <p:spPr bwMode="auto">
          <a:xfrm>
            <a:off x="7391400" y="222885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Ostrogodos (150)</a:t>
            </a:r>
          </a:p>
        </p:txBody>
      </p:sp>
      <p:sp>
        <p:nvSpPr>
          <p:cNvPr id="76810" name="Text Box 1033"/>
          <p:cNvSpPr txBox="1">
            <a:spLocks noChangeArrowheads="1"/>
          </p:cNvSpPr>
          <p:nvPr/>
        </p:nvSpPr>
        <p:spPr bwMode="auto">
          <a:xfrm>
            <a:off x="5943600" y="20574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Anglos(367)</a:t>
            </a:r>
          </a:p>
        </p:txBody>
      </p:sp>
      <p:sp>
        <p:nvSpPr>
          <p:cNvPr id="76811" name="Text Box 1034"/>
          <p:cNvSpPr txBox="1">
            <a:spLocks noChangeArrowheads="1"/>
          </p:cNvSpPr>
          <p:nvPr/>
        </p:nvSpPr>
        <p:spPr bwMode="auto">
          <a:xfrm>
            <a:off x="5257800" y="28575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1400" b="1">
                <a:solidFill>
                  <a:schemeClr val="bg1"/>
                </a:solidFill>
              </a:rPr>
              <a:t>Vándalos</a:t>
            </a:r>
          </a:p>
          <a:p>
            <a:pPr>
              <a:spcBef>
                <a:spcPct val="50000"/>
              </a:spcBef>
            </a:pPr>
            <a:r>
              <a:rPr lang="en-US" sz="1400" b="1">
                <a:solidFill>
                  <a:schemeClr val="bg1"/>
                </a:solidFill>
              </a:rPr>
              <a:t>(412)</a:t>
            </a:r>
          </a:p>
        </p:txBody>
      </p:sp>
      <p:sp>
        <p:nvSpPr>
          <p:cNvPr id="76812" name="Text Box 1035"/>
          <p:cNvSpPr txBox="1">
            <a:spLocks noChangeArrowheads="1"/>
          </p:cNvSpPr>
          <p:nvPr/>
        </p:nvSpPr>
        <p:spPr bwMode="auto">
          <a:xfrm>
            <a:off x="7375525" y="2579688"/>
            <a:ext cx="134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Visigodos (200)</a:t>
            </a:r>
          </a:p>
        </p:txBody>
      </p:sp>
      <p:sp>
        <p:nvSpPr>
          <p:cNvPr id="76813" name="Text Box 1036"/>
          <p:cNvSpPr txBox="1">
            <a:spLocks noChangeArrowheads="1"/>
          </p:cNvSpPr>
          <p:nvPr/>
        </p:nvSpPr>
        <p:spPr bwMode="auto">
          <a:xfrm>
            <a:off x="6384925" y="2579688"/>
            <a:ext cx="1073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Lombardos</a:t>
            </a:r>
          </a:p>
          <a:p>
            <a:r>
              <a:rPr lang="en-US" sz="1400" b="1">
                <a:solidFill>
                  <a:schemeClr val="bg1"/>
                </a:solidFill>
              </a:rPr>
              <a:t>(410)</a:t>
            </a:r>
          </a:p>
        </p:txBody>
      </p:sp>
      <p:sp>
        <p:nvSpPr>
          <p:cNvPr id="76814" name="Text Box 1037"/>
          <p:cNvSpPr txBox="1">
            <a:spLocks noChangeArrowheads="1"/>
          </p:cNvSpPr>
          <p:nvPr/>
        </p:nvSpPr>
        <p:spPr bwMode="auto">
          <a:xfrm>
            <a:off x="6080125" y="2236788"/>
            <a:ext cx="1206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n-US" sz="1400" b="1">
                <a:solidFill>
                  <a:schemeClr val="bg1"/>
                </a:solidFill>
              </a:rPr>
              <a:t>Sajones (367)</a:t>
            </a:r>
          </a:p>
        </p:txBody>
      </p:sp>
    </p:spTree>
  </p:cSld>
  <p:clrMapOvr>
    <a:masterClrMapping/>
  </p:clrMapOvr>
  <p:transition>
    <p:cove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685800" y="490538"/>
            <a:ext cx="7772400" cy="857250"/>
          </a:xfrm>
        </p:spPr>
        <p:txBody>
          <a:bodyPr/>
          <a:lstStyle/>
          <a:p>
            <a:pPr algn="ctr"/>
            <a:r>
              <a:rPr lang="en-US" altLang="en-US" b="1"/>
              <a:t>SE PREPARA EL TERRENO PARA LA ALIANZA FINAL!</a:t>
            </a:r>
          </a:p>
        </p:txBody>
      </p:sp>
      <p:pic>
        <p:nvPicPr>
          <p:cNvPr id="77827" name="Picture 1030" descr="C:\WINDOWS\DESKTOP\laminas\ALIANZA.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09600" y="1543050"/>
            <a:ext cx="3810000" cy="1651000"/>
          </a:xfrm>
        </p:spPr>
      </p:pic>
      <p:sp>
        <p:nvSpPr>
          <p:cNvPr id="77828" name="Rectangle 1028"/>
          <p:cNvSpPr>
            <a:spLocks noGrp="1" noChangeArrowheads="1"/>
          </p:cNvSpPr>
          <p:nvPr>
            <p:ph type="body" sz="half" idx="2"/>
          </p:nvPr>
        </p:nvSpPr>
        <p:spPr>
          <a:xfrm>
            <a:off x="531813" y="1131888"/>
            <a:ext cx="8001000" cy="3086100"/>
          </a:xfrm>
        </p:spPr>
        <p:txBody>
          <a:bodyPr/>
          <a:lstStyle/>
          <a:p>
            <a:pPr algn="just"/>
            <a:r>
              <a:rPr lang="es-CO" altLang="en-US" sz="2800"/>
              <a:t>                                         </a:t>
            </a:r>
            <a:r>
              <a:rPr lang="es-CO" altLang="en-US" sz="2800" b="1"/>
              <a:t>Al finalizar la segunda 				    guerra mundial los 					    poderosos de la tierra 				    intentaron formar 					    alianzas no solo para 					    conservar la paz en el mundo sino también para controlar al mundo.</a:t>
            </a:r>
          </a:p>
          <a:p>
            <a:pPr algn="just"/>
            <a:r>
              <a:rPr lang="es-CO" altLang="en-US" sz="2800" b="1"/>
              <a:t>Prueba de ello es la ONU, la OTAN, la OEA, el MERCADO COMUN EUROPEO. </a:t>
            </a:r>
            <a:endParaRPr lang="es-CO" altLang="en-US" sz="2800"/>
          </a:p>
        </p:txBody>
      </p:sp>
    </p:spTree>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165100"/>
            <a:ext cx="7772400" cy="857250"/>
          </a:xfrm>
        </p:spPr>
        <p:txBody>
          <a:bodyPr/>
          <a:lstStyle/>
          <a:p>
            <a:pPr algn="ctr"/>
            <a:r>
              <a:rPr lang="en-US" altLang="en-US" b="1">
                <a:solidFill>
                  <a:srgbClr val="CC3300"/>
                </a:solidFill>
              </a:rPr>
              <a:t>LA ALIANZA FINAL</a:t>
            </a:r>
          </a:p>
        </p:txBody>
      </p:sp>
      <p:sp>
        <p:nvSpPr>
          <p:cNvPr id="78851" name="Rectangle 3"/>
          <p:cNvSpPr>
            <a:spLocks noGrp="1" noChangeArrowheads="1"/>
          </p:cNvSpPr>
          <p:nvPr>
            <p:ph type="body" sz="half" idx="1"/>
          </p:nvPr>
        </p:nvSpPr>
        <p:spPr>
          <a:xfrm>
            <a:off x="250825" y="555625"/>
            <a:ext cx="4897438" cy="3402013"/>
          </a:xfrm>
        </p:spPr>
        <p:txBody>
          <a:bodyPr/>
          <a:lstStyle/>
          <a:p>
            <a:pPr algn="just"/>
            <a:r>
              <a:rPr lang="es-CO" altLang="en-US" sz="2400" b="1">
                <a:solidFill>
                  <a:srgbClr val="FFFF00"/>
                </a:solidFill>
              </a:rPr>
              <a:t>Vamos  rumbo a una economía mundial unificada y controlada. Los esfuerzos del Mercado Común Europeo; los esfuerzos del grupo llamado G-12 (Los 12 grandes) ; el poder de los Estados Unidos, etc., así lo corroboran.</a:t>
            </a:r>
          </a:p>
          <a:p>
            <a:pPr algn="just"/>
            <a:r>
              <a:rPr lang="es-CO" sz="2400"/>
              <a:t>El </a:t>
            </a:r>
            <a:r>
              <a:rPr lang="es-CO" sz="2400" b="1">
                <a:hlinkClick r:id="rId2" tooltip="Grupo de los Doce (aún no redactado)"/>
              </a:rPr>
              <a:t>Grupo de los Doce</a:t>
            </a:r>
            <a:r>
              <a:rPr lang="es-CO" sz="2400"/>
              <a:t>, o </a:t>
            </a:r>
            <a:r>
              <a:rPr lang="es-CO" sz="2400" b="1">
                <a:hlinkClick r:id="rId3" tooltip="G12"/>
              </a:rPr>
              <a:t>G12</a:t>
            </a:r>
            <a:r>
              <a:rPr lang="es-CO" sz="2400"/>
              <a:t>, es un grupo de países industrialmente avanzados cuyos </a:t>
            </a:r>
            <a:r>
              <a:rPr lang="es-CO" sz="2400">
                <a:hlinkClick r:id="rId4" tooltip="Banco central"/>
              </a:rPr>
              <a:t>bancos centrales</a:t>
            </a:r>
            <a:r>
              <a:rPr lang="es-CO" sz="2400"/>
              <a:t> cooperan para regular las </a:t>
            </a:r>
            <a:r>
              <a:rPr lang="es-CO" sz="2400">
                <a:hlinkClick r:id="rId5" tooltip="Finanzas"/>
              </a:rPr>
              <a:t>finanzas</a:t>
            </a:r>
            <a:r>
              <a:rPr lang="es-CO" sz="2400"/>
              <a:t> internacionales.</a:t>
            </a:r>
          </a:p>
          <a:p>
            <a:pPr>
              <a:buFontTx/>
              <a:buNone/>
            </a:pPr>
            <a:endParaRPr lang="es-CO" sz="2400"/>
          </a:p>
          <a:p>
            <a:pPr algn="just"/>
            <a:endParaRPr lang="es-CO" altLang="en-US" sz="2400" b="1">
              <a:solidFill>
                <a:srgbClr val="FFFF00"/>
              </a:solidFill>
            </a:endParaRPr>
          </a:p>
        </p:txBody>
      </p:sp>
      <p:pic>
        <p:nvPicPr>
          <p:cNvPr id="788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330325"/>
            <a:ext cx="345757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Rectangle 1026"/>
          <p:cNvSpPr>
            <a:spLocks noGrp="1" noChangeArrowheads="1"/>
          </p:cNvSpPr>
          <p:nvPr>
            <p:ph type="title"/>
          </p:nvPr>
        </p:nvSpPr>
        <p:spPr>
          <a:xfrm>
            <a:off x="3925888" y="87313"/>
            <a:ext cx="5110162" cy="701675"/>
          </a:xfrm>
        </p:spPr>
        <p:txBody>
          <a:bodyPr/>
          <a:lstStyle/>
          <a:p>
            <a:r>
              <a:rPr lang="es-CO" altLang="en-US" b="1">
                <a:solidFill>
                  <a:srgbClr val="FFFF00"/>
                </a:solidFill>
              </a:rPr>
              <a:t>La gran alianza final</a:t>
            </a:r>
          </a:p>
        </p:txBody>
      </p:sp>
      <p:pic>
        <p:nvPicPr>
          <p:cNvPr id="798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4725"/>
            <a:ext cx="91440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8" name="Rectangle 1026"/>
          <p:cNvSpPr txBox="1">
            <a:spLocks noChangeArrowheads="1"/>
          </p:cNvSpPr>
          <p:nvPr/>
        </p:nvSpPr>
        <p:spPr bwMode="auto">
          <a:xfrm>
            <a:off x="395288" y="519113"/>
            <a:ext cx="2986087" cy="269875"/>
          </a:xfrm>
          <a:prstGeom prst="rect">
            <a:avLst/>
          </a:prstGeom>
          <a:noFill/>
          <a:ln w="9525">
            <a:noFill/>
            <a:miter lim="800000"/>
            <a:headEnd/>
            <a:tailEnd/>
          </a:ln>
        </p:spPr>
        <p:txBody>
          <a:bodyPr lIns="92075" tIns="46038" rIns="92075" bIns="46038" anchor="b"/>
          <a:lstStyle/>
          <a:p>
            <a:pPr algn="r">
              <a:defRPr/>
            </a:pPr>
            <a:r>
              <a:rPr lang="es-CO" sz="1800" dirty="0">
                <a:solidFill>
                  <a:srgbClr val="FFFF00"/>
                </a:solidFill>
                <a:latin typeface="Times New Roman" charset="0"/>
              </a:rPr>
              <a:t>http://www.oikoumene.org/es/</a:t>
            </a:r>
            <a:endParaRPr lang="es-CO" altLang="en-US" sz="1800" b="1" i="1" kern="0" dirty="0">
              <a:solidFill>
                <a:srgbClr val="FFFF00"/>
              </a:solidFill>
              <a:latin typeface="+mj-lt"/>
              <a:ea typeface="+mj-ea"/>
              <a:cs typeface="+mj-cs"/>
            </a:endParaRPr>
          </a:p>
        </p:txBody>
      </p:sp>
    </p:spTree>
  </p:cSld>
  <p:clrMapOvr>
    <a:masterClrMapping/>
  </p:clrMapOvr>
  <p:transition>
    <p:wipe dir="u"/>
  </p:transition>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92075"/>
            <a:ext cx="7772400" cy="857250"/>
          </a:xfrm>
        </p:spPr>
        <p:txBody>
          <a:bodyPr/>
          <a:lstStyle/>
          <a:p>
            <a:pPr algn="ctr"/>
            <a:r>
              <a:rPr lang="en-US" altLang="en-US" b="1"/>
              <a:t>SE PREPARA EL TERRENO!</a:t>
            </a:r>
          </a:p>
        </p:txBody>
      </p:sp>
      <p:pic>
        <p:nvPicPr>
          <p:cNvPr id="80899" name="Picture 7" descr="C:\WINDOWS\DESKTOP\laminas\papalian.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28663" y="1438275"/>
            <a:ext cx="3627437" cy="3024188"/>
          </a:xfrm>
        </p:spPr>
      </p:pic>
      <p:sp>
        <p:nvSpPr>
          <p:cNvPr id="80900" name="Rectangle 3"/>
          <p:cNvSpPr>
            <a:spLocks noGrp="1" noChangeArrowheads="1"/>
          </p:cNvSpPr>
          <p:nvPr>
            <p:ph type="body" sz="half" idx="2"/>
          </p:nvPr>
        </p:nvSpPr>
        <p:spPr>
          <a:xfrm>
            <a:off x="4572000" y="700088"/>
            <a:ext cx="4043363" cy="3086100"/>
          </a:xfrm>
        </p:spPr>
        <p:txBody>
          <a:bodyPr/>
          <a:lstStyle/>
          <a:p>
            <a:pPr algn="just">
              <a:spcBef>
                <a:spcPct val="0"/>
              </a:spcBef>
            </a:pPr>
            <a:r>
              <a:rPr lang="es-CO" altLang="en-US" sz="2800"/>
              <a:t>El gran artífice de una gran alianza en los últimos días fue el Papa Juan Pablo II.</a:t>
            </a:r>
          </a:p>
          <a:p>
            <a:pPr algn="just">
              <a:spcBef>
                <a:spcPct val="0"/>
              </a:spcBef>
            </a:pPr>
            <a:r>
              <a:rPr lang="es-CO" altLang="en-US" sz="2800"/>
              <a:t>Este papa logró reunir a las principales religiones   en el mundo en lo que ha sido llamado  el 			</a:t>
            </a:r>
            <a:r>
              <a:rPr lang="es-CO" altLang="en-US" sz="2800">
                <a:solidFill>
                  <a:srgbClr val="FFFF00"/>
                </a:solidFill>
              </a:rPr>
              <a:t>ECUMENISMO!</a:t>
            </a:r>
            <a:endParaRPr lang="es-CO" altLang="en-US" sz="2800"/>
          </a:p>
        </p:txBody>
      </p:sp>
    </p:spTree>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165100"/>
            <a:ext cx="7772400" cy="857250"/>
          </a:xfrm>
        </p:spPr>
        <p:txBody>
          <a:bodyPr/>
          <a:lstStyle/>
          <a:p>
            <a:r>
              <a:rPr lang="en-US" altLang="en-US" sz="3600" b="1"/>
              <a:t>EL ECUMENISMO MUNDIAL</a:t>
            </a:r>
          </a:p>
        </p:txBody>
      </p:sp>
      <p:sp>
        <p:nvSpPr>
          <p:cNvPr id="81923" name="Rectangle 3"/>
          <p:cNvSpPr>
            <a:spLocks noGrp="1" noChangeArrowheads="1"/>
          </p:cNvSpPr>
          <p:nvPr>
            <p:ph type="body" sz="half" idx="1"/>
          </p:nvPr>
        </p:nvSpPr>
        <p:spPr>
          <a:xfrm>
            <a:off x="468313" y="987425"/>
            <a:ext cx="4027487" cy="3086100"/>
          </a:xfrm>
        </p:spPr>
        <p:txBody>
          <a:bodyPr/>
          <a:lstStyle/>
          <a:p>
            <a:pPr algn="just"/>
            <a:r>
              <a:rPr lang="es-CO" altLang="en-US" sz="2800"/>
              <a:t>A raíz del </a:t>
            </a:r>
            <a:r>
              <a:rPr lang="es-CO" altLang="en-US" sz="2800" b="1">
                <a:solidFill>
                  <a:srgbClr val="CC3300"/>
                </a:solidFill>
              </a:rPr>
              <a:t>CONCILIO VATICANO II, bajo el pontificado de Juan XXIII, </a:t>
            </a:r>
            <a:r>
              <a:rPr lang="es-CO" altLang="en-US" sz="2800" b="1"/>
              <a:t>la iglesia católica comenzó a patrocinar diálogos entre las religiones cristianas para llegar a la reconciliación.</a:t>
            </a:r>
          </a:p>
        </p:txBody>
      </p:sp>
      <p:pic>
        <p:nvPicPr>
          <p:cNvPr id="81924" name="Picture 6" descr="http://4.bp.blogspot.com/_e3LjRutITr4/Sdaf4wq82-I/AAAAAAAAAIQ/owBKCDkSVkA/s320/jp2+y+otros+religios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00200"/>
            <a:ext cx="367188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sz="3600" b="1"/>
              <a:t>EL ECUMENISMO MUNDIAL</a:t>
            </a:r>
          </a:p>
        </p:txBody>
      </p:sp>
      <p:sp>
        <p:nvSpPr>
          <p:cNvPr id="82947" name="Rectangle 3"/>
          <p:cNvSpPr>
            <a:spLocks noGrp="1" noChangeArrowheads="1"/>
          </p:cNvSpPr>
          <p:nvPr>
            <p:ph type="body" sz="half" idx="1"/>
          </p:nvPr>
        </p:nvSpPr>
        <p:spPr>
          <a:xfrm>
            <a:off x="34925" y="1419225"/>
            <a:ext cx="4176713" cy="2547938"/>
          </a:xfrm>
        </p:spPr>
        <p:txBody>
          <a:bodyPr/>
          <a:lstStyle/>
          <a:p>
            <a:pPr algn="just"/>
            <a:r>
              <a:rPr lang="en-US" altLang="en-US" sz="2800" b="1"/>
              <a:t>El Papa Juan Pablo II </a:t>
            </a:r>
            <a:r>
              <a:rPr lang="es-CO" sz="2800"/>
              <a:t>en donde aparece rodeado en su "Canto ecuménico" de budistas, taoístas, islámicos, "rabinos" que niegan a Jesús como Mesías.  </a:t>
            </a:r>
            <a:endParaRPr lang="en-US" altLang="en-US" sz="2800" b="1">
              <a:solidFill>
                <a:srgbClr val="FFFF00"/>
              </a:solidFill>
            </a:endParaRPr>
          </a:p>
        </p:txBody>
      </p:sp>
      <p:pic>
        <p:nvPicPr>
          <p:cNvPr id="82948" name="Picture 6" descr="http://1.bp.blogspot.com/_e3LjRutITr4/SdjGKhaIBoI/AAAAAAAAALw/mH1XYCgBCBA/s320/jp2+ecumenico+con+todo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706563"/>
            <a:ext cx="43211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87313"/>
            <a:ext cx="7772400" cy="461962"/>
          </a:xfrm>
        </p:spPr>
        <p:txBody>
          <a:bodyPr/>
          <a:lstStyle/>
          <a:p>
            <a:r>
              <a:rPr lang="en-US" altLang="en-US" sz="3600" b="1"/>
              <a:t>EL ECUMENISMO MUNDIAL</a:t>
            </a:r>
          </a:p>
        </p:txBody>
      </p:sp>
      <p:pic>
        <p:nvPicPr>
          <p:cNvPr id="83971" name="Picture 6" descr="http://1.bp.blogspot.com/_e3LjRutITr4/SdafwHfUAhI/AAAAAAAAAII/FQIArxzUvso/s320/JP2+y+el+islamismo+en+si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88988"/>
            <a:ext cx="304800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http://4.bp.blogspot.com/_e3LjRutITr4/Sdafo59AwWI/AAAAAAAAAIA/16Umg6oH_Ok/s320/jp2+y+budis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812800"/>
            <a:ext cx="30241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0" descr="http://3.bp.blogspot.com/_e3LjRutITr4/SdafLM5Gs2I/AAAAAAAAAHg/2UP9t0z9ZHA/s320/jp2+en+sinagog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951163"/>
            <a:ext cx="30956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12" descr="http://3.bp.blogspot.com/_e3LjRutITr4/SdaeyC1WTGI/AAAAAAAAAHI/U--1mpcRbkI/s320/jp2+con+patriarca+ecum%C3%A9nic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014663"/>
            <a:ext cx="3048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10 CuadroTexto"/>
          <p:cNvSpPr txBox="1">
            <a:spLocks noChangeArrowheads="1"/>
          </p:cNvSpPr>
          <p:nvPr/>
        </p:nvSpPr>
        <p:spPr bwMode="auto">
          <a:xfrm>
            <a:off x="1692275" y="2409825"/>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s-CO"/>
              <a:t>Islamismo</a:t>
            </a:r>
          </a:p>
        </p:txBody>
      </p:sp>
      <p:sp>
        <p:nvSpPr>
          <p:cNvPr id="83976" name="11 CuadroTexto"/>
          <p:cNvSpPr txBox="1">
            <a:spLocks noChangeArrowheads="1"/>
          </p:cNvSpPr>
          <p:nvPr/>
        </p:nvSpPr>
        <p:spPr bwMode="auto">
          <a:xfrm>
            <a:off x="5292725" y="2409825"/>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a:r>
              <a:rPr lang="es-CO"/>
              <a:t>Budismo</a:t>
            </a:r>
          </a:p>
        </p:txBody>
      </p:sp>
      <p:sp>
        <p:nvSpPr>
          <p:cNvPr id="83977" name="12 CuadroTexto"/>
          <p:cNvSpPr txBox="1">
            <a:spLocks noChangeArrowheads="1"/>
          </p:cNvSpPr>
          <p:nvPr/>
        </p:nvSpPr>
        <p:spPr bwMode="auto">
          <a:xfrm>
            <a:off x="1763713" y="4624388"/>
            <a:ext cx="1512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a:r>
              <a:rPr lang="es-CO"/>
              <a:t>Sinagoga</a:t>
            </a:r>
          </a:p>
        </p:txBody>
      </p:sp>
      <p:sp>
        <p:nvSpPr>
          <p:cNvPr id="83978" name="13 CuadroTexto"/>
          <p:cNvSpPr txBox="1">
            <a:spLocks noChangeArrowheads="1"/>
          </p:cNvSpPr>
          <p:nvPr/>
        </p:nvSpPr>
        <p:spPr bwMode="auto">
          <a:xfrm>
            <a:off x="4716463" y="4624388"/>
            <a:ext cx="2808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r>
              <a:rPr lang="es-CO"/>
              <a:t>Patriarca Ecuménico</a:t>
            </a:r>
          </a:p>
        </p:txBody>
      </p:sp>
    </p:spTree>
  </p:cSld>
  <p:clrMapOvr>
    <a:masterClrMapping/>
  </p:clrMapOvr>
  <p:transition>
    <p:pull dir="ru"/>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230188"/>
            <a:ext cx="7772400" cy="857251"/>
          </a:xfrm>
        </p:spPr>
        <p:txBody>
          <a:bodyPr/>
          <a:lstStyle/>
          <a:p>
            <a:r>
              <a:rPr lang="en-US" altLang="en-US" sz="3600" b="1"/>
              <a:t>EL ECUMENISMO MUNDIAL</a:t>
            </a:r>
          </a:p>
        </p:txBody>
      </p:sp>
      <p:sp>
        <p:nvSpPr>
          <p:cNvPr id="106499" name="Rectangle 3"/>
          <p:cNvSpPr>
            <a:spLocks noGrp="1" noChangeArrowheads="1"/>
          </p:cNvSpPr>
          <p:nvPr>
            <p:ph type="body" sz="half" idx="1"/>
          </p:nvPr>
        </p:nvSpPr>
        <p:spPr>
          <a:xfrm>
            <a:off x="457200" y="555625"/>
            <a:ext cx="4876800" cy="3257550"/>
          </a:xfrm>
        </p:spPr>
        <p:txBody>
          <a:bodyPr/>
          <a:lstStyle/>
          <a:p>
            <a:pPr algn="just"/>
            <a:r>
              <a:rPr lang="es-CO" altLang="en-US" sz="2800" b="1">
                <a:solidFill>
                  <a:srgbClr val="FFFF00"/>
                </a:solidFill>
              </a:rPr>
              <a:t>“La renovación ecuménica es la búsqueda de la unidad entre las diferentes iglesias cristianas…</a:t>
            </a:r>
          </a:p>
          <a:p>
            <a:pPr algn="just"/>
            <a:r>
              <a:rPr lang="es-CO" altLang="en-US" sz="2800" b="1">
                <a:solidFill>
                  <a:srgbClr val="FFFF00"/>
                </a:solidFill>
              </a:rPr>
              <a:t>“Después de tantas separaciones, divisiones, escisiones y pleitos, la Iglesia busca una real y auténtica unidad con todos; porque todos somos hijos de Dios.</a:t>
            </a:r>
          </a:p>
        </p:txBody>
      </p:sp>
      <p:pic>
        <p:nvPicPr>
          <p:cNvPr id="84996" name="Picture 10" descr="C:\WINDOWS\DESKTOP\laminas\catecism.bmp"/>
          <p:cNvPicPr>
            <a:picLocks noGrp="1" noChangeAspect="1" noChangeArrowheads="1"/>
          </p:cNvPicPr>
          <p:nvPr>
            <p:ph type="clipArt" sz="half" idx="2"/>
          </p:nvPr>
        </p:nvPicPr>
        <p:blipFill>
          <a:blip r:embed="rId2" cstate="print"/>
          <a:srcRect/>
          <a:stretch>
            <a:fillRect/>
          </a:stretch>
        </p:blipFill>
        <p:spPr>
          <a:xfrm>
            <a:off x="5580112" y="1131590"/>
            <a:ext cx="2889894" cy="3193356"/>
          </a:xfrm>
          <a:effectLst>
            <a:softEdge rad="112500"/>
          </a:effec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Effect transition="in" filter="dissolve">
                                      <p:cBhvr>
                                        <p:cTn id="7" dur="500"/>
                                        <p:tgtEl>
                                          <p:spTgt spid="106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9">
                                            <p:txEl>
                                              <p:pRg st="1" end="1"/>
                                            </p:txEl>
                                          </p:spTgt>
                                        </p:tgtEl>
                                        <p:attrNameLst>
                                          <p:attrName>style.visibility</p:attrName>
                                        </p:attrNameLst>
                                      </p:cBhvr>
                                      <p:to>
                                        <p:strVal val="visible"/>
                                      </p:to>
                                    </p:set>
                                    <p:animEffect transition="in" filter="dissolve">
                                      <p:cBhvr>
                                        <p:cTn id="12" dur="500"/>
                                        <p:tgtEl>
                                          <p:spTgt spid="1064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95288" y="411163"/>
            <a:ext cx="7772400" cy="515937"/>
          </a:xfrm>
        </p:spPr>
        <p:txBody>
          <a:bodyPr/>
          <a:lstStyle/>
          <a:p>
            <a:r>
              <a:rPr lang="en-US" altLang="en-US" sz="3600" b="1"/>
              <a:t>EL ECUMENISMO MUNDIAL</a:t>
            </a:r>
          </a:p>
        </p:txBody>
      </p:sp>
      <p:pic>
        <p:nvPicPr>
          <p:cNvPr id="7" name="Se acerca el anticristo[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258888" y="1059582"/>
            <a:ext cx="676910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Rectangle 1026"/>
          <p:cNvSpPr>
            <a:spLocks noGrp="1" noChangeArrowheads="1"/>
          </p:cNvSpPr>
          <p:nvPr>
            <p:ph type="title"/>
          </p:nvPr>
        </p:nvSpPr>
        <p:spPr>
          <a:xfrm>
            <a:off x="685800" y="-236538"/>
            <a:ext cx="7772400" cy="857251"/>
          </a:xfrm>
        </p:spPr>
        <p:txBody>
          <a:bodyPr/>
          <a:lstStyle/>
          <a:p>
            <a:pPr>
              <a:defRPr/>
            </a:pPr>
            <a:r>
              <a:rPr lang="es-CO" altLang="en-US" sz="3200" b="1" dirty="0">
                <a:effectLst>
                  <a:outerShdw blurRad="38100" dist="38100" dir="2700000" algn="tl">
                    <a:srgbClr val="FFFFFF"/>
                  </a:outerShdw>
                </a:effectLst>
              </a:rPr>
              <a:t>El cometa que golpeará la tierra...</a:t>
            </a:r>
          </a:p>
        </p:txBody>
      </p:sp>
      <p:sp>
        <p:nvSpPr>
          <p:cNvPr id="112643" name="Rectangle 1027"/>
          <p:cNvSpPr>
            <a:spLocks noGrp="1" noChangeArrowheads="1"/>
          </p:cNvSpPr>
          <p:nvPr>
            <p:ph type="body" sz="half" idx="1"/>
          </p:nvPr>
        </p:nvSpPr>
        <p:spPr>
          <a:xfrm>
            <a:off x="179388" y="555625"/>
            <a:ext cx="7772400" cy="3086100"/>
          </a:xfrm>
        </p:spPr>
        <p:txBody>
          <a:bodyPr/>
          <a:lstStyle/>
          <a:p>
            <a:r>
              <a:rPr lang="es-CO" altLang="en-US" sz="2800" b="1">
                <a:solidFill>
                  <a:srgbClr val="FFFF00"/>
                </a:solidFill>
              </a:rPr>
              <a:t>Expertos de la NASA 				dicen que un asteroide			llamado 1997 XF11 se 				está aproximando a la 				tierra a 960 millas por 				minuto!</a:t>
            </a:r>
          </a:p>
          <a:p>
            <a:r>
              <a:rPr lang="es-CO" altLang="en-US" sz="2800" b="1">
                <a:solidFill>
                  <a:srgbClr val="FFFF00"/>
                </a:solidFill>
              </a:rPr>
              <a:t>El podría golpear la tierra con el impacto de un millón de bombas atómicas!!!</a:t>
            </a:r>
          </a:p>
          <a:p>
            <a:r>
              <a:rPr lang="es-CO" altLang="en-US" sz="2800" b="1">
                <a:solidFill>
                  <a:srgbClr val="FFFF00"/>
                </a:solidFill>
              </a:rPr>
              <a:t>De acuerdo con los primeros cálculos el asteroide pasaría, en octubre 26 del año 2028 </a:t>
            </a:r>
          </a:p>
        </p:txBody>
      </p:sp>
      <p:pic>
        <p:nvPicPr>
          <p:cNvPr id="22532" name="Picture 6" descr="http://www.virginmedia.com/images/asteroid-dates431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915988"/>
            <a:ext cx="41052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wipe(up)">
                                      <p:cBhvr>
                                        <p:cTn id="7" dur="75"/>
                                        <p:tgtEl>
                                          <p:spTgt spid="11264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12643">
                                            <p:txEl>
                                              <p:pRg st="1" end="1"/>
                                            </p:txEl>
                                          </p:spTgt>
                                        </p:tgtEl>
                                        <p:attrNameLst>
                                          <p:attrName>style.visibility</p:attrName>
                                        </p:attrNameLst>
                                      </p:cBhvr>
                                      <p:to>
                                        <p:strVal val="visible"/>
                                      </p:to>
                                    </p:set>
                                    <p:animEffect transition="in" filter="wipe(up)">
                                      <p:cBhvr>
                                        <p:cTn id="12" dur="75"/>
                                        <p:tgtEl>
                                          <p:spTgt spid="11264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wipe(up)">
                                      <p:cBhvr>
                                        <p:cTn id="17" dur="75"/>
                                        <p:tgtEl>
                                          <p:spTgt spid="11264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r>
              <a:rPr lang="en-US" altLang="en-US" sz="2800" b="1"/>
              <a:t>LA BIBLIA IDENTIFICA A LOS PODERES QUE SE ALIAN AL FINAL DE TODO</a:t>
            </a:r>
            <a:endParaRPr lang="en-US" altLang="en-US"/>
          </a:p>
        </p:txBody>
      </p:sp>
      <p:sp>
        <p:nvSpPr>
          <p:cNvPr id="87043" name="Rectangle 4"/>
          <p:cNvSpPr>
            <a:spLocks noGrp="1" noChangeArrowheads="1"/>
          </p:cNvSpPr>
          <p:nvPr>
            <p:ph type="body" sz="half" idx="2"/>
          </p:nvPr>
        </p:nvSpPr>
        <p:spPr>
          <a:xfrm>
            <a:off x="5321300" y="1543050"/>
            <a:ext cx="3643313" cy="3086100"/>
          </a:xfrm>
        </p:spPr>
        <p:txBody>
          <a:bodyPr/>
          <a:lstStyle/>
          <a:p>
            <a:pPr algn="just"/>
            <a:r>
              <a:rPr lang="es-CO" altLang="en-US" sz="2800" b="1">
                <a:solidFill>
                  <a:srgbClr val="FFFF00"/>
                </a:solidFill>
              </a:rPr>
              <a:t>DOS BESTIAS se unirán al final para dominar a todo el mundo!</a:t>
            </a:r>
          </a:p>
          <a:p>
            <a:pPr algn="just"/>
            <a:r>
              <a:rPr lang="es-CO" altLang="en-US" sz="2800" b="1">
                <a:solidFill>
                  <a:srgbClr val="FF6600"/>
                </a:solidFill>
              </a:rPr>
              <a:t>(Nota: Las bestias representan reinos!  	(Dan 7:17)</a:t>
            </a:r>
          </a:p>
        </p:txBody>
      </p:sp>
      <p:pic>
        <p:nvPicPr>
          <p:cNvPr id="87047" name="Picture 7" descr="http://4.bp.blogspot.com/_YOyuvvgL90Y/TQPAvJSKqhI/AAAAAAAAB0Y/opW7V60yb8U/s1600/DOS_BESTIAS.jpg"/>
          <p:cNvPicPr>
            <a:picLocks noChangeAspect="1" noChangeArrowheads="1"/>
          </p:cNvPicPr>
          <p:nvPr/>
        </p:nvPicPr>
        <p:blipFill>
          <a:blip r:embed="rId2"/>
          <a:srcRect/>
          <a:stretch>
            <a:fillRect/>
          </a:stretch>
        </p:blipFill>
        <p:spPr bwMode="auto">
          <a:xfrm>
            <a:off x="250825" y="1436688"/>
            <a:ext cx="4968875" cy="325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checker/>
  </p:transition>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419100"/>
            <a:ext cx="7772400" cy="857250"/>
          </a:xfrm>
        </p:spPr>
        <p:txBody>
          <a:bodyPr/>
          <a:lstStyle/>
          <a:p>
            <a:pPr algn="ctr"/>
            <a:r>
              <a:rPr lang="en-US" altLang="en-US" b="1"/>
              <a:t>LA ALIANZA DE LOS ULTIMOS DIAS!</a:t>
            </a:r>
          </a:p>
        </p:txBody>
      </p:sp>
      <p:sp>
        <p:nvSpPr>
          <p:cNvPr id="88067" name="Rectangle 3"/>
          <p:cNvSpPr>
            <a:spLocks noGrp="1" noChangeArrowheads="1"/>
          </p:cNvSpPr>
          <p:nvPr>
            <p:ph type="body" sz="half" idx="2"/>
          </p:nvPr>
        </p:nvSpPr>
        <p:spPr>
          <a:xfrm>
            <a:off x="4648200" y="700088"/>
            <a:ext cx="3810000" cy="3086100"/>
          </a:xfrm>
        </p:spPr>
        <p:txBody>
          <a:bodyPr/>
          <a:lstStyle/>
          <a:p>
            <a:pPr algn="just">
              <a:buFontTx/>
              <a:buNone/>
            </a:pPr>
            <a:endParaRPr lang="es-CO" altLang="en-US" sz="2800"/>
          </a:p>
          <a:p>
            <a:pPr algn="just"/>
            <a:r>
              <a:rPr lang="es-CO" altLang="en-US" sz="2800" b="1">
                <a:solidFill>
                  <a:srgbClr val="FFFF00"/>
                </a:solidFill>
              </a:rPr>
              <a:t>En Apocalipsis 13 se habla de dos bestias que se unirán al final del tiempo:</a:t>
            </a:r>
          </a:p>
          <a:p>
            <a:pPr algn="just"/>
            <a:r>
              <a:rPr lang="es-CO" altLang="en-US" sz="2800" b="1">
                <a:solidFill>
                  <a:srgbClr val="FFFF00"/>
                </a:solidFill>
              </a:rPr>
              <a:t>Una, la bestia que sube de la mar; la otra, la bestia que sube de la tierra.</a:t>
            </a:r>
          </a:p>
        </p:txBody>
      </p:sp>
      <p:pic>
        <p:nvPicPr>
          <p:cNvPr id="88068" name="Picture 7" descr="http://home.earthlink.net/~apocalipsis/images/2.besti_ap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74763"/>
            <a:ext cx="36099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9" descr="http://apocalipsis18-4.com/eu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19450"/>
            <a:ext cx="36004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19100"/>
            <a:ext cx="7772400" cy="857250"/>
          </a:xfrm>
        </p:spPr>
        <p:txBody>
          <a:bodyPr/>
          <a:lstStyle/>
          <a:p>
            <a:pPr algn="ctr"/>
            <a:r>
              <a:rPr lang="en-US" altLang="en-US" b="1"/>
              <a:t>LA ALIANZA DE LOS ULTIMOS DIAS!</a:t>
            </a:r>
          </a:p>
        </p:txBody>
      </p:sp>
      <p:sp>
        <p:nvSpPr>
          <p:cNvPr id="89091" name="Rectangle 3"/>
          <p:cNvSpPr>
            <a:spLocks noGrp="1" noChangeArrowheads="1"/>
          </p:cNvSpPr>
          <p:nvPr>
            <p:ph type="body" sz="half" idx="2"/>
          </p:nvPr>
        </p:nvSpPr>
        <p:spPr>
          <a:xfrm>
            <a:off x="4648200" y="1131888"/>
            <a:ext cx="3810000" cy="2914650"/>
          </a:xfrm>
        </p:spPr>
        <p:txBody>
          <a:bodyPr/>
          <a:lstStyle/>
          <a:p>
            <a:r>
              <a:rPr lang="es-CO" altLang="en-US" sz="2400"/>
              <a:t>Qué haría esta alianza?</a:t>
            </a:r>
          </a:p>
          <a:p>
            <a:r>
              <a:rPr lang="es-CO" altLang="en-US" sz="2400">
                <a:solidFill>
                  <a:srgbClr val="FFFF00"/>
                </a:solidFill>
              </a:rPr>
              <a:t>“Hacía que a todos,… se pusiese  una marca en su mano derecha, o en sus frentes, y que ninguno pudiese ni comprar ni vender, sino el que tuviera la señal, o el número… </a:t>
            </a:r>
            <a:r>
              <a:rPr lang="es-CO" altLang="en-US" sz="2400" b="1">
                <a:solidFill>
                  <a:srgbClr val="FFFF00"/>
                </a:solidFill>
              </a:rPr>
              <a:t>666…!!!”			(</a:t>
            </a:r>
            <a:r>
              <a:rPr lang="es-CO" altLang="en-US" sz="2400">
                <a:solidFill>
                  <a:srgbClr val="FFFF00"/>
                </a:solidFill>
              </a:rPr>
              <a:t>Apoc. 13:15-18)</a:t>
            </a:r>
            <a:endParaRPr lang="es-CO" altLang="en-US" sz="2400" b="1">
              <a:solidFill>
                <a:srgbClr val="FFFF00"/>
              </a:solidFill>
            </a:endParaRPr>
          </a:p>
        </p:txBody>
      </p:sp>
      <p:pic>
        <p:nvPicPr>
          <p:cNvPr id="89092" name="Picture 7" descr="http://home.earthlink.net/~apocalipsis/images/2.besti_ap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74763"/>
            <a:ext cx="36099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9" descr="http://apocalipsis18-4.com/eu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19450"/>
            <a:ext cx="36004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ctr"/>
            <a:r>
              <a:rPr lang="en-US" altLang="en-US" b="1"/>
              <a:t>LA ALIANZA FINAL!!!</a:t>
            </a:r>
          </a:p>
        </p:txBody>
      </p:sp>
      <p:sp>
        <p:nvSpPr>
          <p:cNvPr id="90115" name="Rectangle 3"/>
          <p:cNvSpPr>
            <a:spLocks noGrp="1" noChangeArrowheads="1"/>
          </p:cNvSpPr>
          <p:nvPr>
            <p:ph type="body" sz="half" idx="1"/>
          </p:nvPr>
        </p:nvSpPr>
        <p:spPr>
          <a:xfrm>
            <a:off x="179388" y="1276350"/>
            <a:ext cx="4464050" cy="2919413"/>
          </a:xfrm>
        </p:spPr>
        <p:txBody>
          <a:bodyPr/>
          <a:lstStyle/>
          <a:p>
            <a:pPr algn="just"/>
            <a:r>
              <a:rPr lang="es-CO" altLang="en-US" sz="2800"/>
              <a:t>La alianza final hará cosas terribles en la tierra: TENDRA PODER POLITICO ECONOMICO PARA OBLIGAR AL MUNDO A ADORAR A  SATANAS ANTES QUE A DIOS!</a:t>
            </a:r>
          </a:p>
        </p:txBody>
      </p:sp>
      <p:pic>
        <p:nvPicPr>
          <p:cNvPr id="90116" name="Picture 6" descr="Dos hombres de negocios su sello frente a un apretón de manos con hierba verde en el fondo&#10; Foto de archivo - 27484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870075"/>
            <a:ext cx="38100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ctr"/>
            <a:r>
              <a:rPr lang="en-US" altLang="en-US" b="1"/>
              <a:t>LA ALIANZA FINAL!!!</a:t>
            </a:r>
          </a:p>
        </p:txBody>
      </p:sp>
      <p:sp>
        <p:nvSpPr>
          <p:cNvPr id="83971" name="Rectangle 3"/>
          <p:cNvSpPr>
            <a:spLocks noGrp="1" noChangeArrowheads="1"/>
          </p:cNvSpPr>
          <p:nvPr>
            <p:ph type="body" sz="half" idx="1"/>
          </p:nvPr>
        </p:nvSpPr>
        <p:spPr>
          <a:xfrm>
            <a:off x="539750" y="1203325"/>
            <a:ext cx="3956050" cy="3086100"/>
          </a:xfrm>
        </p:spPr>
        <p:txBody>
          <a:bodyPr/>
          <a:lstStyle/>
          <a:p>
            <a:pPr algn="just"/>
            <a:r>
              <a:rPr lang="es-CO" altLang="en-US" sz="2800"/>
              <a:t>Esta alianza irá mucho más lejos:</a:t>
            </a:r>
          </a:p>
          <a:p>
            <a:pPr algn="just"/>
            <a:r>
              <a:rPr lang="es-CO" altLang="en-US" sz="2800"/>
              <a:t>“</a:t>
            </a:r>
            <a:r>
              <a:rPr lang="es-CO" altLang="en-US" sz="2800">
                <a:solidFill>
                  <a:srgbClr val="FFFF00"/>
                </a:solidFill>
              </a:rPr>
              <a:t>Y hará que cualesquiera que no adoraren la imagen de la bestia sean MUERTOS!” 	</a:t>
            </a:r>
          </a:p>
          <a:p>
            <a:pPr algn="just"/>
            <a:r>
              <a:rPr lang="es-CO" altLang="en-US" sz="2800">
                <a:solidFill>
                  <a:srgbClr val="FFFF00"/>
                </a:solidFill>
              </a:rPr>
              <a:t>(Apoc 13:15)</a:t>
            </a:r>
            <a:endParaRPr lang="es-CO" altLang="en-US" sz="2800"/>
          </a:p>
        </p:txBody>
      </p:sp>
      <p:pic>
        <p:nvPicPr>
          <p:cNvPr id="91140" name="Picture 6" descr="http://apocalipsis18-4.com/maravillogen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600200"/>
            <a:ext cx="287972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75" fill="hold"/>
                                        <p:tgtEl>
                                          <p:spTgt spid="83971">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8397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75" fill="hold"/>
                                        <p:tgtEl>
                                          <p:spTgt spid="83971">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83971">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75" fill="hold"/>
                                        <p:tgtEl>
                                          <p:spTgt spid="83971">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83971">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ctrTitle" sz="quarter"/>
          </p:nvPr>
        </p:nvSpPr>
        <p:spPr/>
        <p:txBody>
          <a:bodyPr/>
          <a:lstStyle/>
          <a:p>
            <a:pPr algn="ctr"/>
            <a:r>
              <a:rPr lang="en-US" altLang="en-US" b="1">
                <a:solidFill>
                  <a:srgbClr val="FFFF00"/>
                </a:solidFill>
              </a:rPr>
              <a:t>QUIENES SON LOS MIEMBROS DE ESTA ULTIMA GRAN ALIANZA</a:t>
            </a:r>
            <a:endParaRPr lang="en-US" altLang="en-US"/>
          </a:p>
        </p:txBody>
      </p:sp>
      <p:sp>
        <p:nvSpPr>
          <p:cNvPr id="84995" name="Rectangle 3"/>
          <p:cNvSpPr>
            <a:spLocks noGrp="1" noChangeArrowheads="1"/>
          </p:cNvSpPr>
          <p:nvPr>
            <p:ph type="subTitle" sz="quarter" idx="1"/>
          </p:nvPr>
        </p:nvSpPr>
        <p:spPr>
          <a:xfrm>
            <a:off x="762000" y="2800350"/>
            <a:ext cx="7772400" cy="1314450"/>
          </a:xfrm>
        </p:spPr>
        <p:txBody>
          <a:bodyPr/>
          <a:lstStyle/>
          <a:p>
            <a:r>
              <a:rPr lang="en-US" altLang="en-US" sz="2800" b="1">
                <a:solidFill>
                  <a:schemeClr val="accent1"/>
                </a:solidFill>
              </a:rPr>
              <a:t>SERA EL ANTICRISTO UNO DE ELLOS?</a:t>
            </a:r>
          </a:p>
          <a:p>
            <a:r>
              <a:rPr lang="en-US" altLang="en-US" sz="2800" b="1">
                <a:solidFill>
                  <a:schemeClr val="accent1"/>
                </a:solidFill>
              </a:rPr>
              <a:t>QUE ES EL 666?</a:t>
            </a:r>
          </a:p>
          <a:p>
            <a:r>
              <a:rPr lang="en-US" altLang="en-US" sz="2800" b="1">
                <a:solidFill>
                  <a:schemeClr val="accent1"/>
                </a:solidFill>
              </a:rPr>
              <a:t>HARA DIOS ALGO?</a:t>
            </a:r>
          </a:p>
          <a:p>
            <a:r>
              <a:rPr lang="en-US" altLang="en-US" sz="2800" b="1">
                <a:solidFill>
                  <a:srgbClr val="FFFF00"/>
                </a:solidFill>
              </a:rPr>
              <a:t>Esto lo responderemos en nuestros próximos temas!</a:t>
            </a:r>
            <a:endParaRPr lang="en-US" altLang="en-US" sz="2800" b="1">
              <a:solidFill>
                <a:schemeClr val="accent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75" fill="hold"/>
                                        <p:tgtEl>
                                          <p:spTgt spid="8499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8499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75" fill="hold"/>
                                        <p:tgtEl>
                                          <p:spTgt spid="8499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8499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additive="base">
                                        <p:cTn id="19" dur="75" fill="hold"/>
                                        <p:tgtEl>
                                          <p:spTgt spid="8499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8499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additive="base">
                                        <p:cTn id="25" dur="75" fill="hold"/>
                                        <p:tgtEl>
                                          <p:spTgt spid="84995">
                                            <p:txEl>
                                              <p:pRg st="3" end="3"/>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84995">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p:txBody>
          <a:bodyPr/>
          <a:lstStyle/>
          <a:p>
            <a:pPr algn="ctr"/>
            <a:r>
              <a:rPr lang="en-US" altLang="en-US" b="1">
                <a:solidFill>
                  <a:srgbClr val="FFFF00"/>
                </a:solidFill>
              </a:rPr>
              <a:t>Hay buenas noticias </a:t>
            </a:r>
            <a:br>
              <a:rPr lang="en-US" altLang="en-US" b="1">
                <a:solidFill>
                  <a:srgbClr val="FFFF00"/>
                </a:solidFill>
              </a:rPr>
            </a:br>
            <a:r>
              <a:rPr lang="en-US" altLang="en-US" b="1">
                <a:solidFill>
                  <a:srgbClr val="FFFF00"/>
                </a:solidFill>
              </a:rPr>
              <a:t>de parte de Dios!</a:t>
            </a:r>
            <a:endParaRPr lang="en-US" altLang="en-US">
              <a:solidFill>
                <a:srgbClr val="FFFF00"/>
              </a:solidFill>
            </a:endParaRPr>
          </a:p>
        </p:txBody>
      </p:sp>
      <p:sp>
        <p:nvSpPr>
          <p:cNvPr id="86019" name="Rectangle 3"/>
          <p:cNvSpPr>
            <a:spLocks noGrp="1" noChangeArrowheads="1"/>
          </p:cNvSpPr>
          <p:nvPr>
            <p:ph type="subTitle" sz="quarter" idx="1"/>
          </p:nvPr>
        </p:nvSpPr>
        <p:spPr/>
        <p:txBody>
          <a:bodyPr/>
          <a:lstStyle/>
          <a:p>
            <a:r>
              <a:rPr lang="en-US" altLang="en-US" b="1">
                <a:solidFill>
                  <a:srgbClr val="FF6600"/>
                </a:solidFill>
              </a:rPr>
              <a:t>Qué ocurrirá en tiempos de la alianza de hierro y barro de los últimos días?</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3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601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ctr"/>
            <a:r>
              <a:rPr lang="en-US" altLang="en-US" sz="4000" b="1">
                <a:solidFill>
                  <a:srgbClr val="FF6600"/>
                </a:solidFill>
              </a:rPr>
              <a:t>LA ROCA QUE CAE DEL CIELO</a:t>
            </a:r>
            <a:endParaRPr lang="en-US" altLang="en-US" b="1">
              <a:solidFill>
                <a:srgbClr val="FF6600"/>
              </a:solidFill>
            </a:endParaRPr>
          </a:p>
        </p:txBody>
      </p:sp>
      <p:sp>
        <p:nvSpPr>
          <p:cNvPr id="94211" name="Rectangle 3"/>
          <p:cNvSpPr>
            <a:spLocks noGrp="1" noChangeArrowheads="1"/>
          </p:cNvSpPr>
          <p:nvPr>
            <p:ph type="body" sz="half" idx="1"/>
          </p:nvPr>
        </p:nvSpPr>
        <p:spPr>
          <a:xfrm>
            <a:off x="685800" y="1131888"/>
            <a:ext cx="3810000" cy="3086100"/>
          </a:xfrm>
        </p:spPr>
        <p:txBody>
          <a:bodyPr/>
          <a:lstStyle/>
          <a:p>
            <a:pPr algn="just"/>
            <a:r>
              <a:rPr lang="es-CO" altLang="en-US" sz="2800"/>
              <a:t>“</a:t>
            </a:r>
            <a:r>
              <a:rPr lang="es-CO" altLang="en-US" sz="2800" b="1"/>
              <a:t>Estabas mirando, hasta que una piedra fue cortada, no con mano, la cual hirió a la imagen en sus pies de hierro y de barro cocido, y los desmenuzó” 		(Daniel 2:34)</a:t>
            </a:r>
            <a:endParaRPr lang="es-CO" altLang="en-US" sz="2800"/>
          </a:p>
        </p:txBody>
      </p:sp>
      <p:pic>
        <p:nvPicPr>
          <p:cNvPr id="94212" name="Picture 8" descr="http://4.bp.blogspot.com/_bJnGF_WmPSU/RfaRpFdbt7I/AAAAAAAAAWg/j0bYTC06SaM/s200/Daniel+estatu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706563"/>
            <a:ext cx="28797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50800"/>
            <a:ext cx="7772400" cy="857250"/>
          </a:xfrm>
        </p:spPr>
        <p:txBody>
          <a:bodyPr/>
          <a:lstStyle/>
          <a:p>
            <a:pPr algn="ctr"/>
            <a:r>
              <a:rPr lang="en-US" altLang="en-US" sz="4000" b="1">
                <a:solidFill>
                  <a:srgbClr val="FF6600"/>
                </a:solidFill>
              </a:rPr>
              <a:t>LA ROCA QUE CAE DEL CIELO</a:t>
            </a:r>
            <a:endParaRPr lang="en-US" altLang="en-US" b="1">
              <a:solidFill>
                <a:srgbClr val="FF6600"/>
              </a:solidFill>
            </a:endParaRPr>
          </a:p>
        </p:txBody>
      </p:sp>
      <p:sp>
        <p:nvSpPr>
          <p:cNvPr id="95235" name="Rectangle 3"/>
          <p:cNvSpPr>
            <a:spLocks noGrp="1" noChangeArrowheads="1"/>
          </p:cNvSpPr>
          <p:nvPr>
            <p:ph type="body" sz="half" idx="1"/>
          </p:nvPr>
        </p:nvSpPr>
        <p:spPr>
          <a:xfrm>
            <a:off x="533400" y="987425"/>
            <a:ext cx="4686300" cy="3086100"/>
          </a:xfrm>
        </p:spPr>
        <p:txBody>
          <a:bodyPr/>
          <a:lstStyle/>
          <a:p>
            <a:pPr algn="just"/>
            <a:r>
              <a:rPr lang="es-CO" altLang="en-US" sz="2400"/>
              <a:t>“</a:t>
            </a:r>
            <a:r>
              <a:rPr lang="es-CO" altLang="en-US" sz="2400" b="1"/>
              <a:t>Entonces fue también desmenuzado el hierro, el  barro cocido, el metal, la plata y el oro, y se tornaron como tamo de las eras del verano; y levantólos el viento, y nunca más se les halló lugar. Mas la piedra que hierió a la imagen, fue hecha un gran monte, que hinchió toda la tierra” 		(Daniel 2:35)</a:t>
            </a:r>
            <a:endParaRPr lang="es-CO" altLang="en-US" sz="2400"/>
          </a:p>
        </p:txBody>
      </p:sp>
      <p:pic>
        <p:nvPicPr>
          <p:cNvPr id="95236" name="Picture 6" descr="Sueño del Rey Nabucodono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436688"/>
            <a:ext cx="237648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a:r>
              <a:rPr lang="en-US" altLang="en-US" sz="4000" b="1">
                <a:solidFill>
                  <a:srgbClr val="FF6600"/>
                </a:solidFill>
              </a:rPr>
              <a:t>LA ROCA QUE CAE DEL CIELO</a:t>
            </a:r>
            <a:endParaRPr lang="en-US" altLang="en-US" b="1">
              <a:solidFill>
                <a:srgbClr val="FF6600"/>
              </a:solidFill>
            </a:endParaRPr>
          </a:p>
        </p:txBody>
      </p:sp>
      <p:sp>
        <p:nvSpPr>
          <p:cNvPr id="96259" name="Rectangle 3"/>
          <p:cNvSpPr>
            <a:spLocks noGrp="1" noChangeArrowheads="1"/>
          </p:cNvSpPr>
          <p:nvPr>
            <p:ph type="body" sz="half" idx="1"/>
          </p:nvPr>
        </p:nvSpPr>
        <p:spPr>
          <a:xfrm>
            <a:off x="533400" y="1600200"/>
            <a:ext cx="4038600" cy="3086100"/>
          </a:xfrm>
        </p:spPr>
        <p:txBody>
          <a:bodyPr/>
          <a:lstStyle/>
          <a:p>
            <a:pPr algn="just"/>
            <a:r>
              <a:rPr lang="es-CO" altLang="en-US" sz="2400" b="1">
                <a:solidFill>
                  <a:srgbClr val="FFFF00"/>
                </a:solidFill>
              </a:rPr>
              <a:t>Y quién o qué es la roca?</a:t>
            </a:r>
          </a:p>
          <a:p>
            <a:pPr algn="just"/>
            <a:r>
              <a:rPr lang="es-CO" altLang="en-US" sz="2400" b="1">
                <a:solidFill>
                  <a:srgbClr val="FFFF00"/>
                </a:solidFill>
              </a:rPr>
              <a:t>“Si  empero habéis gustado que el Señor (JESUS)  es benigno. Al cual allegándoos, PIEDRA VIVA, reprobada cierto de los hombres, empero elegida de Dios, preciosa” (1 Pedro 2:3,4)</a:t>
            </a:r>
          </a:p>
        </p:txBody>
      </p:sp>
      <p:pic>
        <p:nvPicPr>
          <p:cNvPr id="96260" name="Picture 6" descr="http://4.bp.blogspot.com/_bJnGF_WmPSU/R7s_KqNA64I/AAAAAAAAB3Q/C82SsAr0PZQ/s320/Daniel+002+pie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00200"/>
            <a:ext cx="374491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Rectangle 1026"/>
          <p:cNvSpPr>
            <a:spLocks noGrp="1" noChangeArrowheads="1"/>
          </p:cNvSpPr>
          <p:nvPr>
            <p:ph type="title"/>
          </p:nvPr>
        </p:nvSpPr>
        <p:spPr>
          <a:xfrm>
            <a:off x="685800" y="-165100"/>
            <a:ext cx="7772400" cy="857250"/>
          </a:xfrm>
        </p:spPr>
        <p:txBody>
          <a:bodyPr/>
          <a:lstStyle/>
          <a:p>
            <a:pPr>
              <a:defRPr/>
            </a:pPr>
            <a:r>
              <a:rPr lang="es-CO" altLang="en-US" sz="3200" b="1">
                <a:effectLst>
                  <a:outerShdw blurRad="38100" dist="38100" dir="2700000" algn="tl">
                    <a:srgbClr val="FFFFFF"/>
                  </a:outerShdw>
                </a:effectLst>
              </a:rPr>
              <a:t>El cometa que golpeará la tierra...</a:t>
            </a:r>
          </a:p>
        </p:txBody>
      </p:sp>
      <p:sp>
        <p:nvSpPr>
          <p:cNvPr id="113667" name="Rectangle 1027"/>
          <p:cNvSpPr>
            <a:spLocks noGrp="1" noChangeArrowheads="1"/>
          </p:cNvSpPr>
          <p:nvPr>
            <p:ph type="body" sz="half" idx="1"/>
          </p:nvPr>
        </p:nvSpPr>
        <p:spPr>
          <a:xfrm>
            <a:off x="468313" y="700088"/>
            <a:ext cx="7772400" cy="3086100"/>
          </a:xfrm>
        </p:spPr>
        <p:txBody>
          <a:bodyPr/>
          <a:lstStyle/>
          <a:p>
            <a:r>
              <a:rPr lang="es-CO" altLang="en-US" sz="2800" b="1">
                <a:solidFill>
                  <a:srgbClr val="FFFF00"/>
                </a:solidFill>
              </a:rPr>
              <a:t>El polvo y los 					escombros que se 					levantarían por el 					impacto formarían 					una nube que 						ocultaría el sol  por 				meses!!!</a:t>
            </a:r>
          </a:p>
          <a:p>
            <a:r>
              <a:rPr lang="es-CO" altLang="en-US" sz="2800" b="1">
                <a:solidFill>
                  <a:srgbClr val="FFFF00"/>
                </a:solidFill>
              </a:rPr>
              <a:t>Si llega a golpear en el océano, esto resultaría en olas de  300 metros de altura que borrarían todas las zonas costeras alrededor del mundo!!!</a:t>
            </a:r>
          </a:p>
        </p:txBody>
      </p:sp>
      <p:pic>
        <p:nvPicPr>
          <p:cNvPr id="23556" name="Picture 6" descr="http://www.virginmedia.com/images/asteroid-dates431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492250"/>
            <a:ext cx="41052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75" fill="hold"/>
                                        <p:tgtEl>
                                          <p:spTgt spid="11366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366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75" fill="hold"/>
                                        <p:tgtEl>
                                          <p:spTgt spid="113667">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3667">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a:r>
              <a:rPr lang="en-US" altLang="en-US" sz="4000" b="1">
                <a:solidFill>
                  <a:srgbClr val="FF6600"/>
                </a:solidFill>
              </a:rPr>
              <a:t>LA ROCA QUE CAE DEL CIELO</a:t>
            </a:r>
            <a:endParaRPr lang="en-US" altLang="en-US" b="1">
              <a:solidFill>
                <a:srgbClr val="FF6600"/>
              </a:solidFill>
            </a:endParaRPr>
          </a:p>
        </p:txBody>
      </p:sp>
      <p:sp>
        <p:nvSpPr>
          <p:cNvPr id="97283" name="Rectangle 3"/>
          <p:cNvSpPr>
            <a:spLocks noGrp="1" noChangeArrowheads="1"/>
          </p:cNvSpPr>
          <p:nvPr>
            <p:ph type="body" sz="half" idx="1"/>
          </p:nvPr>
        </p:nvSpPr>
        <p:spPr>
          <a:xfrm>
            <a:off x="468313" y="1274763"/>
            <a:ext cx="4038600" cy="1838325"/>
          </a:xfrm>
        </p:spPr>
        <p:txBody>
          <a:bodyPr/>
          <a:lstStyle/>
          <a:p>
            <a:pPr algn="just"/>
            <a:r>
              <a:rPr lang="es-CO" altLang="en-US" sz="2400" b="1">
                <a:solidFill>
                  <a:srgbClr val="FFFF00"/>
                </a:solidFill>
              </a:rPr>
              <a:t>“Y todos bebieron la misma bebida espiritual, porque bebían de la Roca espiritual que los seguía, y la Roca era Cristo.</a:t>
            </a:r>
          </a:p>
          <a:p>
            <a:pPr lvl="1" algn="r">
              <a:buFontTx/>
              <a:buNone/>
            </a:pPr>
            <a:r>
              <a:rPr lang="es-CO" altLang="en-US" sz="2000" b="1">
                <a:solidFill>
                  <a:srgbClr val="FFFF00"/>
                </a:solidFill>
              </a:rPr>
              <a:t>1 Cor 10:4</a:t>
            </a:r>
          </a:p>
          <a:p>
            <a:pPr lvl="1" algn="just">
              <a:buFontTx/>
              <a:buNone/>
            </a:pPr>
            <a:endParaRPr lang="es-CO" altLang="en-US" sz="2000" b="1">
              <a:solidFill>
                <a:srgbClr val="FFFF00"/>
              </a:solidFill>
            </a:endParaRPr>
          </a:p>
        </p:txBody>
      </p:sp>
      <p:pic>
        <p:nvPicPr>
          <p:cNvPr id="97284" name="Picture 6" descr="http://4.bp.blogspot.com/_bJnGF_WmPSU/R7s_KqNA64I/AAAAAAAAB3Q/C82SsAr0PZQ/s320/Daniel+002+pie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00200"/>
            <a:ext cx="374491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84213" y="3165475"/>
            <a:ext cx="4038600" cy="1836738"/>
          </a:xfrm>
          <a:prstGeom prst="rect">
            <a:avLst/>
          </a:prstGeom>
          <a:noFill/>
          <a:ln w="9525">
            <a:noFill/>
            <a:miter lim="800000"/>
            <a:headEnd/>
            <a:tailEnd/>
          </a:ln>
        </p:spPr>
        <p:txBody>
          <a:bodyPr lIns="92075" tIns="46038" rIns="92075" bIns="46038"/>
          <a:lstStyle/>
          <a:p>
            <a:pPr marL="342900" indent="-342900" algn="just">
              <a:spcBef>
                <a:spcPct val="20000"/>
              </a:spcBef>
              <a:buClr>
                <a:schemeClr val="tx2"/>
              </a:buClr>
              <a:buFontTx/>
              <a:buChar char="•"/>
              <a:defRPr/>
            </a:pPr>
            <a:r>
              <a:rPr lang="es-CO" altLang="en-US" b="1" kern="0" dirty="0">
                <a:solidFill>
                  <a:srgbClr val="FFFF00"/>
                </a:solidFill>
                <a:latin typeface="+mn-lt"/>
              </a:rPr>
              <a:t>“Confiad en el Señor perpetuamente, porque el Señor Todopoderoso es la Roca de los Siglos.</a:t>
            </a:r>
          </a:p>
          <a:p>
            <a:pPr marL="742950" lvl="1" indent="-285750" algn="r">
              <a:spcBef>
                <a:spcPct val="20000"/>
              </a:spcBef>
              <a:buClr>
                <a:schemeClr val="tx2"/>
              </a:buClr>
              <a:defRPr/>
            </a:pPr>
            <a:r>
              <a:rPr lang="es-CO" altLang="en-US" sz="2000" b="1" kern="0" dirty="0">
                <a:solidFill>
                  <a:srgbClr val="FFFF00"/>
                </a:solidFill>
                <a:latin typeface="+mn-lt"/>
              </a:rPr>
              <a:t>Isaías 26:4</a:t>
            </a:r>
          </a:p>
          <a:p>
            <a:pPr marL="742950" lvl="1" indent="-285750" algn="just">
              <a:spcBef>
                <a:spcPct val="20000"/>
              </a:spcBef>
              <a:buClr>
                <a:schemeClr val="tx2"/>
              </a:buClr>
              <a:defRPr/>
            </a:pPr>
            <a:endParaRPr lang="es-CO" altLang="en-US" sz="2000" b="1" kern="0" dirty="0">
              <a:solidFill>
                <a:srgbClr val="FFFF00"/>
              </a:solidFill>
              <a:latin typeface="+mn-lt"/>
            </a:endParaRPr>
          </a:p>
        </p:txBody>
      </p:sp>
    </p:spTree>
  </p:cSld>
  <p:clrMapOvr>
    <a:masterClrMapping/>
  </p:clrMapOvr>
  <p:transition>
    <p:pull dir="rd"/>
  </p:transition>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ctr"/>
            <a:r>
              <a:rPr lang="en-US" altLang="en-US" sz="4000" b="1">
                <a:solidFill>
                  <a:srgbClr val="FF6600"/>
                </a:solidFill>
              </a:rPr>
              <a:t>LA ROCA QUE CAE DEL CIELO</a:t>
            </a:r>
            <a:endParaRPr lang="en-US" altLang="en-US" b="1">
              <a:solidFill>
                <a:srgbClr val="FF6600"/>
              </a:solidFill>
            </a:endParaRPr>
          </a:p>
        </p:txBody>
      </p:sp>
      <p:sp>
        <p:nvSpPr>
          <p:cNvPr id="98307" name="Rectangle 3"/>
          <p:cNvSpPr>
            <a:spLocks noGrp="1" noChangeArrowheads="1"/>
          </p:cNvSpPr>
          <p:nvPr>
            <p:ph type="body" sz="half" idx="1"/>
          </p:nvPr>
        </p:nvSpPr>
        <p:spPr>
          <a:xfrm>
            <a:off x="539750" y="1203325"/>
            <a:ext cx="4038600" cy="3086100"/>
          </a:xfrm>
        </p:spPr>
        <p:txBody>
          <a:bodyPr/>
          <a:lstStyle/>
          <a:p>
            <a:pPr algn="just"/>
            <a:r>
              <a:rPr lang="es-CO" altLang="en-US" sz="2400" b="1">
                <a:solidFill>
                  <a:srgbClr val="FFFF00"/>
                </a:solidFill>
              </a:rPr>
              <a:t>Jesús es el único que puede derribar todos los reinos y reyes!</a:t>
            </a:r>
          </a:p>
          <a:p>
            <a:pPr algn="just"/>
            <a:r>
              <a:rPr lang="es-CO" altLang="en-US" sz="2800" b="1">
                <a:solidFill>
                  <a:schemeClr val="tx2"/>
                </a:solidFill>
              </a:rPr>
              <a:t>“Miraba yo en la visión de la noche, y he aquí en las nubes del cielo como un Hijo de hombre que venía…. (Dan. 7:13)</a:t>
            </a:r>
          </a:p>
        </p:txBody>
      </p:sp>
      <p:pic>
        <p:nvPicPr>
          <p:cNvPr id="98308" name="Picture 6" descr="http://4.bp.blogspot.com/_bJnGF_WmPSU/R7s_KqNA64I/AAAAAAAAB3Q/C82SsAr0PZQ/s320/Daniel+002+pie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00200"/>
            <a:ext cx="374491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50800"/>
            <a:ext cx="7772400" cy="857250"/>
          </a:xfrm>
        </p:spPr>
        <p:txBody>
          <a:bodyPr/>
          <a:lstStyle/>
          <a:p>
            <a:pPr algn="ctr"/>
            <a:r>
              <a:rPr lang="en-US" altLang="en-US" sz="4000" b="1">
                <a:solidFill>
                  <a:srgbClr val="FF6600"/>
                </a:solidFill>
              </a:rPr>
              <a:t>LA ROCA QUE CAE DEL CIELO</a:t>
            </a:r>
            <a:endParaRPr lang="en-US" altLang="en-US" b="1">
              <a:solidFill>
                <a:srgbClr val="FF6600"/>
              </a:solidFill>
            </a:endParaRPr>
          </a:p>
        </p:txBody>
      </p:sp>
      <p:sp>
        <p:nvSpPr>
          <p:cNvPr id="91139" name="Rectangle 3"/>
          <p:cNvSpPr>
            <a:spLocks noGrp="1" noChangeArrowheads="1"/>
          </p:cNvSpPr>
          <p:nvPr>
            <p:ph type="body" sz="half" idx="1"/>
          </p:nvPr>
        </p:nvSpPr>
        <p:spPr>
          <a:xfrm>
            <a:off x="250825" y="1131888"/>
            <a:ext cx="4321175" cy="3086100"/>
          </a:xfrm>
        </p:spPr>
        <p:txBody>
          <a:bodyPr/>
          <a:lstStyle/>
          <a:p>
            <a:pPr algn="just"/>
            <a:r>
              <a:rPr lang="es-CO" altLang="en-US" sz="2800" b="1">
                <a:solidFill>
                  <a:srgbClr val="FFFF00"/>
                </a:solidFill>
              </a:rPr>
              <a:t>“Y fuele dado </a:t>
            </a:r>
            <a:r>
              <a:rPr lang="es-CO" altLang="en-US" sz="2800" b="1">
                <a:solidFill>
                  <a:schemeClr val="tx2"/>
                </a:solidFill>
              </a:rPr>
              <a:t> señorío, y gloria y reino; y todos los pueblos, naciones y lenguas le sirvieron; su señorío, señorío eterno, que no será transitorio, y su reino que no se corromperá”		 (Dan. 7:14)</a:t>
            </a:r>
            <a:endParaRPr lang="es-CO" altLang="en-US" sz="2800" b="1">
              <a:solidFill>
                <a:srgbClr val="FFFF00"/>
              </a:solidFill>
            </a:endParaRPr>
          </a:p>
        </p:txBody>
      </p:sp>
      <p:pic>
        <p:nvPicPr>
          <p:cNvPr id="99332" name="Picture 6" descr="http://apologista.files.wordpress.com/2010/12/jesus_king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44638"/>
            <a:ext cx="40767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barn(outVertical)">
                                      <p:cBhvr>
                                        <p:cTn id="7" dur="500"/>
                                        <p:tgtEl>
                                          <p:spTgt spid="911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a:xfrm>
            <a:off x="685800" y="490538"/>
            <a:ext cx="7772400" cy="857250"/>
          </a:xfrm>
        </p:spPr>
        <p:txBody>
          <a:bodyPr/>
          <a:lstStyle/>
          <a:p>
            <a:pPr algn="ctr"/>
            <a:r>
              <a:rPr lang="en-US" altLang="en-US" b="1">
                <a:solidFill>
                  <a:srgbClr val="CC3300"/>
                </a:solidFill>
              </a:rPr>
              <a:t>CRISTO ES LA PIEDRA QUE GOLPEARA LA TIERRA</a:t>
            </a:r>
          </a:p>
        </p:txBody>
      </p:sp>
      <p:sp>
        <p:nvSpPr>
          <p:cNvPr id="92164" name="Rectangle 1028"/>
          <p:cNvSpPr>
            <a:spLocks noGrp="1" noChangeArrowheads="1"/>
          </p:cNvSpPr>
          <p:nvPr>
            <p:ph type="body" sz="half" idx="2"/>
          </p:nvPr>
        </p:nvSpPr>
        <p:spPr>
          <a:xfrm>
            <a:off x="4648200" y="1419225"/>
            <a:ext cx="3810000" cy="2857500"/>
          </a:xfrm>
        </p:spPr>
        <p:txBody>
          <a:bodyPr/>
          <a:lstStyle/>
          <a:p>
            <a:pPr algn="just"/>
            <a:r>
              <a:rPr lang="es-CO" altLang="en-US" sz="2800">
                <a:solidFill>
                  <a:srgbClr val="FFFF00"/>
                </a:solidFill>
              </a:rPr>
              <a:t>“Y vi el cielo abierto; y he aquí un caballo blanco, y el que estaba sentado sobre él, era llamado Fiel y Verdadero, … EL VERBO DE DIOS…”	(Apoc. 19:11,13)</a:t>
            </a:r>
          </a:p>
        </p:txBody>
      </p:sp>
      <p:pic>
        <p:nvPicPr>
          <p:cNvPr id="100356" name="Picture 6" descr="http://4.bp.blogspot.com/_g-3gIvXSm4M/TRst2XGhLNI/AAAAAAAABNw/2x4k8i0xeO4/s1600/jesus_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03375"/>
            <a:ext cx="38100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animEffect transition="in" filter="wipe(left)">
                                      <p:cBhvr>
                                        <p:cTn id="7" dur="500"/>
                                        <p:tgtEl>
                                          <p:spTgt spid="921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autoUpdateAnimBg="0" rev="1"/>
    </p:bld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708025" y="156369"/>
            <a:ext cx="7772400" cy="857250"/>
          </a:xfrm>
        </p:spPr>
        <p:txBody>
          <a:bodyPr/>
          <a:lstStyle/>
          <a:p>
            <a:pPr algn="ctr"/>
            <a:r>
              <a:rPr lang="en-US" altLang="en-US" sz="3200" b="1" dirty="0">
                <a:solidFill>
                  <a:srgbClr val="CC3300"/>
                </a:solidFill>
              </a:rPr>
              <a:t>CRISTO ES LA PIEDRA QUE GOLPEARA LA TIERRA</a:t>
            </a:r>
          </a:p>
        </p:txBody>
      </p:sp>
      <p:pic>
        <p:nvPicPr>
          <p:cNvPr id="101379" name="Picture 6" descr="http://rcotom.files.wordpress.com/2008/07/armage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220788"/>
            <a:ext cx="5229151"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3"/>
          <p:cNvSpPr>
            <a:spLocks noGrp="1" noChangeArrowheads="1"/>
          </p:cNvSpPr>
          <p:nvPr>
            <p:ph type="body" sz="half" idx="2"/>
          </p:nvPr>
        </p:nvSpPr>
        <p:spPr>
          <a:xfrm>
            <a:off x="179388" y="1082675"/>
            <a:ext cx="3456508" cy="2857500"/>
          </a:xfrm>
        </p:spPr>
        <p:txBody>
          <a:bodyPr/>
          <a:lstStyle/>
          <a:p>
            <a:pPr algn="just"/>
            <a:r>
              <a:rPr lang="es-CO" altLang="en-US" sz="2800" dirty="0">
                <a:solidFill>
                  <a:schemeClr val="accent3">
                    <a:lumMod val="20000"/>
                    <a:lumOff val="80000"/>
                  </a:schemeClr>
                </a:solidFill>
              </a:rPr>
              <a:t>“Y vi a la bestia, y a los reyes de la tierra y a sus ejércitos, congregados para hacer guerra contra el que estaba sentado sobre el caballo y contra su ejército…” (vs. 20)</a:t>
            </a:r>
          </a:p>
        </p:txBody>
      </p:sp>
    </p:spTree>
  </p:cSld>
  <p:clrMapOvr>
    <a:masterClrMapping/>
  </p:clrMapOvr>
  <p:transition>
    <p:pull dir="ld"/>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561975"/>
            <a:ext cx="7772400" cy="857250"/>
          </a:xfrm>
        </p:spPr>
        <p:txBody>
          <a:bodyPr/>
          <a:lstStyle/>
          <a:p>
            <a:pPr algn="ctr"/>
            <a:r>
              <a:rPr lang="en-US" altLang="en-US" b="1">
                <a:solidFill>
                  <a:srgbClr val="CC3300"/>
                </a:solidFill>
              </a:rPr>
              <a:t>CRISTO ES LA PIEDRA QUE GOLPEARA LA TIERRA</a:t>
            </a:r>
          </a:p>
        </p:txBody>
      </p:sp>
      <p:sp>
        <p:nvSpPr>
          <p:cNvPr id="94211" name="Rectangle 3"/>
          <p:cNvSpPr>
            <a:spLocks noGrp="1" noChangeArrowheads="1"/>
          </p:cNvSpPr>
          <p:nvPr>
            <p:ph type="body" sz="half" idx="2"/>
          </p:nvPr>
        </p:nvSpPr>
        <p:spPr>
          <a:xfrm>
            <a:off x="4648200" y="1771650"/>
            <a:ext cx="3810000" cy="2857500"/>
          </a:xfrm>
        </p:spPr>
        <p:txBody>
          <a:bodyPr/>
          <a:lstStyle/>
          <a:p>
            <a:pPr algn="just"/>
            <a:r>
              <a:rPr lang="es-CO" altLang="en-US" sz="2400" b="1">
                <a:solidFill>
                  <a:srgbClr val="FFFF00"/>
                </a:solidFill>
              </a:rPr>
              <a:t>NADIE PODRA CONTRA CRISTO EN SU VENIDA. TODOS LOS REINOS DE ESTE MUNDO SERAN DESMENUZADOS POR EL DE ACUERDO A LA PROFECIA.</a:t>
            </a:r>
          </a:p>
        </p:txBody>
      </p:sp>
      <p:pic>
        <p:nvPicPr>
          <p:cNvPr id="102404" name="Picture 6" descr="http://4.bp.blogspot.com/_g-3gIvXSm4M/TRst2XGhLNI/AAAAAAAABNw/2x4k8i0xeO4/s1600/jesus_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03375"/>
            <a:ext cx="38100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wipe(up)">
                                      <p:cBhvr>
                                        <p:cTn id="7" dur="75"/>
                                        <p:tgtEl>
                                          <p:spTgt spid="942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a:r>
              <a:rPr lang="en-US" altLang="en-US" sz="2800" b="1"/>
              <a:t>Los poderosos de la tierra hacen grandes esfuerzos  para crear un nuevo orden mundial...</a:t>
            </a:r>
            <a:endParaRPr lang="en-US" altLang="en-US" b="1"/>
          </a:p>
        </p:txBody>
      </p:sp>
      <p:sp>
        <p:nvSpPr>
          <p:cNvPr id="95235" name="Rectangle 3"/>
          <p:cNvSpPr>
            <a:spLocks noGrp="1" noChangeArrowheads="1"/>
          </p:cNvSpPr>
          <p:nvPr>
            <p:ph type="body" sz="half" idx="1"/>
          </p:nvPr>
        </p:nvSpPr>
        <p:spPr>
          <a:xfrm>
            <a:off x="2057400" y="1543050"/>
            <a:ext cx="6400800" cy="3086100"/>
          </a:xfrm>
        </p:spPr>
        <p:txBody>
          <a:bodyPr/>
          <a:lstStyle/>
          <a:p>
            <a:r>
              <a:rPr lang="en-US" altLang="en-US" sz="3600" b="1">
                <a:solidFill>
                  <a:srgbClr val="FFFF00"/>
                </a:solidFill>
              </a:rPr>
              <a:t>Pero sólo Cristo traerá dicho nuevo orden mundial!</a:t>
            </a:r>
          </a:p>
        </p:txBody>
      </p:sp>
      <p:pic>
        <p:nvPicPr>
          <p:cNvPr id="103428" name="Picture 10" descr="http://digitalgroup.info/wordpress/wp-content/uploads/2010/06/Jap%C3%B3nChina-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44638"/>
            <a:ext cx="1871662"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12" descr="http://canarias24horas.com/images/stories/2008/08agosto/26/rus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841625"/>
            <a:ext cx="20161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14" descr="http://estaticos01.cache.el-mundo.net/elmundo/imagenes/2008/05/07/1210188062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841625"/>
            <a:ext cx="223202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6" descr="http://www.eweekeurope.es/wp-content/uploads/2010/06/barack_obam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2841625"/>
            <a:ext cx="23034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18" descr="http://1.bp.blogspot.com/_6AKeREd_jpw/TE1gNMpltWI/AAAAAAAAWA0/Fqpq_dWlN7w/s1600/Benedicto_XVI_dando_la_bendicion_Papal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2513" y="2643188"/>
            <a:ext cx="30114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75" fill="hold"/>
                                        <p:tgtEl>
                                          <p:spTgt spid="9523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52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p:txBody>
          <a:bodyPr/>
          <a:lstStyle/>
          <a:p>
            <a:r>
              <a:rPr lang="en-US" altLang="en-US" sz="3600" b="1">
                <a:solidFill>
                  <a:srgbClr val="FFFF00"/>
                </a:solidFill>
              </a:rPr>
              <a:t>Pero antes de que venga Cristo debe surgir en el mundo el </a:t>
            </a:r>
            <a:r>
              <a:rPr lang="en-US" altLang="en-US" sz="3600" b="1">
                <a:solidFill>
                  <a:srgbClr val="CC3300"/>
                </a:solidFill>
              </a:rPr>
              <a:t>ANTICRISTO!</a:t>
            </a:r>
            <a:endParaRPr lang="en-US" altLang="en-US" b="1">
              <a:solidFill>
                <a:srgbClr val="FFFF00"/>
              </a:solidFill>
            </a:endParaRPr>
          </a:p>
        </p:txBody>
      </p:sp>
      <p:sp>
        <p:nvSpPr>
          <p:cNvPr id="96260" name="Rectangle 1028"/>
          <p:cNvSpPr>
            <a:spLocks noGrp="1" noChangeArrowheads="1"/>
          </p:cNvSpPr>
          <p:nvPr>
            <p:ph type="body" sz="half" idx="2"/>
          </p:nvPr>
        </p:nvSpPr>
        <p:spPr>
          <a:xfrm>
            <a:off x="4643438" y="2571750"/>
            <a:ext cx="4429125" cy="1998663"/>
          </a:xfrm>
        </p:spPr>
        <p:txBody>
          <a:bodyPr/>
          <a:lstStyle/>
          <a:p>
            <a:pPr algn="just"/>
            <a:r>
              <a:rPr lang="es-CO" altLang="en-US" b="1">
                <a:solidFill>
                  <a:srgbClr val="FFFF00"/>
                </a:solidFill>
              </a:rPr>
              <a:t>“Empero os rogamos, hermanos, cuanto a la venida de nuestro Señor Jesucristo…</a:t>
            </a:r>
          </a:p>
        </p:txBody>
      </p:sp>
      <p:pic>
        <p:nvPicPr>
          <p:cNvPr id="104452" name="Picture 1032" descr="C:\WINDOWS\DESKTOP\laminas\2ven1.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066800" y="1600200"/>
            <a:ext cx="3360738" cy="3132138"/>
          </a:xfrm>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6260">
                                            <p:txEl>
                                              <p:pRg st="0" end="0"/>
                                            </p:txEl>
                                          </p:spTgt>
                                        </p:tgtEl>
                                        <p:attrNameLst>
                                          <p:attrName>style.visibility</p:attrName>
                                        </p:attrNameLst>
                                      </p:cBhvr>
                                      <p:to>
                                        <p:strVal val="visible"/>
                                      </p:to>
                                    </p:set>
                                    <p:anim calcmode="lin" valueType="num">
                                      <p:cBhvr additive="base">
                                        <p:cTn id="7" dur="300" fill="hold"/>
                                        <p:tgtEl>
                                          <p:spTgt spid="9626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626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p:txBody>
          <a:bodyPr/>
          <a:lstStyle/>
          <a:p>
            <a:r>
              <a:rPr lang="en-US" altLang="en-US" sz="3600" b="1">
                <a:solidFill>
                  <a:srgbClr val="FFFF00"/>
                </a:solidFill>
              </a:rPr>
              <a:t>Pero antes de que venga Cristo debe surgir en el mundo el </a:t>
            </a:r>
            <a:r>
              <a:rPr lang="en-US" altLang="en-US" sz="3600" b="1">
                <a:solidFill>
                  <a:srgbClr val="CC3300"/>
                </a:solidFill>
              </a:rPr>
              <a:t>ANTICRISTO!</a:t>
            </a:r>
            <a:endParaRPr lang="en-US" altLang="en-US" b="1">
              <a:solidFill>
                <a:srgbClr val="FFFF00"/>
              </a:solidFill>
            </a:endParaRPr>
          </a:p>
        </p:txBody>
      </p:sp>
      <p:pic>
        <p:nvPicPr>
          <p:cNvPr id="105475" name="Picture 1032" descr="C:\WINDOWS\DESKTOP\laminas\2ven1.bmp"/>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066800" y="1600200"/>
            <a:ext cx="2341563" cy="2457450"/>
          </a:xfrm>
        </p:spPr>
      </p:pic>
      <p:sp>
        <p:nvSpPr>
          <p:cNvPr id="110595" name="Rectangle 1027"/>
          <p:cNvSpPr>
            <a:spLocks noGrp="1" noChangeArrowheads="1"/>
          </p:cNvSpPr>
          <p:nvPr>
            <p:ph type="body" sz="half" idx="2"/>
          </p:nvPr>
        </p:nvSpPr>
        <p:spPr>
          <a:xfrm>
            <a:off x="3733800" y="1543050"/>
            <a:ext cx="4800600" cy="3086100"/>
          </a:xfrm>
        </p:spPr>
        <p:txBody>
          <a:bodyPr/>
          <a:lstStyle/>
          <a:p>
            <a:r>
              <a:rPr lang="en-US" altLang="en-US" b="1">
                <a:solidFill>
                  <a:schemeClr val="tx2"/>
                </a:solidFill>
              </a:rPr>
              <a:t>“(El)  </a:t>
            </a:r>
            <a:r>
              <a:rPr lang="en-US" altLang="en-US" b="1">
                <a:solidFill>
                  <a:srgbClr val="FFFF00"/>
                </a:solidFill>
              </a:rPr>
              <a:t> no vendrá sin que venga antes ….		LA APOSTASIA, y se manifieste el hombre de 	  pecado, el hijo 		  de perdición”		            	  (2 Tes. 2:1,3)</a:t>
            </a:r>
            <a:endParaRPr lang="en-US" altLang="en-US" b="1">
              <a:solidFill>
                <a:schemeClr val="tx2"/>
              </a:solidFill>
            </a:endParaRPr>
          </a:p>
        </p:txBody>
      </p:sp>
      <p:pic>
        <p:nvPicPr>
          <p:cNvPr id="105477" name="Picture 1033" descr="C:\WINDOWS\DESKTOP\laminas\satan.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03550"/>
            <a:ext cx="25908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75" fill="hold"/>
                                        <p:tgtEl>
                                          <p:spTgt spid="11059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059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6498" name="Picture 1028" descr="C:\WINDOWS\DESKTOP\laminas\satan.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68313" y="627063"/>
            <a:ext cx="4283075" cy="2487612"/>
          </a:xfrm>
        </p:spPr>
      </p:pic>
      <p:sp>
        <p:nvSpPr>
          <p:cNvPr id="106499" name="Text Box 1029"/>
          <p:cNvSpPr txBox="1">
            <a:spLocks noChangeArrowheads="1"/>
          </p:cNvSpPr>
          <p:nvPr/>
        </p:nvSpPr>
        <p:spPr bwMode="auto">
          <a:xfrm>
            <a:off x="5219700" y="627063"/>
            <a:ext cx="3810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a:spcBef>
                <a:spcPct val="50000"/>
              </a:spcBef>
            </a:pPr>
            <a:r>
              <a:rPr lang="en-US" sz="3600" b="1">
                <a:solidFill>
                  <a:srgbClr val="FFFF00"/>
                </a:solidFill>
              </a:rPr>
              <a:t>EN NUESTRO PROXIMO TEMA LE QUITAREMOS LA CARETA AL ANTICRISTO!</a:t>
            </a:r>
          </a:p>
        </p:txBody>
      </p:sp>
      <p:sp>
        <p:nvSpPr>
          <p:cNvPr id="106500" name="Text Box 1030"/>
          <p:cNvSpPr txBox="1">
            <a:spLocks noChangeArrowheads="1"/>
          </p:cNvSpPr>
          <p:nvPr/>
        </p:nvSpPr>
        <p:spPr bwMode="auto">
          <a:xfrm>
            <a:off x="1547813" y="4024313"/>
            <a:ext cx="701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a:defRPr>
            </a:lvl1pPr>
            <a:lvl2pPr marL="742950" indent="-285750">
              <a:defRPr sz="2400">
                <a:solidFill>
                  <a:schemeClr val="tx1"/>
                </a:solidFill>
                <a:latin typeface="Times New Roman"/>
              </a:defRPr>
            </a:lvl2pPr>
            <a:lvl3pPr marL="1143000" indent="-228600">
              <a:defRPr sz="2400">
                <a:solidFill>
                  <a:schemeClr val="tx1"/>
                </a:solidFill>
                <a:latin typeface="Times New Roman"/>
              </a:defRPr>
            </a:lvl3pPr>
            <a:lvl4pPr marL="1600200" indent="-228600">
              <a:defRPr sz="2400">
                <a:solidFill>
                  <a:schemeClr val="tx1"/>
                </a:solidFill>
                <a:latin typeface="Times New Roman"/>
              </a:defRPr>
            </a:lvl4pPr>
            <a:lvl5pPr marL="2057400" indent="-22860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spcBef>
                <a:spcPct val="50000"/>
              </a:spcBef>
            </a:pPr>
            <a:r>
              <a:rPr lang="en-US" sz="4000" b="1">
                <a:solidFill>
                  <a:srgbClr val="FFFF00"/>
                </a:solidFill>
              </a:rPr>
              <a:t>NO TE LO PIERDAS!!</a:t>
            </a: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4578" name="Picture 6" descr="http://www.virginmedia.com/images/asteroid-dates431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775" y="1978025"/>
            <a:ext cx="41052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1026"/>
          <p:cNvSpPr>
            <a:spLocks noGrp="1" noChangeArrowheads="1"/>
          </p:cNvSpPr>
          <p:nvPr>
            <p:ph type="title"/>
          </p:nvPr>
        </p:nvSpPr>
        <p:spPr/>
        <p:txBody>
          <a:bodyPr/>
          <a:lstStyle/>
          <a:p>
            <a:pPr>
              <a:defRPr/>
            </a:pPr>
            <a:r>
              <a:rPr lang="en-US" altLang="en-US" sz="3200" b="1">
                <a:effectLst>
                  <a:outerShdw blurRad="38100" dist="38100" dir="2700000" algn="tl">
                    <a:srgbClr val="FFFFFF"/>
                  </a:outerShdw>
                </a:effectLst>
              </a:rPr>
              <a:t>El cometa que golpeará la tierra...</a:t>
            </a:r>
          </a:p>
        </p:txBody>
      </p:sp>
      <p:sp>
        <p:nvSpPr>
          <p:cNvPr id="114691" name="Rectangle 1027"/>
          <p:cNvSpPr>
            <a:spLocks noGrp="1" noChangeArrowheads="1"/>
          </p:cNvSpPr>
          <p:nvPr>
            <p:ph type="body" sz="half" idx="1"/>
          </p:nvPr>
        </p:nvSpPr>
        <p:spPr>
          <a:xfrm>
            <a:off x="39688" y="1131888"/>
            <a:ext cx="7772400" cy="3086100"/>
          </a:xfrm>
        </p:spPr>
        <p:txBody>
          <a:bodyPr/>
          <a:lstStyle/>
          <a:p>
            <a:r>
              <a:rPr lang="es-CO" altLang="en-US" sz="2800" b="1">
                <a:solidFill>
                  <a:srgbClr val="FFFF00"/>
                </a:solidFill>
              </a:rPr>
              <a:t>El Dr. Brian Marsden				un destacado astrónomo				del prestigioso					Observatorio Astrofísico				de Cambridge, 					Massachusets,  sin 				embargo medio 					tranquiliza a la humanidad al decir  que el 1997 XF11 pasará a 30.000 millas de la tierra!</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theme/theme1.xml><?xml version="1.0" encoding="utf-8"?>
<a:theme xmlns:a="http://schemas.openxmlformats.org/drawingml/2006/main" name="Fireball">
  <a:themeElements>
    <a:clrScheme name="Fireball.pot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Fireball.pot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pot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907</TotalTime>
  <Words>4755</Words>
  <Application>Microsoft Office PowerPoint</Application>
  <PresentationFormat>Presentación en pantalla (16:9)</PresentationFormat>
  <Paragraphs>348</Paragraphs>
  <Slides>89</Slides>
  <Notes>0</Notes>
  <HiddenSlides>0</HiddenSlides>
  <MMClips>4</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89</vt:i4>
      </vt:variant>
    </vt:vector>
  </HeadingPairs>
  <TitlesOfParts>
    <vt:vector size="92" baseType="lpstr">
      <vt:lpstr>Arial</vt:lpstr>
      <vt:lpstr>Times New Roman</vt:lpstr>
      <vt:lpstr>Fireball</vt:lpstr>
      <vt:lpstr>LA PROFECIA FINAL PRESENTA: </vt:lpstr>
      <vt:lpstr>El cometa que golpeará la toerra….</vt:lpstr>
      <vt:lpstr>El cometa que golpeará la tierra….</vt:lpstr>
      <vt:lpstr>El cometa que golpeará la tierra...</vt:lpstr>
      <vt:lpstr>El cometa que golpeará la tierra...</vt:lpstr>
      <vt:lpstr>El cometa que golpeará la tierra...</vt:lpstr>
      <vt:lpstr>El cometa que golpeará la tierra...</vt:lpstr>
      <vt:lpstr>El cometa que golpeará la tierra...</vt:lpstr>
      <vt:lpstr>El cometa que golpeará la tierra...</vt:lpstr>
      <vt:lpstr>El cometa que golpeará la tierra...</vt:lpstr>
      <vt:lpstr>PERO QUE DICE LA BIBLIA?</vt:lpstr>
      <vt:lpstr>La Biblia vaticinó la venida de un cometa!...</vt:lpstr>
      <vt:lpstr>La Biblia vaticinó la venida de un cometa!...</vt:lpstr>
      <vt:lpstr>La Biblia vaticinó la venida de un cometa!...</vt:lpstr>
      <vt:lpstr>El sueño de un rey!</vt:lpstr>
      <vt:lpstr>El sueño de un rey!</vt:lpstr>
      <vt:lpstr>El sueño de un rey!</vt:lpstr>
      <vt:lpstr>Dios es quien revela los misterios!</vt:lpstr>
      <vt:lpstr>Dios es quien revela los misterios!</vt:lpstr>
      <vt:lpstr>El sueño que previó  la historia de la humanidad</vt:lpstr>
      <vt:lpstr>El sueño que previó  la historia de la humanidad</vt:lpstr>
      <vt:lpstr>El sueño que previó  la historia de la humanidad</vt:lpstr>
      <vt:lpstr>El sueño que previó  la historia de la humanidad</vt:lpstr>
      <vt:lpstr>El sueño que previó  la historia de la humanidad</vt:lpstr>
      <vt:lpstr>Qué significaba este sueño?</vt:lpstr>
      <vt:lpstr>Qué significaba este sueño?</vt:lpstr>
      <vt:lpstr>Qué significaba este sueño?</vt:lpstr>
      <vt:lpstr>Qué significaba este sueño?</vt:lpstr>
      <vt:lpstr>Qué significaba este sueño?</vt:lpstr>
      <vt:lpstr>LA ESTATUA REPRESENTA  LOS REINOS QUE DOMINARAN LA TIERRA  HASTA EL TIEMPO DEL FIN</vt:lpstr>
      <vt:lpstr>BABILONIA: La cabeza de oro</vt:lpstr>
      <vt:lpstr>BABILONIA: La cabeza de oro</vt:lpstr>
      <vt:lpstr>BABILONIA: La cabeza de oro</vt:lpstr>
      <vt:lpstr>BABILONIA: La cabeza de oro</vt:lpstr>
      <vt:lpstr>BABILONIA… su final!</vt:lpstr>
      <vt:lpstr>BABILONIA… su final!</vt:lpstr>
      <vt:lpstr>EL PECHO DE PLATA:  Medo-persia</vt:lpstr>
      <vt:lpstr>EL PECHO DE PLATA:  Medo-persia</vt:lpstr>
      <vt:lpstr>EL PECHO DE PLATA:  llegaría a su final!!</vt:lpstr>
      <vt:lpstr>EL VIENTRE DE BRONCE: Grecia!</vt:lpstr>
      <vt:lpstr>EL VIENTRE DE BRONCE: Grecia!</vt:lpstr>
      <vt:lpstr>EL VIENTRE DE BRONCE: Grecia!</vt:lpstr>
      <vt:lpstr>EL VIENTRE DE BRONCE: Grecia!</vt:lpstr>
      <vt:lpstr>EL VIENTRE DE BRONCE: Grecia!</vt:lpstr>
      <vt:lpstr>EL VIENTRE DE BRONCE: Grecia!</vt:lpstr>
      <vt:lpstr>EL VIENTRE DE BRONCE: Grecia!</vt:lpstr>
      <vt:lpstr>“El reino de bronce se enseñoreará de toda la tierra” (Dan. 2:39)</vt:lpstr>
      <vt:lpstr>El reino de bronce… llegaría a su final!</vt:lpstr>
      <vt:lpstr>El reino de bronce… llegaría a su final!</vt:lpstr>
      <vt:lpstr>LAS PIERNAS DE HIERRO: ROMA!</vt:lpstr>
      <vt:lpstr>LAS PIERNAS DE HIERRO: ROMA!</vt:lpstr>
      <vt:lpstr>LAS PIERNAS DE HIERRO: ROMA!</vt:lpstr>
      <vt:lpstr>Pero las piernas se debilitarían!</vt:lpstr>
      <vt:lpstr>LOS PIES DE  HIERRO Y BARRO…  Un reino fragmentado!</vt:lpstr>
      <vt:lpstr>LOS PIES DE  HIERRO Y BARRO…  Un reino fragmentado!</vt:lpstr>
      <vt:lpstr>Una señal profética en el tiempo de los PIES!</vt:lpstr>
      <vt:lpstr>Las GRANDES ALIANZAS en el tiempo de los pies</vt:lpstr>
      <vt:lpstr>Una señal profética en el tiempo de los PIES!</vt:lpstr>
      <vt:lpstr>Una señal profética en el tiempo de los PIES!</vt:lpstr>
      <vt:lpstr>Una señal profética en el tiempo de los PIES!</vt:lpstr>
      <vt:lpstr>SE PREPARA EL TERRENO PARA LA ALIANZA FINAL!</vt:lpstr>
      <vt:lpstr>LA ALIANZA FINAL</vt:lpstr>
      <vt:lpstr>La gran alianza final</vt:lpstr>
      <vt:lpstr>SE PREPARA EL TERRENO!</vt:lpstr>
      <vt:lpstr>EL ECUMENISMO MUNDIAL</vt:lpstr>
      <vt:lpstr>EL ECUMENISMO MUNDIAL</vt:lpstr>
      <vt:lpstr>EL ECUMENISMO MUNDIAL</vt:lpstr>
      <vt:lpstr>EL ECUMENISMO MUNDIAL</vt:lpstr>
      <vt:lpstr>EL ECUMENISMO MUNDIAL</vt:lpstr>
      <vt:lpstr>LA BIBLIA IDENTIFICA A LOS PODERES QUE SE ALIAN AL FINAL DE TODO</vt:lpstr>
      <vt:lpstr>LA ALIANZA DE LOS ULTIMOS DIAS!</vt:lpstr>
      <vt:lpstr>LA ALIANZA DE LOS ULTIMOS DIAS!</vt:lpstr>
      <vt:lpstr>LA ALIANZA FINAL!!!</vt:lpstr>
      <vt:lpstr>LA ALIANZA FINAL!!!</vt:lpstr>
      <vt:lpstr>QUIENES SON LOS MIEMBROS DE ESTA ULTIMA GRAN ALIANZA</vt:lpstr>
      <vt:lpstr>Hay buenas noticias  de parte de Dios!</vt:lpstr>
      <vt:lpstr>LA ROCA QUE CAE DEL CIELO</vt:lpstr>
      <vt:lpstr>LA ROCA QUE CAE DEL CIELO</vt:lpstr>
      <vt:lpstr>LA ROCA QUE CAE DEL CIELO</vt:lpstr>
      <vt:lpstr>LA ROCA QUE CAE DEL CIELO</vt:lpstr>
      <vt:lpstr>LA ROCA QUE CAE DEL CIELO</vt:lpstr>
      <vt:lpstr>LA ROCA QUE CAE DEL CIELO</vt:lpstr>
      <vt:lpstr>CRISTO ES LA PIEDRA QUE GOLPEARA LA TIERRA</vt:lpstr>
      <vt:lpstr>CRISTO ES LA PIEDRA QUE GOLPEARA LA TIERRA</vt:lpstr>
      <vt:lpstr>CRISTO ES LA PIEDRA QUE GOLPEARA LA TIERRA</vt:lpstr>
      <vt:lpstr>Los poderosos de la tierra hacen grandes esfuerzos  para crear un nuevo orden mundial...</vt:lpstr>
      <vt:lpstr>Pero antes de que venga Cristo debe surgir en el mundo el ANTICRISTO!</vt:lpstr>
      <vt:lpstr>Pero antes de que venga Cristo debe surgir en el mundo el ANTICRISTO!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PROFECIA FINAL PRESENTA:</dc:title>
  <dc:creator>Efrain Barón</dc:creator>
  <cp:lastModifiedBy>57314</cp:lastModifiedBy>
  <cp:revision>68</cp:revision>
  <dcterms:created xsi:type="dcterms:W3CDTF">1998-06-14T19:49:16Z</dcterms:created>
  <dcterms:modified xsi:type="dcterms:W3CDTF">2023-04-18T20:25:40Z</dcterms:modified>
</cp:coreProperties>
</file>