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heme/theme2.xml" ContentType="application/vnd.openxmlformats-officedocument.theme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notesSlides/notesSlide1.xml" ContentType="application/vnd.openxmlformats-officedocument.presentationml.notesSlide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74" r:id="rId2"/>
    <p:sldId id="372" r:id="rId3"/>
    <p:sldId id="406" r:id="rId4"/>
    <p:sldId id="376" r:id="rId5"/>
    <p:sldId id="373" r:id="rId6"/>
    <p:sldId id="407" r:id="rId7"/>
    <p:sldId id="410" r:id="rId8"/>
    <p:sldId id="411" r:id="rId9"/>
    <p:sldId id="412" r:id="rId10"/>
    <p:sldId id="421" r:id="rId11"/>
    <p:sldId id="408" r:id="rId12"/>
    <p:sldId id="409" r:id="rId13"/>
    <p:sldId id="422" r:id="rId14"/>
    <p:sldId id="413" r:id="rId15"/>
    <p:sldId id="414" r:id="rId16"/>
    <p:sldId id="415" r:id="rId17"/>
    <p:sldId id="416" r:id="rId18"/>
    <p:sldId id="419" r:id="rId19"/>
    <p:sldId id="417" r:id="rId20"/>
    <p:sldId id="418" r:id="rId21"/>
    <p:sldId id="428" r:id="rId22"/>
    <p:sldId id="424" r:id="rId23"/>
    <p:sldId id="426" r:id="rId24"/>
    <p:sldId id="427" r:id="rId25"/>
    <p:sldId id="420" r:id="rId26"/>
    <p:sldId id="386" r:id="rId27"/>
    <p:sldId id="392" r:id="rId28"/>
    <p:sldId id="423" r:id="rId29"/>
    <p:sldId id="401" r:id="rId30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A70D"/>
    <a:srgbClr val="0000FF"/>
    <a:srgbClr val="CCFF99"/>
    <a:srgbClr val="B9FFFF"/>
    <a:srgbClr val="81FFFF"/>
    <a:srgbClr val="DB3317"/>
    <a:srgbClr val="000076"/>
    <a:srgbClr val="0000CC"/>
    <a:srgbClr val="00FFFF"/>
    <a:srgbClr val="AEFD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016" autoAdjust="0"/>
    <p:restoredTop sz="94660"/>
  </p:normalViewPr>
  <p:slideViewPr>
    <p:cSldViewPr>
      <p:cViewPr varScale="1">
        <p:scale>
          <a:sx n="67" d="100"/>
          <a:sy n="67" d="100"/>
        </p:scale>
        <p:origin x="76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EDB1F0-EDFE-452C-BF2C-A0B67F3D9861}" type="datetimeFigureOut">
              <a:rPr lang="es-ES" smtClean="0"/>
              <a:pPr/>
              <a:t>22/09/2015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983B15-1569-48CB-9C11-F955D0624257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956663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983B15-1569-48CB-9C11-F955D0624257}" type="slidenum">
              <a:rPr lang="es-ES" smtClean="0"/>
              <a:pPr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316532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0.xml"/><Relationship Id="rId4" Type="http://schemas.openxmlformats.org/officeDocument/2006/relationships/tags" Target="../tags/tag9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8.xml"/><Relationship Id="rId4" Type="http://schemas.openxmlformats.org/officeDocument/2006/relationships/tags" Target="../tags/tag57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61.xml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3.xml"/><Relationship Id="rId4" Type="http://schemas.openxmlformats.org/officeDocument/2006/relationships/tags" Target="../tags/tag6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5.xml"/><Relationship Id="rId4" Type="http://schemas.openxmlformats.org/officeDocument/2006/relationships/tags" Target="../tags/tag1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0.xml"/><Relationship Id="rId4" Type="http://schemas.openxmlformats.org/officeDocument/2006/relationships/tags" Target="../tags/tag19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34.xml"/><Relationship Id="rId3" Type="http://schemas.openxmlformats.org/officeDocument/2006/relationships/tags" Target="../tags/tag29.xml"/><Relationship Id="rId7" Type="http://schemas.openxmlformats.org/officeDocument/2006/relationships/tags" Target="../tags/tag33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5" Type="http://schemas.openxmlformats.org/officeDocument/2006/relationships/tags" Target="../tags/tag31.xml"/><Relationship Id="rId4" Type="http://schemas.openxmlformats.org/officeDocument/2006/relationships/tags" Target="../tags/tag30.xml"/><Relationship Id="rId9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8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41.xm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44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50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6" Type="http://schemas.openxmlformats.org/officeDocument/2006/relationships/tags" Target="../tags/tag53.xml"/><Relationship Id="rId5" Type="http://schemas.openxmlformats.org/officeDocument/2006/relationships/tags" Target="../tags/tag52.xml"/><Relationship Id="rId4" Type="http://schemas.openxmlformats.org/officeDocument/2006/relationships/tags" Target="../tags/tag5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A9C56E81-97E4-4572-B6E3-1E0BA409380B}" type="datetime1">
              <a:rPr lang="es-CO" smtClean="0"/>
              <a:t>22/09/2015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B66C1AAE-3AC2-4380-9960-8354055D943E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225827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8A9AE8FC-8265-4D33-9A0B-AA15624861B3}" type="datetime1">
              <a:rPr lang="es-CO" smtClean="0"/>
              <a:t>22/09/2015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B66C1AAE-3AC2-4380-9960-8354055D943E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61476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  <p:custDataLst>
              <p:tags r:id="rId1"/>
            </p:custDataLst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D5D8D03B-592E-4823-93D9-CB1709F8F49D}" type="datetime1">
              <a:rPr lang="es-CO" smtClean="0"/>
              <a:t>22/09/2015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B66C1AAE-3AC2-4380-9960-8354055D943E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30409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C461048F-E986-4A42-954B-EDDD136BB577}" type="datetime1">
              <a:rPr lang="es-CO" smtClean="0"/>
              <a:t>22/09/2015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B66C1AAE-3AC2-4380-9960-8354055D943E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971558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DD619582-74C6-4EAE-AEFE-E924470EE9EA}" type="datetime1">
              <a:rPr lang="es-CO" smtClean="0"/>
              <a:t>22/09/2015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B66C1AAE-3AC2-4380-9960-8354055D943E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66334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E5FC0B48-6E56-4BA3-A275-1F83592BC673}" type="datetime1">
              <a:rPr lang="es-CO" smtClean="0"/>
              <a:t>22/09/2015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B66C1AAE-3AC2-4380-9960-8354055D943E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131338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  <p:custDataLst>
              <p:tags r:id="rId4"/>
            </p:custDataLst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6718D222-DD4C-4FD7-BA5F-6066E189D99E}" type="datetime1">
              <a:rPr lang="es-CO" smtClean="0"/>
              <a:t>22/09/2015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B66C1AAE-3AC2-4380-9960-8354055D943E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168219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4B2730A3-182B-452A-9EF7-9C75BDDE7478}" type="datetime1">
              <a:rPr lang="es-CO" smtClean="0"/>
              <a:t>22/09/2015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B66C1AAE-3AC2-4380-9960-8354055D943E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738702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0198DC07-186A-484F-8A59-59F6530A441D}" type="datetime1">
              <a:rPr lang="es-CO" smtClean="0"/>
              <a:t>22/09/2015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B66C1AAE-3AC2-4380-9960-8354055D943E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986511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D4B5115F-D902-4484-8589-4D394B40112B}" type="datetime1">
              <a:rPr lang="es-CO" smtClean="0"/>
              <a:t>22/09/2015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B66C1AAE-3AC2-4380-9960-8354055D943E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91787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0E6E6EAA-C034-44A0-8A75-A4B833FAC668}" type="datetime1">
              <a:rPr lang="es-CO" smtClean="0"/>
              <a:t>22/09/2015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B66C1AAE-3AC2-4380-9960-8354055D943E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97810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2F08E6-E46F-4412-9E4E-4C847C985448}" type="datetime1">
              <a:rPr lang="es-CO" smtClean="0"/>
              <a:t>22/09/2015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6C1AAE-3AC2-4380-9960-8354055D943E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32143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65.xml"/><Relationship Id="rId1" Type="http://schemas.openxmlformats.org/officeDocument/2006/relationships/tags" Target="../tags/tag64.xml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84.xml"/><Relationship Id="rId7" Type="http://schemas.openxmlformats.org/officeDocument/2006/relationships/image" Target="../media/image6.jpeg"/><Relationship Id="rId2" Type="http://schemas.openxmlformats.org/officeDocument/2006/relationships/tags" Target="../tags/tag83.xml"/><Relationship Id="rId1" Type="http://schemas.openxmlformats.org/officeDocument/2006/relationships/tags" Target="../tags/tag82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86.xml"/><Relationship Id="rId4" Type="http://schemas.openxmlformats.org/officeDocument/2006/relationships/tags" Target="../tags/tag8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88.xml"/><Relationship Id="rId1" Type="http://schemas.openxmlformats.org/officeDocument/2006/relationships/tags" Target="../tags/tag8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89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92.xml"/><Relationship Id="rId7" Type="http://schemas.openxmlformats.org/officeDocument/2006/relationships/image" Target="../media/image6.jpeg"/><Relationship Id="rId2" Type="http://schemas.openxmlformats.org/officeDocument/2006/relationships/tags" Target="../tags/tag91.xml"/><Relationship Id="rId1" Type="http://schemas.openxmlformats.org/officeDocument/2006/relationships/tags" Target="../tags/tag90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94.xml"/><Relationship Id="rId4" Type="http://schemas.openxmlformats.org/officeDocument/2006/relationships/tags" Target="../tags/tag9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9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9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9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9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9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10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67.xml"/><Relationship Id="rId1" Type="http://schemas.openxmlformats.org/officeDocument/2006/relationships/tags" Target="../tags/tag6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10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104.xml"/><Relationship Id="rId2" Type="http://schemas.openxmlformats.org/officeDocument/2006/relationships/tags" Target="../tags/tag103.xml"/><Relationship Id="rId1" Type="http://schemas.openxmlformats.org/officeDocument/2006/relationships/tags" Target="../tags/tag102.xml"/><Relationship Id="rId6" Type="http://schemas.openxmlformats.org/officeDocument/2006/relationships/image" Target="../media/image6.jpeg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10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10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0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10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10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tags" Target="../tags/tag112.xml"/><Relationship Id="rId2" Type="http://schemas.openxmlformats.org/officeDocument/2006/relationships/tags" Target="../tags/tag111.xml"/><Relationship Id="rId1" Type="http://schemas.openxmlformats.org/officeDocument/2006/relationships/tags" Target="../tags/tag110.xml"/><Relationship Id="rId6" Type="http://schemas.openxmlformats.org/officeDocument/2006/relationships/image" Target="../media/image6.jpeg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1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tags" Target="../tags/tag116.xml"/><Relationship Id="rId2" Type="http://schemas.openxmlformats.org/officeDocument/2006/relationships/tags" Target="../tags/tag115.xml"/><Relationship Id="rId1" Type="http://schemas.openxmlformats.org/officeDocument/2006/relationships/tags" Target="../tags/tag114.xml"/><Relationship Id="rId6" Type="http://schemas.openxmlformats.org/officeDocument/2006/relationships/image" Target="../media/image6.jpeg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117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tags" Target="../tags/tag125.xml"/><Relationship Id="rId3" Type="http://schemas.openxmlformats.org/officeDocument/2006/relationships/tags" Target="../tags/tag120.xml"/><Relationship Id="rId7" Type="http://schemas.openxmlformats.org/officeDocument/2006/relationships/tags" Target="../tags/tag124.xml"/><Relationship Id="rId2" Type="http://schemas.openxmlformats.org/officeDocument/2006/relationships/tags" Target="../tags/tag119.xml"/><Relationship Id="rId1" Type="http://schemas.openxmlformats.org/officeDocument/2006/relationships/tags" Target="../tags/tag118.xml"/><Relationship Id="rId6" Type="http://schemas.openxmlformats.org/officeDocument/2006/relationships/tags" Target="../tags/tag123.xml"/><Relationship Id="rId11" Type="http://schemas.openxmlformats.org/officeDocument/2006/relationships/image" Target="../media/image6.jpeg"/><Relationship Id="rId5" Type="http://schemas.openxmlformats.org/officeDocument/2006/relationships/tags" Target="../tags/tag122.xml"/><Relationship Id="rId10" Type="http://schemas.openxmlformats.org/officeDocument/2006/relationships/slideLayout" Target="../slideLayouts/slideLayout1.xml"/><Relationship Id="rId4" Type="http://schemas.openxmlformats.org/officeDocument/2006/relationships/tags" Target="../tags/tag121.xml"/><Relationship Id="rId9" Type="http://schemas.openxmlformats.org/officeDocument/2006/relationships/tags" Target="../tags/tag12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tags" Target="../tags/tag129.xml"/><Relationship Id="rId2" Type="http://schemas.openxmlformats.org/officeDocument/2006/relationships/tags" Target="../tags/tag128.xml"/><Relationship Id="rId1" Type="http://schemas.openxmlformats.org/officeDocument/2006/relationships/tags" Target="../tags/tag127.xml"/><Relationship Id="rId5" Type="http://schemas.openxmlformats.org/officeDocument/2006/relationships/image" Target="../media/image10.png"/><Relationship Id="rId4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69.xml"/><Relationship Id="rId1" Type="http://schemas.openxmlformats.org/officeDocument/2006/relationships/tags" Target="../tags/tag68.xml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7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72.xml"/><Relationship Id="rId1" Type="http://schemas.openxmlformats.org/officeDocument/2006/relationships/tags" Target="../tags/tag71.xml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4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76.xml"/><Relationship Id="rId1" Type="http://schemas.openxmlformats.org/officeDocument/2006/relationships/tags" Target="../tags/tag75.xml"/><Relationship Id="rId4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78.xml"/><Relationship Id="rId1" Type="http://schemas.openxmlformats.org/officeDocument/2006/relationships/tags" Target="../tags/tag7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81.xml"/><Relationship Id="rId2" Type="http://schemas.openxmlformats.org/officeDocument/2006/relationships/tags" Target="../tags/tag80.xml"/><Relationship Id="rId1" Type="http://schemas.openxmlformats.org/officeDocument/2006/relationships/tags" Target="../tags/tag79.xml"/><Relationship Id="rId4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2143"/>
            <a:ext cx="9143998" cy="6862287"/>
          </a:xfrm>
          <a:prstGeom prst="rect">
            <a:avLst/>
          </a:prstGeom>
        </p:spPr>
      </p:pic>
      <p:sp>
        <p:nvSpPr>
          <p:cNvPr id="8" name="7 CuadroTexto"/>
          <p:cNvSpPr txBox="1"/>
          <p:nvPr>
            <p:custDataLst>
              <p:tags r:id="rId2"/>
            </p:custDataLst>
          </p:nvPr>
        </p:nvSpPr>
        <p:spPr>
          <a:xfrm>
            <a:off x="971600" y="2492896"/>
            <a:ext cx="5148572" cy="2862322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_tradnl" sz="60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Algerian" panose="04020705040A02060702" pitchFamily="82" charset="0"/>
              </a:rPr>
              <a:t>EL ARCÁNGEL MIGUEL</a:t>
            </a:r>
            <a:endParaRPr lang="es-ES" sz="60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27000">
                  <a:schemeClr val="tx1"/>
                </a:glow>
              </a:effectLst>
              <a:latin typeface="Algerian" panose="04020705040A02060702" pitchFamily="82" charset="0"/>
            </a:endParaRPr>
          </a:p>
        </p:txBody>
      </p:sp>
      <p:sp>
        <p:nvSpPr>
          <p:cNvPr id="10" name="Marcador de número de diapos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C1AAE-3AC2-4380-9960-8354055D943E}" type="slidenum">
              <a:rPr lang="es-ES" smtClean="0"/>
              <a:pPr/>
              <a:t>1</a:t>
            </a:fld>
            <a:endParaRPr lang="es-E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21546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Marcador de número de diapositiva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C1AAE-3AC2-4380-9960-8354055D943E}" type="slidenum">
              <a:rPr lang="es-ES" smtClean="0"/>
              <a:pPr/>
              <a:t>10</a:t>
            </a:fld>
            <a:endParaRPr lang="es-ES"/>
          </a:p>
        </p:txBody>
      </p:sp>
      <p:sp>
        <p:nvSpPr>
          <p:cNvPr id="11" name="5 Marcador de contenido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764577" y="3357111"/>
            <a:ext cx="7614846" cy="3312249"/>
          </a:xfrm>
          <a:prstGeom prst="rect">
            <a:avLst/>
          </a:prstGeom>
          <a:solidFill>
            <a:schemeClr val="lt1">
              <a:alpha val="75000"/>
            </a:schemeClr>
          </a:solidFill>
          <a:ln>
            <a:noFill/>
          </a:ln>
          <a:effectLst>
            <a:softEdge rad="508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s-CO" sz="34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“Al </a:t>
            </a:r>
            <a:r>
              <a:rPr lang="es-CO" sz="34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acercarse </a:t>
            </a:r>
            <a:r>
              <a:rPr lang="es-CO" sz="34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Cristo y sus ángeles</a:t>
            </a:r>
            <a:r>
              <a:rPr lang="es-CO" sz="34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, Satanás resistió ese avance, pero fue obligado a retroceder por la gloria y el poder de </a:t>
            </a:r>
            <a:r>
              <a:rPr lang="es-CO" sz="34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Cristo y sus ángeles</a:t>
            </a:r>
            <a:r>
              <a:rPr lang="es-CO" sz="34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. </a:t>
            </a:r>
            <a:r>
              <a:rPr lang="es-CO" sz="34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… Entonces</a:t>
            </a:r>
            <a:r>
              <a:rPr lang="es-CO" sz="3400" b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 </a:t>
            </a:r>
            <a:r>
              <a:rPr lang="es-CO" sz="34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el Señor resucitó el cuerpo de </a:t>
            </a:r>
            <a:r>
              <a:rPr lang="es-CO" sz="34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Moisés</a:t>
            </a:r>
            <a:r>
              <a:rPr lang="es-CO" sz="34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”.</a:t>
            </a:r>
            <a:r>
              <a:rPr lang="es-CO" sz="34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s-CO" sz="3400" b="1" dirty="0" smtClean="0">
                <a:ln>
                  <a:solidFill>
                    <a:srgbClr val="0000CC"/>
                  </a:solidFill>
                </a:ln>
                <a:solidFill>
                  <a:srgbClr val="0000CC"/>
                </a:solidFill>
              </a:rPr>
              <a:t>La </a:t>
            </a:r>
            <a:r>
              <a:rPr lang="es-CO" sz="3400" b="1" dirty="0">
                <a:ln>
                  <a:solidFill>
                    <a:srgbClr val="0000CC"/>
                  </a:solidFill>
                </a:ln>
                <a:solidFill>
                  <a:srgbClr val="0000CC"/>
                </a:solidFill>
              </a:rPr>
              <a:t>Historia de la Redención, </a:t>
            </a:r>
            <a:r>
              <a:rPr lang="es-CO" sz="3400" b="1" dirty="0" smtClean="0">
                <a:ln>
                  <a:solidFill>
                    <a:srgbClr val="0000CC"/>
                  </a:solidFill>
                </a:ln>
                <a:solidFill>
                  <a:srgbClr val="0000CC"/>
                </a:solidFill>
              </a:rPr>
              <a:t>177,178.</a:t>
            </a:r>
          </a:p>
        </p:txBody>
      </p:sp>
      <p:sp>
        <p:nvSpPr>
          <p:cNvPr id="9" name="7 CuadroTexto"/>
          <p:cNvSpPr txBox="1"/>
          <p:nvPr>
            <p:custDataLst>
              <p:tags r:id="rId4"/>
            </p:custDataLst>
          </p:nvPr>
        </p:nvSpPr>
        <p:spPr>
          <a:xfrm>
            <a:off x="2049814" y="406405"/>
            <a:ext cx="5044372" cy="646331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_tradnl" sz="36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EL TESTIMONIO WHITE.</a:t>
            </a:r>
            <a:endParaRPr lang="es-ES" sz="3600" b="1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0" name="5 Marcador de contenido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943549" y="1154014"/>
            <a:ext cx="7256902" cy="213097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s-CO" sz="3400" b="1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</a:rPr>
              <a:t>“Moisés pasó por la muerte, pero Miguel (</a:t>
            </a:r>
            <a:r>
              <a:rPr lang="es-CO" sz="34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Cristo</a:t>
            </a:r>
            <a:r>
              <a:rPr lang="es-CO" sz="3400" b="1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</a:rPr>
              <a:t>) bajó y le </a:t>
            </a:r>
            <a:r>
              <a:rPr lang="es-CO" sz="3400" b="1" dirty="0" smtClean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</a:rPr>
              <a:t>dio </a:t>
            </a:r>
            <a:r>
              <a:rPr lang="es-CO" sz="3400" b="1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</a:rPr>
              <a:t>vida antes que su cuerpo viese la </a:t>
            </a:r>
            <a:r>
              <a:rPr lang="es-CO" sz="3400" b="1" dirty="0" smtClean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</a:rPr>
              <a:t>corrupción”.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s-CO" sz="3400" b="1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</a:rPr>
              <a:t>Testimonios Selectos 2:65.</a:t>
            </a:r>
            <a:endParaRPr lang="es-ES" sz="3400" b="1" i="1" dirty="0">
              <a:ln>
                <a:solidFill>
                  <a:srgbClr val="0000FF"/>
                </a:solidFill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07015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uadroTexto"/>
          <p:cNvSpPr txBox="1"/>
          <p:nvPr>
            <p:custDataLst>
              <p:tags r:id="rId2"/>
            </p:custDataLst>
          </p:nvPr>
        </p:nvSpPr>
        <p:spPr>
          <a:xfrm>
            <a:off x="1466793" y="521385"/>
            <a:ext cx="6210414" cy="13234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40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El arcángel Miguel también recibe el título de príncipe.</a:t>
            </a:r>
            <a:endParaRPr lang="es-ES" sz="4400" b="1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0" name="Marcador de número de diapos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C1AAE-3AC2-4380-9960-8354055D943E}" type="slidenum">
              <a:rPr lang="es-ES" smtClean="0"/>
              <a:pPr/>
              <a:t>11</a:t>
            </a:fld>
            <a:endParaRPr lang="es-ES"/>
          </a:p>
        </p:txBody>
      </p:sp>
      <p:sp>
        <p:nvSpPr>
          <p:cNvPr id="5" name="Rectángulo 4"/>
          <p:cNvSpPr/>
          <p:nvPr/>
        </p:nvSpPr>
        <p:spPr>
          <a:xfrm>
            <a:off x="901124" y="2132856"/>
            <a:ext cx="7341753" cy="2185214"/>
          </a:xfrm>
          <a:prstGeom prst="rect">
            <a:avLst/>
          </a:prstGeom>
          <a:pattFill prst="lgGrid">
            <a:fgClr>
              <a:srgbClr val="F7F4B7"/>
            </a:fgClr>
            <a:bgClr>
              <a:schemeClr val="bg1"/>
            </a:bgClr>
          </a:patt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es-CO" sz="3400" b="1" dirty="0">
                <a:ln>
                  <a:solidFill>
                    <a:srgbClr val="0000CC"/>
                  </a:solidFill>
                </a:ln>
                <a:solidFill>
                  <a:srgbClr val="0000CC"/>
                </a:solidFill>
              </a:rPr>
              <a:t>“</a:t>
            </a:r>
            <a:r>
              <a:rPr lang="es-CO" sz="3400" b="1" dirty="0" smtClean="0">
                <a:ln>
                  <a:solidFill>
                    <a:srgbClr val="0000CC"/>
                  </a:solidFill>
                </a:ln>
                <a:solidFill>
                  <a:srgbClr val="0000CC"/>
                </a:solidFill>
              </a:rPr>
              <a:t>Miguel, uno </a:t>
            </a:r>
            <a:r>
              <a:rPr lang="es-CO" sz="3400" b="1" dirty="0">
                <a:ln>
                  <a:solidFill>
                    <a:srgbClr val="0000CC"/>
                  </a:solidFill>
                </a:ln>
                <a:solidFill>
                  <a:srgbClr val="0000CC"/>
                </a:solidFill>
              </a:rPr>
              <a:t>de los principales </a:t>
            </a:r>
            <a:r>
              <a:rPr lang="es-CO" sz="3400" b="1" i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príncipes</a:t>
            </a:r>
            <a:r>
              <a:rPr lang="es-CO" sz="3400" b="1" dirty="0" smtClean="0">
                <a:ln>
                  <a:solidFill>
                    <a:srgbClr val="0000CC"/>
                  </a:solidFill>
                </a:ln>
                <a:solidFill>
                  <a:srgbClr val="0000CC"/>
                </a:solidFill>
              </a:rPr>
              <a:t>”.</a:t>
            </a:r>
            <a:r>
              <a:rPr lang="es-CO" sz="3400" b="1" i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CO" sz="3400" b="1" i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Daniel 10:13.</a:t>
            </a:r>
            <a:r>
              <a:rPr lang="es-CO" sz="3400" b="1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</a:rPr>
              <a:t> </a:t>
            </a:r>
          </a:p>
          <a:p>
            <a:pPr lvl="0"/>
            <a:r>
              <a:rPr lang="es-CO" sz="3400" b="1" dirty="0" smtClean="0">
                <a:ln>
                  <a:solidFill>
                    <a:srgbClr val="0000CC"/>
                  </a:solidFill>
                </a:ln>
                <a:solidFill>
                  <a:srgbClr val="0000CC"/>
                </a:solidFill>
              </a:rPr>
              <a:t>“Miguel </a:t>
            </a:r>
            <a:r>
              <a:rPr lang="es-CO" sz="3400" b="1" dirty="0">
                <a:ln>
                  <a:solidFill>
                    <a:srgbClr val="0000CC"/>
                  </a:solidFill>
                </a:ln>
                <a:solidFill>
                  <a:srgbClr val="0000CC"/>
                </a:solidFill>
              </a:rPr>
              <a:t>vuestro </a:t>
            </a:r>
            <a:r>
              <a:rPr lang="es-CO" sz="3400" b="1" i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príncipe</a:t>
            </a:r>
            <a:r>
              <a:rPr lang="es-CO" sz="3400" b="1" dirty="0" smtClean="0">
                <a:ln>
                  <a:solidFill>
                    <a:srgbClr val="0000CC"/>
                  </a:solidFill>
                </a:ln>
                <a:solidFill>
                  <a:srgbClr val="0000CC"/>
                </a:solidFill>
              </a:rPr>
              <a:t>”. </a:t>
            </a:r>
            <a:r>
              <a:rPr lang="es-CO" sz="3400" b="1" i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Daniel 10:21. </a:t>
            </a:r>
            <a:endParaRPr lang="es-CO" sz="3400" b="1" dirty="0" smtClean="0">
              <a:ln>
                <a:solidFill>
                  <a:srgbClr val="0000FF"/>
                </a:solidFill>
              </a:ln>
              <a:solidFill>
                <a:srgbClr val="0000FF"/>
              </a:solidFill>
            </a:endParaRPr>
          </a:p>
          <a:p>
            <a:pPr lvl="0"/>
            <a:r>
              <a:rPr lang="es-CO" sz="3400" b="1" dirty="0" smtClean="0">
                <a:ln>
                  <a:solidFill>
                    <a:srgbClr val="0000CC"/>
                  </a:solidFill>
                </a:ln>
                <a:solidFill>
                  <a:srgbClr val="0000CC"/>
                </a:solidFill>
              </a:rPr>
              <a:t>“Miguel</a:t>
            </a:r>
            <a:r>
              <a:rPr lang="es-CO" sz="3400" b="1" dirty="0">
                <a:ln>
                  <a:solidFill>
                    <a:srgbClr val="0000CC"/>
                  </a:solidFill>
                </a:ln>
                <a:solidFill>
                  <a:srgbClr val="0000CC"/>
                </a:solidFill>
              </a:rPr>
              <a:t>, el gran </a:t>
            </a:r>
            <a:r>
              <a:rPr lang="es-CO" sz="3400" b="1" i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príncipe</a:t>
            </a:r>
            <a:r>
              <a:rPr lang="es-CO" sz="3400" b="1" dirty="0" smtClean="0">
                <a:ln>
                  <a:solidFill>
                    <a:srgbClr val="0000CC"/>
                  </a:solidFill>
                </a:ln>
                <a:solidFill>
                  <a:srgbClr val="0000CC"/>
                </a:solidFill>
              </a:rPr>
              <a:t>”.</a:t>
            </a:r>
            <a:r>
              <a:rPr lang="es-CO" sz="3400" b="1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</a:rPr>
              <a:t> </a:t>
            </a:r>
            <a:r>
              <a:rPr lang="es-CO" sz="3400" b="1" i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Daniel  12:1. </a:t>
            </a:r>
            <a:endParaRPr lang="es-CO" sz="3400" b="1" dirty="0">
              <a:ln>
                <a:solidFill>
                  <a:srgbClr val="0000FF"/>
                </a:solidFill>
              </a:ln>
              <a:solidFill>
                <a:srgbClr val="0000FF"/>
              </a:solidFill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901124" y="4509120"/>
            <a:ext cx="7341753" cy="2185214"/>
          </a:xfrm>
          <a:prstGeom prst="rect">
            <a:avLst/>
          </a:prstGeom>
          <a:pattFill prst="lgGrid">
            <a:fgClr>
              <a:srgbClr val="F7F4B7"/>
            </a:fgClr>
            <a:bgClr>
              <a:schemeClr val="bg1"/>
            </a:bgClr>
          </a:patt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es-CO" sz="3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L</a:t>
            </a:r>
            <a:r>
              <a:rPr lang="es-CO" sz="34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a palabra príncipe se aplica a ángeles y a humanos, y significa capitán, gobernador, comandante, líder, jefe, ángel-patrón, director.</a:t>
            </a:r>
            <a:endParaRPr lang="es-CO" sz="34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31361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9632" y="1700808"/>
            <a:ext cx="6624736" cy="49744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Marcador de número de diapos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C1AAE-3AC2-4380-9960-8354055D943E}" type="slidenum">
              <a:rPr lang="es-ES" smtClean="0"/>
              <a:pPr/>
              <a:t>12</a:t>
            </a:fld>
            <a:endParaRPr lang="es-ES"/>
          </a:p>
        </p:txBody>
      </p:sp>
      <p:sp>
        <p:nvSpPr>
          <p:cNvPr id="6" name="Rectángulo 5"/>
          <p:cNvSpPr/>
          <p:nvPr/>
        </p:nvSpPr>
        <p:spPr>
          <a:xfrm>
            <a:off x="1567917" y="428471"/>
            <a:ext cx="6008167" cy="13234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es-CO" sz="40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 Éste es el mismo título que se le da a Jesús en la Biblia.</a:t>
            </a:r>
            <a:endParaRPr lang="es-CO" sz="4000" b="1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1012105" y="2276872"/>
            <a:ext cx="7119791" cy="2185214"/>
          </a:xfrm>
          <a:prstGeom prst="rect">
            <a:avLst/>
          </a:prstGeom>
          <a:pattFill prst="lgGrid">
            <a:fgClr>
              <a:srgbClr val="F7F4B7"/>
            </a:fgClr>
            <a:bgClr>
              <a:schemeClr val="bg1"/>
            </a:bgClr>
          </a:patt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es-CO" sz="34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“</a:t>
            </a:r>
            <a:r>
              <a:rPr lang="es-CO" sz="3400" b="1" i="1" dirty="0" smtClean="0">
                <a:ln>
                  <a:solidFill>
                    <a:srgbClr val="00FFFF"/>
                  </a:solidFill>
                </a:ln>
                <a:solidFill>
                  <a:srgbClr val="00FFFF"/>
                </a:solidFill>
                <a:effectLst>
                  <a:glow rad="127000">
                    <a:srgbClr val="0000FF"/>
                  </a:glow>
                </a:effectLst>
              </a:rPr>
              <a:t>Príncipe</a:t>
            </a:r>
            <a:r>
              <a:rPr lang="es-CO" sz="3400" dirty="0" smtClean="0">
                <a:ln>
                  <a:solidFill>
                    <a:srgbClr val="00FFFF"/>
                  </a:solidFill>
                </a:ln>
                <a:solidFill>
                  <a:srgbClr val="00FFFF"/>
                </a:solidFill>
                <a:effectLst>
                  <a:glow rad="127000">
                    <a:srgbClr val="0000FF"/>
                  </a:glow>
                </a:effectLst>
              </a:rPr>
              <a:t> </a:t>
            </a:r>
            <a:r>
              <a:rPr lang="es-CO" sz="34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de </a:t>
            </a:r>
            <a:r>
              <a:rPr lang="es-CO" sz="34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Paz”. </a:t>
            </a:r>
            <a:r>
              <a:rPr lang="es-CO" sz="3400" b="1" i="1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</a:rPr>
              <a:t>Isaías 9:6.</a:t>
            </a:r>
          </a:p>
          <a:p>
            <a:pPr lvl="0" algn="ctr"/>
            <a:r>
              <a:rPr lang="es-CO" sz="34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“Mesías </a:t>
            </a:r>
            <a:r>
              <a:rPr lang="es-CO" sz="3400" b="1" i="1" dirty="0">
                <a:ln>
                  <a:solidFill>
                    <a:srgbClr val="00FFFF"/>
                  </a:solidFill>
                </a:ln>
                <a:solidFill>
                  <a:srgbClr val="00FFFF"/>
                </a:solidFill>
                <a:effectLst>
                  <a:glow rad="127000">
                    <a:srgbClr val="0000FF"/>
                  </a:glow>
                </a:effectLst>
              </a:rPr>
              <a:t>Príncipe</a:t>
            </a:r>
            <a:r>
              <a:rPr lang="es-CO" sz="34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”. </a:t>
            </a:r>
            <a:r>
              <a:rPr lang="es-CO" sz="3400" b="1" i="1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</a:rPr>
              <a:t>Daniel </a:t>
            </a:r>
            <a:r>
              <a:rPr lang="es-CO" sz="3400" b="1" i="1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</a:rPr>
              <a:t>9:25.  </a:t>
            </a:r>
          </a:p>
          <a:p>
            <a:pPr lvl="0" algn="ctr"/>
            <a:r>
              <a:rPr lang="es-CO" sz="34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“</a:t>
            </a:r>
            <a:r>
              <a:rPr lang="es-CO" sz="3400" b="1" i="1" dirty="0" smtClean="0">
                <a:ln>
                  <a:solidFill>
                    <a:srgbClr val="00FFFF"/>
                  </a:solidFill>
                </a:ln>
                <a:solidFill>
                  <a:srgbClr val="00FFFF"/>
                </a:solidFill>
                <a:effectLst>
                  <a:glow rad="127000">
                    <a:srgbClr val="0000FF"/>
                  </a:glow>
                </a:effectLst>
              </a:rPr>
              <a:t>Príncipe</a:t>
            </a:r>
            <a:r>
              <a:rPr lang="es-CO" sz="3400" dirty="0" smtClean="0">
                <a:ln>
                  <a:solidFill>
                    <a:srgbClr val="00FFFF"/>
                  </a:solidFill>
                </a:ln>
                <a:solidFill>
                  <a:srgbClr val="00FFFF"/>
                </a:solidFill>
                <a:effectLst>
                  <a:glow rad="127000">
                    <a:srgbClr val="0000FF"/>
                  </a:glow>
                </a:effectLst>
              </a:rPr>
              <a:t> </a:t>
            </a:r>
            <a:r>
              <a:rPr lang="es-CO" sz="34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y </a:t>
            </a:r>
            <a:r>
              <a:rPr lang="es-CO" sz="34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Salvador”. </a:t>
            </a:r>
            <a:r>
              <a:rPr lang="es-CO" sz="3400" b="1" i="1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</a:rPr>
              <a:t>Hechos </a:t>
            </a:r>
            <a:r>
              <a:rPr lang="es-CO" sz="3400" b="1" i="1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</a:rPr>
              <a:t>5:31.</a:t>
            </a:r>
          </a:p>
          <a:p>
            <a:pPr lvl="0" algn="ctr"/>
            <a:r>
              <a:rPr lang="es-CO" sz="3400" b="1" i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es-CO" sz="3400" b="1" i="1" dirty="0" smtClean="0">
                <a:ln>
                  <a:solidFill>
                    <a:srgbClr val="00FFFF"/>
                  </a:solidFill>
                </a:ln>
                <a:solidFill>
                  <a:srgbClr val="00FFFF"/>
                </a:solidFill>
                <a:effectLst>
                  <a:glow rad="127000">
                    <a:srgbClr val="0000FF"/>
                  </a:glow>
                </a:effectLst>
              </a:rPr>
              <a:t>Príncipe</a:t>
            </a:r>
            <a:r>
              <a:rPr lang="es-CO" sz="3400" dirty="0" smtClean="0">
                <a:ln>
                  <a:solidFill>
                    <a:srgbClr val="00FFFF"/>
                  </a:solidFill>
                </a:ln>
                <a:solidFill>
                  <a:srgbClr val="00FFFF"/>
                </a:solidFill>
                <a:effectLst>
                  <a:glow rad="127000">
                    <a:srgbClr val="0000FF"/>
                  </a:glow>
                </a:effectLst>
              </a:rPr>
              <a:t> </a:t>
            </a:r>
            <a:r>
              <a:rPr lang="es-CO" sz="34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de los </a:t>
            </a:r>
            <a:r>
              <a:rPr lang="es-CO" sz="34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pastores”. </a:t>
            </a:r>
            <a:r>
              <a:rPr lang="es-CO" sz="3400" b="1" i="1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</a:rPr>
              <a:t>1 Pedro </a:t>
            </a:r>
            <a:r>
              <a:rPr lang="es-CO" sz="3400" b="1" i="1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</a:rPr>
              <a:t>5:4. </a:t>
            </a:r>
            <a:endParaRPr lang="es-CO" sz="3400" b="1" i="1" dirty="0">
              <a:ln>
                <a:solidFill>
                  <a:srgbClr val="0000FF"/>
                </a:solidFill>
              </a:ln>
              <a:solidFill>
                <a:srgbClr val="0000FF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940370" y="4769047"/>
            <a:ext cx="7263261" cy="1661993"/>
          </a:xfrm>
          <a:prstGeom prst="rect">
            <a:avLst/>
          </a:prstGeom>
          <a:pattFill prst="lgGrid">
            <a:fgClr>
              <a:srgbClr val="F7F4B7"/>
            </a:fgClr>
            <a:bgClr>
              <a:schemeClr val="bg1"/>
            </a:bgClr>
          </a:patt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es-CO" sz="34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En contraste el diablo es llamado el príncipe de los demonios (</a:t>
            </a:r>
            <a:r>
              <a:rPr lang="es-CO" sz="3400" b="1" i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Mateo 9:34</a:t>
            </a:r>
            <a:r>
              <a:rPr lang="es-CO" sz="3400" b="1" i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),</a:t>
            </a:r>
            <a:r>
              <a:rPr lang="es-CO" sz="3400" b="1" i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es-CO" sz="3400" b="1" i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el príncipe de este mundo (</a:t>
            </a:r>
            <a:r>
              <a:rPr lang="es-CO" sz="3400" b="1" i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Juan 16:11</a:t>
            </a:r>
            <a:r>
              <a:rPr lang="es-CO" sz="3400" b="1" i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).</a:t>
            </a:r>
            <a:endParaRPr lang="es-CO" sz="3400" b="1" i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80206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Marcador de número de diapositiva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C1AAE-3AC2-4380-9960-8354055D943E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5 Marcador de contenido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915833" y="1200706"/>
            <a:ext cx="6856567" cy="21562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s-CO" sz="3400" b="1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</a:rPr>
              <a:t>“El Señor Jesús, </a:t>
            </a:r>
            <a:r>
              <a:rPr lang="es-CO" sz="34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el Príncipe de Vida</a:t>
            </a:r>
            <a:r>
              <a:rPr lang="es-CO" sz="3400" b="1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</a:rPr>
              <a:t>, está en controversia con Satanás</a:t>
            </a:r>
            <a:r>
              <a:rPr lang="es-CO" sz="3400" b="1" dirty="0" smtClean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</a:rPr>
              <a:t>,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s-CO" sz="3400" b="1" dirty="0" smtClean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</a:rPr>
              <a:t> </a:t>
            </a:r>
            <a:r>
              <a:rPr lang="es-CO" sz="3400" b="1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</a:rPr>
              <a:t>el </a:t>
            </a:r>
            <a:r>
              <a:rPr lang="es-CO" sz="3400" b="1" dirty="0">
                <a:ln>
                  <a:solidFill>
                    <a:srgbClr val="0000CC"/>
                  </a:solidFill>
                </a:ln>
                <a:solidFill>
                  <a:srgbClr val="0000CC"/>
                </a:solidFill>
              </a:rPr>
              <a:t>príncipe de las </a:t>
            </a:r>
            <a:r>
              <a:rPr lang="es-CO" sz="3400" b="1" dirty="0" smtClean="0">
                <a:ln>
                  <a:solidFill>
                    <a:srgbClr val="0000CC"/>
                  </a:solidFill>
                </a:ln>
                <a:solidFill>
                  <a:srgbClr val="0000CC"/>
                </a:solidFill>
              </a:rPr>
              <a:t>tinieblas”</a:t>
            </a:r>
            <a:r>
              <a:rPr lang="es-CO" sz="3400" b="1" dirty="0" smtClean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</a:rPr>
              <a:t>.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s-CO" sz="34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La Temperancia, 36.</a:t>
            </a:r>
            <a:endParaRPr lang="es-ES" sz="3400" b="1" i="1" dirty="0">
              <a:ln>
                <a:solidFill>
                  <a:srgbClr val="FF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7 CuadroTexto"/>
          <p:cNvSpPr txBox="1"/>
          <p:nvPr>
            <p:custDataLst>
              <p:tags r:id="rId4"/>
            </p:custDataLst>
          </p:nvPr>
        </p:nvSpPr>
        <p:spPr>
          <a:xfrm>
            <a:off x="1972157" y="368344"/>
            <a:ext cx="5199686" cy="707886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_tradnl" sz="40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EL TESTIMONIO WHITE.</a:t>
            </a:r>
            <a:endParaRPr lang="es-ES" sz="4000" b="1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0" name="5 Marcador de contenido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915833" y="3477305"/>
            <a:ext cx="6856567" cy="319205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s-CO" sz="3400" b="1" dirty="0" smtClean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</a:rPr>
              <a:t>“…tengo </a:t>
            </a:r>
            <a:r>
              <a:rPr lang="es-CO" sz="3400" b="1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</a:rPr>
              <a:t>un concepto más vívido del que jamás había tenido antes acerca de esta controversia entre Cristo, </a:t>
            </a:r>
            <a:endParaRPr lang="es-CO" sz="3400" b="1" dirty="0" smtClean="0">
              <a:ln>
                <a:solidFill>
                  <a:prstClr val="black"/>
                </a:solidFill>
              </a:ln>
              <a:solidFill>
                <a:prstClr val="black"/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s-CO" sz="34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el </a:t>
            </a:r>
            <a:r>
              <a:rPr lang="es-CO" sz="34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Príncipe de la luz</a:t>
            </a:r>
            <a:r>
              <a:rPr lang="es-CO" sz="3400" b="1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</a:rPr>
              <a:t>, y Satanás, el </a:t>
            </a:r>
            <a:r>
              <a:rPr lang="es-CO" sz="3400" b="1" dirty="0">
                <a:ln>
                  <a:solidFill>
                    <a:srgbClr val="0000CC"/>
                  </a:solidFill>
                </a:ln>
                <a:solidFill>
                  <a:srgbClr val="0000CC"/>
                </a:solidFill>
              </a:rPr>
              <a:t>príncipe de las </a:t>
            </a:r>
            <a:r>
              <a:rPr lang="es-CO" sz="3400" b="1" dirty="0" smtClean="0">
                <a:ln>
                  <a:solidFill>
                    <a:srgbClr val="0000CC"/>
                  </a:solidFill>
                </a:ln>
                <a:solidFill>
                  <a:srgbClr val="0000CC"/>
                </a:solidFill>
              </a:rPr>
              <a:t>tinieblas”</a:t>
            </a:r>
            <a:r>
              <a:rPr lang="es-CO" sz="3400" b="1" dirty="0" smtClean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</a:rPr>
              <a:t>.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s-CO" sz="34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Testimonios Para La Iglesia 5:588.</a:t>
            </a:r>
            <a:endParaRPr lang="es-ES" sz="3400" b="1" i="1" dirty="0">
              <a:ln>
                <a:solidFill>
                  <a:srgbClr val="FF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56372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número de diapos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C1AAE-3AC2-4380-9960-8354055D943E}" type="slidenum">
              <a:rPr lang="es-ES" smtClean="0"/>
              <a:pPr/>
              <a:t>14</a:t>
            </a:fld>
            <a:endParaRPr lang="es-ES"/>
          </a:p>
        </p:txBody>
      </p:sp>
      <p:sp>
        <p:nvSpPr>
          <p:cNvPr id="7" name="Rectángulo 6"/>
          <p:cNvSpPr/>
          <p:nvPr/>
        </p:nvSpPr>
        <p:spPr>
          <a:xfrm>
            <a:off x="1002641" y="260648"/>
            <a:ext cx="7138717" cy="113877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es-CO" sz="3400" b="1" i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“Miguel, </a:t>
            </a:r>
            <a:r>
              <a:rPr lang="es-CO" sz="3400" b="1" i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uno</a:t>
            </a:r>
            <a:r>
              <a:rPr lang="es-CO" sz="3400" b="1" i="1" dirty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CO" sz="3400" b="1" i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s-CO" sz="3400" b="1" i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echad</a:t>
            </a:r>
            <a:r>
              <a:rPr lang="es-CO" sz="3400" b="1" i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de </a:t>
            </a:r>
            <a:r>
              <a:rPr lang="es-CO" sz="3400" b="1" i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los principales </a:t>
            </a:r>
            <a:r>
              <a:rPr lang="es-CO" sz="3400" b="1" i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príncipes”. </a:t>
            </a:r>
            <a:r>
              <a:rPr lang="es-CO" sz="3400" b="1" i="1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Daniel </a:t>
            </a:r>
            <a:r>
              <a:rPr lang="es-CO" sz="3400" b="1" i="1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10:13. </a:t>
            </a:r>
            <a:endParaRPr lang="es-CO" sz="3400" b="1" dirty="0">
              <a:ln>
                <a:solidFill>
                  <a:srgbClr val="0000FF"/>
                </a:solidFill>
              </a:ln>
              <a:solidFill>
                <a:srgbClr val="0000FF"/>
              </a:solidFill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1002641" y="1700808"/>
            <a:ext cx="7138717" cy="1661993"/>
          </a:xfrm>
          <a:prstGeom prst="rect">
            <a:avLst/>
          </a:prstGeom>
          <a:pattFill prst="lgGrid">
            <a:fgClr>
              <a:srgbClr val="F7F4B7"/>
            </a:fgClr>
            <a:bgClr>
              <a:schemeClr val="bg1"/>
            </a:bgClr>
          </a:patt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es-CO" sz="34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La palabra hebrea </a:t>
            </a:r>
            <a:r>
              <a:rPr lang="es-CO" sz="3400" b="1" i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echad</a:t>
            </a:r>
            <a:r>
              <a:rPr lang="es-CO" sz="34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CO" sz="34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que se traduce </a:t>
            </a:r>
            <a:r>
              <a:rPr lang="es-CO" sz="3400" b="1" i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uno</a:t>
            </a:r>
            <a:r>
              <a:rPr lang="es-CO" sz="34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CO" sz="34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en Daniel 10:13, también significa </a:t>
            </a:r>
            <a:r>
              <a:rPr lang="es-CO" sz="3400" b="1" i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primero</a:t>
            </a:r>
            <a:r>
              <a:rPr lang="es-CO" sz="3400" b="1" i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s-CO" sz="3400" b="1" i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s-CO" sz="3400" b="1" i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es-CO" sz="34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.</a:t>
            </a:r>
            <a:endParaRPr lang="es-CO" sz="3400" b="1" dirty="0">
              <a:ln>
                <a:solidFill>
                  <a:srgbClr val="0000FF"/>
                </a:solidFill>
              </a:ln>
              <a:solidFill>
                <a:srgbClr val="0000FF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1002641" y="3540179"/>
            <a:ext cx="7138717" cy="1138773"/>
          </a:xfrm>
          <a:prstGeom prst="rect">
            <a:avLst/>
          </a:prstGeom>
          <a:pattFill prst="lgGrid">
            <a:fgClr>
              <a:srgbClr val="F7F4B7"/>
            </a:fgClr>
            <a:bgClr>
              <a:schemeClr val="bg1"/>
            </a:bgClr>
          </a:patt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es-CO" sz="3400" b="1" i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</a:t>
            </a:r>
            <a:r>
              <a:rPr lang="es-CO" sz="34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“…en </a:t>
            </a:r>
            <a:r>
              <a:rPr lang="es-CO" sz="34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el día </a:t>
            </a:r>
            <a:r>
              <a:rPr lang="es-CO" sz="34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primero</a:t>
            </a:r>
            <a:r>
              <a:rPr lang="es-CO" sz="3400" b="1" dirty="0" smtClean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CO" sz="34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(</a:t>
            </a:r>
            <a:r>
              <a:rPr lang="es-CO" sz="3400" b="1" i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echad</a:t>
            </a:r>
            <a:r>
              <a:rPr lang="es-CO" sz="34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) del mes </a:t>
            </a:r>
            <a:r>
              <a:rPr lang="es-CO" sz="34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segundo”. </a:t>
            </a:r>
            <a:r>
              <a:rPr lang="es-CO" sz="3400" b="1" i="1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Números 1:1.  </a:t>
            </a:r>
            <a:endParaRPr lang="es-CO" sz="3400" b="1" dirty="0">
              <a:ln>
                <a:solidFill>
                  <a:srgbClr val="0000FF"/>
                </a:solidFill>
              </a:ln>
              <a:solidFill>
                <a:srgbClr val="0000FF"/>
              </a:solidFill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738532" y="4876919"/>
            <a:ext cx="7666935" cy="1661993"/>
          </a:xfrm>
          <a:prstGeom prst="rect">
            <a:avLst/>
          </a:prstGeom>
          <a:pattFill prst="lgGrid">
            <a:fgClr>
              <a:srgbClr val="F7F4B7"/>
            </a:fgClr>
            <a:bgClr>
              <a:schemeClr val="bg1"/>
            </a:bgClr>
          </a:patt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es-CO" sz="3400" b="1" i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es-CO" sz="34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Llamó </a:t>
            </a:r>
            <a:r>
              <a:rPr lang="es-CO" sz="34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el nombre de la </a:t>
            </a:r>
            <a:r>
              <a:rPr lang="es-CO" sz="34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primera</a:t>
            </a:r>
            <a:r>
              <a:rPr lang="es-CO" sz="3400" b="1" dirty="0">
                <a:ln>
                  <a:solidFill>
                    <a:srgbClr val="FF0000"/>
                  </a:solidFill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CO" sz="34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(</a:t>
            </a:r>
            <a:r>
              <a:rPr lang="es-CO" sz="3400" b="1" i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echad</a:t>
            </a:r>
            <a:r>
              <a:rPr lang="es-CO" sz="34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), </a:t>
            </a:r>
            <a:r>
              <a:rPr lang="es-CO" sz="3400" b="1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Jemima</a:t>
            </a:r>
            <a:r>
              <a:rPr lang="es-CO" sz="34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, el de la segunda, </a:t>
            </a:r>
            <a:r>
              <a:rPr lang="es-CO" sz="3400" b="1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Cesia</a:t>
            </a:r>
            <a:r>
              <a:rPr lang="es-CO" sz="34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, y el de la tercera, </a:t>
            </a:r>
            <a:r>
              <a:rPr lang="es-CO" sz="3400" b="1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Keren-hapuc</a:t>
            </a:r>
            <a:r>
              <a:rPr lang="es-CO" sz="34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”. </a:t>
            </a:r>
            <a:r>
              <a:rPr lang="es-CO" sz="3400" b="1" i="1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Job </a:t>
            </a:r>
            <a:r>
              <a:rPr lang="es-CO" sz="3400" b="1" i="1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42:14. </a:t>
            </a:r>
            <a:endParaRPr lang="es-CO" sz="3400" b="1" dirty="0">
              <a:ln>
                <a:solidFill>
                  <a:srgbClr val="0000FF"/>
                </a:solidFill>
              </a:ln>
              <a:solidFill>
                <a:srgbClr val="0000FF"/>
              </a:solidFill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996801" y="3536757"/>
            <a:ext cx="1991023" cy="61555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es-CO" sz="3400" b="1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Ejemplos:</a:t>
            </a:r>
            <a:endParaRPr lang="es-CO" sz="3400" b="1" dirty="0">
              <a:ln>
                <a:solidFill>
                  <a:srgbClr val="FFFF00"/>
                </a:solidFill>
              </a:ln>
              <a:solidFill>
                <a:srgbClr val="FFFF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26019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número de diapos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C1AAE-3AC2-4380-9960-8354055D943E}" type="slidenum">
              <a:rPr lang="es-ES" smtClean="0"/>
              <a:pPr/>
              <a:t>15</a:t>
            </a:fld>
            <a:endParaRPr lang="es-ES"/>
          </a:p>
        </p:txBody>
      </p:sp>
      <p:sp>
        <p:nvSpPr>
          <p:cNvPr id="7" name="Rectángulo 6"/>
          <p:cNvSpPr/>
          <p:nvPr/>
        </p:nvSpPr>
        <p:spPr>
          <a:xfrm>
            <a:off x="1671197" y="404664"/>
            <a:ext cx="5801606" cy="13234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es-CO" sz="4000" b="1" i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De manera que esta frase se puede traducir así:</a:t>
            </a:r>
            <a:endParaRPr lang="es-CO" sz="4000" b="1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1002641" y="4437112"/>
            <a:ext cx="7138717" cy="2185214"/>
          </a:xfrm>
          <a:prstGeom prst="rect">
            <a:avLst/>
          </a:prstGeom>
          <a:solidFill>
            <a:srgbClr val="AEFD99"/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es-CO" sz="3400" b="1" dirty="0" smtClean="0">
                <a:ln>
                  <a:solidFill>
                    <a:srgbClr val="000076"/>
                  </a:solidFill>
                </a:ln>
                <a:solidFill>
                  <a:srgbClr val="000076"/>
                </a:solidFill>
              </a:rPr>
              <a:t>Según la Biblia entre los ángeles hay varios príncipes principales, </a:t>
            </a:r>
          </a:p>
          <a:p>
            <a:pPr lvl="0" algn="ctr"/>
            <a:r>
              <a:rPr lang="es-CO" sz="3400" b="1" dirty="0" smtClean="0">
                <a:ln>
                  <a:solidFill>
                    <a:srgbClr val="000076"/>
                  </a:solidFill>
                </a:ln>
                <a:solidFill>
                  <a:srgbClr val="000076"/>
                </a:solidFill>
              </a:rPr>
              <a:t>pero el mayor de ellos </a:t>
            </a:r>
            <a:r>
              <a:rPr lang="es-CO" sz="3400" b="1" dirty="0">
                <a:ln>
                  <a:solidFill>
                    <a:srgbClr val="000076"/>
                  </a:solidFill>
                </a:ln>
                <a:solidFill>
                  <a:srgbClr val="000076"/>
                </a:solidFill>
              </a:rPr>
              <a:t>es</a:t>
            </a:r>
            <a:r>
              <a:rPr lang="es-CO" sz="3400" b="1" i="1" dirty="0">
                <a:ln>
                  <a:solidFill>
                    <a:srgbClr val="000076"/>
                  </a:solidFill>
                </a:ln>
                <a:solidFill>
                  <a:srgbClr val="00007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s-CO" sz="3400" b="1" i="1" dirty="0" smtClean="0">
              <a:ln>
                <a:solidFill>
                  <a:srgbClr val="000076"/>
                </a:solidFill>
              </a:ln>
              <a:solidFill>
                <a:srgbClr val="00007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algn="ctr"/>
            <a:r>
              <a:rPr lang="es-CO" sz="3400" b="1" i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“Miguel</a:t>
            </a:r>
            <a:r>
              <a:rPr lang="es-CO" sz="3400" b="1" i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el gran </a:t>
            </a:r>
            <a:r>
              <a:rPr lang="es-CO" sz="3400" b="1" i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príncipe”. </a:t>
            </a:r>
            <a:r>
              <a:rPr lang="es-CO" sz="34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Daniel 12:1. </a:t>
            </a:r>
            <a:endParaRPr lang="es-CO" sz="3400" b="1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1002642" y="1844824"/>
            <a:ext cx="7138717" cy="1138773"/>
          </a:xfrm>
          <a:prstGeom prst="rect">
            <a:avLst/>
          </a:prstGeom>
          <a:solidFill>
            <a:srgbClr val="00FFFF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es-CO" sz="3400" b="1" i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“Miguel, </a:t>
            </a:r>
            <a:r>
              <a:rPr lang="es-CO" sz="3400" b="1" i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primero </a:t>
            </a:r>
            <a:r>
              <a:rPr lang="es-CO" sz="3400" b="1" i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</a:t>
            </a:r>
            <a:r>
              <a:rPr lang="es-CO" sz="3400" b="1" i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los principales </a:t>
            </a:r>
            <a:r>
              <a:rPr lang="es-CO" sz="3400" b="1" i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príncipes”. </a:t>
            </a:r>
            <a:r>
              <a:rPr lang="es-CO" sz="3400" b="1" i="1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Daniel </a:t>
            </a:r>
            <a:r>
              <a:rPr lang="es-CO" sz="3400" b="1" i="1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10:13. </a:t>
            </a:r>
            <a:endParaRPr lang="es-CO" sz="3400" b="1" dirty="0">
              <a:ln>
                <a:solidFill>
                  <a:srgbClr val="0000FF"/>
                </a:solidFill>
              </a:ln>
              <a:solidFill>
                <a:srgbClr val="0000FF"/>
              </a:solidFill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1002641" y="3140968"/>
            <a:ext cx="7138717" cy="113877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es-CO" sz="3400" b="1" i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“Miguel, </a:t>
            </a:r>
            <a:r>
              <a:rPr lang="es-CO" sz="3400" b="1" i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número uno </a:t>
            </a:r>
            <a:r>
              <a:rPr lang="es-CO" sz="3400" b="1" i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</a:t>
            </a:r>
            <a:r>
              <a:rPr lang="es-CO" sz="3400" b="1" i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los principales </a:t>
            </a:r>
            <a:r>
              <a:rPr lang="es-CO" sz="3400" b="1" i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príncipes”. </a:t>
            </a:r>
            <a:r>
              <a:rPr lang="es-CO" sz="3400" b="1" i="1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Daniel </a:t>
            </a:r>
            <a:r>
              <a:rPr lang="es-CO" sz="3400" b="1" i="1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10:13. </a:t>
            </a:r>
            <a:endParaRPr lang="es-CO" sz="3400" b="1" dirty="0">
              <a:ln>
                <a:solidFill>
                  <a:srgbClr val="0000FF"/>
                </a:solidFill>
              </a:ln>
              <a:solidFill>
                <a:srgbClr val="0000FF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60850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56458"/>
            <a:ext cx="3962743" cy="64013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Marcador de número de diapos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C1AAE-3AC2-4380-9960-8354055D943E}" type="slidenum">
              <a:rPr lang="es-ES" smtClean="0"/>
              <a:pPr/>
              <a:t>16</a:t>
            </a:fld>
            <a:endParaRPr lang="es-ES"/>
          </a:p>
        </p:txBody>
      </p:sp>
      <p:sp>
        <p:nvSpPr>
          <p:cNvPr id="7" name="Rectángulo 6"/>
          <p:cNvSpPr/>
          <p:nvPr/>
        </p:nvSpPr>
        <p:spPr>
          <a:xfrm>
            <a:off x="236239" y="400710"/>
            <a:ext cx="4824536" cy="2862322"/>
          </a:xfrm>
          <a:prstGeom prst="rect">
            <a:avLst/>
          </a:prstGeom>
          <a:ln>
            <a:noFill/>
          </a:ln>
          <a:effectLst>
            <a:softEdge rad="1016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es-CO" sz="3600" b="1" i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Por lo visto hasta ahora podemos concluir que Jesús y el arcángel Miguel son la misma persona.</a:t>
            </a:r>
            <a:endParaRPr lang="es-CO" sz="3600" b="1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236239" y="3524865"/>
            <a:ext cx="7138717" cy="615553"/>
          </a:xfrm>
          <a:prstGeom prst="rect">
            <a:avLst/>
          </a:prstGeom>
          <a:ln>
            <a:noFill/>
          </a:ln>
          <a:effectLst>
            <a:softEdge rad="635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es-CO" sz="3400" b="1" i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127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Surge la pregunta: ¿Es Jesús un ángel?</a:t>
            </a:r>
            <a:endParaRPr lang="es-CO" sz="3400" b="1" dirty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glow rad="12700">
                  <a:schemeClr val="tx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236239" y="4332980"/>
            <a:ext cx="7138717" cy="1200329"/>
          </a:xfrm>
          <a:prstGeom prst="rect">
            <a:avLst/>
          </a:prstGeom>
          <a:ln>
            <a:noFill/>
          </a:ln>
          <a:effectLst>
            <a:softEdge rad="635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es-CO" sz="3600" b="1" i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Claro que no, Jesús es Dios, </a:t>
            </a:r>
          </a:p>
          <a:p>
            <a:pPr lvl="0" algn="ctr"/>
            <a:r>
              <a:rPr lang="es-CO" sz="3600" b="1" i="1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</a:rPr>
              <a:t>pero él se presenta como un ángel. </a:t>
            </a:r>
            <a:endParaRPr lang="es-CO" sz="3600" b="1" dirty="0">
              <a:ln>
                <a:solidFill>
                  <a:srgbClr val="0000FF"/>
                </a:solidFill>
              </a:ln>
              <a:solidFill>
                <a:srgbClr val="0000FF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236239" y="5722395"/>
            <a:ext cx="7138717" cy="646331"/>
          </a:xfrm>
          <a:prstGeom prst="rect">
            <a:avLst/>
          </a:prstGeom>
          <a:ln>
            <a:noFill/>
          </a:ln>
          <a:effectLst>
            <a:softEdge rad="635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es-CO" sz="36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Esta idea no es extraña en la Biblia.</a:t>
            </a:r>
            <a:endParaRPr lang="es-CO" sz="3600" b="1" dirty="0">
              <a:ln>
                <a:solidFill>
                  <a:srgbClr val="0000CC"/>
                </a:solidFill>
              </a:ln>
              <a:solidFill>
                <a:srgbClr val="0000CC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04692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número de diapos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C1AAE-3AC2-4380-9960-8354055D943E}" type="slidenum">
              <a:rPr lang="es-ES" smtClean="0"/>
              <a:pPr/>
              <a:t>17</a:t>
            </a:fld>
            <a:endParaRPr lang="es-ES"/>
          </a:p>
        </p:txBody>
      </p:sp>
      <p:sp>
        <p:nvSpPr>
          <p:cNvPr id="7" name="Rectángulo 6"/>
          <p:cNvSpPr/>
          <p:nvPr/>
        </p:nvSpPr>
        <p:spPr>
          <a:xfrm>
            <a:off x="933715" y="1004535"/>
            <a:ext cx="7138717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es-CO" sz="3600" b="1" i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En la Biblia, Jehová quien es Dios, se identifica como el Ángel de Jehová.</a:t>
            </a:r>
            <a:endParaRPr lang="es-CO" sz="3600" b="1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933716" y="2564904"/>
            <a:ext cx="7138717" cy="166199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es-CO" sz="34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“Y </a:t>
            </a:r>
            <a:r>
              <a:rPr lang="es-CO" sz="34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se le apareció </a:t>
            </a:r>
            <a:r>
              <a:rPr lang="es-CO" sz="3400" b="1" i="1" u="sng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</a:t>
            </a:r>
            <a:r>
              <a:rPr lang="es-CO" sz="3400" b="1" i="1" u="sng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Ángel </a:t>
            </a:r>
            <a:r>
              <a:rPr lang="es-CO" sz="3400" b="1" i="1" u="sng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Jehová</a:t>
            </a:r>
            <a:r>
              <a:rPr lang="es-CO" sz="3400" b="1" i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CO" sz="34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en una llama de fuego </a:t>
            </a:r>
            <a:r>
              <a:rPr lang="es-CO" sz="3400" b="1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</a:rPr>
              <a:t>en medio de una zarza</a:t>
            </a:r>
            <a:r>
              <a:rPr lang="es-CO" sz="34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; …”. </a:t>
            </a:r>
            <a:r>
              <a:rPr lang="es-CO" sz="34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Éxodo 3:2. </a:t>
            </a:r>
          </a:p>
        </p:txBody>
      </p:sp>
      <p:sp>
        <p:nvSpPr>
          <p:cNvPr id="9" name="Rectángulo 8"/>
          <p:cNvSpPr/>
          <p:nvPr/>
        </p:nvSpPr>
        <p:spPr>
          <a:xfrm>
            <a:off x="933715" y="4562748"/>
            <a:ext cx="7138717" cy="166199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es-CO" sz="34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“Viendo </a:t>
            </a:r>
            <a:r>
              <a:rPr lang="es-CO" sz="3400" b="1" i="1" u="sng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Jehová</a:t>
            </a:r>
            <a:r>
              <a:rPr lang="es-CO" sz="3400" b="1" i="1" dirty="0">
                <a:ln>
                  <a:solidFill>
                    <a:srgbClr val="0000CC"/>
                  </a:solidFill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CO" sz="34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que él iba a ver, lo llamó Dios de </a:t>
            </a:r>
            <a:r>
              <a:rPr lang="es-CO" sz="3400" b="1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</a:rPr>
              <a:t>en medio de la zarza</a:t>
            </a:r>
            <a:r>
              <a:rPr lang="es-CO" sz="3400" b="1" dirty="0" smtClean="0">
                <a:ln>
                  <a:solidFill>
                    <a:srgbClr val="0000CC"/>
                  </a:solidFill>
                </a:ln>
                <a:solidFill>
                  <a:srgbClr val="0000CC"/>
                </a:solidFill>
              </a:rPr>
              <a:t>,...”. </a:t>
            </a:r>
            <a:r>
              <a:rPr lang="es-CO" sz="34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Éxodo </a:t>
            </a:r>
            <a:r>
              <a:rPr lang="es-CO" sz="34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3:4. </a:t>
            </a:r>
            <a:r>
              <a:rPr lang="es-CO" sz="28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Véase también Jueces 6:12-14. </a:t>
            </a:r>
            <a:endParaRPr lang="es-CO" sz="3400" b="1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cxnSp>
        <p:nvCxnSpPr>
          <p:cNvPr id="3" name="Conector recto de flecha 2"/>
          <p:cNvCxnSpPr/>
          <p:nvPr/>
        </p:nvCxnSpPr>
        <p:spPr>
          <a:xfrm flipH="1">
            <a:off x="3779912" y="3068960"/>
            <a:ext cx="1152128" cy="1656184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037931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número de diapos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C1AAE-3AC2-4380-9960-8354055D943E}" type="slidenum">
              <a:rPr lang="es-ES" smtClean="0"/>
              <a:pPr/>
              <a:t>18</a:t>
            </a:fld>
            <a:endParaRPr lang="es-ES"/>
          </a:p>
        </p:txBody>
      </p:sp>
      <p:sp>
        <p:nvSpPr>
          <p:cNvPr id="7" name="Rectángulo 6"/>
          <p:cNvSpPr/>
          <p:nvPr/>
        </p:nvSpPr>
        <p:spPr>
          <a:xfrm>
            <a:off x="933715" y="500479"/>
            <a:ext cx="7138717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es-CO" sz="3600" b="1" i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¿Quién es el </a:t>
            </a:r>
            <a:r>
              <a:rPr lang="es-CO" sz="3600" b="1" i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Ángel que </a:t>
            </a:r>
            <a:r>
              <a:rPr lang="es-CO" sz="3600" b="1" i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se le apareció a Agar</a:t>
            </a:r>
            <a:r>
              <a:rPr lang="es-CO" sz="3600" b="1" i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?</a:t>
            </a:r>
            <a:r>
              <a:rPr lang="es-CO" sz="3600" b="1" i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es-CO" sz="3600" b="1" i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(Génesis 16).</a:t>
            </a:r>
          </a:p>
        </p:txBody>
      </p:sp>
      <p:sp>
        <p:nvSpPr>
          <p:cNvPr id="9" name="Rectángulo 8"/>
          <p:cNvSpPr/>
          <p:nvPr/>
        </p:nvSpPr>
        <p:spPr>
          <a:xfrm>
            <a:off x="390365" y="5906194"/>
            <a:ext cx="8363271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es-CO" sz="36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El Ángel de Jehová es el mismo Jehová.</a:t>
            </a:r>
            <a:endParaRPr lang="es-CO" sz="3600" b="1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323528" y="2016710"/>
            <a:ext cx="8496944" cy="375487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es-CO" sz="3400" b="1" i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“Y </a:t>
            </a:r>
            <a:r>
              <a:rPr lang="es-CO" sz="3400" b="1" i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la halló el ángel de Jehová junto a una fuente de agua …”. </a:t>
            </a:r>
            <a:r>
              <a:rPr lang="es-CO" sz="3400" b="1" i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(</a:t>
            </a:r>
            <a:r>
              <a:rPr lang="es-CO" sz="3400" b="1" i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7</a:t>
            </a:r>
            <a:r>
              <a:rPr lang="es-CO" sz="3400" b="1" i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).</a:t>
            </a:r>
          </a:p>
          <a:p>
            <a:pPr lvl="0"/>
            <a:r>
              <a:rPr lang="es-CO" sz="3400" b="1" i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“Y </a:t>
            </a:r>
            <a:r>
              <a:rPr lang="es-CO" sz="3400" b="1" i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le dijo el ángel de Jehová</a:t>
            </a:r>
            <a:r>
              <a:rPr lang="es-CO" sz="3400" b="1" i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: …”. (</a:t>
            </a:r>
            <a:r>
              <a:rPr lang="es-CO" sz="3400" b="1" i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9</a:t>
            </a:r>
            <a:r>
              <a:rPr lang="es-CO" sz="3400" b="1" i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).</a:t>
            </a:r>
          </a:p>
          <a:p>
            <a:pPr lvl="0"/>
            <a:r>
              <a:rPr lang="es-CO" sz="3400" b="1" i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“Le </a:t>
            </a:r>
            <a:r>
              <a:rPr lang="es-CO" sz="3400" b="1" i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dijo también el ángel de Jehová</a:t>
            </a:r>
            <a:r>
              <a:rPr lang="es-CO" sz="3400" b="1" i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: …”. (</a:t>
            </a:r>
            <a:r>
              <a:rPr lang="es-CO" sz="3400" b="1" i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10</a:t>
            </a:r>
            <a:r>
              <a:rPr lang="es-CO" sz="3400" b="1" i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).  </a:t>
            </a:r>
          </a:p>
          <a:p>
            <a:pPr lvl="0"/>
            <a:r>
              <a:rPr lang="es-CO" sz="3400" b="1" i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“Además </a:t>
            </a:r>
            <a:r>
              <a:rPr lang="es-CO" sz="3400" b="1" i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le dijo el ángel de Jehová</a:t>
            </a:r>
            <a:r>
              <a:rPr lang="es-CO" sz="3400" b="1" i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: …”. (</a:t>
            </a:r>
            <a:r>
              <a:rPr lang="es-CO" sz="3400" b="1" i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11</a:t>
            </a:r>
            <a:r>
              <a:rPr lang="es-CO" sz="3400" b="1" i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).</a:t>
            </a:r>
          </a:p>
          <a:p>
            <a:pPr lvl="0"/>
            <a:r>
              <a:rPr lang="es-CO" sz="3400" b="1" i="1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</a:rPr>
              <a:t>“Entonces llamó</a:t>
            </a:r>
            <a:r>
              <a:rPr lang="es-CO" sz="3400" b="1" i="1" dirty="0">
                <a:ln>
                  <a:solidFill>
                    <a:srgbClr val="0000FF"/>
                  </a:solidFill>
                </a:ln>
                <a:solidFill>
                  <a:schemeClr val="tx1"/>
                </a:solidFill>
              </a:rPr>
              <a:t> </a:t>
            </a:r>
            <a:r>
              <a:rPr lang="es-CO" sz="3400" b="1" i="1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</a:rPr>
              <a:t>el</a:t>
            </a:r>
            <a:r>
              <a:rPr lang="es-CO" sz="3400" b="1" i="1" dirty="0">
                <a:ln>
                  <a:solidFill>
                    <a:srgbClr val="0000FF"/>
                  </a:solidFill>
                </a:ln>
                <a:solidFill>
                  <a:schemeClr val="tx1"/>
                </a:solidFill>
              </a:rPr>
              <a:t> </a:t>
            </a:r>
            <a:r>
              <a:rPr lang="es-CO" sz="3400" b="1" i="1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</a:rPr>
              <a:t>nombre</a:t>
            </a:r>
            <a:r>
              <a:rPr lang="es-CO" sz="3400" b="1" i="1" dirty="0">
                <a:ln>
                  <a:solidFill>
                    <a:srgbClr val="0000FF"/>
                  </a:solidFill>
                </a:ln>
                <a:solidFill>
                  <a:schemeClr val="tx1"/>
                </a:solidFill>
              </a:rPr>
              <a:t> </a:t>
            </a:r>
            <a:r>
              <a:rPr lang="es-CO" sz="3400" b="1" i="1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</a:rPr>
              <a:t>de</a:t>
            </a:r>
            <a:r>
              <a:rPr lang="es-CO" sz="3400" b="1" i="1" dirty="0">
                <a:ln>
                  <a:solidFill>
                    <a:srgbClr val="0000FF"/>
                  </a:solidFill>
                </a:ln>
                <a:solidFill>
                  <a:schemeClr val="tx1"/>
                </a:solidFill>
              </a:rPr>
              <a:t> </a:t>
            </a:r>
            <a:r>
              <a:rPr lang="es-CO" sz="3400" b="1" i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Jehová que </a:t>
            </a:r>
            <a:endParaRPr lang="es-CO" sz="3400" b="1" i="1" dirty="0" smtClean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  <a:p>
            <a:pPr lvl="0"/>
            <a:r>
              <a:rPr lang="es-CO" sz="3400" b="1" i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con </a:t>
            </a:r>
            <a:r>
              <a:rPr lang="es-CO" sz="3400" b="1" i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ella hablaba: </a:t>
            </a:r>
            <a:r>
              <a:rPr lang="es-CO" sz="3400" b="1" i="1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</a:rPr>
              <a:t>Tú</a:t>
            </a:r>
            <a:r>
              <a:rPr lang="es-CO" sz="3400" b="1" i="1" dirty="0">
                <a:ln>
                  <a:solidFill>
                    <a:srgbClr val="0000FF"/>
                  </a:solidFill>
                </a:ln>
                <a:solidFill>
                  <a:schemeClr val="tx1"/>
                </a:solidFill>
              </a:rPr>
              <a:t> </a:t>
            </a:r>
            <a:r>
              <a:rPr lang="es-CO" sz="3400" b="1" i="1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</a:rPr>
              <a:t>eres</a:t>
            </a:r>
            <a:r>
              <a:rPr lang="es-CO" sz="3400" b="1" i="1" dirty="0">
                <a:ln>
                  <a:solidFill>
                    <a:srgbClr val="0000FF"/>
                  </a:solidFill>
                </a:ln>
                <a:solidFill>
                  <a:schemeClr val="tx1"/>
                </a:solidFill>
              </a:rPr>
              <a:t> </a:t>
            </a:r>
            <a:r>
              <a:rPr lang="es-CO" sz="3400" b="1" i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Dios</a:t>
            </a:r>
            <a:r>
              <a:rPr lang="es-CO" sz="3400" b="1" i="1" dirty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</a:rPr>
              <a:t> </a:t>
            </a:r>
            <a:r>
              <a:rPr lang="es-CO" sz="3400" b="1" i="1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</a:rPr>
              <a:t>que</a:t>
            </a:r>
            <a:r>
              <a:rPr lang="es-CO" sz="3400" b="1" i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 </a:t>
            </a:r>
            <a:r>
              <a:rPr lang="es-CO" sz="3400" b="1" i="1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</a:rPr>
              <a:t>ve; …”.</a:t>
            </a:r>
            <a:r>
              <a:rPr lang="es-CO" sz="3400" b="1" i="1" dirty="0">
                <a:ln>
                  <a:solidFill>
                    <a:srgbClr val="0000FF"/>
                  </a:solidFill>
                </a:ln>
                <a:solidFill>
                  <a:schemeClr val="tx1"/>
                </a:solidFill>
              </a:rPr>
              <a:t> </a:t>
            </a:r>
            <a:r>
              <a:rPr lang="es-CO" sz="3400" b="1" i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(</a:t>
            </a:r>
            <a:r>
              <a:rPr lang="es-CO" sz="3400" b="1" i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13</a:t>
            </a:r>
            <a:r>
              <a:rPr lang="es-CO" sz="3400" b="1" i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).</a:t>
            </a:r>
            <a:endParaRPr lang="es-CO" sz="3400" b="1" i="1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50238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número de diapos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C1AAE-3AC2-4380-9960-8354055D943E}" type="slidenum">
              <a:rPr lang="es-ES" smtClean="0"/>
              <a:pPr/>
              <a:t>19</a:t>
            </a:fld>
            <a:endParaRPr lang="es-ES"/>
          </a:p>
        </p:txBody>
      </p:sp>
      <p:sp>
        <p:nvSpPr>
          <p:cNvPr id="7" name="Rectángulo 6"/>
          <p:cNvSpPr/>
          <p:nvPr/>
        </p:nvSpPr>
        <p:spPr>
          <a:xfrm>
            <a:off x="1038359" y="788511"/>
            <a:ext cx="7138717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es-CO" sz="3600" b="1" i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¿Quién es el varón con la espada desenvainada que vio Josué?</a:t>
            </a:r>
            <a:endParaRPr lang="es-CO" sz="3600" b="1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534304" y="2251898"/>
            <a:ext cx="8146829" cy="218521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es-CO" sz="34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“Como </a:t>
            </a:r>
            <a:r>
              <a:rPr lang="es-CO" sz="3400" b="1" i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Príncipe del ejército de </a:t>
            </a:r>
            <a:r>
              <a:rPr lang="es-CO" sz="3400" b="1" i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Jehová </a:t>
            </a:r>
            <a:r>
              <a:rPr lang="es-CO" sz="34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he venido ahora. </a:t>
            </a:r>
            <a:r>
              <a:rPr lang="es-CO" sz="34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Entonces </a:t>
            </a:r>
            <a:r>
              <a:rPr lang="es-CO" sz="34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Josué, </a:t>
            </a:r>
            <a:r>
              <a:rPr lang="es-CO" sz="3400" b="1" i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postrándose </a:t>
            </a:r>
            <a:r>
              <a:rPr lang="es-CO" sz="34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sobre su rostro en tierra, </a:t>
            </a:r>
            <a:r>
              <a:rPr lang="es-CO" sz="3400" b="1" i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le </a:t>
            </a:r>
            <a:r>
              <a:rPr lang="es-CO" sz="3400" b="1" i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adoró</a:t>
            </a:r>
            <a:r>
              <a:rPr lang="es-CO" sz="34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; </a:t>
            </a:r>
            <a:r>
              <a:rPr lang="es-CO" sz="34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y </a:t>
            </a:r>
            <a:r>
              <a:rPr lang="es-CO" sz="34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le dijo:  ¿Qué dice mi Señor a su </a:t>
            </a:r>
            <a:r>
              <a:rPr lang="es-CO" sz="34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siervo?” </a:t>
            </a:r>
            <a:r>
              <a:rPr lang="es-CO" sz="3400" b="1" i="1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Josué 5:14. </a:t>
            </a:r>
            <a:endParaRPr lang="es-CO" sz="3400" b="1" dirty="0">
              <a:ln>
                <a:solidFill>
                  <a:srgbClr val="0000FF"/>
                </a:solidFill>
              </a:ln>
              <a:solidFill>
                <a:srgbClr val="0000FF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528638" y="4719335"/>
            <a:ext cx="8158162" cy="166199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es-CO" sz="3400" b="1" dirty="0" smtClean="0">
                <a:ln>
                  <a:solidFill>
                    <a:srgbClr val="0000CC"/>
                  </a:solidFill>
                </a:ln>
                <a:solidFill>
                  <a:srgbClr val="0000CC"/>
                </a:solidFill>
              </a:rPr>
              <a:t>Este Príncipe no reprendió a Josué por postrarse y adorarlo. </a:t>
            </a:r>
            <a:r>
              <a:rPr lang="es-CO" sz="3400" b="1" i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Los ángeles no aceptan adoración.</a:t>
            </a:r>
            <a:r>
              <a:rPr lang="es-CO" sz="3400" b="1" i="1" dirty="0" smtClean="0">
                <a:ln>
                  <a:solidFill>
                    <a:srgbClr val="0000CC"/>
                  </a:solidFill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CO" sz="3400" b="1" i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Véase Apocalipsis 19:10.</a:t>
            </a:r>
            <a:endParaRPr lang="es-CO" sz="3400" b="1" i="1" dirty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208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uadroTexto"/>
          <p:cNvSpPr txBox="1"/>
          <p:nvPr>
            <p:custDataLst>
              <p:tags r:id="rId2"/>
            </p:custDataLst>
          </p:nvPr>
        </p:nvSpPr>
        <p:spPr>
          <a:xfrm>
            <a:off x="1727685" y="569011"/>
            <a:ext cx="5688632" cy="707886"/>
          </a:xfrm>
          <a:prstGeom prst="rect">
            <a:avLst/>
          </a:prstGeom>
          <a:solidFill>
            <a:srgbClr val="DE0000"/>
          </a:solidFill>
          <a:ln>
            <a:noFill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_tradnl" sz="40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¿Qué significa arcángel?</a:t>
            </a:r>
            <a:endParaRPr lang="es-ES" sz="4000" b="1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0" name="Marcador de número de diapos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C1AAE-3AC2-4380-9960-8354055D943E}" type="slidenum">
              <a:rPr lang="es-ES" smtClean="0"/>
              <a:pPr/>
              <a:t>2</a:t>
            </a:fld>
            <a:endParaRPr lang="es-ES"/>
          </a:p>
        </p:txBody>
      </p:sp>
      <p:sp>
        <p:nvSpPr>
          <p:cNvPr id="7" name="Rectángulo 6"/>
          <p:cNvSpPr/>
          <p:nvPr/>
        </p:nvSpPr>
        <p:spPr>
          <a:xfrm>
            <a:off x="886162" y="3037016"/>
            <a:ext cx="7371673" cy="3416320"/>
          </a:xfrm>
          <a:prstGeom prst="rect">
            <a:avLst/>
          </a:prstGeom>
          <a:pattFill prst="diagBrick">
            <a:fgClr>
              <a:srgbClr val="F9F434"/>
            </a:fgClr>
            <a:bgClr>
              <a:schemeClr val="bg1"/>
            </a:bgClr>
          </a:patt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CO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“Gr. </a:t>
            </a:r>
            <a:r>
              <a:rPr lang="es-CO" sz="3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arjággelos</a:t>
            </a:r>
            <a:r>
              <a:rPr lang="es-CO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, “ángel principal’, “primer ángel”, palabra compuesta por el prefijo </a:t>
            </a:r>
            <a:r>
              <a:rPr lang="es-CO" sz="3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arji</a:t>
            </a:r>
            <a:r>
              <a:rPr lang="es-CO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, que significa ‘jefe” o “superior”, y </a:t>
            </a:r>
            <a:r>
              <a:rPr lang="es-CO" sz="3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ággelos</a:t>
            </a:r>
            <a:r>
              <a:rPr lang="es-CO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, “ángel”; por lo tanto significa “</a:t>
            </a:r>
            <a:r>
              <a:rPr lang="es-CO" sz="3600" b="1" i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jefe de los ángeles</a:t>
            </a:r>
            <a:r>
              <a:rPr lang="es-CO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”. </a:t>
            </a:r>
            <a:r>
              <a:rPr lang="es-CO" sz="3600" b="1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</a:rPr>
              <a:t>CBA 1 </a:t>
            </a:r>
            <a:r>
              <a:rPr lang="es-CO" sz="3600" b="1" dirty="0" err="1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</a:rPr>
              <a:t>Tes</a:t>
            </a:r>
            <a:r>
              <a:rPr lang="es-CO" sz="3600" b="1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</a:rPr>
              <a:t>. 4:16.</a:t>
            </a:r>
            <a:endParaRPr lang="es-CO" sz="3600" b="1" dirty="0">
              <a:ln>
                <a:solidFill>
                  <a:srgbClr val="0000FF"/>
                </a:solidFill>
              </a:ln>
              <a:solidFill>
                <a:srgbClr val="0000FF"/>
              </a:solidFill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1727684" y="1556792"/>
            <a:ext cx="5688632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CO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Esta palabra aparece dos veces en la Biblia, y significa:</a:t>
            </a:r>
            <a:endParaRPr lang="es-CO" sz="3600" b="1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05072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número de diapos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C1AAE-3AC2-4380-9960-8354055D943E}" type="slidenum">
              <a:rPr lang="es-ES" smtClean="0"/>
              <a:pPr/>
              <a:t>20</a:t>
            </a:fld>
            <a:endParaRPr lang="es-ES"/>
          </a:p>
        </p:txBody>
      </p:sp>
      <p:sp>
        <p:nvSpPr>
          <p:cNvPr id="7" name="Rectángulo 6"/>
          <p:cNvSpPr/>
          <p:nvPr/>
        </p:nvSpPr>
        <p:spPr>
          <a:xfrm>
            <a:off x="1002641" y="620688"/>
            <a:ext cx="7138717" cy="1754326"/>
          </a:xfrm>
          <a:prstGeom prst="rect">
            <a:avLst/>
          </a:prstGeom>
          <a:solidFill>
            <a:srgbClr val="B9FFFF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es-CO" sz="3600" b="1" i="1" dirty="0" smtClean="0">
                <a:ln>
                  <a:solidFill>
                    <a:srgbClr val="000076"/>
                  </a:solidFill>
                </a:ln>
                <a:solidFill>
                  <a:srgbClr val="00007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Nótese: </a:t>
            </a:r>
            <a:r>
              <a:rPr lang="es-CO" sz="3600" b="1" i="1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</a:rPr>
              <a:t>Lo que este Príncipe le dijo a Josué fue </a:t>
            </a:r>
            <a:r>
              <a:rPr lang="es-CO" sz="3600" b="1" i="1" dirty="0" smtClean="0">
                <a:ln>
                  <a:solidFill>
                    <a:srgbClr val="000076"/>
                  </a:solidFill>
                </a:ln>
                <a:solidFill>
                  <a:srgbClr val="00007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 mismo </a:t>
            </a:r>
            <a:r>
              <a:rPr lang="es-CO" sz="3600" b="1" i="1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</a:rPr>
              <a:t>que Jehová le dijo a Moisés. </a:t>
            </a:r>
            <a:endParaRPr lang="es-CO" sz="3600" b="1" dirty="0">
              <a:ln>
                <a:solidFill>
                  <a:srgbClr val="0000FF"/>
                </a:solidFill>
              </a:ln>
              <a:solidFill>
                <a:srgbClr val="0000FF"/>
              </a:solidFill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395536" y="2708920"/>
            <a:ext cx="4164710" cy="270843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es-CO" sz="3400" b="1" i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“Quita el calzado de tus </a:t>
            </a:r>
            <a:r>
              <a:rPr lang="es-CO" sz="3400" b="1" i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pies,  porque el lugar donde estás es santo.  Y Josué así lo </a:t>
            </a:r>
            <a:r>
              <a:rPr lang="es-CO" sz="3400" b="1" i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hizo” </a:t>
            </a:r>
            <a:r>
              <a:rPr lang="es-CO" sz="3400" b="1" i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Josué </a:t>
            </a:r>
            <a:r>
              <a:rPr lang="es-CO" sz="3400" b="1" i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5:15. </a:t>
            </a:r>
            <a:endParaRPr lang="es-CO" sz="3400" b="1" i="1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4777681" y="2708920"/>
            <a:ext cx="3970783" cy="270843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es-CO" sz="3400" b="1" i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“Quita </a:t>
            </a:r>
            <a:r>
              <a:rPr lang="es-CO" sz="3400" b="1" i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tu calzado de tus pies, porque el lugar en que tú estás, tierra santa </a:t>
            </a:r>
            <a:r>
              <a:rPr lang="es-CO" sz="3400" b="1" i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es”. </a:t>
            </a:r>
            <a:r>
              <a:rPr lang="es-CO" sz="3400" b="1" i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Éxodo 3:5. </a:t>
            </a:r>
            <a:endParaRPr lang="es-CO" sz="3400" b="1" i="1" dirty="0">
              <a:ln>
                <a:solidFill>
                  <a:srgbClr val="FF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395536" y="5751260"/>
            <a:ext cx="8352928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es-CO" sz="3600" b="1" i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Dios mismo asume la posición de un ángel.</a:t>
            </a:r>
            <a:endParaRPr lang="es-CO" sz="3600" b="1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1525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8" grpId="0" animBg="1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9144000" cy="6858000"/>
          </a:xfrm>
          <a:prstGeom prst="rect">
            <a:avLst/>
          </a:prstGeom>
        </p:spPr>
      </p:pic>
      <p:sp>
        <p:nvSpPr>
          <p:cNvPr id="12" name="Marcador de número de diapositiva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C1AAE-3AC2-4380-9960-8354055D943E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5 Marcador de contenido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755576" y="1003093"/>
            <a:ext cx="5797624" cy="558275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s-CO" sz="3600" b="1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</a:rPr>
              <a:t> </a:t>
            </a:r>
            <a:r>
              <a:rPr lang="es-CO" sz="3600" b="1" dirty="0" smtClean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</a:rPr>
              <a:t>“No </a:t>
            </a:r>
            <a:r>
              <a:rPr lang="es-CO" sz="3600" b="1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</a:rPr>
              <a:t>era un ángel común. </a:t>
            </a:r>
            <a:r>
              <a:rPr lang="es-CO" sz="36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Era el Señor Jesucristo </a:t>
            </a:r>
            <a:r>
              <a:rPr lang="es-CO" sz="3600" b="1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</a:rPr>
              <a:t>que había conducido a los hebreos por el desierto envuelto en la columna de fuego de noche y en la columna de nube de día. El lugar era santo por causa de su presencia; por eso se le ordenó a Josué que se </a:t>
            </a:r>
            <a:r>
              <a:rPr lang="es-CO" sz="3600" b="1" dirty="0" smtClean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</a:rPr>
              <a:t>descalzara”. </a:t>
            </a:r>
            <a:r>
              <a:rPr lang="es-CO" sz="36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HR </a:t>
            </a:r>
            <a:r>
              <a:rPr lang="es-CO" sz="36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182</a:t>
            </a:r>
            <a:r>
              <a:rPr lang="es-CO" sz="36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.</a:t>
            </a:r>
            <a:endParaRPr lang="es-ES" sz="3600" b="1" i="1" dirty="0">
              <a:ln>
                <a:solidFill>
                  <a:srgbClr val="FF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7 CuadroTexto"/>
          <p:cNvSpPr txBox="1"/>
          <p:nvPr>
            <p:custDataLst>
              <p:tags r:id="rId4"/>
            </p:custDataLst>
          </p:nvPr>
        </p:nvSpPr>
        <p:spPr>
          <a:xfrm>
            <a:off x="933998" y="260648"/>
            <a:ext cx="5440780" cy="707886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_tradnl" sz="4000" b="1" dirty="0" smtClean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</a:rPr>
              <a:t>EL TESTIMONIO WHITE.</a:t>
            </a:r>
            <a:endParaRPr lang="es-ES" sz="4000" b="1" dirty="0">
              <a:ln>
                <a:solidFill>
                  <a:prstClr val="white"/>
                </a:solidFill>
              </a:ln>
              <a:solidFill>
                <a:prstClr val="white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17555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número de diapos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C1AAE-3AC2-4380-9960-8354055D943E}" type="slidenum">
              <a:rPr lang="es-ES" smtClean="0"/>
              <a:pPr/>
              <a:t>22</a:t>
            </a:fld>
            <a:endParaRPr lang="es-ES"/>
          </a:p>
        </p:txBody>
      </p:sp>
      <p:sp>
        <p:nvSpPr>
          <p:cNvPr id="7" name="Rectángulo 6"/>
          <p:cNvSpPr/>
          <p:nvPr/>
        </p:nvSpPr>
        <p:spPr>
          <a:xfrm>
            <a:off x="649911" y="412754"/>
            <a:ext cx="7844178" cy="175432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es-CO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¿</a:t>
            </a:r>
            <a:r>
              <a:rPr lang="es-CO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P</a:t>
            </a:r>
            <a:r>
              <a:rPr lang="es-CO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or qué “</a:t>
            </a:r>
            <a:r>
              <a:rPr lang="es-CO" sz="3600" b="1" i="1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</a:rPr>
              <a:t>cuando </a:t>
            </a:r>
            <a:r>
              <a:rPr lang="es-CO" sz="3600" b="1" i="1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</a:rPr>
              <a:t>el arcángel </a:t>
            </a:r>
            <a:r>
              <a:rPr lang="es-CO" sz="3600" b="1" i="1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</a:rPr>
              <a:t>Miguel </a:t>
            </a:r>
            <a:r>
              <a:rPr lang="es-CO" sz="3600" b="1" i="1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</a:rPr>
              <a:t>contendía con el diablo, </a:t>
            </a:r>
            <a:r>
              <a:rPr lang="es-CO" sz="3600" b="1" i="1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</a:rPr>
              <a:t>...no </a:t>
            </a:r>
            <a:r>
              <a:rPr lang="es-CO" sz="3600" b="1" i="1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</a:rPr>
              <a:t>se atrevió a proferir juicio de </a:t>
            </a:r>
            <a:r>
              <a:rPr lang="es-CO" sz="3600" b="1" i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maldición</a:t>
            </a:r>
            <a:r>
              <a:rPr lang="es-CO" sz="3600" b="1" i="1" dirty="0">
                <a:ln>
                  <a:solidFill>
                    <a:srgbClr val="FF0000"/>
                  </a:solidFill>
                </a:ln>
                <a:solidFill>
                  <a:srgbClr val="0000FF"/>
                </a:solidFill>
              </a:rPr>
              <a:t> </a:t>
            </a:r>
            <a:r>
              <a:rPr lang="es-CO" sz="3600" b="1" i="1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</a:rPr>
              <a:t>contra </a:t>
            </a:r>
            <a:r>
              <a:rPr lang="es-CO" sz="3600" b="1" i="1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</a:rPr>
              <a:t>él</a:t>
            </a:r>
            <a:r>
              <a:rPr lang="es-CO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”? </a:t>
            </a:r>
            <a:endParaRPr lang="es-CO" sz="36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539552" y="2420888"/>
            <a:ext cx="7954537" cy="218521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es-CO" sz="34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La palabra griega (</a:t>
            </a:r>
            <a:r>
              <a:rPr lang="es-CO" sz="3400" b="1" i="1" dirty="0" err="1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blasphemia</a:t>
            </a:r>
            <a:r>
              <a:rPr lang="es-CO" sz="34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) que se traduce maldición en Judas 9 significa</a:t>
            </a:r>
            <a:r>
              <a:rPr lang="es-CO" sz="34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: </a:t>
            </a:r>
            <a:r>
              <a:rPr lang="es-CO" sz="34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Calumnia</a:t>
            </a:r>
            <a:r>
              <a:rPr lang="es-CO" sz="34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, </a:t>
            </a:r>
            <a:r>
              <a:rPr lang="es-CO" sz="34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blasfemia, maledicencia</a:t>
            </a:r>
            <a:r>
              <a:rPr lang="es-CO" sz="34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, habla </a:t>
            </a:r>
            <a:r>
              <a:rPr lang="es-CO" sz="34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injuriosa. </a:t>
            </a:r>
            <a:r>
              <a:rPr lang="es-CO" sz="32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Ej. Mateo 12:31, </a:t>
            </a:r>
            <a:r>
              <a:rPr lang="es-CO" sz="3200" b="1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Apoc</a:t>
            </a:r>
            <a:r>
              <a:rPr lang="es-CO" sz="32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. 13:5,6.</a:t>
            </a:r>
            <a:endParaRPr lang="es-CO" sz="3200" b="1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807101" y="4843026"/>
            <a:ext cx="7529798" cy="175432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es-CO" sz="3600" b="1" i="1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</a:rPr>
              <a:t>Cristo no podía usar las mismas armas sucias que Satanás usa. Utilizar la </a:t>
            </a:r>
            <a:r>
              <a:rPr lang="es-CO" sz="36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(</a:t>
            </a:r>
            <a:r>
              <a:rPr lang="es-CO" sz="3600" b="1" i="1" dirty="0" err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blasphemia</a:t>
            </a:r>
            <a:r>
              <a:rPr lang="es-CO" sz="36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) </a:t>
            </a:r>
            <a:r>
              <a:rPr lang="es-CO" sz="3600" b="1" i="1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</a:rPr>
              <a:t>sería rebajarse.</a:t>
            </a:r>
            <a:endParaRPr lang="es-CO" sz="3600" b="1" dirty="0">
              <a:ln>
                <a:solidFill>
                  <a:srgbClr val="0000FF"/>
                </a:solidFill>
              </a:ln>
              <a:solidFill>
                <a:srgbClr val="0000FF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17368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793" cy="6858594"/>
          </a:xfrm>
          <a:prstGeom prst="rect">
            <a:avLst/>
          </a:prstGeom>
        </p:spPr>
      </p:pic>
      <p:sp>
        <p:nvSpPr>
          <p:cNvPr id="10" name="Marcador de número de diapos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C1AAE-3AC2-4380-9960-8354055D943E}" type="slidenum">
              <a:rPr lang="es-ES" smtClean="0"/>
              <a:pPr/>
              <a:t>23</a:t>
            </a:fld>
            <a:endParaRPr lang="es-ES"/>
          </a:p>
        </p:txBody>
      </p:sp>
      <p:sp>
        <p:nvSpPr>
          <p:cNvPr id="7" name="Rectángulo 6"/>
          <p:cNvSpPr/>
          <p:nvPr/>
        </p:nvSpPr>
        <p:spPr>
          <a:xfrm>
            <a:off x="629270" y="574942"/>
            <a:ext cx="7844178" cy="7694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es-CO" sz="44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As</a:t>
            </a:r>
            <a:r>
              <a:rPr lang="es-CO" sz="44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í</a:t>
            </a:r>
            <a:r>
              <a:rPr lang="es-CO" sz="44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 sucedieron los hechos.</a:t>
            </a:r>
            <a:endParaRPr lang="es-CO" sz="4400" b="1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611560" y="1547971"/>
            <a:ext cx="7844178" cy="507831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es-CO" sz="36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“Cuando </a:t>
            </a:r>
            <a:r>
              <a:rPr lang="es-CO" sz="36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Cristo y los ángeles </a:t>
            </a:r>
            <a:r>
              <a:rPr lang="es-CO" sz="36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se aproximaron a la tumba, Satanás y sus ángeles aparecieron junto a ella y montaron guardia en torno al cuerpo de Moisés para que no fuera retirado de allí. Al acercarse </a:t>
            </a:r>
            <a:r>
              <a:rPr lang="es-CO" sz="36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Cristo y sus ángeles</a:t>
            </a:r>
            <a:r>
              <a:rPr lang="es-CO" sz="36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, Satanás resistió ese avance, pero fue obligado a retroceder por la gloria y el poder de </a:t>
            </a:r>
            <a:r>
              <a:rPr lang="es-CO" sz="36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Cristo y sus </a:t>
            </a:r>
            <a:r>
              <a:rPr lang="es-CO" sz="36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ángeles</a:t>
            </a:r>
            <a:r>
              <a:rPr lang="es-CO" sz="36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… ” </a:t>
            </a:r>
            <a:endParaRPr lang="es-CO" sz="3600" b="1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74017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número de diapos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C1AAE-3AC2-4380-9960-8354055D943E}" type="slidenum">
              <a:rPr lang="es-ES" smtClean="0"/>
              <a:pPr/>
              <a:t>24</a:t>
            </a:fld>
            <a:endParaRPr lang="es-ES"/>
          </a:p>
        </p:txBody>
      </p:sp>
      <p:sp>
        <p:nvSpPr>
          <p:cNvPr id="7" name="Rectángulo 6"/>
          <p:cNvSpPr/>
          <p:nvPr/>
        </p:nvSpPr>
        <p:spPr>
          <a:xfrm>
            <a:off x="324956" y="488866"/>
            <a:ext cx="8494089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es-CO" sz="40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¿Por qué Cristo no reprendió al diablo?</a:t>
            </a:r>
            <a:endParaRPr lang="es-CO" sz="4000" b="1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840202" y="1368638"/>
            <a:ext cx="7463596" cy="270843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es-CO" sz="34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“… El </a:t>
            </a:r>
            <a:r>
              <a:rPr lang="es-CO" sz="34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adversario reclamó el cuerpo de Moisés por causa de esa única transgresión; pero </a:t>
            </a:r>
            <a:r>
              <a:rPr lang="es-CO" sz="34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Cristo mansamente recurrió a su Padre al decir: </a:t>
            </a:r>
            <a:r>
              <a:rPr lang="es-CO" sz="34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‘El </a:t>
            </a:r>
            <a:r>
              <a:rPr lang="es-CO" sz="34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Señor te </a:t>
            </a:r>
            <a:r>
              <a:rPr lang="es-CO" sz="34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reprenda’. </a:t>
            </a:r>
            <a:r>
              <a:rPr lang="es-CO" sz="34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Judas </a:t>
            </a:r>
            <a:r>
              <a:rPr lang="es-CO" sz="34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9”. </a:t>
            </a:r>
            <a:r>
              <a:rPr lang="es-CO" sz="3400" b="1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</a:rPr>
              <a:t>HR  177,178.</a:t>
            </a:r>
            <a:endParaRPr lang="es-CO" sz="3400" b="1" dirty="0">
              <a:ln>
                <a:solidFill>
                  <a:srgbClr val="0000FF"/>
                </a:solidFill>
              </a:ln>
              <a:solidFill>
                <a:srgbClr val="0000FF"/>
              </a:solidFill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837758" y="4353698"/>
            <a:ext cx="7468484" cy="221599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es-CO" sz="3400" b="1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</a:rPr>
              <a:t>Por causa del plan de salvación Cristo se subordinó voluntariamente al Padre, </a:t>
            </a:r>
          </a:p>
          <a:p>
            <a:pPr lvl="0" algn="ctr"/>
            <a:r>
              <a:rPr lang="es-CO" sz="3400" b="1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</a:rPr>
              <a:t>y humildemente remitió el caso a él. </a:t>
            </a:r>
          </a:p>
          <a:p>
            <a:pPr lvl="0" algn="ctr"/>
            <a:r>
              <a:rPr lang="es-CO" sz="36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Digno ejemplo que deberíamos imitar.</a:t>
            </a:r>
            <a:endParaRPr lang="es-CO" sz="3600" b="1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64120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número de diapos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C1AAE-3AC2-4380-9960-8354055D943E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1002642" y="908720"/>
            <a:ext cx="7138717" cy="132343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CO" sz="4000" b="1" i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¿Es Miguel el único arcángel </a:t>
            </a:r>
          </a:p>
          <a:p>
            <a:pPr algn="ctr"/>
            <a:r>
              <a:rPr lang="es-CO" sz="4000" b="1" i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o existen otros?</a:t>
            </a:r>
            <a:endParaRPr lang="es-CO" sz="4000" b="1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1002642" y="2420888"/>
            <a:ext cx="7138717" cy="166199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CO" sz="3400" b="1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</a:rPr>
              <a:t>La Biblia identifica a Miguel como el arcángel, pero no dice si él es el único arcángel o si existen otros.</a:t>
            </a:r>
            <a:endParaRPr lang="es-CO" sz="3400" b="1" dirty="0">
              <a:ln>
                <a:solidFill>
                  <a:srgbClr val="0000FF"/>
                </a:solidFill>
              </a:ln>
              <a:solidFill>
                <a:srgbClr val="0000FF"/>
              </a:solidFill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735093" y="4365104"/>
            <a:ext cx="7673815" cy="218521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CO" sz="3400" b="1" dirty="0" smtClean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</a:rPr>
              <a:t>Si arcángel significa </a:t>
            </a:r>
            <a:r>
              <a:rPr lang="es-CO" sz="3400" b="1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</a:rPr>
              <a:t>ángel principal </a:t>
            </a:r>
          </a:p>
          <a:p>
            <a:pPr algn="ctr"/>
            <a:r>
              <a:rPr lang="es-CO" sz="3400" b="1" dirty="0" smtClean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</a:rPr>
              <a:t>y junto con Miguel hay otros </a:t>
            </a:r>
            <a:r>
              <a:rPr lang="es-CO" sz="3400" b="1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</a:rPr>
              <a:t>príncipes principales</a:t>
            </a:r>
            <a:r>
              <a:rPr lang="es-CO" sz="3400" b="1" dirty="0" smtClean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</a:rPr>
              <a:t>, </a:t>
            </a:r>
            <a:r>
              <a:rPr lang="es-CO" sz="34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es probable que existan otros arcángeles </a:t>
            </a:r>
            <a:r>
              <a:rPr lang="es-CO" sz="34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(</a:t>
            </a:r>
            <a:r>
              <a:rPr lang="es-CO" sz="34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comandantes de ángeles</a:t>
            </a:r>
            <a:r>
              <a:rPr lang="es-CO" sz="34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).</a:t>
            </a:r>
            <a:endParaRPr lang="es-CO" sz="34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52665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Marcador de número de diapositiva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C1AAE-3AC2-4380-9960-8354055D943E}" type="slidenum">
              <a:rPr lang="es-ES" smtClean="0"/>
              <a:pPr/>
              <a:t>26</a:t>
            </a:fld>
            <a:endParaRPr lang="es-ES"/>
          </a:p>
        </p:txBody>
      </p:sp>
      <p:sp>
        <p:nvSpPr>
          <p:cNvPr id="11" name="5 Marcador de contenido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657795" y="1602379"/>
            <a:ext cx="6371622" cy="451867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s-CO" sz="36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“Allí está el trono, y en derredor el arco iris de la promesa</a:t>
            </a:r>
            <a:r>
              <a:rPr lang="es-CO" sz="36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.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s-CO" sz="36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 </a:t>
            </a:r>
            <a:r>
              <a:rPr lang="es-CO" sz="36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Allí están los querubines y los serafines. </a:t>
            </a:r>
            <a:r>
              <a:rPr lang="es-CO" sz="36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Los comandantes de las huestes angélicas</a:t>
            </a:r>
            <a:r>
              <a:rPr lang="es-CO" sz="36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, los hijos de Dios, los representantes de los mundos que nunca cayeron, están </a:t>
            </a:r>
            <a:r>
              <a:rPr lang="es-CO" sz="36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congregados”. </a:t>
            </a:r>
            <a:r>
              <a:rPr lang="es-CO" sz="36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DTG 773</a:t>
            </a:r>
            <a:r>
              <a:rPr lang="es-CO" sz="36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9" name="7 CuadroTexto"/>
          <p:cNvSpPr txBox="1"/>
          <p:nvPr>
            <p:custDataLst>
              <p:tags r:id="rId4"/>
            </p:custDataLst>
          </p:nvPr>
        </p:nvSpPr>
        <p:spPr>
          <a:xfrm>
            <a:off x="1331640" y="632882"/>
            <a:ext cx="5187254" cy="707886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ES_tradnl" sz="40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EL TESTIMONIO WHITE.</a:t>
            </a:r>
            <a:endParaRPr lang="es-ES" sz="4000" b="1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57772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9144000" cy="6858000"/>
          </a:xfrm>
          <a:prstGeom prst="rect">
            <a:avLst/>
          </a:prstGeom>
        </p:spPr>
      </p:pic>
      <p:sp>
        <p:nvSpPr>
          <p:cNvPr id="12" name="Marcador de número de diapositiva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C1AAE-3AC2-4380-9960-8354055D943E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27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5 Marcador de contenido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714623" y="2022707"/>
            <a:ext cx="5856576" cy="397486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s-CO" sz="3600" b="1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</a:rPr>
              <a:t> </a:t>
            </a:r>
            <a:r>
              <a:rPr lang="es-CO" sz="3600" b="1" dirty="0" smtClean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</a:rPr>
              <a:t>“Los </a:t>
            </a:r>
            <a:r>
              <a:rPr lang="es-CO" sz="3600" b="1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</a:rPr>
              <a:t>ángeles y </a:t>
            </a:r>
            <a:r>
              <a:rPr lang="es-CO" sz="36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los arcángeles </a:t>
            </a:r>
            <a:r>
              <a:rPr lang="es-CO" sz="3600" b="1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</a:rPr>
              <a:t>se maravillan de este gran plan de redención; admiran y aman al Padre y al Hijo cuando contemplan la misericordia y el amor de </a:t>
            </a:r>
            <a:r>
              <a:rPr lang="es-CO" sz="3600" b="1" dirty="0" smtClean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</a:rPr>
              <a:t>Dios”. </a:t>
            </a:r>
            <a:r>
              <a:rPr lang="es-CO" sz="36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Carta </a:t>
            </a:r>
            <a:r>
              <a:rPr lang="es-CO" sz="36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31, </a:t>
            </a:r>
            <a:r>
              <a:rPr lang="es-CO" sz="36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1892.</a:t>
            </a:r>
            <a:endParaRPr lang="es-ES" sz="3600" b="1" i="1" dirty="0">
              <a:ln>
                <a:solidFill>
                  <a:srgbClr val="FF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7 CuadroTexto"/>
          <p:cNvSpPr txBox="1"/>
          <p:nvPr>
            <p:custDataLst>
              <p:tags r:id="rId4"/>
            </p:custDataLst>
          </p:nvPr>
        </p:nvSpPr>
        <p:spPr>
          <a:xfrm>
            <a:off x="1044382" y="992922"/>
            <a:ext cx="5255810" cy="707886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_tradnl" sz="4000" b="1" dirty="0" smtClean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TESTIMONIO WHITE.</a:t>
            </a:r>
            <a:endParaRPr lang="es-ES" sz="4000" b="1" dirty="0">
              <a:ln>
                <a:solidFill>
                  <a:prstClr val="white"/>
                </a:solidFill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94222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Imagen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9144000" cy="6858000"/>
          </a:xfrm>
          <a:prstGeom prst="rect">
            <a:avLst/>
          </a:prstGeom>
        </p:spPr>
      </p:pic>
      <p:sp>
        <p:nvSpPr>
          <p:cNvPr id="5" name="4 Rectángulo"/>
          <p:cNvSpPr/>
          <p:nvPr>
            <p:custDataLst>
              <p:tags r:id="rId5"/>
            </p:custDataLst>
          </p:nvPr>
        </p:nvSpPr>
        <p:spPr>
          <a:xfrm>
            <a:off x="611560" y="1196752"/>
            <a:ext cx="6246440" cy="491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endParaRPr lang="es-ES" sz="2400" dirty="0">
              <a:solidFill>
                <a:prstClr val="black"/>
              </a:solidFill>
              <a:latin typeface="Arial Black" pitchFamily="34" charset="0"/>
              <a:ea typeface="Calibri"/>
            </a:endParaRPr>
          </a:p>
        </p:txBody>
      </p:sp>
      <p:sp>
        <p:nvSpPr>
          <p:cNvPr id="6" name="5 Rectángulo"/>
          <p:cNvSpPr/>
          <p:nvPr>
            <p:custDataLst>
              <p:tags r:id="rId6"/>
            </p:custDataLst>
          </p:nvPr>
        </p:nvSpPr>
        <p:spPr>
          <a:xfrm>
            <a:off x="205622" y="1175270"/>
            <a:ext cx="4438386" cy="4253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endParaRPr lang="es-ES" sz="2000" dirty="0" smtClean="0">
              <a:solidFill>
                <a:srgbClr val="000000"/>
              </a:solidFill>
              <a:latin typeface="Arial Black"/>
              <a:ea typeface="Calibri"/>
            </a:endParaRPr>
          </a:p>
        </p:txBody>
      </p:sp>
      <p:sp>
        <p:nvSpPr>
          <p:cNvPr id="12" name="Marcador de número de diapositiva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C1AAE-3AC2-4380-9960-8354055D943E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5 Marcador de contenido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696624" y="2118428"/>
            <a:ext cx="7750753" cy="42629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CO" sz="3400" b="1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</a:rPr>
              <a:t> </a:t>
            </a:r>
            <a:r>
              <a:rPr lang="es-CO" sz="3400" b="1" dirty="0" smtClean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</a:rPr>
              <a:t>“</a:t>
            </a:r>
            <a:r>
              <a:rPr lang="es-CO" sz="3400" b="1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</a:rPr>
              <a:t>‘Digno</a:t>
            </a:r>
            <a:r>
              <a:rPr lang="es-CO" sz="3400" b="1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</a:rPr>
              <a:t>, digno es el Cordero que fue inmolado y resucitó para siempre. Salvación a nuestro Dios que está sentado en el trono, y al </a:t>
            </a:r>
            <a:r>
              <a:rPr lang="es-CO" sz="3400" b="1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</a:rPr>
              <a:t>Cordero’”. </a:t>
            </a:r>
            <a:r>
              <a:rPr lang="es-CO" sz="3400" b="1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</a:rPr>
              <a:t>Y la hueste angélica, </a:t>
            </a:r>
            <a:r>
              <a:rPr lang="es-CO" sz="34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ángeles y </a:t>
            </a:r>
            <a:r>
              <a:rPr lang="es-CO" sz="34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arcángeles</a:t>
            </a:r>
            <a:r>
              <a:rPr lang="es-CO" sz="3400" b="1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</a:rPr>
              <a:t>, querubines cubridores y gloriosos serafines, repiten el estribillo de aquel canto gozoso y triunfal diciendo: </a:t>
            </a:r>
            <a:r>
              <a:rPr lang="es-CO" sz="3400" b="1" dirty="0" smtClean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</a:rPr>
              <a:t>‘Amé</a:t>
            </a:r>
            <a:r>
              <a:rPr lang="es-CO" sz="34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n’”. </a:t>
            </a:r>
            <a:r>
              <a:rPr lang="es-CO" sz="3400" b="1" i="1" dirty="0" err="1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Maranata</a:t>
            </a:r>
            <a:r>
              <a:rPr lang="es-CO" sz="3400" b="1" i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340.</a:t>
            </a:r>
            <a:endParaRPr lang="es-ES" sz="3400" b="1" i="1" dirty="0">
              <a:ln>
                <a:solidFill>
                  <a:srgbClr val="FF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7 CuadroTexto"/>
          <p:cNvSpPr txBox="1"/>
          <p:nvPr>
            <p:custDataLst>
              <p:tags r:id="rId8"/>
            </p:custDataLst>
          </p:nvPr>
        </p:nvSpPr>
        <p:spPr>
          <a:xfrm>
            <a:off x="1796443" y="493330"/>
            <a:ext cx="5551115" cy="707886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_tradnl" sz="4000" b="1" dirty="0" smtClean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</a:rPr>
              <a:t>EL TESTIMONIO WHITE.</a:t>
            </a:r>
            <a:endParaRPr lang="es-ES" sz="4000" b="1" dirty="0">
              <a:ln>
                <a:solidFill>
                  <a:prstClr val="white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10" name="5 Marcador de contenido"/>
          <p:cNvSpPr txBox="1">
            <a:spLocks/>
          </p:cNvSpPr>
          <p:nvPr>
            <p:custDataLst>
              <p:tags r:id="rId9"/>
            </p:custDataLst>
          </p:nvPr>
        </p:nvSpPr>
        <p:spPr>
          <a:xfrm>
            <a:off x="685800" y="1267065"/>
            <a:ext cx="7761577" cy="65995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CO" sz="36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S</a:t>
            </a:r>
            <a:r>
              <a:rPr lang="es-CO" sz="36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e unen al canto de </a:t>
            </a:r>
            <a:r>
              <a:rPr lang="es-CO" sz="36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los </a:t>
            </a:r>
            <a:r>
              <a:rPr lang="es-CO" sz="36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redimidos.</a:t>
            </a:r>
            <a:endParaRPr lang="es-ES" sz="3600" b="1" i="1" dirty="0">
              <a:ln>
                <a:solidFill>
                  <a:srgbClr val="FF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21042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arcador de contenido"/>
          <p:cNvSpPr>
            <a:spLocks noGrp="1"/>
          </p:cNvSpPr>
          <p:nvPr>
            <p:ph sz="quarter" idx="4"/>
            <p:custDataLst>
              <p:tags r:id="rId2"/>
            </p:custDataLst>
          </p:nvPr>
        </p:nvSpPr>
        <p:spPr>
          <a:xfrm>
            <a:off x="791580" y="404664"/>
            <a:ext cx="7560839" cy="3312368"/>
          </a:xfrm>
          <a:pattFill prst="lgGrid">
            <a:fgClr>
              <a:srgbClr val="B9FFFF"/>
            </a:fgClr>
            <a:bgClr>
              <a:schemeClr val="bg1"/>
            </a:bgClr>
          </a:patt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s-ES" sz="3600" b="1" dirty="0" smtClean="0">
                <a:ln>
                  <a:solidFill>
                    <a:srgbClr val="05A70D"/>
                  </a:solidFill>
                </a:ln>
                <a:solidFill>
                  <a:srgbClr val="05A70D"/>
                </a:solidFill>
              </a:rPr>
              <a:t>Nos acercamos rápidamente al fin.</a:t>
            </a:r>
          </a:p>
          <a:p>
            <a:pPr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s-ES" sz="3600" b="1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</a:rPr>
              <a:t>Muy pronto se levantará Miguel.</a:t>
            </a:r>
            <a:endParaRPr lang="es-ES" sz="3600" b="1" dirty="0" smtClean="0">
              <a:ln>
                <a:solidFill>
                  <a:srgbClr val="06A60E"/>
                </a:solidFill>
              </a:ln>
              <a:solidFill>
                <a:srgbClr val="06A60E"/>
              </a:solidFill>
            </a:endParaRPr>
          </a:p>
          <a:p>
            <a:pPr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s-ES" sz="3600" b="1" dirty="0" smtClean="0">
                <a:ln>
                  <a:solidFill>
                    <a:srgbClr val="05A70D"/>
                  </a:solidFill>
                </a:ln>
                <a:solidFill>
                  <a:srgbClr val="05A70D"/>
                </a:solidFill>
              </a:rPr>
              <a:t>Cristo vendrá con sus ángeles. </a:t>
            </a:r>
          </a:p>
          <a:p>
            <a:pPr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s-ES" sz="3600" b="1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</a:rPr>
              <a:t>El pecado y su autor llegarán a su fin.</a:t>
            </a:r>
            <a:endParaRPr lang="es-ES" sz="3600" b="1" dirty="0" smtClean="0">
              <a:ln>
                <a:solidFill>
                  <a:srgbClr val="06A60E"/>
                </a:solidFill>
              </a:ln>
              <a:solidFill>
                <a:srgbClr val="06A60E"/>
              </a:solidFill>
            </a:endParaRPr>
          </a:p>
          <a:p>
            <a:pPr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s-ES" sz="3600" b="1" dirty="0" smtClean="0">
                <a:ln>
                  <a:solidFill>
                    <a:srgbClr val="05A70D"/>
                  </a:solidFill>
                </a:ln>
                <a:solidFill>
                  <a:srgbClr val="05A70D"/>
                </a:solidFill>
              </a:rPr>
              <a:t>Pasará la noche terrenal.</a:t>
            </a:r>
          </a:p>
          <a:p>
            <a:pPr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s-ES" sz="3600" b="1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</a:rPr>
              <a:t>Amanecerá la mañana gloriosa.</a:t>
            </a:r>
            <a:endParaRPr lang="es-ES" sz="3600" b="1" dirty="0">
              <a:ln>
                <a:solidFill>
                  <a:srgbClr val="0000FF"/>
                </a:solidFill>
              </a:ln>
              <a:solidFill>
                <a:srgbClr val="0000FF"/>
              </a:solidFill>
            </a:endParaRPr>
          </a:p>
        </p:txBody>
      </p:sp>
      <p:sp>
        <p:nvSpPr>
          <p:cNvPr id="10" name="Marcador de número de diapos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C1AAE-3AC2-4380-9960-8354055D943E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5 Marcador de contenido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547664" y="3933057"/>
            <a:ext cx="4902807" cy="252028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s-CO" sz="40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Señor, ayúdanos a vivir a la altura de la luz que nos has dado. Amén.</a:t>
            </a:r>
            <a:endParaRPr lang="es-ES" sz="4000" b="1" i="1" dirty="0">
              <a:ln>
                <a:solidFill>
                  <a:srgbClr val="FF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3717139"/>
            <a:ext cx="1512167" cy="300433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64246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2145"/>
            <a:ext cx="9144000" cy="6862289"/>
          </a:xfrm>
          <a:prstGeom prst="rect">
            <a:avLst/>
          </a:prstGeom>
        </p:spPr>
      </p:pic>
      <p:sp>
        <p:nvSpPr>
          <p:cNvPr id="8" name="7 CuadroTexto"/>
          <p:cNvSpPr txBox="1"/>
          <p:nvPr>
            <p:custDataLst>
              <p:tags r:id="rId2"/>
            </p:custDataLst>
          </p:nvPr>
        </p:nvSpPr>
        <p:spPr>
          <a:xfrm>
            <a:off x="727454" y="1265574"/>
            <a:ext cx="4987456" cy="707886"/>
          </a:xfrm>
          <a:prstGeom prst="rect">
            <a:avLst/>
          </a:prstGeom>
          <a:solidFill>
            <a:srgbClr val="0000CC"/>
          </a:solidFill>
          <a:ln>
            <a:solidFill>
              <a:srgbClr val="0000CC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s-ES_tradnl" sz="40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¿Qué significa Miguel?</a:t>
            </a:r>
            <a:endParaRPr lang="es-ES" sz="4000" b="1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0" name="Marcador de número de diapos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C1AAE-3AC2-4380-9960-8354055D943E}" type="slidenum">
              <a:rPr lang="es-ES" smtClean="0"/>
              <a:pPr/>
              <a:t>3</a:t>
            </a:fld>
            <a:endParaRPr lang="es-ES"/>
          </a:p>
        </p:txBody>
      </p:sp>
      <p:sp>
        <p:nvSpPr>
          <p:cNvPr id="7" name="Rectángulo 6"/>
          <p:cNvSpPr/>
          <p:nvPr/>
        </p:nvSpPr>
        <p:spPr>
          <a:xfrm>
            <a:off x="685196" y="4244895"/>
            <a:ext cx="5759012" cy="1754326"/>
          </a:xfrm>
          <a:prstGeom prst="rect">
            <a:avLst/>
          </a:prstGeom>
          <a:pattFill prst="horzBrick">
            <a:fgClr>
              <a:srgbClr val="FCF98C"/>
            </a:fgClr>
            <a:bgClr>
              <a:schemeClr val="bg1"/>
            </a:bgClr>
          </a:patt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CO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Heb</a:t>
            </a:r>
            <a:r>
              <a:rPr lang="es-CO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. </a:t>
            </a:r>
            <a:r>
              <a:rPr lang="es-CO" sz="3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Mika’el</a:t>
            </a:r>
            <a:r>
              <a:rPr lang="es-CO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, </a:t>
            </a:r>
            <a:r>
              <a:rPr lang="es-CO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Gr. </a:t>
            </a:r>
            <a:r>
              <a:rPr lang="es-CO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Mijael</a:t>
            </a:r>
            <a:r>
              <a:rPr lang="es-CO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, </a:t>
            </a:r>
          </a:p>
          <a:p>
            <a:pPr algn="ctr"/>
            <a:r>
              <a:rPr lang="es-CO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¿</a:t>
            </a:r>
            <a:r>
              <a:rPr lang="es-CO" sz="3600" b="1" i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Quién como Dios</a:t>
            </a:r>
            <a:r>
              <a:rPr lang="es-CO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? o</a:t>
            </a:r>
          </a:p>
          <a:p>
            <a:pPr algn="ctr"/>
            <a:r>
              <a:rPr lang="es-CO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¿</a:t>
            </a:r>
            <a:r>
              <a:rPr lang="es-CO" sz="3600" b="1" i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Quién es </a:t>
            </a:r>
            <a:r>
              <a:rPr lang="es-CO" sz="3600" b="1" i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semejante </a:t>
            </a:r>
            <a:r>
              <a:rPr lang="es-CO" sz="3600" b="1" i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Dios</a:t>
            </a:r>
            <a:r>
              <a:rPr lang="es-CO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? </a:t>
            </a:r>
            <a:endParaRPr lang="es-CO" sz="3600" b="1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712646" y="2232014"/>
            <a:ext cx="4750900" cy="175432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CO" sz="3600" b="1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</a:rPr>
              <a:t>Esta palabra aparece cinco veces en la Biblia, y significa:</a:t>
            </a:r>
            <a:endParaRPr lang="es-CO" sz="3600" b="1" dirty="0">
              <a:ln>
                <a:solidFill>
                  <a:srgbClr val="0000FF"/>
                </a:solidFill>
              </a:ln>
              <a:solidFill>
                <a:srgbClr val="0000FF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60683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número de diapos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C1AAE-3AC2-4380-9960-8354055D943E}" type="slidenum">
              <a:rPr lang="es-ES" smtClean="0"/>
              <a:pPr/>
              <a:t>4</a:t>
            </a:fld>
            <a:endParaRPr lang="es-ES"/>
          </a:p>
        </p:txBody>
      </p:sp>
      <p:sp>
        <p:nvSpPr>
          <p:cNvPr id="3" name="Rectángulo 2"/>
          <p:cNvSpPr/>
          <p:nvPr/>
        </p:nvSpPr>
        <p:spPr>
          <a:xfrm>
            <a:off x="1061609" y="1916832"/>
            <a:ext cx="7020781" cy="3231654"/>
          </a:xfrm>
          <a:prstGeom prst="rect">
            <a:avLst/>
          </a:prstGeom>
          <a:pattFill prst="diagBrick">
            <a:fgClr>
              <a:srgbClr val="D6D1B8"/>
            </a:fgClr>
            <a:bgClr>
              <a:schemeClr val="bg1"/>
            </a:bgClr>
          </a:patt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es-CO" sz="3400" b="1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</a:rPr>
              <a:t>“Pero cuando </a:t>
            </a:r>
            <a:r>
              <a:rPr lang="es-CO" sz="34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el arcángel </a:t>
            </a:r>
            <a:r>
              <a:rPr lang="es-CO" sz="34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Miguel </a:t>
            </a:r>
            <a:r>
              <a:rPr lang="es-CO" sz="3400" b="1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</a:rPr>
              <a:t>contendía con el diablo, disputando con él por el cuerpo de Moisés</a:t>
            </a:r>
            <a:r>
              <a:rPr lang="es-CO" sz="3400" b="1" dirty="0" smtClean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</a:rPr>
              <a:t>, </a:t>
            </a:r>
            <a:r>
              <a:rPr lang="es-CO" sz="3400" b="1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</a:rPr>
              <a:t>no se atrevió a proferir juicio de maldición contra él, sino que dijo: El Señor te </a:t>
            </a:r>
            <a:r>
              <a:rPr lang="es-CO" sz="3400" b="1" dirty="0" smtClean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</a:rPr>
              <a:t>reprend</a:t>
            </a:r>
            <a:r>
              <a:rPr lang="es-CO" sz="34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a”. </a:t>
            </a:r>
            <a:r>
              <a:rPr lang="es-CO" sz="3400" b="1" i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Judas 9. </a:t>
            </a:r>
            <a:endParaRPr lang="es-CO" sz="3400" b="1" i="1" dirty="0">
              <a:ln>
                <a:solidFill>
                  <a:srgbClr val="FF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1061610" y="524491"/>
            <a:ext cx="7020781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S_tradnl" sz="3600" b="1" dirty="0" smtClean="0">
                <a:ln>
                  <a:solidFill>
                    <a:srgbClr val="0000CC"/>
                  </a:solidFill>
                </a:ln>
                <a:solidFill>
                  <a:srgbClr val="0000CC"/>
                </a:solidFill>
              </a:rPr>
              <a:t>Judas 9 es el único texto donde aparecen estas dos palabras juntas.</a:t>
            </a:r>
            <a:endParaRPr lang="es-CO" sz="3600" b="1" dirty="0">
              <a:ln>
                <a:solidFill>
                  <a:srgbClr val="0000CC"/>
                </a:solidFill>
              </a:ln>
              <a:solidFill>
                <a:srgbClr val="0000CC"/>
              </a:solidFill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1061609" y="5325015"/>
            <a:ext cx="7020781" cy="1200329"/>
          </a:xfrm>
          <a:prstGeom prst="rect">
            <a:avLst/>
          </a:prstGeom>
          <a:solidFill>
            <a:srgbClr val="000076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es-CO" sz="3600" b="1" dirty="0" smtClean="0">
                <a:ln>
                  <a:solidFill>
                    <a:srgbClr val="81FFFF"/>
                  </a:solidFill>
                </a:ln>
                <a:solidFill>
                  <a:srgbClr val="81FFFF"/>
                </a:solidFill>
              </a:rPr>
              <a:t>EL ARCÁNGEL MIGUEL ES EL COMANDANTE DE LOS ÁNGELES.</a:t>
            </a:r>
            <a:endParaRPr lang="es-CO" sz="3600" b="1" dirty="0">
              <a:ln>
                <a:solidFill>
                  <a:srgbClr val="81FFFF"/>
                </a:solidFill>
              </a:ln>
              <a:solidFill>
                <a:srgbClr val="81FFFF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42283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7 CuadroTexto"/>
          <p:cNvSpPr txBox="1"/>
          <p:nvPr>
            <p:custDataLst>
              <p:tags r:id="rId2"/>
            </p:custDataLst>
          </p:nvPr>
        </p:nvSpPr>
        <p:spPr>
          <a:xfrm>
            <a:off x="897056" y="547229"/>
            <a:ext cx="4374486" cy="2308324"/>
          </a:xfrm>
          <a:prstGeom prst="rect">
            <a:avLst/>
          </a:prstGeom>
          <a:gradFill>
            <a:gsLst>
              <a:gs pos="0">
                <a:srgbClr val="FFFF00"/>
              </a:gs>
              <a:gs pos="61000">
                <a:schemeClr val="accent1">
                  <a:lumMod val="45000"/>
                  <a:lumOff val="55000"/>
                </a:schemeClr>
              </a:gs>
              <a:gs pos="67000">
                <a:srgbClr val="00FFFF"/>
              </a:gs>
            </a:gsLst>
            <a:lin ang="5400000" scaled="1"/>
          </a:gradFill>
          <a:ln>
            <a:noFill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36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La otra ocasión en que se usa la palabra arcángel en la Biblia, </a:t>
            </a:r>
          </a:p>
          <a:p>
            <a:pPr algn="ctr"/>
            <a:r>
              <a:rPr lang="es-ES" sz="36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se refiere a Jesús.</a:t>
            </a:r>
            <a:endParaRPr lang="es-ES" sz="3600" b="1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0" name="Marcador de número de diapos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C1AAE-3AC2-4380-9960-8354055D943E}" type="slidenum">
              <a:rPr lang="es-ES" smtClean="0"/>
              <a:pPr/>
              <a:t>5</a:t>
            </a:fld>
            <a:endParaRPr lang="es-ES"/>
          </a:p>
        </p:txBody>
      </p:sp>
      <p:sp>
        <p:nvSpPr>
          <p:cNvPr id="5" name="Rectángulo 4"/>
          <p:cNvSpPr/>
          <p:nvPr/>
        </p:nvSpPr>
        <p:spPr>
          <a:xfrm>
            <a:off x="917594" y="3356992"/>
            <a:ext cx="7308812" cy="2708434"/>
          </a:xfrm>
          <a:prstGeom prst="rect">
            <a:avLst/>
          </a:prstGeom>
          <a:pattFill prst="lgGrid">
            <a:fgClr>
              <a:srgbClr val="F7F4B7"/>
            </a:fgClr>
            <a:bgClr>
              <a:schemeClr val="bg1"/>
            </a:bgClr>
          </a:patt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CO" sz="3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es-CO" sz="34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“Porque </a:t>
            </a:r>
            <a:r>
              <a:rPr lang="es-CO" sz="3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el Señor mismo con voz de mando, </a:t>
            </a:r>
            <a:r>
              <a:rPr lang="es-CO" sz="34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con voz de arcángel</a:t>
            </a:r>
            <a:r>
              <a:rPr lang="es-CO" sz="3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, y con trompeta de Dios, descenderá del cielo; y los muertos en Cristo resucitarán </a:t>
            </a:r>
            <a:r>
              <a:rPr lang="es-CO" sz="34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primero”.</a:t>
            </a:r>
            <a:r>
              <a:rPr lang="es-CO" sz="3400" b="1" dirty="0" smtClean="0">
                <a:ln>
                  <a:solidFill>
                    <a:srgbClr val="3333FF"/>
                  </a:solidFill>
                </a:ln>
                <a:solidFill>
                  <a:srgbClr val="3333FF"/>
                </a:solidFill>
              </a:rPr>
              <a:t> </a:t>
            </a:r>
            <a:r>
              <a:rPr lang="es-CO" sz="3400" b="1" i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</a:t>
            </a:r>
            <a:r>
              <a:rPr lang="es-CO" sz="3400" b="1" i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Tesalonicenses. </a:t>
            </a:r>
            <a:r>
              <a:rPr lang="es-CO" sz="3400" b="1" i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4:16.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58645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0910" y="3068960"/>
            <a:ext cx="4282181" cy="3211636"/>
          </a:xfrm>
          <a:prstGeom prst="rect">
            <a:avLst/>
          </a:prstGeom>
        </p:spPr>
      </p:pic>
      <p:sp>
        <p:nvSpPr>
          <p:cNvPr id="8" name="7 CuadroTexto"/>
          <p:cNvSpPr txBox="1"/>
          <p:nvPr>
            <p:custDataLst>
              <p:tags r:id="rId2"/>
            </p:custDataLst>
          </p:nvPr>
        </p:nvSpPr>
        <p:spPr>
          <a:xfrm>
            <a:off x="845586" y="893038"/>
            <a:ext cx="7452828" cy="181588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4000" b="1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 </a:t>
            </a:r>
            <a:r>
              <a:rPr lang="es-ES" sz="3400" b="1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Jesús </a:t>
            </a:r>
            <a:r>
              <a:rPr lang="es-ES" sz="3400" b="1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vendrá comandando a millones de </a:t>
            </a:r>
            <a:r>
              <a:rPr lang="es-ES" sz="3400" b="1" i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ángeles</a:t>
            </a:r>
            <a:r>
              <a:rPr lang="es-ES" sz="3400" b="1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, vendrá para </a:t>
            </a:r>
            <a:r>
              <a:rPr lang="es-ES" sz="3400" b="1" i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resucitar</a:t>
            </a:r>
            <a:r>
              <a:rPr lang="es-ES" sz="34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3400" b="1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a los muertos y trasformar a los vivos. </a:t>
            </a:r>
            <a:endParaRPr lang="es-ES" sz="3400" b="1" dirty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0" name="Marcador de número de diapos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C1AAE-3AC2-4380-9960-8354055D943E}" type="slidenum">
              <a:rPr lang="es-ES" smtClean="0"/>
              <a:pPr/>
              <a:t>6</a:t>
            </a:fld>
            <a:endParaRPr lang="es-ES"/>
          </a:p>
        </p:txBody>
      </p:sp>
      <p:sp>
        <p:nvSpPr>
          <p:cNvPr id="5" name="Rectángulo 4"/>
          <p:cNvSpPr/>
          <p:nvPr/>
        </p:nvSpPr>
        <p:spPr>
          <a:xfrm>
            <a:off x="845586" y="3068960"/>
            <a:ext cx="7452828" cy="323165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es-CO" sz="3400" b="1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</a:rPr>
              <a:t> </a:t>
            </a:r>
            <a:r>
              <a:rPr lang="es-CO" sz="3400" b="1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</a:rPr>
              <a:t>“Porque </a:t>
            </a:r>
            <a:r>
              <a:rPr lang="es-CO" sz="3400" b="1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</a:rPr>
              <a:t>el Hijo del Hombre vendrá en la gloria de su Padre </a:t>
            </a:r>
            <a:r>
              <a:rPr lang="es-CO" sz="3400" b="1" i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 sus </a:t>
            </a:r>
            <a:r>
              <a:rPr lang="es-CO" sz="3400" b="1" i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ángeles</a:t>
            </a:r>
            <a:r>
              <a:rPr lang="es-CO" sz="3400" b="1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</a:rPr>
              <a:t>”.</a:t>
            </a:r>
            <a:r>
              <a:rPr lang="es-CO" sz="34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es-CO" sz="3400" b="1" i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Mateo 16:27. </a:t>
            </a:r>
          </a:p>
          <a:p>
            <a:pPr algn="ctr"/>
            <a:r>
              <a:rPr lang="es-CO" sz="3400" b="1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</a:rPr>
              <a:t>“El </a:t>
            </a:r>
            <a:r>
              <a:rPr lang="es-CO" sz="3400" b="1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</a:rPr>
              <a:t>que come mi carne y bebe mi sangre, tiene vida eterna; y yo le </a:t>
            </a:r>
            <a:r>
              <a:rPr lang="es-CO" sz="3400" b="1" i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resucitaré</a:t>
            </a:r>
            <a:r>
              <a:rPr lang="es-CO" sz="34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CO" sz="3400" b="1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</a:rPr>
              <a:t>en el día </a:t>
            </a:r>
            <a:r>
              <a:rPr lang="es-CO" sz="3400" b="1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</a:rPr>
              <a:t>postrero”. </a:t>
            </a:r>
            <a:r>
              <a:rPr lang="es-CO" sz="34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es-CO" sz="3400" b="1" i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Juan 6:54. </a:t>
            </a:r>
            <a:endParaRPr lang="es-CO" sz="3400" b="1" i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45161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7 CuadroTexto"/>
          <p:cNvSpPr txBox="1"/>
          <p:nvPr>
            <p:custDataLst>
              <p:tags r:id="rId2"/>
            </p:custDataLst>
          </p:nvPr>
        </p:nvSpPr>
        <p:spPr>
          <a:xfrm>
            <a:off x="1532911" y="836712"/>
            <a:ext cx="6078179" cy="13234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40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es-ES" sz="40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Éstas mismas funciones las cumple el arcángel Miguel. </a:t>
            </a:r>
            <a:endParaRPr lang="es-ES" sz="4000" b="1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0" name="Marcador de número de diapos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C1AAE-3AC2-4380-9960-8354055D943E}" type="slidenum">
              <a:rPr lang="es-ES" smtClean="0"/>
              <a:pPr/>
              <a:t>7</a:t>
            </a:fld>
            <a:endParaRPr lang="es-ES"/>
          </a:p>
        </p:txBody>
      </p:sp>
      <p:sp>
        <p:nvSpPr>
          <p:cNvPr id="5" name="Rectángulo 4"/>
          <p:cNvSpPr/>
          <p:nvPr/>
        </p:nvSpPr>
        <p:spPr>
          <a:xfrm>
            <a:off x="980601" y="2861642"/>
            <a:ext cx="7182798" cy="3231654"/>
          </a:xfrm>
          <a:prstGeom prst="rect">
            <a:avLst/>
          </a:prstGeom>
          <a:pattFill prst="lgGrid">
            <a:fgClr>
              <a:srgbClr val="F7F4B7"/>
            </a:fgClr>
            <a:bgClr>
              <a:schemeClr val="bg1"/>
            </a:bgClr>
          </a:patt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es-CO" sz="34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Comandante de </a:t>
            </a:r>
            <a:r>
              <a:rPr lang="es-CO" sz="3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los </a:t>
            </a:r>
            <a:r>
              <a:rPr lang="es-CO" sz="34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ángeles en la batalla contra el diablo. </a:t>
            </a:r>
          </a:p>
          <a:p>
            <a:pPr lvl="0" algn="ctr"/>
            <a:r>
              <a:rPr lang="es-CO" sz="3400" b="1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</a:rPr>
              <a:t>“Después </a:t>
            </a:r>
            <a:r>
              <a:rPr lang="es-CO" sz="3400" b="1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</a:rPr>
              <a:t>hubo una gran batalla en el cielo: </a:t>
            </a:r>
            <a:r>
              <a:rPr lang="es-CO" sz="3400" b="1" i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Miguel </a:t>
            </a:r>
            <a:r>
              <a:rPr lang="es-CO" sz="3400" b="1" i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 sus ángeles</a:t>
            </a:r>
            <a:r>
              <a:rPr lang="es-CO" sz="3400" b="1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</a:rPr>
              <a:t> luchaban contra el dragón; y luchaban el dragón y sus </a:t>
            </a:r>
            <a:r>
              <a:rPr lang="es-CO" sz="3400" b="1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</a:rPr>
              <a:t>ángeles”. </a:t>
            </a:r>
            <a:r>
              <a:rPr lang="es-CO" sz="3400" b="1" i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Apocalipsis 12:7. 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68663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uadroTexto"/>
          <p:cNvSpPr txBox="1"/>
          <p:nvPr>
            <p:custDataLst>
              <p:tags r:id="rId2"/>
            </p:custDataLst>
          </p:nvPr>
        </p:nvSpPr>
        <p:spPr>
          <a:xfrm>
            <a:off x="984594" y="973758"/>
            <a:ext cx="7178805" cy="1138773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3400" b="1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En el fin del tiempo </a:t>
            </a:r>
            <a:r>
              <a:rPr lang="es-ES" sz="3400" b="1" i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Miguel</a:t>
            </a:r>
            <a:r>
              <a:rPr lang="es-ES" sz="34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3400" b="1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se levantará para </a:t>
            </a:r>
            <a:r>
              <a:rPr lang="es-ES" sz="3400" b="1" i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resucitar</a:t>
            </a:r>
            <a:r>
              <a:rPr lang="es-ES" sz="34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3400" b="1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a los muertos. </a:t>
            </a:r>
            <a:endParaRPr lang="es-ES" sz="3400" b="1" dirty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0" name="Marcador de número de diapos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C1AAE-3AC2-4380-9960-8354055D943E}" type="slidenum">
              <a:rPr lang="es-ES" smtClean="0"/>
              <a:pPr/>
              <a:t>8</a:t>
            </a:fld>
            <a:endParaRPr lang="es-ES"/>
          </a:p>
        </p:txBody>
      </p:sp>
      <p:sp>
        <p:nvSpPr>
          <p:cNvPr id="5" name="Rectángulo 4"/>
          <p:cNvSpPr/>
          <p:nvPr/>
        </p:nvSpPr>
        <p:spPr>
          <a:xfrm>
            <a:off x="980601" y="2564904"/>
            <a:ext cx="7182798" cy="3754874"/>
          </a:xfrm>
          <a:prstGeom prst="rect">
            <a:avLst/>
          </a:prstGeom>
          <a:pattFill prst="lgGrid">
            <a:fgClr>
              <a:srgbClr val="F7F4B7"/>
            </a:fgClr>
            <a:bgClr>
              <a:schemeClr val="bg1"/>
            </a:bgClr>
          </a:patt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es-CO" sz="3400" b="1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</a:rPr>
              <a:t>“</a:t>
            </a:r>
            <a:r>
              <a:rPr lang="es-CO" sz="3400" b="1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</a:rPr>
              <a:t>En aquel tiempo se levantará </a:t>
            </a:r>
            <a:r>
              <a:rPr lang="es-CO" sz="3400" b="1" i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Miguel</a:t>
            </a:r>
            <a:r>
              <a:rPr lang="es-CO" sz="3400" b="1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</a:rPr>
              <a:t>, </a:t>
            </a:r>
            <a:r>
              <a:rPr lang="es-CO" sz="3400" b="1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</a:rPr>
              <a:t>el gran príncipe que está de parte de los hijos de tu pueblo</a:t>
            </a:r>
            <a:r>
              <a:rPr lang="es-CO" sz="3400" b="1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</a:rPr>
              <a:t>; … </a:t>
            </a:r>
            <a:r>
              <a:rPr lang="es-CO" sz="3400" b="1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</a:rPr>
              <a:t>Y muchos de los que duermen en el polvo de la tierra serán </a:t>
            </a:r>
            <a:r>
              <a:rPr lang="es-CO" sz="3400" b="1" i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despertados</a:t>
            </a:r>
            <a:r>
              <a:rPr lang="es-CO" sz="3400" b="1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</a:rPr>
              <a:t>, unos para vida eterna, y otros para vergüenza y confusión </a:t>
            </a:r>
            <a:r>
              <a:rPr lang="es-CO" sz="3400" b="1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</a:rPr>
              <a:t>perpetua”. </a:t>
            </a:r>
            <a:r>
              <a:rPr lang="es-CO" sz="3400" b="1" i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Daniel 12:1,2.  </a:t>
            </a:r>
            <a:endParaRPr lang="es-CO" sz="3400" b="1" i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12353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uadroTexto"/>
          <p:cNvSpPr txBox="1"/>
          <p:nvPr>
            <p:custDataLst>
              <p:tags r:id="rId2"/>
            </p:custDataLst>
          </p:nvPr>
        </p:nvSpPr>
        <p:spPr>
          <a:xfrm>
            <a:off x="755576" y="2492896"/>
            <a:ext cx="7632848" cy="1138773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3400" b="1" dirty="0" smtClean="0">
                <a:ln>
                  <a:solidFill>
                    <a:srgbClr val="0000CC"/>
                  </a:solidFill>
                </a:ln>
                <a:solidFill>
                  <a:srgbClr val="0000CC"/>
                </a:solidFill>
              </a:rPr>
              <a:t>El cadáver de Moisés </a:t>
            </a:r>
            <a:r>
              <a:rPr lang="es-CO" sz="3400" b="1" dirty="0">
                <a:ln>
                  <a:solidFill>
                    <a:srgbClr val="0000CC"/>
                  </a:solidFill>
                </a:ln>
                <a:solidFill>
                  <a:srgbClr val="0000CC"/>
                </a:solidFill>
              </a:rPr>
              <a:t>fue objeto </a:t>
            </a:r>
            <a:r>
              <a:rPr lang="es-CO" sz="3400" b="1" dirty="0" smtClean="0">
                <a:ln>
                  <a:solidFill>
                    <a:srgbClr val="0000CC"/>
                  </a:solidFill>
                </a:ln>
                <a:solidFill>
                  <a:srgbClr val="0000CC"/>
                </a:solidFill>
              </a:rPr>
              <a:t>de una </a:t>
            </a:r>
            <a:r>
              <a:rPr lang="es-CO" sz="3400" b="1" dirty="0">
                <a:ln>
                  <a:solidFill>
                    <a:srgbClr val="0000CC"/>
                  </a:solidFill>
                </a:ln>
                <a:solidFill>
                  <a:srgbClr val="0000CC"/>
                </a:solidFill>
              </a:rPr>
              <a:t>disputa entre </a:t>
            </a:r>
            <a:r>
              <a:rPr lang="es-CO" sz="3400" b="1" dirty="0" smtClean="0">
                <a:ln>
                  <a:solidFill>
                    <a:srgbClr val="0000CC"/>
                  </a:solidFill>
                </a:ln>
                <a:solidFill>
                  <a:srgbClr val="0000CC"/>
                </a:solidFill>
              </a:rPr>
              <a:t>Miguel y </a:t>
            </a:r>
            <a:r>
              <a:rPr lang="es-CO" sz="3400" b="1" dirty="0">
                <a:ln>
                  <a:solidFill>
                    <a:srgbClr val="0000CC"/>
                  </a:solidFill>
                </a:ln>
                <a:solidFill>
                  <a:srgbClr val="0000CC"/>
                </a:solidFill>
              </a:rPr>
              <a:t>Satanás. </a:t>
            </a:r>
            <a:r>
              <a:rPr lang="es-CO" sz="34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(</a:t>
            </a:r>
            <a:r>
              <a:rPr lang="es-CO" sz="3400" b="1" i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Judas 9).</a:t>
            </a:r>
            <a:endParaRPr lang="es-ES" sz="3400" b="1" i="1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0" name="Marcador de número de diapos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C1AAE-3AC2-4380-9960-8354055D943E}" type="slidenum">
              <a:rPr lang="es-ES" smtClean="0"/>
              <a:pPr/>
              <a:t>9</a:t>
            </a:fld>
            <a:endParaRPr lang="es-ES"/>
          </a:p>
        </p:txBody>
      </p:sp>
      <p:sp>
        <p:nvSpPr>
          <p:cNvPr id="5" name="Rectángulo 4"/>
          <p:cNvSpPr/>
          <p:nvPr/>
        </p:nvSpPr>
        <p:spPr>
          <a:xfrm>
            <a:off x="1015500" y="1196752"/>
            <a:ext cx="7182799" cy="1138773"/>
          </a:xfrm>
          <a:prstGeom prst="rect">
            <a:avLst/>
          </a:prstGeom>
          <a:pattFill prst="lgGrid">
            <a:fgClr>
              <a:srgbClr val="F7F4B7"/>
            </a:fgClr>
            <a:bgClr>
              <a:schemeClr val="bg1"/>
            </a:bgClr>
          </a:patt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es-CO" sz="3400" b="1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</a:rPr>
              <a:t>Moisés murió y Dios mismo lo enterró. </a:t>
            </a:r>
            <a:r>
              <a:rPr lang="es-CO" sz="34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Véase </a:t>
            </a:r>
            <a:r>
              <a:rPr lang="es-CO" sz="3400" b="1" i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Deuteronomio 34:5,6.</a:t>
            </a:r>
            <a:endParaRPr lang="es-CO" sz="3400" b="1" i="1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1018924" y="3789040"/>
            <a:ext cx="7182798" cy="1661993"/>
          </a:xfrm>
          <a:prstGeom prst="rect">
            <a:avLst/>
          </a:prstGeom>
          <a:pattFill prst="lgGrid">
            <a:fgClr>
              <a:srgbClr val="F7F4B7"/>
            </a:fgClr>
            <a:bgClr>
              <a:schemeClr val="bg1"/>
            </a:bgClr>
          </a:patt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es-CO" sz="3400" b="1" dirty="0" smtClean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</a:rPr>
              <a:t>Mil quinientos años después Moisés aparece vivo en el Monte de la Trasfiguración</a:t>
            </a:r>
            <a:r>
              <a:rPr lang="es-CO" sz="34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. </a:t>
            </a:r>
            <a:r>
              <a:rPr lang="es-CO" sz="3400" b="1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Véase </a:t>
            </a:r>
            <a:r>
              <a:rPr lang="es-CO" sz="3400" b="1" i="1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Marcos 9:4,5.</a:t>
            </a:r>
            <a:endParaRPr lang="es-CO" sz="3400" b="1" i="1" dirty="0">
              <a:ln>
                <a:solidFill>
                  <a:srgbClr val="0000FF"/>
                </a:solidFill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1015501" y="5602595"/>
            <a:ext cx="7182798" cy="113877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es-CO" sz="34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arcángel Miguel vino al sepulcro</a:t>
            </a:r>
          </a:p>
          <a:p>
            <a:pPr lvl="0" algn="ctr"/>
            <a:r>
              <a:rPr lang="es-CO" sz="34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Moisés y lo resucitó.</a:t>
            </a:r>
            <a:endParaRPr lang="es-CO" sz="3400" b="1" i="1" dirty="0">
              <a:ln>
                <a:solidFill>
                  <a:srgbClr val="FF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7 CuadroTexto"/>
          <p:cNvSpPr txBox="1"/>
          <p:nvPr>
            <p:custDataLst>
              <p:tags r:id="rId3"/>
            </p:custDataLst>
          </p:nvPr>
        </p:nvSpPr>
        <p:spPr>
          <a:xfrm>
            <a:off x="980600" y="437183"/>
            <a:ext cx="7182799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4000" b="1" i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La resurrección de Moisés.</a:t>
            </a:r>
            <a:endParaRPr lang="es-ES" sz="4000" b="1" i="1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45126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 animBg="1"/>
      <p:bldP spid="6" grpId="0" animBg="1"/>
      <p:bldP spid="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E2JASqBaS2e6hdljli6Qb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4yfwJBsaU961QbtHJDAwP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PWPYNLnDCIipFdlV3JiDYx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PWPYNLnDCIipFdlV3JiDYx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kENtHjMxhPtNDoTFKs9CzV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ObnxnX309qryHMaGf8Be9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u2ltMVs6doMhnB3IoylF3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g5u3eIl05ioCkqvrA8vd9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PWPYNLnDCIipFdlV3JiDYx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PWPYNLnDCIipFdlV3JiDYx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PWPYNLnDCIipFdlV3JiDYx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PWPYNLnDCIipFdlV3JiDYx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nkGC8mF8389r36Hk4pJVT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kENtHjMxhPtNDoTFKs9CzV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ObnxnX309qryHMaGf8Be9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u2ltMVs6doMhnB3IoylF3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g5u3eIl05ioCkqvrA8vd9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kENtHjMxhPtNDoTFKs9CzV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ObnxnX309qryHMaGf8Be9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u2ltMVs6doMhnB3IoylF3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g5u3eIl05ioCkqvrA8vd9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kENtHjMxhPtNDoTFKs9CzV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TtyvIWWSsiJxjINTFS1NO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m95Q2heXOGxnaVP7t6uL5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LMl1HOhd82wB7RN317zuD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ObnxnX309qryHMaGf8Be9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1HBW6BRUejIfX9D9qja8T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9z91TlSrTpm8aFWrRr9fc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u2ltMVs6doMhnB3IoylF3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g5u3eIl05ioCkqvrA8vd9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u2ltMVs6doMhnB3IoylF3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PWPYNLnDCIipFdlV3JiDYx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u2ltMVs6doMhnB3IoylF3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u2ltMVs6doMhnB3IoylF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So7m0oyaMTNJYwwijoU6k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UGVLuXWDq7yohGIGhPoET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zqXjAbM5RYDpurqeUBe9t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bzfQzD74IFzh6vObmLQlg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KScgf2VNpJaTfn4KB9YNg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PclVpIetj8qAPnDio48Vg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7cfr7B9HmskM2ZVjCcyW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Hb9YEY9CZPXHklkQbFMHK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2tExG7jLUEkHY58GYBDkCL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g3kEm4sVmjq5JAUquPWsO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44TNCEAVCOgvoumsWGrIY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y0o64b8uFj9hYgKzsOkrG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Pdcp41Sg051FvTowApM88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m7v5IndDnwHWbbTE77Bpj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3fjKRaVeVFytSQ4UYjv2nH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YzIdCViEwIDiRclQdipsQ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sikPJ8N6nWmLkb9WiiC02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fydHCshJYfEP7pTNc9Rqk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1RBrFN2xFSOPlyqTLC0g2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W6RaHgZ6PP6G3MB1wkODY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6v3J3v6s9BryB7QsL1KRp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Iqm6baDwBGJPZl6Ycu0nG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fuaub3zNT6IiNDnXjWPD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PM7umMOfQ27dbRWHYzWOM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7GytBfb4x3uuFnnGHMYDg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bzrv0CXfGcYcFrWSby4Mu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JGbykiSaP8lrvZ15ey7hn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wsIVKOAqzub7QLksiFnwm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ReVXR6kwFcGqaIPox3zpz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8AT0Zv6q3u4o9indjmzs9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go8gKLgrUQVHBuZNWu63O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qqABCT7kWXfZYxOBlyfdi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ut6loJ65iw2hYIF99mjzU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rCvsYl8yNBGAV6uhvneR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WGz6WcoSTIVx2uPWLLWKJ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BoNyERQVl2iIGPSSoW9UH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En40rzCsUU0v5binxx2Xm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ekO03Sm0BOJDKptEqhjS7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IbJHA0oBSKBK9KbqwK6Ui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LsrTTT6KEtMPBDhlilCZ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Su0LpiT9GtfCI1xENxqfO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1ZgJsZKyMd6wpggG6vv75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Yj8y9asLiifLrrCaq606H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J5d05Be6uOUT1WATQA61U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gDPO3W5o7ZqoA3k84QwbN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RxqGAwgp0GEVOAbhxi16H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tCmwyHvfuJ0PMhnnly7HZ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KEeKXNjeaHKW3Nj3XzUKb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VYNTT9WtYZVJSHiOKHVgz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5PeA4hAyMeyOJfW3U9hGJ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1kVBL9OcPUmCTYFj4FSpc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LWo8wyjEGAf3Ho0d5OxUO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a3Y2RHNLZSylOTEtwqJAp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s6mYnB4BOjxjaRCJi7p3V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4yaMEB9rGCivARFSjcGn3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NuIMQM8CbmIY2ONBWtsmD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PWPYNLnDCIipFdlV3JiDYx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g5u3eIl05ioCkqvrA8vd9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PWPYNLnDCIipFdlV3JiDYx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g5u3eIl05ioCkqvrA8vd9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PWPYNLnDCIipFdlV3JiDYx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g5u3eIl05ioCkqvrA8vd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8xAlFEy21UgzJ3nhMlP1N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PWPYNLnDCIipFdlV3JiDYx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PWPYNLnDCIipFdlV3JiDYx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g5u3eIl05ioCkqvrA8vd9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PWPYNLnDCIipFdlV3JiDYx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g5u3eIl05ioCkqvrA8vd9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PWPYNLnDCIipFdlV3JiDYx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g5u3eIl05ioCkqvrA8vd9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PWPYNLnDCIipFdlV3JiDYx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g5u3eIl05ioCkqvrA8vd9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PWPYNLnDCIipFdlV3JiDYx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mEj9EArCIUuaNQxaSF6Ey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g5u3eIl05ioCkqvrA8vd9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g5u3eIl05ioCkqvrA8vd9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kENtHjMxhPtNDoTFKs9CzV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ObnxnX309qryHMaGf8Be9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u2ltMVs6doMhnB3IoylF3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g5u3eIl05ioCkqvrA8vd9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u2ltMVs6doMhnB3IoylF3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PWPYNLnDCIipFdlV3JiDYx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g5u3eIl05ioCkqvrA8vd9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PWPYNLnDCIipFdlV3JiDYx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N8FWQO1b5NMtaV1wZYApc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kENtHjMxhPtNDoTFKs9CzV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ObnxnX309qryHMaGf8Be9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u2ltMVs6doMhnB3IoylF3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g5u3eIl05ioCkqvrA8vd9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u2ltMVs6doMhnB3IoylF3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PWPYNLnDCIipFdlV3JiDYx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PWPYNLnDCIipFdlV3JiDYx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PWPYNLnDCIipFdlV3JiDYx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PWPYNLnDCIipFdlV3JiDYx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PWPYNLnDCIipFdlV3JiDYx"/>
</p:tagLst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6499</TotalTime>
  <Words>1908</Words>
  <Application>Microsoft Office PowerPoint</Application>
  <PresentationFormat>Presentación en pantalla (4:3)</PresentationFormat>
  <Paragraphs>148</Paragraphs>
  <Slides>29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29</vt:i4>
      </vt:variant>
    </vt:vector>
  </HeadingPairs>
  <TitlesOfParts>
    <vt:vector size="35" baseType="lpstr">
      <vt:lpstr>Algerian</vt:lpstr>
      <vt:lpstr>Arial</vt:lpstr>
      <vt:lpstr>Arial Black</vt:lpstr>
      <vt:lpstr>Calibri</vt:lpstr>
      <vt:lpstr>Courier New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Luffi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EZEQUIEL 9: SELLAMIENTO Y DESTRUCCIÓN.</dc:title>
  <dc:creator>Luffi</dc:creator>
  <cp:lastModifiedBy>TuSoft</cp:lastModifiedBy>
  <cp:revision>914</cp:revision>
  <dcterms:created xsi:type="dcterms:W3CDTF">2013-02-19T02:38:15Z</dcterms:created>
  <dcterms:modified xsi:type="dcterms:W3CDTF">2015-09-22T16:27:22Z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Google.Documents.DocumentId">
    <vt:lpwstr>12Or_hmKZLwW8EZ0mvNtdhTZUoWyDCEcWDSBFKxLZuGY</vt:lpwstr>
  </property>
  <property fmtid="{D5CDD505-2E9C-101B-9397-08002B2CF9AE}" pid="3" name="Google.Documents.RevisionId">
    <vt:lpwstr>03105804441747355893</vt:lpwstr>
  </property>
  <property fmtid="{D5CDD505-2E9C-101B-9397-08002B2CF9AE}" pid="4" name="Google.Documents.PluginVersion">
    <vt:lpwstr>2.0.2662.553</vt:lpwstr>
  </property>
  <property fmtid="{D5CDD505-2E9C-101B-9397-08002B2CF9AE}" pid="5" name="Google.Documents.MergeIncapabilityFlags">
    <vt:i4>0</vt:i4>
  </property>
  <property fmtid="{D5CDD505-2E9C-101B-9397-08002B2CF9AE}" pid="6" name="Google.Documents.Tracking">
    <vt:lpwstr>true</vt:lpwstr>
  </property>
</Properties>
</file>