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59" r:id="rId2"/>
    <p:sldId id="360" r:id="rId3"/>
    <p:sldId id="361" r:id="rId4"/>
    <p:sldId id="363" r:id="rId5"/>
    <p:sldId id="365" r:id="rId6"/>
    <p:sldId id="362" r:id="rId7"/>
    <p:sldId id="364" r:id="rId8"/>
    <p:sldId id="366" r:id="rId9"/>
    <p:sldId id="368" r:id="rId10"/>
    <p:sldId id="369" r:id="rId11"/>
    <p:sldId id="367" r:id="rId12"/>
    <p:sldId id="370" r:id="rId13"/>
    <p:sldId id="371" r:id="rId14"/>
    <p:sldId id="372" r:id="rId15"/>
    <p:sldId id="374" r:id="rId16"/>
    <p:sldId id="378" r:id="rId17"/>
    <p:sldId id="375" r:id="rId18"/>
    <p:sldId id="379" r:id="rId19"/>
    <p:sldId id="380" r:id="rId20"/>
    <p:sldId id="376" r:id="rId21"/>
    <p:sldId id="377" r:id="rId22"/>
    <p:sldId id="381" r:id="rId23"/>
    <p:sldId id="383" r:id="rId24"/>
    <p:sldId id="382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35F"/>
    <a:srgbClr val="1D1DFF"/>
    <a:srgbClr val="FFFF66"/>
    <a:srgbClr val="FFFF99"/>
    <a:srgbClr val="0000FF"/>
    <a:srgbClr val="BEFA82"/>
    <a:srgbClr val="C2F89E"/>
    <a:srgbClr val="E9BDFF"/>
    <a:srgbClr val="BEFEFE"/>
    <a:srgbClr val="C7F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16" autoAdjust="0"/>
    <p:restoredTop sz="94660"/>
  </p:normalViewPr>
  <p:slideViewPr>
    <p:cSldViewPr>
      <p:cViewPr varScale="1">
        <p:scale>
          <a:sx n="51" d="100"/>
          <a:sy n="51" d="100"/>
        </p:scale>
        <p:origin x="62" y="6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DB1F0-EDFE-452C-BF2C-A0B67F3D9861}" type="datetimeFigureOut">
              <a:rPr lang="es-ES" smtClean="0"/>
              <a:pPr/>
              <a:t>12/11/2024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83B15-1569-48CB-9C11-F955D062425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6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83B15-1569-48CB-9C11-F955D062425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05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C56E81-97E4-4572-B6E3-1E0BA409380B}" type="datetime1">
              <a:rPr lang="es-CO" smtClean="0"/>
              <a:t>12/11/2024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58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A9AE8FC-8265-4D33-9A0B-AA15624861B3}" type="datetime1">
              <a:rPr lang="es-CO" smtClean="0"/>
              <a:t>12/11/2024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47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5D8D03B-592E-4823-93D9-CB1709F8F49D}" type="datetime1">
              <a:rPr lang="es-CO" smtClean="0"/>
              <a:t>12/11/2024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40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461048F-E986-4A42-954B-EDDD136BB577}" type="datetime1">
              <a:rPr lang="es-CO" smtClean="0"/>
              <a:t>12/11/2024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15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619582-74C6-4EAE-AEFE-E924470EE9EA}" type="datetime1">
              <a:rPr lang="es-CO" smtClean="0"/>
              <a:t>12/11/2024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33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5FC0B48-6E56-4BA3-A275-1F83592BC673}" type="datetime1">
              <a:rPr lang="es-CO" smtClean="0"/>
              <a:t>12/11/2024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13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718D222-DD4C-4FD7-BA5F-6066E189D99E}" type="datetime1">
              <a:rPr lang="es-CO" smtClean="0"/>
              <a:t>12/11/2024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82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B2730A3-182B-452A-9EF7-9C75BDDE7478}" type="datetime1">
              <a:rPr lang="es-CO" smtClean="0"/>
              <a:t>12/11/2024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87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198DC07-186A-484F-8A59-59F6530A441D}" type="datetime1">
              <a:rPr lang="es-CO" smtClean="0"/>
              <a:t>12/11/2024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65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4B5115F-D902-4484-8589-4D394B40112B}" type="datetime1">
              <a:rPr lang="es-CO" smtClean="0"/>
              <a:t>12/11/2024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7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E6E6EAA-C034-44A0-8A75-A4B833FAC668}" type="datetime1">
              <a:rPr lang="es-CO" smtClean="0"/>
              <a:t>12/11/2024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8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08E6-E46F-4412-9E4E-4C847C985448}" type="datetime1">
              <a:rPr lang="es-CO" smtClean="0"/>
              <a:t>12/11/2024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14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392" y="2637870"/>
            <a:ext cx="5283215" cy="3959482"/>
          </a:xfrm>
          <a:prstGeom prst="rect">
            <a:avLst/>
          </a:prstGeom>
        </p:spPr>
      </p:pic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1034093" y="332659"/>
            <a:ext cx="6994292" cy="1368149"/>
          </a:xfrm>
          <a:prstGeom prst="rect">
            <a:avLst/>
          </a:prstGeom>
          <a:solidFill>
            <a:srgbClr val="45DBF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>
                <a:ln>
                  <a:solidFill>
                    <a:srgbClr val="0066FF"/>
                  </a:solidFill>
                </a:ln>
                <a:solidFill>
                  <a:srgbClr val="0000CC"/>
                </a:solidFill>
                <a:cs typeface="Arial" pitchFamily="34" charset="0"/>
              </a:rPr>
              <a:t>¿Es verdad que Jesús hizo “</a:t>
            </a:r>
            <a:r>
              <a:rPr lang="es-ES" sz="4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Arial" pitchFamily="34" charset="0"/>
              </a:rPr>
              <a:t>limpios todos los alimentos</a:t>
            </a:r>
            <a:r>
              <a:rPr lang="es-ES" sz="4000" b="1" dirty="0">
                <a:ln>
                  <a:solidFill>
                    <a:srgbClr val="0066FF"/>
                  </a:solidFill>
                </a:ln>
                <a:solidFill>
                  <a:srgbClr val="0000CC"/>
                </a:solidFill>
                <a:cs typeface="Arial" pitchFamily="34" charset="0"/>
              </a:rPr>
              <a:t>”?</a:t>
            </a:r>
            <a:endParaRPr lang="es-ES" sz="4000" dirty="0">
              <a:ln>
                <a:solidFill>
                  <a:srgbClr val="0066FF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4" name="3 Rectángulo"/>
          <p:cNvSpPr/>
          <p:nvPr>
            <p:custDataLst>
              <p:tags r:id="rId3"/>
            </p:custDataLst>
          </p:nvPr>
        </p:nvSpPr>
        <p:spPr>
          <a:xfrm>
            <a:off x="1691680" y="2063620"/>
            <a:ext cx="6084674" cy="646331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Sí, eso dice en Marcos 7:19.</a:t>
            </a:r>
            <a:endParaRPr lang="es-ES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2 Rectángulo"/>
          <p:cNvSpPr/>
          <p:nvPr>
            <p:custDataLst>
              <p:tags r:id="rId4"/>
            </p:custDataLst>
          </p:nvPr>
        </p:nvSpPr>
        <p:spPr>
          <a:xfrm>
            <a:off x="395536" y="3100219"/>
            <a:ext cx="5256584" cy="1768941"/>
          </a:xfrm>
          <a:prstGeom prst="rect">
            <a:avLst/>
          </a:prstGeom>
          <a:solidFill>
            <a:srgbClr val="45DBF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rgbClr val="0066FF"/>
                  </a:solidFill>
                </a:ln>
                <a:solidFill>
                  <a:srgbClr val="0000CC"/>
                </a:solidFill>
                <a:cs typeface="Arial" pitchFamily="34" charset="0"/>
              </a:rPr>
              <a:t>Eso significa que podemos comer de </a:t>
            </a:r>
            <a:r>
              <a:rPr lang="es-E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Arial" pitchFamily="34" charset="0"/>
              </a:rPr>
              <a:t>todo</a:t>
            </a:r>
            <a:r>
              <a:rPr lang="es-ES" sz="3600" b="1" dirty="0">
                <a:ln>
                  <a:solidFill>
                    <a:srgbClr val="0066FF"/>
                  </a:solidFill>
                </a:ln>
                <a:solidFill>
                  <a:srgbClr val="0000CC"/>
                </a:solidFill>
                <a:cs typeface="Arial" pitchFamily="34" charset="0"/>
              </a:rPr>
              <a:t>, inclusive perros, puercos y ratas.</a:t>
            </a:r>
          </a:p>
        </p:txBody>
      </p:sp>
      <p:sp>
        <p:nvSpPr>
          <p:cNvPr id="7" name="3 Rectángulo"/>
          <p:cNvSpPr/>
          <p:nvPr>
            <p:custDataLst>
              <p:tags r:id="rId5"/>
            </p:custDataLst>
          </p:nvPr>
        </p:nvSpPr>
        <p:spPr>
          <a:xfrm>
            <a:off x="5796136" y="3087124"/>
            <a:ext cx="2952328" cy="1782036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No creo que esté hablando de eso.</a:t>
            </a:r>
            <a:endParaRPr lang="es-E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2 Rectángulo"/>
          <p:cNvSpPr/>
          <p:nvPr>
            <p:custDataLst>
              <p:tags r:id="rId6"/>
            </p:custDataLst>
          </p:nvPr>
        </p:nvSpPr>
        <p:spPr>
          <a:xfrm>
            <a:off x="1277634" y="5231972"/>
            <a:ext cx="6588731" cy="1323439"/>
          </a:xfrm>
          <a:prstGeom prst="rect">
            <a:avLst/>
          </a:prstGeom>
          <a:solidFill>
            <a:srgbClr val="E5F35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Arial" pitchFamily="34" charset="0"/>
              </a:rPr>
              <a:t>¿Entonces de qué está hablando, de qué los limpió?</a:t>
            </a:r>
            <a:endParaRPr lang="es-ES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38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78" y="1893028"/>
            <a:ext cx="5750851" cy="431313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655178" y="692699"/>
            <a:ext cx="5712449" cy="1200329"/>
          </a:xfrm>
          <a:prstGeom prst="rect">
            <a:avLst/>
          </a:prstGeom>
          <a:solidFill>
            <a:srgbClr val="AFF67E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¿De qué se contaminaban las manos?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89042" y="4005064"/>
            <a:ext cx="6444716" cy="2308324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Jesús deja claro que esos lavamientos externos limpian sólo la superficie, pero no limpian el alma de pecado.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1289042" y="2348883"/>
            <a:ext cx="6444716" cy="120032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No estaban físicamente sucias, </a:t>
            </a:r>
          </a:p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sino ritualmente impuras.</a:t>
            </a:r>
            <a:endParaRPr lang="es-ES" sz="3600" b="1" dirty="0">
              <a:ln w="22225">
                <a:solidFill>
                  <a:srgbClr val="0000FE"/>
                </a:solidFill>
                <a:prstDash val="solid"/>
              </a:ln>
              <a:solidFill>
                <a:srgbClr val="0000F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55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69" y="1700808"/>
            <a:ext cx="5730540" cy="429790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625769" y="476675"/>
            <a:ext cx="5712449" cy="1200329"/>
          </a:xfrm>
          <a:prstGeom prst="rect">
            <a:avLst/>
          </a:prstGeom>
          <a:solidFill>
            <a:srgbClr val="AFF67E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¿Qué era lo que contaminaba  los alimentos?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59633" y="3501008"/>
            <a:ext cx="6444716" cy="2862322"/>
          </a:xfrm>
          <a:prstGeom prst="rect">
            <a:avLst/>
          </a:prstGeom>
          <a:solidFill>
            <a:srgbClr val="E2A7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Los fariseos, “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si muchas veces no se lavan las manos, no comen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”. Para ellos las manos inmundas, “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</a:rPr>
              <a:t>no lavadas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” contaminaban el alimento.</a:t>
            </a:r>
            <a:endParaRPr lang="es-ES" sz="3600" b="1" dirty="0">
              <a:ln>
                <a:solidFill>
                  <a:srgbClr val="003E00"/>
                </a:solidFill>
              </a:ln>
              <a:solidFill>
                <a:srgbClr val="003E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1547667" y="1988843"/>
            <a:ext cx="5712449" cy="1200329"/>
          </a:xfrm>
          <a:prstGeom prst="rect">
            <a:avLst/>
          </a:prstGeom>
          <a:solidFill>
            <a:srgbClr val="45DBF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Las “manos inmundas, esto es, no lavadas”. 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Marcos 7:2.</a:t>
            </a:r>
          </a:p>
        </p:txBody>
      </p:sp>
    </p:spTree>
    <p:extLst>
      <p:ext uri="{BB962C8B-B14F-4D97-AF65-F5344CB8AC3E}">
        <p14:creationId xmlns:p14="http://schemas.microsoft.com/office/powerpoint/2010/main" val="12778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06284" y="4437112"/>
            <a:ext cx="7531432" cy="1754326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</a:rPr>
              <a:t>Para los fariseos la impureza ritual de las manos, hacía al alimento impuro y también a la persona que lo consumía. 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1017808" y="1124744"/>
            <a:ext cx="7108385" cy="2862322"/>
          </a:xfrm>
          <a:prstGeom prst="rect">
            <a:avLst/>
          </a:prstGeom>
          <a:solidFill>
            <a:srgbClr val="E9BD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Note que la contaminación no era inherente a los alimentos, </a:t>
            </a:r>
          </a:p>
          <a:p>
            <a:pPr algn="ctr"/>
            <a:r>
              <a:rPr lang="es-ES" sz="36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venía de afuera, de las manos impuras es decir no lavadas, </a:t>
            </a:r>
          </a:p>
          <a:p>
            <a:pPr algn="ctr"/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y no era impureza física sino ritual.</a:t>
            </a:r>
          </a:p>
        </p:txBody>
      </p:sp>
    </p:spTree>
    <p:extLst>
      <p:ext uri="{BB962C8B-B14F-4D97-AF65-F5344CB8AC3E}">
        <p14:creationId xmlns:p14="http://schemas.microsoft.com/office/powerpoint/2010/main" val="2014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95" y="2474895"/>
            <a:ext cx="5496611" cy="4122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1013951" y="666562"/>
            <a:ext cx="7116103" cy="1754326"/>
          </a:xfrm>
          <a:prstGeom prst="rect">
            <a:avLst/>
          </a:prstGeom>
          <a:solidFill>
            <a:srgbClr val="C2F89E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Para Jesús, 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el practicar o no esas tradiciones no limpiaba ni contaminaba el alma de pecado.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1233771" y="2754795"/>
            <a:ext cx="6676463" cy="1754326"/>
          </a:xfrm>
          <a:prstGeom prst="rect">
            <a:avLst/>
          </a:prstGeom>
          <a:solidFill>
            <a:srgbClr val="45DBF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Por eso dijo 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</a:t>
            </a:r>
            <a:r>
              <a:rPr lang="es-ES" sz="36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que todo lo de fuera que entra en el hombre, no le puede contaminar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”. </a:t>
            </a:r>
            <a:r>
              <a:rPr lang="es-E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Marcos 7:17.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1136667" y="4843027"/>
            <a:ext cx="6870671" cy="1754326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No hay manera como la contaminación ritual pueda </a:t>
            </a:r>
          </a:p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contaminar el organismo humano.</a:t>
            </a:r>
            <a:endParaRPr lang="es-ES" sz="36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79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63588" y="832644"/>
            <a:ext cx="7416824" cy="2308324"/>
          </a:xfrm>
          <a:prstGeom prst="rect">
            <a:avLst/>
          </a:prstGeom>
          <a:solidFill>
            <a:srgbClr val="45DBF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Es cierto que las manos y los alimentos contaminados con bacterias o sustancias nocivas pueden contaminar el cuerpo y enfermarlo.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815284" y="3395895"/>
            <a:ext cx="7513431" cy="2985433"/>
          </a:xfrm>
          <a:prstGeom prst="rect">
            <a:avLst/>
          </a:prstGeom>
          <a:solidFill>
            <a:srgbClr val="AFF6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También es cierto que los nutrientes que hay en los alimentos se quedan en el organismo y nutren el cuerpo. </a:t>
            </a:r>
            <a:r>
              <a:rPr lang="es-E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Pero ni los fariseos ni Jesús estaban hablando de eso. </a:t>
            </a:r>
            <a:endParaRPr lang="es-ES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96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8" y="2420888"/>
            <a:ext cx="5826224" cy="4369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323528" y="2708920"/>
            <a:ext cx="8496944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Los fariseos se referían a la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Aharoni" panose="02010803020104030203" pitchFamily="2" charset="-79"/>
              </a:rPr>
              <a:t>contaminación ritual 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causada por la </a:t>
            </a:r>
            <a:r>
              <a:rPr lang="es-ES" sz="36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no observancia 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de la tradición de los ancianos.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323528" y="4797152"/>
            <a:ext cx="8496944" cy="1754326"/>
          </a:xfrm>
          <a:prstGeom prst="rect">
            <a:avLst/>
          </a:prstGeom>
          <a:solidFill>
            <a:srgbClr val="FFFFC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cs typeface="Aharoni" panose="02010803020104030203" pitchFamily="2" charset="-79"/>
              </a:rPr>
              <a:t>Jesús estaba hablando de la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Aharoni" panose="02010803020104030203" pitchFamily="2" charset="-79"/>
              </a:rPr>
              <a:t>contaminación moral </a:t>
            </a:r>
            <a:r>
              <a:rPr lang="es-ES" sz="36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cs typeface="Aharoni" panose="02010803020104030203" pitchFamily="2" charset="-79"/>
              </a:rPr>
              <a:t>causada por los pecados que salen del corazón, 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es decir de la mente.</a:t>
            </a:r>
            <a:endParaRPr lang="es-ES" sz="4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7544" y="620688"/>
            <a:ext cx="8208912" cy="175432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</a:rPr>
              <a:t>Entonces, ¿por qué dijo Jesús que</a:t>
            </a:r>
          </a:p>
          <a:p>
            <a:pPr lvl="0" algn="ctr"/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“que todo lo que entra en la boca va al vientre, y es echado en la letrina”.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682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53717" y="980731"/>
            <a:ext cx="7836573" cy="45243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Por eso dijo que 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“del corazón salen los malos pensamientos, los homicidios, los adulterios, las fornicaciones, los hurtos, los falsos testimonios, las blasfemias. </a:t>
            </a:r>
          </a:p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Estas cosas son las que contaminan al hombre…”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Y aclaró 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“pero el comer con las manos sin lavar no contamina al hombre”. </a:t>
            </a:r>
            <a:r>
              <a:rPr lang="es-ES" sz="36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Mateo 15:19,20.</a:t>
            </a:r>
          </a:p>
        </p:txBody>
      </p:sp>
    </p:spTree>
    <p:extLst>
      <p:ext uri="{BB962C8B-B14F-4D97-AF65-F5344CB8AC3E}">
        <p14:creationId xmlns:p14="http://schemas.microsoft.com/office/powerpoint/2010/main" val="1750572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20" y="1772816"/>
            <a:ext cx="6467560" cy="4850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1679384" y="332659"/>
            <a:ext cx="5785239" cy="1200329"/>
          </a:xfrm>
          <a:prstGeom prst="rect">
            <a:avLst/>
          </a:prstGeom>
          <a:solidFill>
            <a:srgbClr val="BEFA8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¿Qué alimentos fueron los que Jesús limpió?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737688" y="1772816"/>
            <a:ext cx="7668624" cy="286232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Los vegetales (</a:t>
            </a:r>
            <a:r>
              <a:rPr lang="es-ES" sz="36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cs typeface="Aharoni" panose="02010803020104030203" pitchFamily="2" charset="-79"/>
              </a:rPr>
              <a:t>plantas, semillas y frutas de Génesis 1:29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), y los animales categorizados como limpios en </a:t>
            </a:r>
          </a:p>
          <a:p>
            <a:pPr algn="ctr"/>
            <a:r>
              <a:rPr lang="es-ES" sz="36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cs typeface="Aharoni" panose="02010803020104030203" pitchFamily="2" charset="-79"/>
              </a:rPr>
              <a:t>Levítico 11 y Deuteronomio 14.</a:t>
            </a:r>
          </a:p>
          <a:p>
            <a:pPr algn="ctr"/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Aharoni" panose="02010803020104030203" pitchFamily="2" charset="-79"/>
              </a:rPr>
              <a:t>Esto es lo que dio Dios como alimento.</a:t>
            </a:r>
            <a:endParaRPr lang="es-ES" sz="4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737688" y="4869160"/>
            <a:ext cx="7668624" cy="1754326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Los animales inmundos no fueron dados como alimentos.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Aharoni" panose="02010803020104030203" pitchFamily="2" charset="-79"/>
              </a:rPr>
              <a:t>Según Marcos 7:19 Jesús limpió los alimentos.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  </a:t>
            </a:r>
            <a:endParaRPr lang="es-ES" sz="4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22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430" y="1124744"/>
            <a:ext cx="7573141" cy="45243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Jesús no estaba anulando ni poniendo en duda, la distinción entre animales limpios e inmundos del AT,  más bien estaba negando la  tradición de los ancianos, la que llamó 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mandamientos de hombres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” (Marcos 7:7), </a:t>
            </a:r>
            <a:r>
              <a:rPr lang="es-ES" sz="36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que estaba en contra de los 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mandamientos de Dios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” (Marcos 7:8).</a:t>
            </a:r>
          </a:p>
        </p:txBody>
      </p:sp>
    </p:spTree>
    <p:extLst>
      <p:ext uri="{BB962C8B-B14F-4D97-AF65-F5344CB8AC3E}">
        <p14:creationId xmlns:p14="http://schemas.microsoft.com/office/powerpoint/2010/main" val="3576627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5556" y="1208941"/>
            <a:ext cx="7992888" cy="4524315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“Debiera destacarse que el problema que se debatía entre Jesús y los fariseos no tenía nada que ver con la clase de alimento que se iba a comer, </a:t>
            </a:r>
          </a:p>
          <a:p>
            <a:pPr algn="ctr"/>
            <a:r>
              <a:rPr lang="es-ES" sz="36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sino solamente con la forma en que se debía comer, ya fuera con el lavamiento ritual de las manos o sin él”. </a:t>
            </a:r>
          </a:p>
          <a:p>
            <a:pPr algn="ctr"/>
            <a:r>
              <a:rPr lang="es-ES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CBA, Marcos 7:15</a:t>
            </a:r>
          </a:p>
        </p:txBody>
      </p:sp>
    </p:spTree>
    <p:extLst>
      <p:ext uri="{BB962C8B-B14F-4D97-AF65-F5344CB8AC3E}">
        <p14:creationId xmlns:p14="http://schemas.microsoft.com/office/powerpoint/2010/main" val="184887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1146862" y="1340771"/>
            <a:ext cx="6850276" cy="2016221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cs typeface="Arial" pitchFamily="34" charset="0"/>
              </a:rPr>
              <a:t>Para responder esta pregunta debemos hacer lo que hacían los judíos de </a:t>
            </a:r>
            <a:r>
              <a:rPr lang="es-ES" sz="4000" b="1" dirty="0" err="1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cs typeface="Arial" pitchFamily="34" charset="0"/>
              </a:rPr>
              <a:t>Berea</a:t>
            </a:r>
            <a:r>
              <a:rPr lang="es-ES" sz="4000" b="1" dirty="0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cs typeface="Arial" pitchFamily="34" charset="0"/>
              </a:rPr>
              <a:t>.</a:t>
            </a:r>
            <a:endParaRPr lang="es-ES" sz="4000" dirty="0">
              <a:ln>
                <a:solidFill>
                  <a:srgbClr val="1D1DFF"/>
                </a:solidFill>
              </a:ln>
              <a:solidFill>
                <a:srgbClr val="1D1DFF"/>
              </a:solidFill>
            </a:endParaRPr>
          </a:p>
        </p:txBody>
      </p:sp>
      <p:sp>
        <p:nvSpPr>
          <p:cNvPr id="4" name="3 Rectángulo"/>
          <p:cNvSpPr/>
          <p:nvPr>
            <p:custDataLst>
              <p:tags r:id="rId3"/>
            </p:custDataLst>
          </p:nvPr>
        </p:nvSpPr>
        <p:spPr>
          <a:xfrm>
            <a:off x="1518588" y="4077072"/>
            <a:ext cx="6106825" cy="1754326"/>
          </a:xfrm>
          <a:prstGeom prst="rect">
            <a:avLst/>
          </a:prstGeom>
          <a:solidFill>
            <a:srgbClr val="E2A7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“</a:t>
            </a:r>
            <a:r>
              <a:rPr lang="es-ES" sz="36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Escudriñaban</a:t>
            </a:r>
            <a:r>
              <a:rPr lang="es-ES" sz="36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… las Escrituras para ver si estas cosas eran así”. </a:t>
            </a:r>
            <a:r>
              <a:rPr lang="es-ES" sz="36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Hechos 17:11.</a:t>
            </a:r>
            <a:endParaRPr lang="es-ES" sz="36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2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66" y="2216274"/>
            <a:ext cx="6129469" cy="4597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1679384" y="932527"/>
            <a:ext cx="5785239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Entonces ¿de qué fue que Jesús limpió los alimentos?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851740" y="2682786"/>
            <a:ext cx="7440525" cy="1754326"/>
          </a:xfrm>
          <a:prstGeom prst="rect">
            <a:avLst/>
          </a:prstGeom>
          <a:solidFill>
            <a:srgbClr val="45DBF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 las tradiciones absurdas de los ancianos. No los limpió de bacterias, ni de sustancias dañinas.</a:t>
            </a:r>
            <a:endParaRPr lang="es-ES" sz="4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851739" y="4941171"/>
            <a:ext cx="7440524" cy="1200329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Tampoco eliminó la distinción entre animales limpios e inmundos.</a:t>
            </a:r>
            <a:endParaRPr lang="es-ES" sz="4000" b="1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511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6" y="5085187"/>
            <a:ext cx="8496947" cy="120032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“Señor, no; porque ninguna cosa común o inmunda he comido jamás”.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Hechos 10:14.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323526" y="692698"/>
            <a:ext cx="8496947" cy="40934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Tenga en cuenta lo siguiente:</a:t>
            </a:r>
          </a:p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“Si Jesús en esta ocasión hubiese eliminado la distinción entre carnes limpias e  inmundas, es obvio que posteriormente Pedro no hubiera reaccionado como lo hizo ante la idea de comer carnes inmundas”.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CBA, Marcos 7:15.</a:t>
            </a:r>
            <a:endParaRPr lang="es-ES" sz="4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73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1513" y="810578"/>
            <a:ext cx="6060975" cy="1754326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Los animales inmundos siguen siendo inmundos. No aptos para el consumo humano. 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695644" y="2996952"/>
            <a:ext cx="7752713" cy="3416320"/>
          </a:xfrm>
          <a:prstGeom prst="rect">
            <a:avLst/>
          </a:prstGeom>
          <a:solidFill>
            <a:srgbClr val="F2C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Aharoni" panose="02010803020104030203" pitchFamily="2" charset="-79"/>
              </a:rPr>
              <a:t>Actualmente aun los animales categorizados como limpios,</a:t>
            </a:r>
          </a:p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 en muchos casos han llegado a ser inadecuados para el consumo humano por causa de la acción contaminante del hombre sobre la naturaleza.</a:t>
            </a:r>
            <a:endParaRPr lang="es-ES" sz="4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80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32" y="1503655"/>
            <a:ext cx="4734336" cy="3550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2876738" y="332656"/>
            <a:ext cx="3390524" cy="923330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Conclusión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743725" y="1503655"/>
            <a:ext cx="7656549" cy="3477875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1D1DFF"/>
                  </a:solidFill>
                  <a:prstDash val="solid"/>
                </a:ln>
                <a:solidFill>
                  <a:srgbClr val="1D1DFF"/>
                </a:solidFill>
                <a:cs typeface="Aharoni" panose="02010803020104030203" pitchFamily="2" charset="-79"/>
              </a:rPr>
              <a:t>Más importante que las formas externas de la religión es tener el corazón limpio de pecado. </a:t>
            </a:r>
          </a:p>
          <a:p>
            <a:pPr algn="ctr"/>
            <a:r>
              <a:rPr lang="es-CO" sz="3600" b="1" dirty="0">
                <a:ln w="22225">
                  <a:solidFill>
                    <a:srgbClr val="1D1DFF"/>
                  </a:solidFill>
                  <a:prstDash val="solid"/>
                </a:ln>
                <a:solidFill>
                  <a:srgbClr val="1D1DFF"/>
                </a:solidFill>
                <a:cs typeface="Aharoni" panose="02010803020104030203" pitchFamily="2" charset="-79"/>
              </a:rPr>
              <a:t>Este es un requisito para ver </a:t>
            </a:r>
            <a:r>
              <a:rPr lang="es-CO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“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Aharoni" panose="02010803020104030203" pitchFamily="2" charset="-79"/>
              </a:rPr>
              <a:t>al Rey en su hermosura</a:t>
            </a:r>
            <a:r>
              <a:rPr lang="es-CO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”, </a:t>
            </a:r>
            <a:r>
              <a:rPr lang="es-CO" sz="36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FF"/>
                </a:solidFill>
                <a:cs typeface="Aharoni" panose="02010803020104030203" pitchFamily="2" charset="-79"/>
              </a:rPr>
              <a:t>y</a:t>
            </a:r>
            <a:r>
              <a:rPr lang="es-CO" sz="3600" b="1" dirty="0">
                <a:ln w="22225">
                  <a:solidFill>
                    <a:srgbClr val="0000CC"/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“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Aharoni" panose="02010803020104030203" pitchFamily="2" charset="-79"/>
              </a:rPr>
              <a:t>la tierra que está lejos</a:t>
            </a:r>
            <a:r>
              <a:rPr lang="es-CO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”.    Isaías 33:17.</a:t>
            </a:r>
            <a:endParaRPr lang="es-ES" sz="36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43725" y="5229200"/>
            <a:ext cx="765654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chemeClr val="tx1"/>
                  </a:solidFill>
                </a:ln>
              </a:rPr>
              <a:t>Bienaventurados los de limpio corazón,  porque ellos verán a Dios.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Mateo 5:8 </a:t>
            </a:r>
          </a:p>
        </p:txBody>
      </p:sp>
    </p:spTree>
    <p:extLst>
      <p:ext uri="{BB962C8B-B14F-4D97-AF65-F5344CB8AC3E}">
        <p14:creationId xmlns:p14="http://schemas.microsoft.com/office/powerpoint/2010/main" val="8467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989602" y="3789040"/>
            <a:ext cx="7164796" cy="2308324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Dios nos ayude a tener una mente bien dispuesta y equilibrada para no subordinar la Escritura a nuestros gustos, creencias y tradiciones.</a:t>
            </a:r>
            <a:endParaRPr lang="es-ES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2 Rectángulo"/>
          <p:cNvSpPr/>
          <p:nvPr>
            <p:custDataLst>
              <p:tags r:id="rId3"/>
            </p:custDataLst>
          </p:nvPr>
        </p:nvSpPr>
        <p:spPr>
          <a:xfrm>
            <a:off x="1378918" y="620688"/>
            <a:ext cx="6386164" cy="2847223"/>
          </a:xfrm>
          <a:prstGeom prst="rect">
            <a:avLst/>
          </a:prstGeom>
          <a:solidFill>
            <a:srgbClr val="7E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Jesús sí hizo “</a:t>
            </a:r>
            <a:r>
              <a:rPr lang="es-CO" sz="3600" b="1" dirty="0">
                <a:ln>
                  <a:solidFill>
                    <a:srgbClr val="FFFF66"/>
                  </a:solidFill>
                </a:ln>
                <a:solidFill>
                  <a:srgbClr val="FFFF66"/>
                </a:solidFill>
                <a:cs typeface="Arial" pitchFamily="34" charset="0"/>
              </a:rPr>
              <a:t>limpios todos los alimentos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”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, pero los limpió de la tradición de los ancianos,</a:t>
            </a:r>
          </a:p>
          <a:p>
            <a:pPr algn="ctr"/>
            <a:r>
              <a:rPr lang="es-ES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>
                <a:ln>
                  <a:solidFill>
                    <a:srgbClr val="FFFF66"/>
                  </a:solidFill>
                </a:ln>
                <a:solidFill>
                  <a:srgbClr val="FFFF66"/>
                </a:solidFill>
                <a:cs typeface="Arial" pitchFamily="34" charset="0"/>
              </a:rPr>
              <a:t>no dio licencia para comer carne de animales inmundos.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66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59" y="2801897"/>
            <a:ext cx="4338482" cy="33634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4947" y="4581128"/>
            <a:ext cx="2274107" cy="1703182"/>
          </a:xfrm>
          <a:prstGeom prst="rect">
            <a:avLst/>
          </a:prstGeom>
        </p:spPr>
      </p:pic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665566" y="3230975"/>
            <a:ext cx="7812868" cy="2934329"/>
          </a:xfrm>
          <a:prstGeom prst="rect">
            <a:avLst/>
          </a:prstGeom>
          <a:solidFill>
            <a:srgbClr val="CC99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Este incidente se generó porque los fariseos y los escribas “</a:t>
            </a:r>
            <a:r>
              <a:rPr lang="es-ES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viendo a algunos de los discípulos de Jesús comer pan con manos inmundas, esto es,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no lavadas,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s-ES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los condenaban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”. Marcos 7:2  </a:t>
            </a:r>
          </a:p>
        </p:txBody>
      </p:sp>
      <p:sp>
        <p:nvSpPr>
          <p:cNvPr id="4" name="3 Rectángulo"/>
          <p:cNvSpPr/>
          <p:nvPr>
            <p:custDataLst>
              <p:tags r:id="rId3"/>
            </p:custDataLst>
          </p:nvPr>
        </p:nvSpPr>
        <p:spPr>
          <a:xfrm>
            <a:off x="1529663" y="954595"/>
            <a:ext cx="6084675" cy="1754326"/>
          </a:xfrm>
          <a:prstGeom prst="rect">
            <a:avLst/>
          </a:prstGeom>
          <a:solidFill>
            <a:srgbClr val="45DBF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Sigamos el ejemplo y analicemos el relato registrado en Mateo 15 y Marcos 7.</a:t>
            </a:r>
            <a:endParaRPr lang="es-ES" sz="3600" dirty="0">
              <a:ln w="1270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32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620" y="901989"/>
            <a:ext cx="6742760" cy="5054022"/>
          </a:xfrm>
          <a:prstGeom prst="rect">
            <a:avLst/>
          </a:prstGeom>
        </p:spPr>
      </p:pic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863588" y="3928988"/>
            <a:ext cx="7416825" cy="2308324"/>
          </a:xfrm>
          <a:prstGeom prst="rect">
            <a:avLst/>
          </a:prstGeom>
          <a:solidFill>
            <a:srgbClr val="45DBF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Arial" pitchFamily="34" charset="0"/>
              </a:rPr>
              <a:t>Los fariseos le daban más importancia a la tradición que a las Escrituras, de esta manera quebrantaban la Ley que pretendían defender.</a:t>
            </a:r>
            <a:endParaRPr lang="es-ES" sz="3600" b="1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3 Rectángulo"/>
          <p:cNvSpPr/>
          <p:nvPr>
            <p:custDataLst>
              <p:tags r:id="rId3"/>
            </p:custDataLst>
          </p:nvPr>
        </p:nvSpPr>
        <p:spPr>
          <a:xfrm>
            <a:off x="966845" y="638687"/>
            <a:ext cx="7133548" cy="2862321"/>
          </a:xfrm>
          <a:prstGeom prst="rect">
            <a:avLst/>
          </a:prstGeom>
          <a:solidFill>
            <a:srgbClr val="BEFA8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rgbClr val="0000FF"/>
                  </a:solidFill>
                </a:ln>
                <a:solidFill>
                  <a:srgbClr val="0000FF"/>
                </a:solidFill>
                <a:cs typeface="Arial" pitchFamily="34" charset="0"/>
              </a:rPr>
              <a:t>Le preguntaron, pues, los fariseos y los escribas: </a:t>
            </a:r>
            <a:r>
              <a:rPr lang="es-E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¿Por qué tus discípulos no andan conforme a la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tradición de los ancianos</a:t>
            </a:r>
            <a:r>
              <a:rPr lang="es-ES" sz="36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, </a:t>
            </a:r>
            <a:r>
              <a:rPr lang="es-E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sino que comen pan con manos inmundas?  </a:t>
            </a:r>
            <a:r>
              <a:rPr lang="es-ES" sz="3600" b="1" dirty="0">
                <a:ln w="12700">
                  <a:solidFill>
                    <a:srgbClr val="0000FF"/>
                  </a:solidFill>
                </a:ln>
                <a:solidFill>
                  <a:srgbClr val="0000FF"/>
                </a:solidFill>
                <a:cs typeface="Arial" pitchFamily="34" charset="0"/>
              </a:rPr>
              <a:t>Marcos 7:5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6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712" y="2942196"/>
            <a:ext cx="5086576" cy="3812633"/>
          </a:xfrm>
          <a:prstGeom prst="rect">
            <a:avLst/>
          </a:prstGeom>
        </p:spPr>
      </p:pic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683568" y="1124744"/>
            <a:ext cx="7776865" cy="1800200"/>
          </a:xfrm>
          <a:prstGeom prst="rect">
            <a:avLst/>
          </a:prstGeom>
          <a:solidFill>
            <a:srgbClr val="FAAF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Después de amonestar a los fariseos por su hipocresía, Jesús se dirige a la multitud y responde con esta parábola:</a:t>
            </a:r>
          </a:p>
        </p:txBody>
      </p:sp>
      <p:sp>
        <p:nvSpPr>
          <p:cNvPr id="4" name="3 Rectángulo"/>
          <p:cNvSpPr/>
          <p:nvPr>
            <p:custDataLst>
              <p:tags r:id="rId3"/>
            </p:custDataLst>
          </p:nvPr>
        </p:nvSpPr>
        <p:spPr>
          <a:xfrm>
            <a:off x="1295636" y="3789040"/>
            <a:ext cx="6552728" cy="230832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cs typeface="Aharoni" panose="02010803020104030203" pitchFamily="2" charset="-79"/>
              </a:rPr>
              <a:t>No lo que entra en la boca contamina al hombre; mas lo que sale de la boca, esto contamina al hombre. 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cs typeface="Aharoni" panose="02010803020104030203" pitchFamily="2" charset="-79"/>
              </a:rPr>
              <a:t>Mateo 15:11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4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71862" y="4581131"/>
            <a:ext cx="4200281" cy="1200329"/>
          </a:xfrm>
          <a:prstGeom prst="rect">
            <a:avLst/>
          </a:prstGeom>
          <a:solidFill>
            <a:srgbClr val="45DBF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 continuación Jesús explica la parábola.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49643" y="1340768"/>
            <a:ext cx="6444716" cy="2308324"/>
          </a:xfrm>
          <a:prstGeom prst="rect">
            <a:avLst/>
          </a:prstGeom>
          <a:solidFill>
            <a:srgbClr val="C7F9A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Los discípulos no entendieron, entonces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“Pedro, le dijo: Explícanos esta parábola”. </a:t>
            </a: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Mateo 15:15.</a:t>
            </a:r>
          </a:p>
        </p:txBody>
      </p:sp>
    </p:spTree>
    <p:extLst>
      <p:ext uri="{BB962C8B-B14F-4D97-AF65-F5344CB8AC3E}">
        <p14:creationId xmlns:p14="http://schemas.microsoft.com/office/powerpoint/2010/main" val="40462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8064896" cy="5693866"/>
          </a:xfrm>
          <a:prstGeom prst="rect">
            <a:avLst/>
          </a:prstGeom>
          <a:solidFill>
            <a:srgbClr val="94F587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18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Él les dijo: ¿También vosotros estáis así sin entendimiento? ¿No entendéis que todo lo de fuera que entra en el hombre, no le puede contaminar, </a:t>
            </a:r>
          </a:p>
          <a:p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19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porque no entra en su corazón, sino en el vientre, y sale a la letrina? Esto decía, haciendo limpios todos los alimentos.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20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Pero decía, que lo que del hombre sale, eso contamina al hombre.  </a:t>
            </a:r>
          </a:p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E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Marcos 7. </a:t>
            </a:r>
            <a:endParaRPr lang="es-ES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915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980731"/>
            <a:ext cx="8064896" cy="5139869"/>
          </a:xfrm>
          <a:prstGeom prst="rect">
            <a:avLst/>
          </a:prstGeom>
          <a:solidFill>
            <a:srgbClr val="94F587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21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Porque de dentro, del corazón de los hombres, salen los malos pensamientos, los adulterios, las fornicaciones, los homicidios,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22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los hurtos, las avaricias, las maldades, el engaño, la lascivia, la envidia, la maledicencia, la soberbia, la insensatez. 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23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Todas estas maldades de dentro salen, y contaminan al hombre.     </a:t>
            </a:r>
          </a:p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E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Marcos 7.</a:t>
            </a:r>
          </a:p>
        </p:txBody>
      </p:sp>
    </p:spTree>
    <p:extLst>
      <p:ext uri="{BB962C8B-B14F-4D97-AF65-F5344CB8AC3E}">
        <p14:creationId xmlns:p14="http://schemas.microsoft.com/office/powerpoint/2010/main" val="273371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43" y="1628802"/>
            <a:ext cx="6510631" cy="488297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289043" y="428473"/>
            <a:ext cx="6510631" cy="1200329"/>
          </a:xfrm>
          <a:prstGeom prst="rect">
            <a:avLst/>
          </a:prstGeom>
          <a:solidFill>
            <a:srgbClr val="45DBF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¿Por qué los fariseos se lavaban las manos muchas veces?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91927" y="3573016"/>
            <a:ext cx="7704856" cy="2862322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Calibri" panose="020F0502020204030204" pitchFamily="34" charset="0"/>
              </a:rPr>
              <a:t>La inquietud de los fariseos no era porque los discípulos hubieran quebrantado un mandamiento de Dios,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ni siquiera por razones de higiene, sino por la tradición de los ancianos.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1688134" y="2012649"/>
            <a:ext cx="5712449" cy="1200329"/>
          </a:xfrm>
          <a:prstGeom prst="rect">
            <a:avLst/>
          </a:prstGeom>
          <a:solidFill>
            <a:srgbClr val="E2A7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“Por la tradición de los ancianos”. </a:t>
            </a:r>
            <a:r>
              <a:rPr lang="es-ES" sz="36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Marcos 7:2.</a:t>
            </a:r>
          </a:p>
        </p:txBody>
      </p:sp>
    </p:spTree>
    <p:extLst>
      <p:ext uri="{BB962C8B-B14F-4D97-AF65-F5344CB8AC3E}">
        <p14:creationId xmlns:p14="http://schemas.microsoft.com/office/powerpoint/2010/main" val="39181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2JASqBaS2e6hdljli6Q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yfwJBsaU961QbtHJDAw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kGC8mF8389r36Hk4pJV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95Q2heXOGxnaVP7t6uL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o7m0oyaMTNJYwwijoU6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GVLuXWDq7yohGIGhPoE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qXjAbM5RYDpurqeUBe9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zfQzD74IFzh6vObmLQ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Scgf2VNpJaTfn4KB9Y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clVpIetj8qAPnDio48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cfr7B9HmskM2ZVjCcy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b9YEY9CZPXHklkQbFMH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tExG7jLUEkHY58GYBDkC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3kEm4sVmjq5JAUquPWs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4TNCEAVCOgvoumsWGrI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0o64b8uFj9hYgKzsOkr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dcp41Sg051FvTowApM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7v5IndDnwHWbbTE77Bp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jKRaVeVFytSQ4UYjv2n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zIdCViEwIDiRclQdips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ikPJ8N6nWmLkb9WiiC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ydHCshJYfEP7pTNc9Rq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RBrFN2xFSOPlyqTLC0g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6RaHgZ6PP6G3MB1wkODY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6v3J3v6s9BryB7QsL1KR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qm6baDwBGJPZl6Ycu0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uaub3zNT6IiNDnXjWPD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M7umMOfQ27dbRWHYzWO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GytBfb4x3uuFnnGHMYD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zrv0CXfGcYcFrWSby4Mu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GbykiSaP8lrvZ15ey7h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sIVKOAqzub7QLksiFnw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eVXR6kwFcGqaIPox3zp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AT0Zv6q3u4o9indjmzs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o8gKLgrUQVHBuZNWu63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qABCT7kWXfZYxOBlyfd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t6loJ65iw2hYIF99mjzU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CvsYl8yNBGAV6uhvneR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Gz6WcoSTIVx2uPWLLWKJ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oNyERQVl2iIGPSSoW9U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n40rzCsUU0v5binxx2X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kO03Sm0BOJDKptEqhjS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bJHA0oBSKBK9KbqwK6Ui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srTTT6KEtMPBDhlilCZ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u0LpiT9GtfCI1xENxqf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ZgJsZKyMd6wpggG6vv7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j8y9asLiifLrrCaq606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5d05Be6uOUT1WATQA61U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DPO3W5o7ZqoA3k84Qwb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xqGAwgp0GEVOAbhxi16H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CmwyHvfuJ0PMhnnly7HZ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EeKXNjeaHKW3Nj3XzUK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YNTT9WtYZVJSHiOKHVg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PeA4hAyMeyOJfW3U9hGJ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1kVBL9OcPUmCTYFj4FS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Wo8wyjEGAf3Ho0d5OxU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3Y2RHNLZSylOTEtwqJAp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6mYnB4BOjxjaRCJi7p3V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yaMEB9rGCivARFSjcGn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uIMQM8CbmIY2ONBWtsm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xAlFEy21UgzJ3nhMlP1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Ej9EArCIUuaNQxaSF6Ey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8FWQO1b5NMtaV1wZYApc"/>
</p:tagLst>
</file>

<file path=ppt/theme/theme1.xml><?xml version="1.0" encoding="utf-8"?>
<a:theme xmlns:a="http://schemas.openxmlformats.org/drawingml/2006/main" name="Tema de Offic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4647</TotalTime>
  <Words>1293</Words>
  <Application>Microsoft Office PowerPoint</Application>
  <PresentationFormat>Presentación en pantalla (4:3)</PresentationFormat>
  <Paragraphs>72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Aharoni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EZEQUIEL 9: SELLAMIENTO Y DESTRUCCIÓN.</dc:title>
  <dc:creator>Luffi</dc:creator>
  <cp:lastModifiedBy>Diego Castilla</cp:lastModifiedBy>
  <cp:revision>730</cp:revision>
  <dcterms:created xsi:type="dcterms:W3CDTF">2013-02-19T02:38:15Z</dcterms:created>
  <dcterms:modified xsi:type="dcterms:W3CDTF">2024-11-12T18:56:05Z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12Or_hmKZLwW8EZ0mvNtdhTZUoWyDCEcWDSBFKxLZuGY</vt:lpwstr>
  </property>
  <property fmtid="{D5CDD505-2E9C-101B-9397-08002B2CF9AE}" pid="3" name="Google.Documents.RevisionId">
    <vt:lpwstr>03105804441747355893</vt:lpwstr>
  </property>
  <property fmtid="{D5CDD505-2E9C-101B-9397-08002B2CF9AE}" pid="4" name="Google.Documents.PluginVersion">
    <vt:lpwstr>2.0.2662.553</vt:lpwstr>
  </property>
  <property fmtid="{D5CDD505-2E9C-101B-9397-08002B2CF9AE}" pid="5" name="Google.Documents.MergeIncapabilityFlags">
    <vt:i4>0</vt:i4>
  </property>
  <property fmtid="{D5CDD505-2E9C-101B-9397-08002B2CF9AE}" pid="6" name="Google.Documents.Tracking">
    <vt:lpwstr>true</vt:lpwstr>
  </property>
</Properties>
</file>