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E5525-C323-40E0-9146-04AD4C18E896}" type="datetimeFigureOut">
              <a:rPr lang="es-ES" smtClean="0"/>
              <a:t>16/03/2010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7B7B-38A5-4C50-9BB6-B8A817C6D9A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7B7B-38A5-4C50-9BB6-B8A817C6D9A0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668C-686B-4647-83E7-8E2CD88FC1E1}" type="datetimeFigureOut">
              <a:rPr lang="es-ES" smtClean="0"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3B0E-1929-4F10-9441-75735B6A8CB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hyperlink" Target="http://www.iglesia.net/biblia/libros/apocalipsis.html" TargetMode="External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ttingedge.org/news/n1359.cfm" TargetMode="External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truth.5u.com/paganism.htm" TargetMode="External"/><Relationship Id="rId7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hyperlink" Target="http://www.nazarite.net/satanic-symbols.html" TargetMode="External"/><Relationship Id="rId4" Type="http://schemas.openxmlformats.org/officeDocument/2006/relationships/image" Target="../media/image66.jpeg"/><Relationship Id="rId9" Type="http://schemas.openxmlformats.org/officeDocument/2006/relationships/hyperlink" Target="http://www.aloha.net/~mikesch/verita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http://www.iglesia.net/biblia/libros/amos.html" TargetMode="External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hyperlink" Target="http://www.exposingsatanism.org/signsymbols.htm" TargetMode="External"/><Relationship Id="rId10" Type="http://schemas.openxmlformats.org/officeDocument/2006/relationships/image" Target="../media/image79.jpeg"/><Relationship Id="rId4" Type="http://schemas.openxmlformats.org/officeDocument/2006/relationships/hyperlink" Target="http://www.iglesia.net/biblia/libros/hechos.html" TargetMode="External"/><Relationship Id="rId9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ttingedge.org/n1034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hyperlink" Target="http://www.cuttingedge.org/sp/n1865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hyperlink" Target="http://www.chatea.cl/detalle_noticia.php?cont=44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iglesia.net/biblia/libros/apocalipsis.html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onstrance" TargetMode="External"/><Relationship Id="rId13" Type="http://schemas.openxmlformats.org/officeDocument/2006/relationships/hyperlink" Target="http://www.iglesia.net/biblia/libros/2reyes.html" TargetMode="External"/><Relationship Id="rId18" Type="http://schemas.openxmlformats.org/officeDocument/2006/relationships/hyperlink" Target="http://www.iglesia.net/biblia/libros/romanos.html" TargetMode="External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12" Type="http://schemas.openxmlformats.org/officeDocument/2006/relationships/hyperlink" Target="http://www.iglesia.net/biblia/libros/1reyes.html" TargetMode="External"/><Relationship Id="rId17" Type="http://schemas.openxmlformats.org/officeDocument/2006/relationships/hyperlink" Target="http://www.iglesia.net/biblia/libros/sofonias.html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iglesia.net/biblia/libros/osea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11" Type="http://schemas.openxmlformats.org/officeDocument/2006/relationships/hyperlink" Target="http://www.iglesia.net/biblia/libros/jueces.html" TargetMode="External"/><Relationship Id="rId5" Type="http://schemas.openxmlformats.org/officeDocument/2006/relationships/image" Target="../media/image91.jpeg"/><Relationship Id="rId15" Type="http://schemas.openxmlformats.org/officeDocument/2006/relationships/hyperlink" Target="http://www.iglesia.net/biblia/libros/jeremias.html" TargetMode="External"/><Relationship Id="rId10" Type="http://schemas.openxmlformats.org/officeDocument/2006/relationships/image" Target="../media/image94.jpeg"/><Relationship Id="rId4" Type="http://schemas.openxmlformats.org/officeDocument/2006/relationships/image" Target="../media/image90.jpeg"/><Relationship Id="rId9" Type="http://schemas.openxmlformats.org/officeDocument/2006/relationships/hyperlink" Target="http://www.aloha.net/~mikesch/monstr.htm" TargetMode="External"/><Relationship Id="rId14" Type="http://schemas.openxmlformats.org/officeDocument/2006/relationships/hyperlink" Target="http://www.iglesia.net/biblia/libros/2cronicas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78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glesia.net/biblia/libros/apocalipsi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iglesia.net/biblia/libros/apocalipsi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0" y="1371600"/>
            <a:ext cx="9144000" cy="3124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597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520402"/>
              </a:extrusionClr>
            </a:sp3d>
          </a:bodyPr>
          <a:lstStyle/>
          <a:p>
            <a:pPr algn="ctr"/>
            <a:r>
              <a:rPr lang="es-ES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ial Black"/>
              </a:rPr>
              <a:t>Prepárese para ver a La Gran Ramera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3600" dirty="0">
                <a:solidFill>
                  <a:srgbClr val="FF0000"/>
                </a:solidFill>
                <a:hlinkClick r:id="rId2"/>
              </a:rPr>
              <a:t>Apocalipsis </a:t>
            </a:r>
            <a:r>
              <a:rPr lang="es-PR" sz="3600" dirty="0" smtClean="0">
                <a:solidFill>
                  <a:srgbClr val="FF0000"/>
                </a:solidFill>
                <a:hlinkClick r:id="rId2"/>
              </a:rPr>
              <a:t>17:4</a:t>
            </a:r>
            <a:endParaRPr lang="es-PR" sz="3600" dirty="0" smtClean="0"/>
          </a:p>
          <a:p>
            <a:pPr marL="838200" indent="-838200" algn="ctr"/>
            <a:r>
              <a:rPr lang="es-PR" sz="3600" dirty="0" smtClean="0"/>
              <a:t>Utiliza </a:t>
            </a:r>
            <a:r>
              <a:rPr lang="es-PR" sz="3600" dirty="0"/>
              <a:t>un cáliz de oro.</a:t>
            </a:r>
          </a:p>
        </p:txBody>
      </p:sp>
      <p:pic>
        <p:nvPicPr>
          <p:cNvPr id="5" name="Picture 13" descr="56urth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97596"/>
            <a:ext cx="3462334" cy="49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aliz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41" y="1431925"/>
            <a:ext cx="4996670" cy="492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u="sng" dirty="0">
                <a:solidFill>
                  <a:srgbClr val="FF0000"/>
                </a:solidFill>
              </a:rPr>
              <a:t>Apocalipsis 17:9</a:t>
            </a:r>
            <a:r>
              <a:rPr lang="es-PR" sz="2400" dirty="0"/>
              <a:t>	</a:t>
            </a:r>
            <a:endParaRPr lang="es-PR" sz="2400" dirty="0" smtClean="0"/>
          </a:p>
          <a:p>
            <a:pPr marL="838200" indent="-838200" algn="ctr"/>
            <a:r>
              <a:rPr lang="es-PR" sz="2400" dirty="0" smtClean="0"/>
              <a:t>Esta </a:t>
            </a:r>
            <a:r>
              <a:rPr lang="es-PR" sz="2400" dirty="0"/>
              <a:t>localizada en 7 </a:t>
            </a:r>
            <a:r>
              <a:rPr lang="es-PR" sz="2400" dirty="0" smtClean="0"/>
              <a:t>montes</a:t>
            </a:r>
            <a:endParaRPr lang="es-PR" sz="2400" dirty="0"/>
          </a:p>
        </p:txBody>
      </p:sp>
      <p:pic>
        <p:nvPicPr>
          <p:cNvPr id="5" name="Picture 7" descr="Vatican 7 h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8006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953000" y="11430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lnSpc>
                <a:spcPct val="80000"/>
              </a:lnSpc>
              <a:spcBef>
                <a:spcPct val="20000"/>
              </a:spcBef>
            </a:pPr>
            <a:r>
              <a:rPr lang="es-PR" sz="2000"/>
              <a:t>	</a:t>
            </a:r>
            <a:r>
              <a:rPr lang="es-PR" sz="2400"/>
              <a:t>¿Sabías que al Vaticano también se le conoce como La ciudad de los 7 montes?</a:t>
            </a:r>
          </a:p>
          <a:p>
            <a:pPr marL="533400" indent="-533400" algn="just">
              <a:lnSpc>
                <a:spcPct val="80000"/>
              </a:lnSpc>
              <a:spcBef>
                <a:spcPct val="20000"/>
              </a:spcBef>
            </a:pPr>
            <a:endParaRPr lang="es-PR" sz="2000"/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PR" sz="2800"/>
              <a:t> </a:t>
            </a:r>
            <a:r>
              <a:rPr lang="es-PR" sz="2400"/>
              <a:t>Capitolina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PR" sz="2400"/>
              <a:t> Quirinal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PR" sz="2400"/>
              <a:t> Viminal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PR" sz="2400"/>
              <a:t> Esquilina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PR" sz="2400"/>
              <a:t> Celi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PR" sz="2400"/>
              <a:t> Palatina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PR" sz="2400"/>
              <a:t> Avintina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PR" sz="28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362200" y="247015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3048000" y="193675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505200" y="231775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3733800" y="277495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2819400" y="39941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 flipV="1">
            <a:off x="3048000" y="346075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 flipV="1">
            <a:off x="3733800" y="361315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133600" y="196691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3200" b="1">
                <a:solidFill>
                  <a:srgbClr val="3333FF"/>
                </a:solidFill>
              </a:rPr>
              <a:t>1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895600" y="1479550"/>
            <a:ext cx="311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3200" b="1">
                <a:solidFill>
                  <a:srgbClr val="3333FF"/>
                </a:solidFill>
              </a:rPr>
              <a:t>2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038600" y="2012950"/>
            <a:ext cx="311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3200" b="1">
                <a:solidFill>
                  <a:srgbClr val="3333FF"/>
                </a:solidFill>
              </a:rPr>
              <a:t>3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038600" y="2698750"/>
            <a:ext cx="311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3200" b="1">
                <a:solidFill>
                  <a:srgbClr val="3333FF"/>
                </a:solidFill>
              </a:rPr>
              <a:t>4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038600" y="3613150"/>
            <a:ext cx="311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3200" b="1">
                <a:solidFill>
                  <a:srgbClr val="3333FF"/>
                </a:solidFill>
              </a:rPr>
              <a:t>5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667000" y="4451350"/>
            <a:ext cx="304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3352800" y="3841750"/>
            <a:ext cx="311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3200" b="1">
                <a:solidFill>
                  <a:srgbClr val="3333FF"/>
                </a:solidFill>
              </a:rPr>
              <a:t>6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228600" y="1708150"/>
            <a:ext cx="2057400" cy="1600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57200" y="521335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El Vaticano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1219200" y="3308350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3716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Apocalipsis 13:17-18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 …y que ninguno pudiese comprar ni vender, sino el que tuviese </a:t>
            </a:r>
            <a:r>
              <a:rPr kumimoji="0" lang="es-P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marca o el nombre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bestia, o el </a:t>
            </a:r>
            <a:r>
              <a:rPr kumimoji="0" lang="es-P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número de su nombre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b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 …Aquí hay sabiduría.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que tiene entendimiento, </a:t>
            </a:r>
            <a:r>
              <a:rPr kumimoji="0" lang="es-P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cuente el número de la bestia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pues es número de hombre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Y su número </a:t>
            </a:r>
            <a:r>
              <a:rPr kumimoji="0" lang="es-P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seiscientos sesenta y seis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P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>
                <a:solidFill>
                  <a:srgbClr val="FF0000"/>
                </a:solidFill>
                <a:hlinkClick r:id="rId2"/>
              </a:rPr>
              <a:t>Apocalipsis </a:t>
            </a:r>
            <a:r>
              <a:rPr lang="es-PR" sz="2400" dirty="0" smtClean="0">
                <a:solidFill>
                  <a:srgbClr val="FF0000"/>
                </a:solidFill>
                <a:hlinkClick r:id="rId2"/>
              </a:rPr>
              <a:t>13:18</a:t>
            </a:r>
            <a:endParaRPr lang="es-PR" sz="2400" dirty="0" smtClean="0">
              <a:solidFill>
                <a:srgbClr val="FF0000"/>
              </a:solidFill>
            </a:endParaRPr>
          </a:p>
          <a:p>
            <a:pPr marL="838200" indent="-838200" algn="ctr"/>
            <a:r>
              <a:rPr lang="es-PR" sz="2400" dirty="0" smtClean="0">
                <a:solidFill>
                  <a:srgbClr val="FFFF99"/>
                </a:solidFill>
              </a:rPr>
              <a:t>Tiene </a:t>
            </a:r>
            <a:r>
              <a:rPr lang="es-PR" sz="2400" dirty="0">
                <a:solidFill>
                  <a:srgbClr val="FFFF99"/>
                </a:solidFill>
              </a:rPr>
              <a:t>el número de la bestia </a:t>
            </a:r>
            <a:r>
              <a:rPr lang="es-PR" sz="4000" dirty="0">
                <a:solidFill>
                  <a:srgbClr val="FF0000"/>
                </a:solidFill>
              </a:rPr>
              <a:t>666</a:t>
            </a:r>
            <a:endParaRPr lang="es-PR" sz="2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8600" y="990600"/>
            <a:ext cx="9144000" cy="5867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Palabra te dice que es un nombre blasfemo.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¿A todo Papa que sube al trono se le otorga un nombre de autoridad y que este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es una blasfemia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¿Sabe usted cual es este nombre?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 nombre es “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VICARIVS FILII DEI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icario, ria. - (Del lat. </a:t>
            </a:r>
            <a:r>
              <a:rPr kumimoji="0" lang="es-ES" sz="2400" b="0" i="1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vicarĭus</a:t>
            </a: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adj. Que tiene las veces, poder y facultades de otra persona o la sustituye.</a:t>
            </a: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Esto traducido es, “vicario o suplente del hijo de</a:t>
            </a:r>
            <a:b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Dios”.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=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Vicarivs Filii Dei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>
                <a:solidFill>
                  <a:srgbClr val="FF0000"/>
                </a:solidFill>
                <a:hlinkClick r:id="rId2"/>
              </a:rPr>
              <a:t>Apocalipsis </a:t>
            </a:r>
            <a:r>
              <a:rPr lang="es-PR" sz="2400" dirty="0" smtClean="0">
                <a:solidFill>
                  <a:srgbClr val="FF0000"/>
                </a:solidFill>
                <a:hlinkClick r:id="rId2"/>
              </a:rPr>
              <a:t>13:18</a:t>
            </a:r>
            <a:endParaRPr lang="es-PR" sz="2400" dirty="0" smtClean="0">
              <a:solidFill>
                <a:srgbClr val="FF0000"/>
              </a:solidFill>
            </a:endParaRPr>
          </a:p>
          <a:p>
            <a:pPr marL="838200" indent="-838200" algn="ctr"/>
            <a:r>
              <a:rPr lang="es-PR" sz="2400" dirty="0">
                <a:solidFill>
                  <a:srgbClr val="FFFF99"/>
                </a:solidFill>
              </a:rPr>
              <a:t>	Tiene el numero de la bestia </a:t>
            </a:r>
            <a:r>
              <a:rPr lang="es-PR" sz="2400" dirty="0">
                <a:solidFill>
                  <a:srgbClr val="FF0000"/>
                </a:solidFill>
              </a:rPr>
              <a:t>666</a:t>
            </a:r>
            <a:endParaRPr lang="es-PR" sz="2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0" y="2819400"/>
            <a:ext cx="9144000" cy="4038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Apocalipsis 13:18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dice: “cuente el número de la bestia”.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nombre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VICARIVS FILII DEI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en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latín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latín es el lenguaje escogido de Roma (alfabeto).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latín también es su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numérico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(números romanos).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s-P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Veamos...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>
                <a:solidFill>
                  <a:srgbClr val="FF0000"/>
                </a:solidFill>
                <a:hlinkClick r:id="rId2"/>
              </a:rPr>
              <a:t>Apocalipsis 13:18</a:t>
            </a:r>
            <a:r>
              <a:rPr lang="es-PR" sz="2400" dirty="0">
                <a:solidFill>
                  <a:srgbClr val="FFFF99"/>
                </a:solidFill>
              </a:rPr>
              <a:t>	</a:t>
            </a:r>
            <a:endParaRPr lang="es-PR" sz="2400" dirty="0" smtClean="0">
              <a:solidFill>
                <a:srgbClr val="FFFF99"/>
              </a:solidFill>
            </a:endParaRPr>
          </a:p>
          <a:p>
            <a:pPr marL="838200" indent="-838200" algn="ctr"/>
            <a:r>
              <a:rPr lang="es-PR" sz="2400" dirty="0" smtClean="0">
                <a:solidFill>
                  <a:srgbClr val="FFFF99"/>
                </a:solidFill>
              </a:rPr>
              <a:t>Tiene </a:t>
            </a:r>
            <a:r>
              <a:rPr lang="es-PR" sz="2400" dirty="0">
                <a:solidFill>
                  <a:srgbClr val="FFFF99"/>
                </a:solidFill>
              </a:rPr>
              <a:t>el número de la bestia </a:t>
            </a:r>
            <a:r>
              <a:rPr lang="es-PR" sz="2400" dirty="0">
                <a:solidFill>
                  <a:srgbClr val="FF0000"/>
                </a:solidFill>
              </a:rPr>
              <a:t>666</a:t>
            </a:r>
            <a:endParaRPr lang="es-PR" sz="2400" dirty="0">
              <a:solidFill>
                <a:srgbClr val="FFFF99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2400">
                <a:solidFill>
                  <a:srgbClr val="FFFF99"/>
                </a:solidFill>
              </a:rPr>
              <a:t>¿Cómo podemos saber si este nombre es el nombre blasfemo que dice. </a:t>
            </a:r>
          </a:p>
          <a:p>
            <a:pPr>
              <a:spcBef>
                <a:spcPct val="20000"/>
              </a:spcBef>
            </a:pPr>
            <a:endParaRPr lang="es-PR" sz="240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R" sz="2400">
                <a:solidFill>
                  <a:srgbClr val="FFFF99"/>
                </a:solidFill>
              </a:rPr>
              <a:t>La palabra de Dios no falla, </a:t>
            </a:r>
            <a:r>
              <a:rPr lang="es-PR" sz="2400">
                <a:solidFill>
                  <a:srgbClr val="9900CC"/>
                </a:solidFill>
              </a:rPr>
              <a:t>Vicarivs Filii Dei</a:t>
            </a:r>
            <a:r>
              <a:rPr lang="es-PR" sz="2400">
                <a:solidFill>
                  <a:srgbClr val="FFFF99"/>
                </a:solidFill>
              </a:rPr>
              <a:t>, el título que le otorgan al Papa es sin duda el nombre blasfemo.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3400" y="1584325"/>
            <a:ext cx="609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V=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I=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C=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A=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R=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I=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V=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S=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14400" y="1584325"/>
            <a:ext cx="609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100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62200" y="1604963"/>
            <a:ext cx="6096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F=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I=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L=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I=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I=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43200" y="1584325"/>
            <a:ext cx="609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38600" y="1584325"/>
            <a:ext cx="609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CC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D=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E=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I=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19600" y="1584325"/>
            <a:ext cx="609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500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457200" y="4937125"/>
            <a:ext cx="1143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886200" y="4937125"/>
            <a:ext cx="1143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209800" y="4937125"/>
            <a:ext cx="1143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85800" y="50133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112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14600" y="50133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114800" y="50133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501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705600" y="1584325"/>
            <a:ext cx="838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112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53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501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553200" y="4937125"/>
            <a:ext cx="1143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867400" y="5013325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=  </a:t>
            </a:r>
            <a:r>
              <a:rPr lang="en-US" sz="5400" b="1">
                <a:solidFill>
                  <a:srgbClr val="FF0000"/>
                </a:solidFill>
              </a:rPr>
              <a:t>666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0" y="844536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3200" b="1" dirty="0">
                <a:solidFill>
                  <a:schemeClr val="bg1"/>
                </a:solidFill>
              </a:rPr>
              <a:t>¿Sabes los números Romanos?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>
                <a:solidFill>
                  <a:srgbClr val="FF0000"/>
                </a:solidFill>
                <a:hlinkClick r:id="rId2"/>
              </a:rPr>
              <a:t>Apocalipsis </a:t>
            </a:r>
            <a:r>
              <a:rPr lang="es-PR" sz="2400" dirty="0" smtClean="0">
                <a:solidFill>
                  <a:srgbClr val="FF0000"/>
                </a:solidFill>
                <a:hlinkClick r:id="rId2"/>
              </a:rPr>
              <a:t>13:18</a:t>
            </a:r>
            <a:r>
              <a:rPr lang="es-PR" sz="2400" dirty="0">
                <a:solidFill>
                  <a:srgbClr val="FFFF99"/>
                </a:solidFill>
              </a:rPr>
              <a:t>	</a:t>
            </a:r>
            <a:endParaRPr lang="es-PR" sz="2400" dirty="0" smtClean="0">
              <a:solidFill>
                <a:srgbClr val="FFFF99"/>
              </a:solidFill>
            </a:endParaRPr>
          </a:p>
          <a:p>
            <a:pPr marL="838200" indent="-838200" algn="ctr"/>
            <a:r>
              <a:rPr lang="es-PR" sz="2400" dirty="0" smtClean="0">
                <a:solidFill>
                  <a:srgbClr val="FFFF99"/>
                </a:solidFill>
              </a:rPr>
              <a:t>Tiene </a:t>
            </a:r>
            <a:r>
              <a:rPr lang="es-PR" sz="2400" dirty="0">
                <a:solidFill>
                  <a:srgbClr val="FFFF99"/>
                </a:solidFill>
              </a:rPr>
              <a:t>el número de la bestia </a:t>
            </a:r>
            <a:r>
              <a:rPr lang="es-PR" sz="3600" dirty="0">
                <a:solidFill>
                  <a:srgbClr val="FF0000"/>
                </a:solidFill>
              </a:rPr>
              <a:t>666</a:t>
            </a:r>
            <a:endParaRPr lang="es-PR" sz="2400" dirty="0">
              <a:solidFill>
                <a:srgbClr val="FFFF99"/>
              </a:solidFill>
            </a:endParaRPr>
          </a:p>
        </p:txBody>
      </p:sp>
      <p:pic>
        <p:nvPicPr>
          <p:cNvPr id="22" name="Picture 27" descr="untitled1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20757"/>
            <a:ext cx="2867036" cy="21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1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0"/>
            <a:ext cx="9144000" cy="3962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adoración babilónica de Isis, el Huevo Dorado de Astarte, y </a:t>
            </a:r>
          </a:p>
          <a:p>
            <a:pPr marL="609600" marR="0" lvl="0" indent="-6096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ritos de fertilidad de la primavera nos dan la Pascua ("Isis",</a:t>
            </a:r>
          </a:p>
          <a:p>
            <a:pPr marL="609600" marR="0" lvl="0" indent="-6096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diosa madre de Babilonia, de donde sale la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adoración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María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madre de Dios).</a:t>
            </a:r>
          </a:p>
        </p:txBody>
      </p:sp>
      <p:pic>
        <p:nvPicPr>
          <p:cNvPr id="5" name="Picture 6" descr="isieisw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715000"/>
            <a:ext cx="3105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u="sng">
                <a:solidFill>
                  <a:schemeClr val="bg1"/>
                </a:solidFill>
              </a:rPr>
              <a:t>Isis  con su hijo Iswara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Madre babilónica de  la India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Dos Babilonias,  p. 20</a:t>
            </a:r>
          </a:p>
        </p:txBody>
      </p:sp>
      <p:pic>
        <p:nvPicPr>
          <p:cNvPr id="7" name="Picture 8" descr="isisyhor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175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352800" y="5715000"/>
            <a:ext cx="2952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u="sng">
                <a:solidFill>
                  <a:schemeClr val="bg1"/>
                </a:solidFill>
              </a:rPr>
              <a:t>Isis con su hijo Horus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Madre babilónica de Egipto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Dos Babilonias,  p. 20</a:t>
            </a:r>
          </a:p>
        </p:txBody>
      </p:sp>
      <p:pic>
        <p:nvPicPr>
          <p:cNvPr id="9" name="Picture 10" descr="virgenmtcarmelb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667000"/>
            <a:ext cx="175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248400" y="5715000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u="sng">
                <a:solidFill>
                  <a:schemeClr val="bg1"/>
                </a:solidFill>
              </a:rPr>
              <a:t>María con el "Niñito Jesús“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Virgen del Monte Carmelo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f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3400425"/>
            <a:ext cx="35623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i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1428760" cy="224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V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285992"/>
            <a:ext cx="1285884" cy="230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Vi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5" y="4916032"/>
            <a:ext cx="1428759" cy="194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i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83135"/>
            <a:ext cx="1428728" cy="18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is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285992"/>
            <a:ext cx="960442" cy="221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Vi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929198"/>
            <a:ext cx="1490663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Vi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4929174"/>
            <a:ext cx="12128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>
                <a:solidFill>
                  <a:srgbClr val="FF0000"/>
                </a:solidFill>
                <a:hlinkClick r:id="rId10"/>
              </a:rPr>
              <a:t>Apocalipsis </a:t>
            </a:r>
            <a:r>
              <a:rPr lang="es-PR" sz="2400" dirty="0" smtClean="0">
                <a:solidFill>
                  <a:srgbClr val="FF0000"/>
                </a:solidFill>
                <a:hlinkClick r:id="rId10"/>
              </a:rPr>
              <a:t>5</a:t>
            </a:r>
            <a:endParaRPr lang="es-PR" sz="2400" dirty="0" smtClean="0">
              <a:solidFill>
                <a:srgbClr val="FF0000"/>
              </a:solidFill>
            </a:endParaRPr>
          </a:p>
          <a:p>
            <a:pPr marL="838200" indent="-838200" algn="ctr"/>
            <a:r>
              <a:rPr lang="es-PR" sz="2400" dirty="0">
                <a:solidFill>
                  <a:srgbClr val="FF0000"/>
                </a:solidFill>
              </a:rPr>
              <a:t>	Un misterio “Babilonia La Grande”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85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2400" dirty="0">
                <a:solidFill>
                  <a:srgbClr val="CC00FF"/>
                </a:solidFill>
              </a:rPr>
              <a:t>Apocalipsis18:4 salid de ella, pueblo mío...</a:t>
            </a:r>
          </a:p>
        </p:txBody>
      </p:sp>
      <p:pic>
        <p:nvPicPr>
          <p:cNvPr id="14" name="Picture 16" descr="cuadro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1143000"/>
            <a:ext cx="34290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1219200"/>
            <a:ext cx="57864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700" dirty="0">
                <a:solidFill>
                  <a:srgbClr val="FF0000"/>
                </a:solidFill>
              </a:rPr>
              <a:t>Aquí encontramos que los títulos que antes se atribuían a la diosa-madre pagana- fueron poco a poco aplicados a María. Tales títulos indican claramente que el supuesto culto a María de hoy es en realidad una continuación del culto a la diosa pagana.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285852" y="4572008"/>
            <a:ext cx="285748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dirty="0"/>
              <a:t>Isis, </a:t>
            </a:r>
            <a:r>
              <a:rPr lang="es-PR" dirty="0" err="1"/>
              <a:t>Semiramis</a:t>
            </a:r>
            <a:r>
              <a:rPr lang="es-PR" dirty="0"/>
              <a:t> y María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371600"/>
            <a:ext cx="9144000" cy="4191000"/>
          </a:xfrm>
          <a:prstGeom prst="rect">
            <a:avLst/>
          </a:prstGeo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Veamos la verdad detrás </a:t>
            </a:r>
            <a:br>
              <a:rPr kumimoji="0" lang="es-PR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</a:br>
            <a:r>
              <a:rPr kumimoji="0" lang="es-PR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de la mentira...</a:t>
            </a:r>
            <a:endParaRPr kumimoji="0" lang="es-PR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Cruz Torcida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00200" y="1066800"/>
            <a:ext cx="38100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El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crucifijo Satánico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 el símbolo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máximo del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tisse ITC" pitchFamily="82" charset="0"/>
                <a:ea typeface="+mn-ea"/>
                <a:cs typeface="+mn-cs"/>
              </a:rPr>
              <a:t>Anticristo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Creado por los satanistas en el siglo VI. Este, muestra un aspecto de “Jesucristo” muy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delgado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demacrado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si Él fuera una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víctima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horca de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hambre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patéticamente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ejecutado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cruz, con sus brazos  y piernas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dolorosamente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delgadas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demacradas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0" y="3143248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PR" sz="2400" dirty="0">
                <a:solidFill>
                  <a:srgbClr val="FFFF00"/>
                </a:solidFill>
              </a:rPr>
              <a:t>Cada vez que los fieles se inclinan ante el Papa, </a:t>
            </a:r>
            <a:r>
              <a:rPr lang="es-PR" sz="2400" b="1" dirty="0">
                <a:solidFill>
                  <a:srgbClr val="FFFF00"/>
                </a:solidFill>
              </a:rPr>
              <a:t>se inclinan ante la imagen</a:t>
            </a:r>
            <a:r>
              <a:rPr lang="es-PR" sz="2400" dirty="0">
                <a:solidFill>
                  <a:srgbClr val="FFFF00"/>
                </a:solidFill>
              </a:rPr>
              <a:t> del </a:t>
            </a:r>
            <a:r>
              <a:rPr lang="es-PR" sz="2400" b="1" dirty="0">
                <a:solidFill>
                  <a:srgbClr val="FFFF00"/>
                </a:solidFill>
                <a:latin typeface="Tempus Sans ITC" pitchFamily="82" charset="0"/>
              </a:rPr>
              <a:t>Anticristo </a:t>
            </a:r>
            <a:r>
              <a:rPr lang="es-PR" sz="2400" dirty="0">
                <a:solidFill>
                  <a:srgbClr val="FFFF00"/>
                </a:solidFill>
              </a:rPr>
              <a:t>sin tener el conocimiento</a:t>
            </a:r>
            <a:r>
              <a:rPr lang="es-PR" sz="2400" dirty="0"/>
              <a:t> </a:t>
            </a:r>
          </a:p>
        </p:txBody>
      </p:sp>
      <p:pic>
        <p:nvPicPr>
          <p:cNvPr id="7" name="Picture 5" descr="pope-german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000613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enedicto_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ru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71480"/>
            <a:ext cx="3505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ro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33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685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Apocalipsis 17:15 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“Me dijo también: Las 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aguas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has visto donde la ramera se sienta, 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pueblos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muchedumbres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naciones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lenguas</a:t>
            </a:r>
            <a:r>
              <a:rPr lang="es-PR" sz="2000" dirty="0" smtClean="0">
                <a:solidFill>
                  <a:schemeClr val="bg1"/>
                </a:solidFill>
              </a:rPr>
              <a:t>”</a:t>
            </a:r>
            <a:r>
              <a:rPr kumimoji="0" lang="es-P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57356" y="0"/>
            <a:ext cx="55006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 err="1" smtClean="0">
                <a:solidFill>
                  <a:srgbClr val="FFFFCC"/>
                </a:solidFill>
              </a:rPr>
              <a:t>Apoc</a:t>
            </a:r>
            <a:r>
              <a:rPr lang="es-PR" sz="2400" dirty="0" smtClean="0">
                <a:solidFill>
                  <a:srgbClr val="FFFFCC"/>
                </a:solidFill>
              </a:rPr>
              <a:t>. 17:15</a:t>
            </a:r>
            <a:r>
              <a:rPr lang="es-PR" sz="2400" dirty="0">
                <a:solidFill>
                  <a:srgbClr val="FFFFCC"/>
                </a:solidFill>
              </a:rPr>
              <a:t>	Tiene un alcance mundial 					</a:t>
            </a:r>
            <a:endParaRPr lang="es-PR" sz="2400" dirty="0">
              <a:solidFill>
                <a:schemeClr val="bg1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04800" y="5867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PR" sz="2000">
                <a:solidFill>
                  <a:schemeClr val="bg1"/>
                </a:solidFill>
              </a:rPr>
              <a:t>No cabe duda, que donde quiera que su líder se presente, es recibido por multitudes. ¿Puedes nombrar a otra institución con éste alcance?</a:t>
            </a:r>
          </a:p>
        </p:txBody>
      </p:sp>
      <p:pic>
        <p:nvPicPr>
          <p:cNvPr id="7" name="Picture 13" descr="p18713rfjy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7181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magen133852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892300"/>
            <a:ext cx="47244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w75rths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256"/>
            <a:ext cx="2133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benedzdficto_img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428736"/>
            <a:ext cx="2971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Cruz invertida</a:t>
            </a:r>
            <a:endParaRPr kumimoji="0" lang="es-PR" sz="20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0001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Se utiliza como símbolo de blasfemia y rechazo a Jesucristo y a la Cristiandad.  Simboliza la burla y el rechazo de Jesús.</a:t>
            </a:r>
          </a:p>
        </p:txBody>
      </p:sp>
      <p:pic>
        <p:nvPicPr>
          <p:cNvPr id="6" name="Picture 4" descr="invertecrosssenc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1257328" cy="175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3714752"/>
            <a:ext cx="1956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2400" b="1" dirty="0">
                <a:solidFill>
                  <a:srgbClr val="CC66FF"/>
                </a:solidFill>
              </a:rPr>
              <a:t>Cruz invertida</a:t>
            </a:r>
          </a:p>
        </p:txBody>
      </p:sp>
      <p:pic>
        <p:nvPicPr>
          <p:cNvPr id="8" name="Picture 6" descr="pope_invertedcros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1456" y="1752000"/>
            <a:ext cx="3502114" cy="26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trilcru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38322"/>
            <a:ext cx="2630478" cy="263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opeis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2122" y="4410081"/>
            <a:ext cx="3671878" cy="2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opesa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416022"/>
            <a:ext cx="3255970" cy="244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opecb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563500"/>
            <a:ext cx="1679592" cy="22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36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Símbolos de adoración al dios Sol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382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0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 = En hebreo - ”shemesh” = brillo del sol, “shamash” en inglés.</a:t>
            </a:r>
            <a:endParaRPr kumimoji="0" lang="es-PR" sz="20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símbolo más importante es un círculo, que representa la orbe redonda del Sol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</a:t>
            </a: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s-PR" sz="20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Este libro es un libro ocultista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ocho rayos que salen de la orbe y que se encuentran a su alrededor; la mayoría de los Satanistas aman el número "8", ya que representa la totalidad de su entrenamiento ocultista, como es simbolizado por el </a:t>
            </a:r>
            <a:r>
              <a:rPr kumimoji="0" lang="es-PR" sz="20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Óctuplo Sendero hacia la Iluminación</a:t>
            </a:r>
            <a:r>
              <a:rPr kumimoji="0" lang="es-PR" sz="20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".</a:t>
            </a: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untitled3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275" y="4953000"/>
            <a:ext cx="1457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1663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abre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953000"/>
            <a:ext cx="25527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un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8275" y="3924300"/>
            <a:ext cx="16859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ope_Eucharis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1000" y="4652963"/>
            <a:ext cx="12700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u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3429000"/>
            <a:ext cx="4495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029200" y="3733800"/>
            <a:ext cx="9906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096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PR" sz="2000">
                <a:solidFill>
                  <a:srgbClr val="FFFF66"/>
                </a:solidFill>
              </a:rPr>
              <a:t>Otras formas de adoración al  </a:t>
            </a:r>
            <a:r>
              <a:rPr lang="es-PR" sz="2000" b="1">
                <a:solidFill>
                  <a:srgbClr val="FFFF66"/>
                </a:solidFill>
                <a:latin typeface="Tempus Sans ITC" pitchFamily="82" charset="0"/>
              </a:rPr>
              <a:t>dios  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pe-pall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733800"/>
            <a:ext cx="1868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12954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Rey “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Shamshi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Adad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V”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477000" y="304800"/>
            <a:ext cx="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7" name="Picture 6" descr="Ste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43075"/>
            <a:ext cx="2209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9624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PR">
                <a:solidFill>
                  <a:srgbClr val="FFFF00"/>
                </a:solidFill>
              </a:rPr>
              <a:t>Note el uso de la cruz “</a:t>
            </a:r>
            <a:r>
              <a:rPr lang="en-US">
                <a:solidFill>
                  <a:srgbClr val="FFFF00"/>
                </a:solidFill>
              </a:rPr>
              <a:t>Pattée o Formée </a:t>
            </a:r>
            <a:r>
              <a:rPr lang="es-PR">
                <a:solidFill>
                  <a:srgbClr val="FFFF00"/>
                </a:solidFill>
              </a:rPr>
              <a:t>” en un antiguo Rey 2800 años atrás, el uso de esta cruz simbolizaba la adoración pagana al </a:t>
            </a:r>
            <a:r>
              <a:rPr lang="es-PR" sz="2400" b="1">
                <a:solidFill>
                  <a:srgbClr val="FFFF00"/>
                </a:solidFill>
                <a:latin typeface="Tempus Sans ITC" pitchFamily="82" charset="0"/>
              </a:rPr>
              <a:t>dios del Sol</a:t>
            </a:r>
            <a:r>
              <a:rPr lang="es-PR">
                <a:solidFill>
                  <a:srgbClr val="FFFF00"/>
                </a:solidFill>
              </a:rPr>
              <a:t>.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7554" y="1357298"/>
            <a:ext cx="2509846" cy="39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FFFF00"/>
                </a:solidFill>
              </a:rPr>
              <a:t>“</a:t>
            </a:r>
            <a:r>
              <a:rPr lang="en-US" sz="2400" u="sng" dirty="0" err="1">
                <a:solidFill>
                  <a:srgbClr val="FFFF00"/>
                </a:solidFill>
              </a:rPr>
              <a:t>pallium</a:t>
            </a:r>
            <a:r>
              <a:rPr lang="en-US" sz="2400" u="sng" dirty="0">
                <a:solidFill>
                  <a:srgbClr val="FFFF00"/>
                </a:solidFill>
              </a:rPr>
              <a:t>“ papal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9800" y="13716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PR" sz="2400" dirty="0">
                <a:solidFill>
                  <a:srgbClr val="FFFF00"/>
                </a:solidFill>
              </a:rPr>
              <a:t>Note el uso del “</a:t>
            </a:r>
            <a:r>
              <a:rPr lang="es-PR" sz="2400" dirty="0" err="1">
                <a:solidFill>
                  <a:srgbClr val="FFFF00"/>
                </a:solidFill>
              </a:rPr>
              <a:t>Pallium</a:t>
            </a:r>
            <a:r>
              <a:rPr lang="es-PR" sz="2400" dirty="0">
                <a:solidFill>
                  <a:srgbClr val="FFFF00"/>
                </a:solidFill>
              </a:rPr>
              <a:t>” por el papa, en ella verá la misma cruz (</a:t>
            </a:r>
            <a:r>
              <a:rPr lang="en-US" sz="2400" dirty="0" err="1">
                <a:solidFill>
                  <a:srgbClr val="FFFF00"/>
                </a:solidFill>
              </a:rPr>
              <a:t>Pattée</a:t>
            </a:r>
            <a:r>
              <a:rPr lang="en-US" sz="2400" dirty="0">
                <a:solidFill>
                  <a:srgbClr val="FFFF00"/>
                </a:solidFill>
              </a:rPr>
              <a:t> o </a:t>
            </a:r>
            <a:r>
              <a:rPr lang="en-US" sz="2400" dirty="0" err="1">
                <a:solidFill>
                  <a:srgbClr val="FFFF00"/>
                </a:solidFill>
              </a:rPr>
              <a:t>Formée</a:t>
            </a:r>
            <a:r>
              <a:rPr lang="es-PR" sz="2400" dirty="0">
                <a:solidFill>
                  <a:srgbClr val="FFFF00"/>
                </a:solidFill>
              </a:rPr>
              <a:t>).</a:t>
            </a:r>
          </a:p>
        </p:txBody>
      </p:sp>
      <p:pic>
        <p:nvPicPr>
          <p:cNvPr id="11" name="Picture 10" descr="Pall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857364"/>
            <a:ext cx="11414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219200" y="3200400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99150" y="3886200"/>
            <a:ext cx="3244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2400">
                <a:solidFill>
                  <a:srgbClr val="FFFF00"/>
                </a:solidFill>
              </a:rPr>
              <a:t>Vea  también  </a:t>
            </a:r>
          </a:p>
          <a:p>
            <a:r>
              <a:rPr lang="es-PR" sz="2400">
                <a:solidFill>
                  <a:srgbClr val="FFFF00"/>
                </a:solidFill>
              </a:rPr>
              <a:t>bandas cruzadas que también</a:t>
            </a:r>
          </a:p>
          <a:p>
            <a:r>
              <a:rPr lang="es-PR" sz="2400">
                <a:solidFill>
                  <a:srgbClr val="FFFF00"/>
                </a:solidFill>
              </a:rPr>
              <a:t>formaban una “</a:t>
            </a:r>
            <a:r>
              <a:rPr lang="es-PR" sz="2400" b="1">
                <a:solidFill>
                  <a:srgbClr val="FFFF00"/>
                </a:solidFill>
              </a:rPr>
              <a:t>X</a:t>
            </a:r>
            <a:r>
              <a:rPr lang="es-PR" sz="2400">
                <a:solidFill>
                  <a:srgbClr val="FFFF00"/>
                </a:solidFill>
              </a:rPr>
              <a:t>” en el antiguo</a:t>
            </a:r>
          </a:p>
          <a:p>
            <a:r>
              <a:rPr lang="es-PR" sz="2400">
                <a:solidFill>
                  <a:srgbClr val="FFFF00"/>
                </a:solidFill>
              </a:rPr>
              <a:t>rey pagano.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219200" y="3124200"/>
            <a:ext cx="762000" cy="6858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914400" y="3124200"/>
            <a:ext cx="685800" cy="6858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R" sz="3200" b="1">
                <a:solidFill>
                  <a:srgbClr val="FF0000"/>
                </a:solidFill>
                <a:latin typeface="Papyrus" pitchFamily="66" charset="0"/>
              </a:rPr>
              <a:t>Sacerdote de Satanás.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 L 0.37083 -0.1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3 -0.11111 L 0.3875 0.333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00"/>
                            </p:stCondLst>
                            <p:childTnLst>
                              <p:par>
                                <p:cTn id="6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44444E-6 L 0.375 0.36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44444E-6 L 0.4125 0.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000"/>
                            </p:stCondLst>
                            <p:childTnLst>
                              <p:par>
                                <p:cTn id="72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23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2" grpId="0" animBg="1"/>
      <p:bldP spid="12" grpId="1" animBg="1"/>
      <p:bldP spid="12" grpId="2" animBg="1"/>
      <p:bldP spid="12" grpId="3" animBg="1"/>
      <p:bldP spid="13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0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¡La semejanza es increíble!...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R" sz="3200">
                <a:solidFill>
                  <a:schemeClr val="bg1"/>
                </a:solidFill>
              </a:rPr>
              <a:t/>
            </a:r>
            <a:br>
              <a:rPr lang="es-PR" sz="3200">
                <a:solidFill>
                  <a:schemeClr val="bg1"/>
                </a:solidFill>
              </a:rPr>
            </a:br>
            <a:r>
              <a:rPr lang="es-PR" sz="3200" b="1">
                <a:solidFill>
                  <a:srgbClr val="FFFF00"/>
                </a:solidFill>
                <a:latin typeface="Papyrus" pitchFamily="66" charset="0"/>
              </a:rPr>
              <a:t>Sacerdote  de  Satanás.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477000" y="304800"/>
            <a:ext cx="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7" name="Picture 5" descr="Stel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89263"/>
            <a:ext cx="25146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ohn23ti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225" y="2381250"/>
            <a:ext cx="2517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29400" y="2209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PR" sz="2000"/>
              <a:t>1. “Tiara” corona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04000" y="4419600"/>
            <a:ext cx="254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PR" sz="2000"/>
              <a:t>4.  Símbolo de adoración al </a:t>
            </a:r>
            <a:r>
              <a:rPr lang="es-PR" sz="2000" b="1">
                <a:latin typeface="Tempus Sans ITC" pitchFamily="82" charset="0"/>
              </a:rPr>
              <a:t>Sol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553200" y="3733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PR" sz="2000"/>
              <a:t>3.  Cruz de   adoración pagana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629400" y="2794000"/>
            <a:ext cx="2535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PR" sz="2000"/>
              <a:t>2. Colgantes de la  “Tiara”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4800" y="233045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R" u="sng">
                <a:solidFill>
                  <a:srgbClr val="FF0000"/>
                </a:solidFill>
              </a:rPr>
              <a:t>Rey Pagano </a:t>
            </a:r>
            <a:r>
              <a:rPr lang="es-PR" u="sng">
                <a:solidFill>
                  <a:srgbClr val="CC66FF"/>
                </a:solidFill>
              </a:rPr>
              <a:t>antiguo</a:t>
            </a:r>
            <a:r>
              <a:rPr lang="es-PR" u="sng">
                <a:solidFill>
                  <a:srgbClr val="FF0000"/>
                </a:solidFill>
              </a:rPr>
              <a:t> Ashur-nasir-pal II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191000" y="1676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R" u="sng" dirty="0">
                <a:solidFill>
                  <a:srgbClr val="FF0000"/>
                </a:solidFill>
              </a:rPr>
              <a:t>Sacerdote Pagano </a:t>
            </a:r>
            <a:r>
              <a:rPr lang="es-PR" u="sng" dirty="0">
                <a:solidFill>
                  <a:srgbClr val="CC66FF"/>
                </a:solidFill>
              </a:rPr>
              <a:t>moderno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2057400" y="3276600"/>
            <a:ext cx="2209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133600" y="3886200"/>
            <a:ext cx="2133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05000" y="4343400"/>
            <a:ext cx="3352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752600" y="4953000"/>
            <a:ext cx="403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533400" y="3429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191000" y="5943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R" u="sng">
                <a:solidFill>
                  <a:srgbClr val="FF0000"/>
                </a:solidFill>
              </a:rPr>
              <a:t>Juan XXIII</a:t>
            </a:r>
            <a:endParaRPr lang="es-PR" u="sng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ol;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4610100"/>
            <a:ext cx="1085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ltar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838200"/>
            <a:ext cx="2209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lt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891088"/>
            <a:ext cx="26670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a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86088"/>
            <a:ext cx="26670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400" b="1" i="0" u="sng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Altar al dios sol “shamash”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52400" y="3081338"/>
            <a:ext cx="3124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Mural al dios sol, Siglo IX </a:t>
            </a:r>
            <a:r>
              <a:rPr kumimoji="0" lang="es-PR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a.c.</a:t>
            </a:r>
            <a:endParaRPr kumimoji="0" lang="es-PR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8" descr="alta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963" y="3462338"/>
            <a:ext cx="24336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724400" y="11430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PR" sz="1600" u="sng">
                <a:solidFill>
                  <a:schemeClr val="bg1"/>
                </a:solidFill>
              </a:rPr>
              <a:t>Diagrama de un altar católico de América y E.U.</a:t>
            </a:r>
          </a:p>
        </p:txBody>
      </p:sp>
      <p:pic>
        <p:nvPicPr>
          <p:cNvPr id="12" name="Picture 10" descr="shamash-symbo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377950"/>
            <a:ext cx="1143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81000" y="6858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u="sng">
                <a:hlinkClick r:id="rId9"/>
              </a:rPr>
              <a:t>Símbolo del dios sol Shamash</a:t>
            </a:r>
            <a:endParaRPr lang="es-PR" u="sng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752600" y="1446213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R">
                <a:solidFill>
                  <a:srgbClr val="FFFF00"/>
                </a:solidFill>
              </a:rPr>
              <a:t>Usado en adoración </a:t>
            </a:r>
            <a:r>
              <a:rPr lang="es-PR">
                <a:solidFill>
                  <a:srgbClr val="FFFF00"/>
                </a:solidFill>
                <a:hlinkClick r:id="rId10"/>
              </a:rPr>
              <a:t>satánica </a:t>
            </a:r>
            <a:r>
              <a:rPr lang="es-PR">
                <a:solidFill>
                  <a:srgbClr val="FFFF00"/>
                </a:solidFill>
              </a:rPr>
              <a:t>en la era babilónica.</a:t>
            </a:r>
            <a:r>
              <a:rPr lang="es-PR"/>
              <a:t>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33400" y="5408613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R">
                <a:solidFill>
                  <a:srgbClr val="FFFF99"/>
                </a:solidFill>
              </a:rPr>
              <a:t>Note el símbolo del dios </a:t>
            </a:r>
            <a:r>
              <a:rPr lang="es-PR" b="1">
                <a:solidFill>
                  <a:schemeClr val="bg1"/>
                </a:solidFill>
                <a:latin typeface="Tempus Sans ITC" pitchFamily="82" charset="0"/>
              </a:rPr>
              <a:t>Sol</a:t>
            </a:r>
            <a:r>
              <a:rPr lang="es-PR">
                <a:solidFill>
                  <a:srgbClr val="FFFF99"/>
                </a:solidFill>
              </a:rPr>
              <a:t> en el altar pagano.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315200" y="2970213"/>
            <a:ext cx="1828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R">
                <a:solidFill>
                  <a:srgbClr val="FFFF99"/>
                </a:solidFill>
              </a:rPr>
              <a:t>Note exactamente el mismo símbolo del dios </a:t>
            </a:r>
            <a:r>
              <a:rPr lang="es-PR" b="1">
                <a:solidFill>
                  <a:schemeClr val="bg1"/>
                </a:solidFill>
                <a:latin typeface="Tempus Sans ITC" pitchFamily="82" charset="0"/>
              </a:rPr>
              <a:t>Sol</a:t>
            </a:r>
            <a:r>
              <a:rPr lang="es-PR">
                <a:solidFill>
                  <a:srgbClr val="FFFF99"/>
                </a:solidFill>
              </a:rPr>
              <a:t> en el altar católico. </a:t>
            </a: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1295400" y="39624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L 0.69167 -0.2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-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167 -0.25 L 0.45 0.0055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0.00555 L 0.55 0.2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 0.25 L 0.75833 0.3277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3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ndtuedicto_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34384"/>
            <a:ext cx="1328742" cy="20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838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Uso de la </a:t>
            </a:r>
            <a:r>
              <a:rPr kumimoji="0" lang="es-P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mitra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 los antiguos sacerdotes paganos en honor al dios-pez “</a:t>
            </a:r>
            <a:r>
              <a:rPr kumimoji="0" lang="es-P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Dagón</a:t>
            </a:r>
            <a:r>
              <a:rPr kumimoji="0" lang="es-P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falso “salvador”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Adoración pagana al dios Dagón</a:t>
            </a:r>
          </a:p>
        </p:txBody>
      </p:sp>
      <p:pic>
        <p:nvPicPr>
          <p:cNvPr id="7" name="Picture 6" descr="pope-german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429132"/>
            <a:ext cx="2571792" cy="17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i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214554"/>
            <a:ext cx="1304940" cy="20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itr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00174"/>
            <a:ext cx="35814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02590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PR"/>
              <a:t>En la foto superior, a la izquierda, un sacerdote de Dagón llevando puesta </a:t>
            </a:r>
            <a:r>
              <a:rPr lang="es-PR" b="1">
                <a:solidFill>
                  <a:srgbClr val="FF0000"/>
                </a:solidFill>
              </a:rPr>
              <a:t>su mitra</a:t>
            </a:r>
            <a:r>
              <a:rPr lang="es-PR"/>
              <a:t>, rociando agua bendita. </a:t>
            </a:r>
            <a:endParaRPr lang="en-US"/>
          </a:p>
          <a:p>
            <a:r>
              <a:rPr lang="es-PR"/>
              <a:t>La foto en el lado derecho, muestra dos sacerdotes de Dagón </a:t>
            </a:r>
            <a:r>
              <a:rPr lang="es-PR" b="1">
                <a:solidFill>
                  <a:srgbClr val="FFFF00"/>
                </a:solidFill>
              </a:rPr>
              <a:t>rociando agua bendita</a:t>
            </a:r>
            <a:r>
              <a:rPr lang="es-PR">
                <a:solidFill>
                  <a:srgbClr val="FFFF00"/>
                </a:solidFill>
              </a:rPr>
              <a:t> mientras están mirando hacia arriba a un símbolo Egipcio de </a:t>
            </a:r>
            <a:r>
              <a:rPr lang="es-PR" b="1">
                <a:solidFill>
                  <a:srgbClr val="FFFF00"/>
                </a:solidFill>
              </a:rPr>
              <a:t>Adoración al dios </a:t>
            </a:r>
            <a:r>
              <a:rPr lang="es-PR" b="1">
                <a:solidFill>
                  <a:srgbClr val="FFFF00"/>
                </a:solidFill>
                <a:latin typeface="Tempus Sans ITC" pitchFamily="82" charset="0"/>
              </a:rPr>
              <a:t>Sol</a:t>
            </a:r>
            <a:r>
              <a:rPr lang="es-PR">
                <a:solidFill>
                  <a:srgbClr val="FFFF00"/>
                </a:solidFill>
              </a:rPr>
              <a:t>.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0034" y="1571612"/>
            <a:ext cx="714380" cy="914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71868" y="1785926"/>
            <a:ext cx="3838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PR" sz="2000" u="sng" dirty="0">
                <a:solidFill>
                  <a:srgbClr val="FFFF00"/>
                </a:solidFill>
              </a:rPr>
              <a:t>Uso de la mitra en el presente</a:t>
            </a:r>
          </a:p>
        </p:txBody>
      </p:sp>
      <p:pic>
        <p:nvPicPr>
          <p:cNvPr id="13" name="Picture 14" descr="jetgf b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1207" y="4857760"/>
            <a:ext cx="2278753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705600" y="3143248"/>
            <a:ext cx="243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R" sz="2000" u="sng" dirty="0"/>
              <a:t>Rociando agua “bendita”</a:t>
            </a:r>
          </a:p>
          <a:p>
            <a:r>
              <a:rPr lang="es-PR" sz="2000" dirty="0">
                <a:solidFill>
                  <a:srgbClr val="FFFF00"/>
                </a:solidFill>
              </a:rPr>
              <a:t>Tal como lo hacían los antiguos sacerdotes paganos.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0.10833 0.2 " pathEditMode="relative" ptsTypes="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2 L 0.85 0.0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 0.02222 L 0.40833 0.35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33 0.35555 L 0.425 0.61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 0.61111 L 0.56667 0.35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Adoración al dios pagano Baal - Shamash</a:t>
            </a:r>
            <a:br>
              <a:rPr kumimoji="0" lang="es-P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</a:b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Amos 5:26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Hechos 7:43</a:t>
            </a: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4572000"/>
            <a:ext cx="2438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Usado en adoración satánica </a:t>
            </a: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oculta</a:t>
            </a: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Los prácticantes conocen a su dios como </a:t>
            </a: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Baal</a:t>
            </a:r>
            <a:r>
              <a:rPr kumimoji="0" lang="es-P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Lucifer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4" descr="hazor-baal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828800"/>
            <a:ext cx="1295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06680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u="sng">
                <a:solidFill>
                  <a:srgbClr val="FF0000"/>
                </a:solidFill>
              </a:rPr>
              <a:t>Símbolo del dios pagano Baal</a:t>
            </a:r>
          </a:p>
        </p:txBody>
      </p:sp>
      <p:pic>
        <p:nvPicPr>
          <p:cNvPr id="8" name="Picture 6" descr="hazor-ba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124200"/>
            <a:ext cx="1828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ity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3151188"/>
            <a:ext cx="24765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91200" y="27432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u="sng">
                <a:solidFill>
                  <a:srgbClr val="FFFF00"/>
                </a:solidFill>
              </a:rPr>
              <a:t>Basílica de San Pedro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543800" y="5029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“Acercamiento”</a:t>
            </a:r>
          </a:p>
        </p:txBody>
      </p:sp>
      <p:pic>
        <p:nvPicPr>
          <p:cNvPr id="12" name="Picture 10" descr="benedict-xvi-7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59200" y="4572000"/>
            <a:ext cx="165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baal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558248">
            <a:off x="6934200" y="5334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357554" y="3929066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u="sng" dirty="0">
                <a:solidFill>
                  <a:srgbClr val="FF0000"/>
                </a:solidFill>
              </a:rPr>
              <a:t>Símbolo de Baal en la mitra</a:t>
            </a:r>
          </a:p>
        </p:txBody>
      </p:sp>
      <p:pic>
        <p:nvPicPr>
          <p:cNvPr id="15" name="Picture 13" descr="jp2-coronation-pic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1714488"/>
            <a:ext cx="1981208" cy="219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276600" y="10668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u="sng">
                <a:solidFill>
                  <a:srgbClr val="FF0000"/>
                </a:solidFill>
              </a:rPr>
              <a:t>1ra aparición pública </a:t>
            </a:r>
          </a:p>
          <a:p>
            <a:pPr algn="ctr">
              <a:spcBef>
                <a:spcPct val="20000"/>
              </a:spcBef>
            </a:pPr>
            <a:r>
              <a:rPr lang="es-PR" u="sng">
                <a:solidFill>
                  <a:srgbClr val="FF0000"/>
                </a:solidFill>
              </a:rPr>
              <a:t>del Papa Juan Pablo II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467600" y="46482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Picture 16" descr="monstrance Baa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78638" y="1314450"/>
            <a:ext cx="1198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77000" y="838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u="sng">
                <a:solidFill>
                  <a:srgbClr val="FF0000"/>
                </a:solidFill>
              </a:rPr>
              <a:t>“Monstrance”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7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400" b="1" i="0" u="sng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Óctuplo como adoración al sexo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43000"/>
            <a:ext cx="63246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 círculo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fig.2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también representa el órgano sexual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femenino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enseñanza espiritual satánica.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El obelisco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fig.1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representa el órgano sexual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masculino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el obelisco proviene de la adoración pagana en Egipto,   Como rito satánico, los egipcios se ponían de cara al obelisco al menos una vez al día, y tres si fuera posible.</a:t>
            </a:r>
            <a:endParaRPr kumimoji="0" lang="es-PR" sz="2400" b="1" i="0" u="none" strike="noStrike" kern="1200" cap="none" spc="0" normalizeH="0" baseline="0" noProof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R" sz="2400" b="1" i="0" u="none" strike="noStrike" kern="1200" cap="none" spc="0" normalizeH="0" baseline="0" noProof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representar el Gran Acto Sexual,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simplemente se inserta el obelisco en el círculo.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organo f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424363"/>
            <a:ext cx="178593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Obelis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5700" y="1219200"/>
            <a:ext cx="1028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934200" y="6096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1600" u="sng">
                <a:solidFill>
                  <a:srgbClr val="FFFF99"/>
                </a:solidFill>
              </a:rPr>
              <a:t>Óctuplo Sendero hacia la iluminación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315200" y="3048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000" u="sng">
                <a:solidFill>
                  <a:srgbClr val="FFFF99"/>
                </a:solidFill>
              </a:rPr>
              <a:t>Obelisco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543800" y="4114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Fig.2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543800" y="914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Fig.1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3.33333E-6 4.44444E-6 L -0.00208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2600" b="0" i="0" u="sng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Vea cuidadosamente, cómo el “</a:t>
            </a:r>
            <a:r>
              <a:rPr kumimoji="0" lang="es-PR" sz="2600" b="1" i="0" u="sng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Gran Acto Sexual</a:t>
            </a:r>
            <a:r>
              <a:rPr kumimoji="0" lang="es-PR" sz="2600" b="0" i="0" u="sng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satánico es realizado bajo los pies de todos en el Vaticano</a:t>
            </a:r>
          </a:p>
        </p:txBody>
      </p:sp>
      <p:pic>
        <p:nvPicPr>
          <p:cNvPr id="5" name="Picture 3" descr="Obelisc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63700"/>
            <a:ext cx="1828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4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1900" u="sng">
                <a:solidFill>
                  <a:srgbClr val="800000"/>
                </a:solidFill>
              </a:rPr>
              <a:t>La Aguja de Cleopatra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15240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2000">
                <a:solidFill>
                  <a:srgbClr val="800000"/>
                </a:solidFill>
              </a:rPr>
              <a:t>La Aguja de Cleopatra, el obelisco egipcio más famoso de todos los tiempos, a la derecha de la Basílica de San Pedro</a:t>
            </a:r>
            <a:r>
              <a:rPr lang="en-US" sz="2000">
                <a:solidFill>
                  <a:srgbClr val="800000"/>
                </a:solidFill>
              </a:rPr>
              <a:t>.</a:t>
            </a:r>
            <a:endParaRPr lang="es-PR" sz="2000">
              <a:solidFill>
                <a:srgbClr val="8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8862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000" b="1" u="sng">
                <a:solidFill>
                  <a:srgbClr val="800000"/>
                </a:solidFill>
                <a:latin typeface="Papyrus" pitchFamily="66" charset="0"/>
                <a:hlinkClick r:id="rId4"/>
              </a:rPr>
              <a:t>Gran Acto Sexual</a:t>
            </a:r>
            <a:endParaRPr lang="es-PR" sz="2000" b="1" u="sng">
              <a:solidFill>
                <a:srgbClr val="800000"/>
              </a:solidFill>
              <a:latin typeface="Papyrus" pitchFamily="66" charset="0"/>
            </a:endParaRPr>
          </a:p>
          <a:p>
            <a:pPr algn="ctr">
              <a:spcBef>
                <a:spcPct val="20000"/>
              </a:spcBef>
            </a:pPr>
            <a:endParaRPr lang="es-PR" sz="2000" b="1" u="sng">
              <a:solidFill>
                <a:srgbClr val="800000"/>
              </a:solidFill>
              <a:latin typeface="Papyrus" pitchFamily="66" charset="0"/>
            </a:endParaRPr>
          </a:p>
        </p:txBody>
      </p:sp>
      <p:pic>
        <p:nvPicPr>
          <p:cNvPr id="9" name="Picture 7" descr="organo f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648200"/>
            <a:ext cx="16764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Obelis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648200"/>
            <a:ext cx="984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09800" y="5181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62400" y="5181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200" b="1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13" name="Picture 11" descr="Acto Sexual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667000"/>
            <a:ext cx="4114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029200" y="2209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1900" u="sng">
                <a:solidFill>
                  <a:srgbClr val="800000"/>
                </a:solidFill>
              </a:rPr>
              <a:t>Basílica de San Pedro, Vaticano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295400" y="5638800"/>
            <a:ext cx="4038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410200" y="5410200"/>
            <a:ext cx="29718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505200" y="4876800"/>
            <a:ext cx="3352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 animBg="1"/>
      <p:bldP spid="16" grpId="0" animBg="1"/>
      <p:bldP spid="16" grpId="1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¿Se acuerda del Rito de adoración al dios Sol, Ra?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219200"/>
            <a:ext cx="44196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Al tener el obelisco, en medio del “camino de 8 pasos a la iluminación” en la Basílica de San Pedro, el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Papa está en posición perfecta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dar la cara al obelisco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''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diariamente, tantas veces al día como así lo desea,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adoptando el mismo rito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adoración satánica al </a:t>
            </a: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dios Sol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Ra, exactamente como lo hacían los egipcios.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Ra ado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90600"/>
            <a:ext cx="35052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0" y="57150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 dirty="0">
                <a:solidFill>
                  <a:schemeClr val="bg1"/>
                </a:solidFill>
              </a:rPr>
              <a:t>Observe como los Papas inclinan el máximo símbolo satánico (crucifijo del Anticristo) hacia el obelisco,</a:t>
            </a:r>
            <a:r>
              <a:rPr lang="es-PR" sz="1600" dirty="0">
                <a:solidFill>
                  <a:srgbClr val="FF0000"/>
                </a:solidFill>
              </a:rPr>
              <a:t> </a:t>
            </a:r>
            <a:r>
              <a:rPr lang="es-PR" sz="1600" dirty="0">
                <a:solidFill>
                  <a:srgbClr val="FF0000"/>
                </a:solidFill>
                <a:hlinkClick r:id="rId4"/>
              </a:rPr>
              <a:t>adorando a su verdadero dios</a:t>
            </a:r>
            <a:r>
              <a:rPr lang="es-PR" sz="1600" dirty="0">
                <a:solidFill>
                  <a:schemeClr val="bg1"/>
                </a:solidFill>
              </a:rPr>
              <a:t>, </a:t>
            </a:r>
            <a:r>
              <a:rPr lang="es-PR" sz="1600" b="1" dirty="0">
                <a:solidFill>
                  <a:srgbClr val="FF0000"/>
                </a:solidFill>
                <a:latin typeface="Papyrus" pitchFamily="66" charset="0"/>
              </a:rPr>
              <a:t>Satanás</a:t>
            </a:r>
            <a:r>
              <a:rPr lang="es-PR" sz="1600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6" descr="serfg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354388"/>
            <a:ext cx="34956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800" dirty="0">
                <a:solidFill>
                  <a:srgbClr val="FFFF00"/>
                </a:solidFill>
                <a:hlinkClick r:id="rId3"/>
              </a:rPr>
              <a:t>Apocalipsis </a:t>
            </a:r>
            <a:r>
              <a:rPr lang="es-PR" sz="2800" dirty="0" smtClean="0">
                <a:solidFill>
                  <a:srgbClr val="FFFF00"/>
                </a:solidFill>
                <a:hlinkClick r:id="rId3"/>
              </a:rPr>
              <a:t>17:2</a:t>
            </a:r>
            <a:endParaRPr lang="es-PR" sz="2800" dirty="0" smtClean="0">
              <a:solidFill>
                <a:srgbClr val="FFFF00"/>
              </a:solidFill>
            </a:endParaRPr>
          </a:p>
          <a:p>
            <a:pPr marL="838200" indent="-838200" algn="ctr"/>
            <a:r>
              <a:rPr lang="es-PR" sz="2400" dirty="0">
                <a:solidFill>
                  <a:srgbClr val="FFFF00"/>
                </a:solidFill>
              </a:rPr>
              <a:t>	Los reyes de la tierra están con </a:t>
            </a:r>
            <a:r>
              <a:rPr lang="es-PR" sz="2400" dirty="0" smtClean="0">
                <a:solidFill>
                  <a:srgbClr val="FFFF00"/>
                </a:solidFill>
              </a:rPr>
              <a:t>ella</a:t>
            </a:r>
            <a:endParaRPr lang="es-PR" sz="2400" dirty="0">
              <a:solidFill>
                <a:srgbClr val="FFFF00"/>
              </a:solidFill>
            </a:endParaRPr>
          </a:p>
        </p:txBody>
      </p:sp>
      <p:pic>
        <p:nvPicPr>
          <p:cNvPr id="5" name="Picture 5" descr="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998663"/>
            <a:ext cx="3048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011363"/>
            <a:ext cx="25146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y5rts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981200"/>
            <a:ext cx="23622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untitled gh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343400"/>
            <a:ext cx="142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untitlede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89150" y="4343400"/>
            <a:ext cx="15684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hod99v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4343400"/>
            <a:ext cx="19812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untitledy45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5550" y="4435475"/>
            <a:ext cx="26860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1000108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PR" dirty="0">
                <a:solidFill>
                  <a:srgbClr val="FFFFCC"/>
                </a:solidFill>
              </a:rPr>
              <a:t>Todos los reyes de la tierra reciben al líder de ésta institución religiosa como un rey, representante de Dios en la tierra. </a:t>
            </a:r>
            <a:r>
              <a:rPr lang="es-PR" dirty="0">
                <a:solidFill>
                  <a:srgbClr val="FF0000"/>
                </a:solidFill>
              </a:rPr>
              <a:t>No hay</a:t>
            </a:r>
            <a:r>
              <a:rPr lang="es-PR" dirty="0">
                <a:solidFill>
                  <a:srgbClr val="FFFFCC"/>
                </a:solidFill>
              </a:rPr>
              <a:t> </a:t>
            </a:r>
            <a:r>
              <a:rPr lang="es-PR" dirty="0" err="1">
                <a:solidFill>
                  <a:srgbClr val="FFFFCC"/>
                </a:solidFill>
              </a:rPr>
              <a:t>ningun</a:t>
            </a:r>
            <a:r>
              <a:rPr lang="es-PR" dirty="0">
                <a:solidFill>
                  <a:srgbClr val="FFFFCC"/>
                </a:solidFill>
              </a:rPr>
              <a:t> otro líder o institución religiosa con éste mismo efecto.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f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66913"/>
            <a:ext cx="2187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914400"/>
            <a:ext cx="2362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dios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 “Baal-</a:t>
            </a: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Hadad</a:t>
            </a:r>
            <a:endParaRPr kumimoji="0" lang="en-US" sz="1800" b="0" i="0" u="sng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Baal-Had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1552575"/>
            <a:ext cx="21240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Nan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" y="3429000"/>
            <a:ext cx="1514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0" y="3048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u="sng">
                <a:solidFill>
                  <a:srgbClr val="FFFF99"/>
                </a:solidFill>
              </a:rPr>
              <a:t>diosa lunar “Nanna”</a:t>
            </a:r>
            <a:endParaRPr lang="es-PR" sz="1600">
              <a:solidFill>
                <a:srgbClr val="FFFF99"/>
              </a:solidFill>
            </a:endParaRPr>
          </a:p>
        </p:txBody>
      </p:sp>
      <p:pic>
        <p:nvPicPr>
          <p:cNvPr id="9" name="Picture 7" descr="Bar-Raqqa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124450"/>
            <a:ext cx="2305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1000" y="47244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u="sng">
                <a:solidFill>
                  <a:srgbClr val="FFFF99"/>
                </a:solidFill>
              </a:rPr>
              <a:t>Rey Bar-Raqqah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61722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>
                <a:solidFill>
                  <a:srgbClr val="FFFF99"/>
                </a:solidFill>
              </a:rPr>
              <a:t>Todos representan el símbolo y la adoración al </a:t>
            </a:r>
            <a:r>
              <a:rPr lang="es-PR" b="1">
                <a:solidFill>
                  <a:schemeClr val="bg1"/>
                </a:solidFill>
                <a:latin typeface="Tempus Sans ITC" pitchFamily="82" charset="0"/>
              </a:rPr>
              <a:t>dios del sol</a:t>
            </a:r>
            <a:r>
              <a:rPr lang="es-PR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09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CC66FF"/>
                </a:solidFill>
                <a:latin typeface="Papyrus" pitchFamily="66" charset="0"/>
              </a:rPr>
              <a:t>Símbolo Satánico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004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0000"/>
                </a:solidFill>
                <a:latin typeface="Papyrus" pitchFamily="66" charset="0"/>
              </a:rPr>
              <a:t>En el presente – Institución Católica</a:t>
            </a:r>
          </a:p>
        </p:txBody>
      </p:sp>
      <p:pic>
        <p:nvPicPr>
          <p:cNvPr id="14" name="Picture 12" descr="comulg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4775" y="3211513"/>
            <a:ext cx="2057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733800" y="12954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u="sng">
                <a:solidFill>
                  <a:srgbClr val="FFFF99"/>
                </a:solidFill>
                <a:hlinkClick r:id="rId8"/>
              </a:rPr>
              <a:t>“Monstrance”</a:t>
            </a:r>
            <a:endParaRPr lang="es-PR" u="sng">
              <a:solidFill>
                <a:srgbClr val="FFFF99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038600" y="4724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Mostrador que se utiliza para la comunión, representa un duplicado exacto de la </a:t>
            </a:r>
            <a:r>
              <a:rPr lang="es-PR" sz="1600">
                <a:solidFill>
                  <a:srgbClr val="FF0000"/>
                </a:solidFill>
                <a:hlinkClick r:id="rId9"/>
              </a:rPr>
              <a:t>adoración al dios Sol</a:t>
            </a:r>
            <a:r>
              <a:rPr lang="es-PR" sz="1600">
                <a:solidFill>
                  <a:srgbClr val="FF0000"/>
                </a:solidFill>
              </a:rPr>
              <a:t>, Baal.</a:t>
            </a:r>
          </a:p>
        </p:txBody>
      </p:sp>
      <p:pic>
        <p:nvPicPr>
          <p:cNvPr id="17" name="Picture 15" descr="Baal-Hadad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54775" y="1676400"/>
            <a:ext cx="2057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6"/>
          <p:cNvSpPr>
            <a:spLocks/>
          </p:cNvSpPr>
          <p:nvPr/>
        </p:nvSpPr>
        <p:spPr bwMode="auto">
          <a:xfrm>
            <a:off x="1219200" y="1752600"/>
            <a:ext cx="533400" cy="228600"/>
          </a:xfrm>
          <a:custGeom>
            <a:avLst/>
            <a:gdLst>
              <a:gd name="T0" fmla="*/ 0 w 336"/>
              <a:gd name="T1" fmla="*/ 0 h 144"/>
              <a:gd name="T2" fmla="*/ 2147483647 w 336"/>
              <a:gd name="T3" fmla="*/ 2147483647 h 144"/>
              <a:gd name="T4" fmla="*/ 2147483647 w 336"/>
              <a:gd name="T5" fmla="*/ 0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68" y="72"/>
                  <a:pt x="136" y="144"/>
                  <a:pt x="192" y="144"/>
                </a:cubicBezTo>
                <a:cubicBezTo>
                  <a:pt x="248" y="144"/>
                  <a:pt x="292" y="72"/>
                  <a:pt x="336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0000"/>
                </a:solidFill>
                <a:latin typeface="Papyrus" pitchFamily="66" charset="0"/>
              </a:rPr>
              <a:t>“Semi-Luna”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038600" y="5638800"/>
            <a:ext cx="510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hlinkClick r:id="rId11"/>
              </a:rPr>
              <a:t>Jueces 2:13, 6:25, 3:7</a:t>
            </a:r>
            <a:r>
              <a:rPr lang="es-PR" sz="1600"/>
              <a:t>; </a:t>
            </a:r>
            <a:r>
              <a:rPr lang="es-PR" sz="1600">
                <a:hlinkClick r:id="rId12"/>
              </a:rPr>
              <a:t>1Reyes 16:31, 19:18</a:t>
            </a:r>
            <a:r>
              <a:rPr lang="es-PR" sz="1600"/>
              <a:t>; </a:t>
            </a:r>
            <a:r>
              <a:rPr lang="es-PR" sz="1600">
                <a:hlinkClick r:id="rId13"/>
              </a:rPr>
              <a:t>2Reyes 10:18</a:t>
            </a:r>
            <a:r>
              <a:rPr lang="es-PR" sz="1600"/>
              <a:t>; </a:t>
            </a:r>
            <a:r>
              <a:rPr lang="es-PR" sz="1600">
                <a:hlinkClick r:id="rId14"/>
              </a:rPr>
              <a:t>2Cronicas 34:4</a:t>
            </a:r>
            <a:r>
              <a:rPr lang="es-PR" sz="1600"/>
              <a:t>; </a:t>
            </a:r>
            <a:r>
              <a:rPr lang="es-PR" sz="1600">
                <a:hlinkClick r:id="rId15"/>
              </a:rPr>
              <a:t>Jeremías 2:23</a:t>
            </a:r>
            <a:r>
              <a:rPr lang="es-PR" sz="1600"/>
              <a:t>; </a:t>
            </a:r>
            <a:r>
              <a:rPr lang="es-PR" sz="1600">
                <a:hlinkClick r:id="rId16"/>
              </a:rPr>
              <a:t>Óseas 2:13</a:t>
            </a:r>
            <a:r>
              <a:rPr lang="es-PR" sz="1600"/>
              <a:t>, </a:t>
            </a:r>
            <a:r>
              <a:rPr lang="es-PR" sz="1600">
                <a:hlinkClick r:id="rId16"/>
              </a:rPr>
              <a:t>13:1</a:t>
            </a:r>
            <a:r>
              <a:rPr lang="es-PR" sz="1600"/>
              <a:t>; </a:t>
            </a:r>
            <a:r>
              <a:rPr lang="es-PR" sz="1600">
                <a:hlinkClick r:id="rId17"/>
              </a:rPr>
              <a:t>Sofonías 1:4</a:t>
            </a:r>
            <a:r>
              <a:rPr lang="es-PR" sz="1600"/>
              <a:t>, </a:t>
            </a:r>
            <a:r>
              <a:rPr lang="es-PR" sz="1600">
                <a:hlinkClick r:id="rId18"/>
              </a:rPr>
              <a:t>Romanos 11:4</a:t>
            </a:r>
            <a:endParaRPr lang="es-P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0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C 0.06354 0.0382 0.27413 0.22384 0.38142 0.22871 C 0.48872 0.23357 0.59913 0.01389 0.64358 0.02871 C 0.68802 0.04352 0.64722 0.25741 0.64809 0.31759 " pathEditMode="fixed" rAng="0" ptsTypes="aaaa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1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 animBg="1"/>
      <p:bldP spid="18" grpId="1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99"/>
                </a:solidFill>
                <a:latin typeface="Papyrus" pitchFamily="66" charset="0"/>
              </a:rPr>
              <a:t>Símbolo Satánico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latin typeface="Papyrus" pitchFamily="66" charset="0"/>
              </a:rPr>
              <a:t>En el presente – Institución Católica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 dirty="0">
                <a:solidFill>
                  <a:srgbClr val="FFFF00"/>
                </a:solidFill>
                <a:latin typeface="Papyrus" pitchFamily="66" charset="0"/>
              </a:rPr>
              <a:t>“</a:t>
            </a:r>
            <a:r>
              <a:rPr lang="es-PR" sz="2400" b="1" dirty="0" err="1">
                <a:solidFill>
                  <a:srgbClr val="FFFF00"/>
                </a:solidFill>
                <a:latin typeface="Papyrus" pitchFamily="66" charset="0"/>
              </a:rPr>
              <a:t>Corsier</a:t>
            </a:r>
            <a:r>
              <a:rPr lang="es-PR" sz="2400" b="1" dirty="0" smtClean="0">
                <a:solidFill>
                  <a:srgbClr val="FFFF00"/>
                </a:solidFill>
                <a:latin typeface="Papyrus" pitchFamily="66" charset="0"/>
              </a:rPr>
              <a:t>”  </a:t>
            </a:r>
            <a:r>
              <a:rPr lang="es-PR" sz="2400" b="1" dirty="0" smtClean="0">
                <a:solidFill>
                  <a:srgbClr val="FF0000"/>
                </a:solidFill>
                <a:latin typeface="Papyrus" pitchFamily="66" charset="0"/>
              </a:rPr>
              <a:t>Bastón </a:t>
            </a:r>
            <a:r>
              <a:rPr lang="es-PR" sz="2400" b="1" dirty="0">
                <a:solidFill>
                  <a:srgbClr val="FF0000"/>
                </a:solidFill>
                <a:latin typeface="Papyrus" pitchFamily="66" charset="0"/>
              </a:rPr>
              <a:t>de serpiente</a:t>
            </a:r>
          </a:p>
        </p:txBody>
      </p:sp>
      <p:pic>
        <p:nvPicPr>
          <p:cNvPr id="7" name="Picture 5" descr="Baston1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952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ast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19400"/>
            <a:ext cx="1157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Baston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953000"/>
            <a:ext cx="17526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aston1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214422"/>
            <a:ext cx="179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Bast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228725"/>
            <a:ext cx="16478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09800" y="12192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“diosa” Atena, con el bastón “corsier” en forma de serpiente en su mano, símbolo de poder.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52600" y="2895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Rey Tut, con su “crooker augur” (bastón de serpiente) para identificarse con “Osiris”, dios de la muerte.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133600" y="48768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Rey de Mesopotania (dios-demi), con su bastón, el cual representa el “crosier” y el trueno en la adoración pagana.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553200" y="12192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00"/>
                </a:solidFill>
              </a:rPr>
              <a:t>Corsier de la institución católica romana, usado por obispos y altos oficiales.</a:t>
            </a:r>
          </a:p>
        </p:txBody>
      </p:sp>
      <p:pic>
        <p:nvPicPr>
          <p:cNvPr id="16" name="Picture 14" descr="Baston14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2143116"/>
            <a:ext cx="1371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Baston123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0425" y="3500438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Baston125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4500570"/>
            <a:ext cx="19050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benedict-xvi-7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4953000"/>
            <a:ext cx="13763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347788"/>
            <a:ext cx="176688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9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0000"/>
                </a:solidFill>
                <a:latin typeface="Papyrus" pitchFamily="66" charset="0"/>
              </a:rPr>
              <a:t>Símbolo Satánico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chemeClr val="folHlink"/>
                </a:solidFill>
                <a:latin typeface="Papyrus" pitchFamily="66" charset="0"/>
              </a:rPr>
              <a:t>En el presente – Institución Católica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99"/>
                </a:solidFill>
                <a:latin typeface="Papyrus" pitchFamily="66" charset="0"/>
              </a:rPr>
              <a:t>“Tridente”</a:t>
            </a:r>
          </a:p>
        </p:txBody>
      </p:sp>
      <p:pic>
        <p:nvPicPr>
          <p:cNvPr id="8" name="Picture 6" descr="Trid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8325" y="1295400"/>
            <a:ext cx="904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rident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75" y="1295400"/>
            <a:ext cx="923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sga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9500" y="4191000"/>
            <a:ext cx="1308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uyt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5" y="4191000"/>
            <a:ext cx="1457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W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2192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2667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En Babilonia, el tridente fue puesto en las manos de todos los dioses paganos.  También representa la unión entre el órgano masculino (línea del medio) y el femenino (líneas externas).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55626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Arriba, a la izquierda, dios Hindú.  A la derecha, Neptuno con su tridente.  Tanto el dios Sol de Babilonia como Lucifer, son representados con el mismo tridente.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477000" y="12192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2400">
                <a:solidFill>
                  <a:schemeClr val="folHlink"/>
                </a:solidFill>
              </a:rPr>
              <a:t>Catedral de San Pablo, Londres, puede notar 4 tridentes saliendo de entre la cruz.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5638800" y="2133600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934200" y="39624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038600" y="41910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2400">
                <a:solidFill>
                  <a:srgbClr val="66FF66"/>
                </a:solidFill>
              </a:rPr>
              <a:t>A la derecha, puede notar el tridente postrado en la cabeza del niño “Jesús”.  </a:t>
            </a:r>
            <a:endParaRPr lang="es-PR" sz="2400"/>
          </a:p>
        </p:txBody>
      </p:sp>
      <p:pic>
        <p:nvPicPr>
          <p:cNvPr id="19" name="Picture 17" descr="tri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3962400"/>
            <a:ext cx="1606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CC66FF"/>
                </a:solidFill>
                <a:latin typeface="Papyrus" pitchFamily="66" charset="0"/>
              </a:rPr>
              <a:t>Símbolo Satánico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chemeClr val="accent1"/>
                </a:solidFill>
                <a:latin typeface="Papyrus" pitchFamily="66" charset="0"/>
              </a:rPr>
              <a:t>En el presente – Institución Católica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99"/>
                </a:solidFill>
                <a:latin typeface="Papyrus" pitchFamily="66" charset="0"/>
              </a:rPr>
              <a:t>“Señal del tridente”</a:t>
            </a:r>
          </a:p>
        </p:txBody>
      </p:sp>
      <p:pic>
        <p:nvPicPr>
          <p:cNvPr id="7" name="Picture 5" descr="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uj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90800"/>
            <a:ext cx="88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d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0"/>
            <a:ext cx="893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etg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3990975"/>
            <a:ext cx="952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u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990600"/>
            <a:ext cx="11128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uy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2857496"/>
            <a:ext cx="1036958" cy="20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atea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4929198"/>
            <a:ext cx="1500167" cy="204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ioti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4419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219200" y="1143000"/>
            <a:ext cx="167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CC99FF"/>
                </a:solidFill>
              </a:rPr>
              <a:t>a. Saludo de 3 dedos de Budda (representación del tridente babilónico).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PR" sz="1600">
              <a:solidFill>
                <a:srgbClr val="CC99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CC99FF"/>
                </a:solidFill>
              </a:rPr>
              <a:t>b. Saludo pagano en estatua de Apolo, en el museo de Londres.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PR" sz="1600">
              <a:solidFill>
                <a:srgbClr val="CC99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CC99FF"/>
                </a:solidFill>
              </a:rPr>
              <a:t>c. Saludo pagano en estatua hindú.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PR" sz="1600">
              <a:solidFill>
                <a:srgbClr val="CC99FF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419600" y="10668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9999FF"/>
                </a:solidFill>
              </a:rPr>
              <a:t>Esta estatua, originalmente llamada “Jupiter”, en un templo pagano, se encuentra ahora en el Vaticano. Vea la señal simbolisando el tridente 			pagano.  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429388" y="2143116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 dirty="0">
                <a:solidFill>
                  <a:srgbClr val="7076F0"/>
                </a:solidFill>
              </a:rPr>
              <a:t>Este gesto satánico se puede encontrar en muchas catedrales en el Vaticano.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495800" y="43434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2400">
                <a:solidFill>
                  <a:srgbClr val="66CCFF"/>
                </a:solidFill>
              </a:rPr>
              <a:t>Papa Pius XII (ayudador de Hitler) utilizando el gesto satánico.</a:t>
            </a:r>
            <a:r>
              <a:rPr lang="es-PR" sz="1600">
                <a:solidFill>
                  <a:srgbClr val="66CCFF"/>
                </a:solidFill>
              </a:rPr>
              <a:t>  </a:t>
            </a:r>
            <a:endParaRPr lang="es-PR" sz="1600" i="1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99"/>
                </a:solidFill>
                <a:latin typeface="Papyrus" pitchFamily="66" charset="0"/>
              </a:rPr>
              <a:t>Símbolo Satánico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66"/>
                </a:solidFill>
                <a:latin typeface="Papyrus" pitchFamily="66" charset="0"/>
              </a:rPr>
              <a:t>En el presente – Institución Católica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00"/>
                </a:solidFill>
                <a:latin typeface="Papyrus" pitchFamily="66" charset="0"/>
              </a:rPr>
              <a:t>Rosario</a:t>
            </a:r>
          </a:p>
        </p:txBody>
      </p:sp>
      <p:pic>
        <p:nvPicPr>
          <p:cNvPr id="7" name="Picture 5" descr="eytidt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5" y="1149350"/>
            <a:ext cx="29622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zgz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66800"/>
            <a:ext cx="1866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ush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9675" y="2171700"/>
            <a:ext cx="1990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ytfujsd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9325" y="3276600"/>
            <a:ext cx="19716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ryustu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324350"/>
            <a:ext cx="1952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33600" y="11430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Izquierda, deidad Hindú sosteniendo un rosario “adoración pagana”.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124200" y="22098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Era común enterrar a los faraones de Egipto con sus rosarios.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438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Cultos paganos en el Este, también usaban rosarios en sus prácticas.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438400" y="4572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Arriba, hoy en día todavía puede encontrarse el uso del rosario por musulmanes.  A la izquierda, note el uso del rosario por un sacerdote pagano en este tallado de origen Mesopotámeo.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76800" y="3276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6600"/>
                </a:solidFill>
              </a:rPr>
              <a:t>El rosario es una práctica que resalta a la iglesia Católica romana.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2400">
                <a:solidFill>
                  <a:srgbClr val="FFFF00"/>
                </a:solidFill>
              </a:rPr>
              <a:t>Mateo 6:7</a:t>
            </a:r>
          </a:p>
          <a:p>
            <a:pPr>
              <a:spcBef>
                <a:spcPct val="20000"/>
              </a:spcBef>
            </a:pPr>
            <a:r>
              <a:rPr lang="es-PR" sz="2400">
                <a:solidFill>
                  <a:srgbClr val="FFFF00"/>
                </a:solidFill>
              </a:rPr>
              <a:t>7  Y orando, no uséis vanas repeticiones, como los gentiles, que piensan que por su palabrería serán oídos.</a:t>
            </a:r>
          </a:p>
          <a:p>
            <a:pPr>
              <a:spcBef>
                <a:spcPct val="20000"/>
              </a:spcBef>
            </a:pPr>
            <a:endParaRPr lang="es-P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CC66FF"/>
                </a:solidFill>
                <a:latin typeface="Papyrus" pitchFamily="66" charset="0"/>
              </a:rPr>
              <a:t>Símbolo Satánico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chemeClr val="bg1"/>
                </a:solidFill>
                <a:latin typeface="Papyrus" pitchFamily="66" charset="0"/>
              </a:rPr>
              <a:t>En el presente – Institución Católica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99"/>
                </a:solidFill>
                <a:latin typeface="Papyrus" pitchFamily="66" charset="0"/>
              </a:rPr>
              <a:t>Cono de Pino</a:t>
            </a:r>
          </a:p>
        </p:txBody>
      </p:sp>
      <p:pic>
        <p:nvPicPr>
          <p:cNvPr id="7" name="Picture 5" descr="yuww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1266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651q3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143000"/>
            <a:ext cx="962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r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598863"/>
            <a:ext cx="19812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ytid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133600"/>
            <a:ext cx="1438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areyq24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953000"/>
            <a:ext cx="1331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trushb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95600"/>
            <a:ext cx="1847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ushj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1650" y="4038600"/>
            <a:ext cx="1962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srd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5181600"/>
            <a:ext cx="1028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w54y7uw5uyh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2057400"/>
            <a:ext cx="1028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267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chemeClr val="bg1"/>
                </a:solidFill>
              </a:rPr>
              <a:t>2</a:t>
            </a:r>
            <a:r>
              <a:rPr lang="es-PR" sz="1600">
                <a:solidFill>
                  <a:srgbClr val="FFFF99"/>
                </a:solidFill>
              </a:rPr>
              <a:t>. Nos muestra un 		   dios de Méjico, 	  representando 		       la reencarnación 		        y el sol.  			      </a:t>
            </a:r>
            <a:r>
              <a:rPr lang="es-PR" sz="1600">
                <a:solidFill>
                  <a:schemeClr val="bg1"/>
                </a:solidFill>
              </a:rPr>
              <a:t>3</a:t>
            </a:r>
            <a:r>
              <a:rPr lang="es-PR" sz="1600">
                <a:solidFill>
                  <a:srgbClr val="FFFF99"/>
                </a:solidFill>
              </a:rPr>
              <a:t>. “dios” griego-romano de la bebida y rebeldía con le cono de pino en su bastón.  </a:t>
            </a:r>
            <a:r>
              <a:rPr lang="es-PR" sz="1600">
                <a:solidFill>
                  <a:schemeClr val="bg1"/>
                </a:solidFill>
              </a:rPr>
              <a:t>4</a:t>
            </a:r>
            <a:r>
              <a:rPr lang="es-PR" sz="1600">
                <a:solidFill>
                  <a:srgbClr val="FFFF99"/>
                </a:solidFill>
              </a:rPr>
              <a:t>. Como simbolo de la fertilidad. </a:t>
            </a:r>
            <a:r>
              <a:rPr lang="es-PR" sz="1600">
                <a:solidFill>
                  <a:schemeClr val="bg1"/>
                </a:solidFill>
              </a:rPr>
              <a:t>5</a:t>
            </a:r>
            <a:r>
              <a:rPr lang="es-PR" sz="1600">
                <a:solidFill>
                  <a:srgbClr val="FFFF99"/>
                </a:solidFill>
              </a:rPr>
              <a:t>. El bastón de pino, también simboliza el dios pagano del sol Osiris.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143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chemeClr val="bg1"/>
                </a:solidFill>
              </a:rPr>
              <a:t>1</a:t>
            </a:r>
            <a:r>
              <a:rPr lang="es-PR" sz="1600">
                <a:solidFill>
                  <a:srgbClr val="FFFF99"/>
                </a:solidFill>
              </a:rPr>
              <a:t>. El cono de pino, representa el poder de la regeneración en el paganismo, y se puede encontrar desde “Tammuz” dios babilónico.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43200" y="1143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28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9600" y="2895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33600" y="419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86200" y="579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867400" y="21336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B. Esculturas del cono de pino son encontradas por todo el Vaticano y también en un sinnúmero de iglesias y catedrales.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0" y="1219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53000" y="12192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A. La escultura de pino más grande en el mundo se encuentra en “La Plaza de Pino”, el Vaticano.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43600" y="35052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A la derecha, figura del Papa, note el uso del cono del pino en el bastón del Papa, tal como lo representaban a diferentes dioses paganos en distintas 		    culturas.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410200" y="213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16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99"/>
                </a:solidFill>
                <a:latin typeface="Papyrus" pitchFamily="66" charset="0"/>
              </a:rPr>
              <a:t>Símbolo Satánico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0000"/>
                </a:solidFill>
                <a:latin typeface="Papyrus" pitchFamily="66" charset="0"/>
              </a:rPr>
              <a:t>En el presente – Institución Católica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>
                <a:solidFill>
                  <a:srgbClr val="FFFF00"/>
                </a:solidFill>
                <a:latin typeface="Papyrus" pitchFamily="66" charset="0"/>
              </a:rPr>
              <a:t>“Corazón Sagrado”</a:t>
            </a:r>
          </a:p>
        </p:txBody>
      </p:sp>
      <p:pic>
        <p:nvPicPr>
          <p:cNvPr id="7" name="Picture 5" descr="csfhdfk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1647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oy,k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1143000"/>
            <a:ext cx="1657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0200" y="11430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99"/>
                </a:solidFill>
              </a:rPr>
              <a:t>Quetzalcoatl, Señor de la vida y la muerte, muestra el Corazón Sagrado de Babilonia.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96000" y="11430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>
                <a:solidFill>
                  <a:srgbClr val="FFFF00"/>
                </a:solidFill>
              </a:rPr>
              <a:t>El Corazón Sagrado de la iglesia Católica. Note también la señal satánica del tridente.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2400" b="1" dirty="0">
                <a:solidFill>
                  <a:srgbClr val="FFFF00"/>
                </a:solidFill>
                <a:latin typeface="Papyrus" pitchFamily="66" charset="0"/>
              </a:rPr>
              <a:t>“Llaves del Cielo y el Infierno”</a:t>
            </a:r>
          </a:p>
        </p:txBody>
      </p:sp>
      <p:pic>
        <p:nvPicPr>
          <p:cNvPr id="12" name="Picture 10" descr="ulnu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429000"/>
            <a:ext cx="17209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rytj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087816"/>
            <a:ext cx="1527178" cy="184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62000" y="54864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 dirty="0">
                <a:solidFill>
                  <a:srgbClr val="FF0000"/>
                </a:solidFill>
              </a:rPr>
              <a:t>Imagen pagana sosteniendo las llaves que “abren” los cielos y el infierno, </a:t>
            </a:r>
            <a:r>
              <a:rPr lang="es-PR" sz="1600" dirty="0" err="1">
                <a:solidFill>
                  <a:srgbClr val="FF0000"/>
                </a:solidFill>
              </a:rPr>
              <a:t>asi</a:t>
            </a:r>
            <a:r>
              <a:rPr lang="es-PR" sz="1600" dirty="0">
                <a:solidFill>
                  <a:srgbClr val="FF0000"/>
                </a:solidFill>
              </a:rPr>
              <a:t> como la guerra y la paz.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096000" y="32004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/>
              <a:t>En el año 437, el Papa de esa época, proclamó a la iglesia Católica como dueña de las llaves que abren los cielos y el infierno.</a:t>
            </a:r>
          </a:p>
        </p:txBody>
      </p:sp>
      <p:pic>
        <p:nvPicPr>
          <p:cNvPr id="16" name="Picture 14" descr="sdcgjm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5006975"/>
            <a:ext cx="24717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429388" y="5143512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PR" sz="1600" dirty="0"/>
              <a:t>Vea claramente las “llaves” del cielo y el infierno en el escudo detrás del Papa Benedicto XVI.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857620" y="5286388"/>
            <a:ext cx="533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64291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ea typeface="Adobe Song Std L" pitchFamily="18" charset="-128"/>
              </a:rPr>
              <a:t>“Y vi a una mujer sentada sobre una bestia escarlata llena de nombres de blasfemia, que tenia siete cabezas y diez cuernos. </a:t>
            </a:r>
          </a:p>
          <a:p>
            <a:r>
              <a:rPr lang="es-ES" sz="2000" b="1" i="1" dirty="0" smtClean="0">
                <a:solidFill>
                  <a:schemeClr val="bg1"/>
                </a:solidFill>
                <a:ea typeface="Adobe Song Std L" pitchFamily="18" charset="-128"/>
              </a:rPr>
              <a:t>Y la mujer estaba vestida de púrpura y escarlata, y adornada de oro, de piedras  preciosas y de perlas, y tenía en la mano un cáliz de oro lleno de abominaciones y de la inmundicia de su fornicación; y  en su frente un nombre escrito, un misterio: BABILONIA LA GRANDE, LA MADRE DE LAS RAMERAS Y DE LAS ABOMINACIONES DE LA TIERRA.</a:t>
            </a:r>
          </a:p>
          <a:p>
            <a:r>
              <a:rPr lang="es-ES" sz="2000" b="1" i="1" smtClean="0">
                <a:solidFill>
                  <a:schemeClr val="bg1"/>
                </a:solidFill>
                <a:ea typeface="Adobe Song Std L" pitchFamily="18" charset="-128"/>
              </a:rPr>
              <a:t>Vi </a:t>
            </a:r>
            <a:r>
              <a:rPr lang="es-ES" sz="2000" b="1" i="1" dirty="0" smtClean="0">
                <a:solidFill>
                  <a:schemeClr val="bg1"/>
                </a:solidFill>
                <a:ea typeface="Adobe Song Std L" pitchFamily="18" charset="-128"/>
              </a:rPr>
              <a:t>a la mujer ebria de la sangre de los santos, y de la sangre de los mártires de Jesús; y cuando la vi, quedé asombrado con gran asombro”</a:t>
            </a:r>
          </a:p>
          <a:p>
            <a:r>
              <a:rPr lang="es-ES" sz="2000" b="1" i="1" dirty="0" err="1" smtClean="0">
                <a:solidFill>
                  <a:schemeClr val="bg1"/>
                </a:solidFill>
                <a:ea typeface="Adobe Song Std L" pitchFamily="18" charset="-128"/>
              </a:rPr>
              <a:t>Apoc</a:t>
            </a:r>
            <a:r>
              <a:rPr lang="es-ES" sz="2000" b="1" i="1" dirty="0" smtClean="0">
                <a:solidFill>
                  <a:schemeClr val="bg1"/>
                </a:solidFill>
                <a:ea typeface="Adobe Song Std L" pitchFamily="18" charset="-128"/>
              </a:rPr>
              <a:t>. 17:3-6.</a:t>
            </a:r>
            <a:endParaRPr lang="es-ES" sz="2000" b="1" i="1" dirty="0">
              <a:solidFill>
                <a:schemeClr val="bg1"/>
              </a:solidFill>
              <a:ea typeface="Adobe So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800" dirty="0">
                <a:solidFill>
                  <a:srgbClr val="FFFF00"/>
                </a:solidFill>
                <a:hlinkClick r:id="rId2"/>
              </a:rPr>
              <a:t>Apocalipsis 13:14</a:t>
            </a:r>
            <a:r>
              <a:rPr lang="es-PR" sz="3600" dirty="0">
                <a:solidFill>
                  <a:srgbClr val="FFFF00"/>
                </a:solidFill>
              </a:rPr>
              <a:t>	</a:t>
            </a:r>
            <a:endParaRPr lang="es-PR" sz="3600" dirty="0" smtClean="0">
              <a:solidFill>
                <a:srgbClr val="FFFF00"/>
              </a:solidFill>
            </a:endParaRPr>
          </a:p>
          <a:p>
            <a:pPr marL="838200" indent="-838200" algn="ctr"/>
            <a:endParaRPr lang="es-PR" sz="2800" dirty="0" smtClean="0">
              <a:solidFill>
                <a:schemeClr val="accent2"/>
              </a:solidFill>
            </a:endParaRPr>
          </a:p>
          <a:p>
            <a:pPr marL="838200" indent="-838200" algn="ctr"/>
            <a:r>
              <a:rPr lang="es-PR" sz="2800" dirty="0" smtClean="0">
                <a:solidFill>
                  <a:schemeClr val="accent2"/>
                </a:solidFill>
              </a:rPr>
              <a:t>Utiliza </a:t>
            </a:r>
            <a:r>
              <a:rPr lang="es-PR" sz="2800" dirty="0">
                <a:solidFill>
                  <a:schemeClr val="accent2"/>
                </a:solidFill>
              </a:rPr>
              <a:t>imágenes y </a:t>
            </a:r>
            <a:r>
              <a:rPr lang="es-PR" sz="2800" dirty="0" smtClean="0">
                <a:solidFill>
                  <a:schemeClr val="accent2"/>
                </a:solidFill>
              </a:rPr>
              <a:t>hace </a:t>
            </a:r>
            <a:r>
              <a:rPr lang="es-PR" sz="2800" dirty="0">
                <a:solidFill>
                  <a:schemeClr val="accent2"/>
                </a:solidFill>
              </a:rPr>
              <a:t>que las </a:t>
            </a:r>
            <a:r>
              <a:rPr lang="es-PR" sz="2800" dirty="0" smtClean="0">
                <a:solidFill>
                  <a:schemeClr val="accent2"/>
                </a:solidFill>
              </a:rPr>
              <a:t>adoren</a:t>
            </a:r>
            <a:endParaRPr lang="es-PR" sz="2800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s-PR" sz="4800" b="1" dirty="0">
                <a:solidFill>
                  <a:srgbClr val="FF0000"/>
                </a:solidFill>
              </a:rPr>
              <a:t>	</a:t>
            </a:r>
            <a:r>
              <a:rPr lang="es-PR" sz="2800" b="1" dirty="0">
                <a:solidFill>
                  <a:srgbClr val="FF0000"/>
                </a:solidFill>
              </a:rPr>
              <a:t>NO EXISTE</a:t>
            </a:r>
            <a:r>
              <a:rPr lang="es-PR" sz="2800" b="1" dirty="0"/>
              <a:t> </a:t>
            </a:r>
            <a:r>
              <a:rPr lang="es-PR" sz="2800" dirty="0"/>
              <a:t>en la Palabra de Dios un texto bíblico que indique que:</a:t>
            </a:r>
          </a:p>
          <a:p>
            <a:pPr marL="838200" indent="-838200"/>
            <a:r>
              <a:rPr lang="es-PR" sz="3600" dirty="0"/>
              <a:t/>
            </a:r>
            <a:br>
              <a:rPr lang="es-PR" sz="3600" dirty="0"/>
            </a:br>
            <a:r>
              <a:rPr lang="es-PR" sz="3600" dirty="0">
                <a:solidFill>
                  <a:srgbClr val="C00000"/>
                </a:solidFill>
              </a:rPr>
              <a:t>1.</a:t>
            </a:r>
            <a:r>
              <a:rPr lang="es-PR" sz="3600" dirty="0"/>
              <a:t> </a:t>
            </a:r>
            <a:r>
              <a:rPr lang="es-PR" sz="3200" dirty="0"/>
              <a:t>Dios </a:t>
            </a:r>
            <a:r>
              <a:rPr lang="es-PR" sz="3200" b="1" dirty="0">
                <a:solidFill>
                  <a:srgbClr val="FF0000"/>
                </a:solidFill>
              </a:rPr>
              <a:t>habla</a:t>
            </a:r>
            <a:r>
              <a:rPr lang="es-PR" sz="3200" dirty="0"/>
              <a:t> por medio de imágenes.</a:t>
            </a:r>
            <a:r>
              <a:rPr lang="es-PR" sz="3600" dirty="0"/>
              <a:t/>
            </a:r>
            <a:br>
              <a:rPr lang="es-PR" sz="3600" dirty="0"/>
            </a:br>
            <a:r>
              <a:rPr lang="es-PR" sz="3600" dirty="0">
                <a:solidFill>
                  <a:srgbClr val="C00000"/>
                </a:solidFill>
              </a:rPr>
              <a:t>2.</a:t>
            </a:r>
            <a:r>
              <a:rPr lang="es-PR" sz="3600" dirty="0"/>
              <a:t> </a:t>
            </a:r>
            <a:r>
              <a:rPr lang="es-PR" sz="3200" dirty="0"/>
              <a:t>Dios </a:t>
            </a:r>
            <a:r>
              <a:rPr lang="es-PR" sz="3200" b="1" dirty="0">
                <a:solidFill>
                  <a:srgbClr val="FF0000"/>
                </a:solidFill>
              </a:rPr>
              <a:t>necesita </a:t>
            </a:r>
            <a:r>
              <a:rPr lang="es-PR" sz="3200" dirty="0"/>
              <a:t>de una imagen </a:t>
            </a:r>
            <a:r>
              <a:rPr lang="es-PR" sz="3200" dirty="0" smtClean="0"/>
              <a:t>para adorarle</a:t>
            </a:r>
            <a:r>
              <a:rPr lang="es-PR" sz="3200" dirty="0"/>
              <a:t>.</a:t>
            </a:r>
            <a:r>
              <a:rPr lang="es-PR" sz="2600" dirty="0"/>
              <a:t/>
            </a:r>
            <a:br>
              <a:rPr lang="es-PR" sz="2600" dirty="0"/>
            </a:br>
            <a:r>
              <a:rPr lang="es-PR" sz="2600" dirty="0"/>
              <a:t/>
            </a:r>
            <a:br>
              <a:rPr lang="es-PR" sz="2600" dirty="0"/>
            </a:br>
            <a:r>
              <a:rPr lang="es-PR" sz="26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609600"/>
            <a:ext cx="4800600" cy="624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Deuteronomio</a:t>
            </a:r>
            <a:br>
              <a:rPr kumimoji="0" lang="es-P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4:16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…para que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os corrompáis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hagáis para vosotros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escultura, imagen de figura alguna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efigie de varón o hembra…</a:t>
            </a:r>
            <a:b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5:8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harás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para ti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escultura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ni 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alguna de cosa que está arriba en los cielos, ni abajo en la tierra, ni en las aguas debajo de la tierra.  </a:t>
            </a:r>
            <a:b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>
                <a:solidFill>
                  <a:srgbClr val="FF0000"/>
                </a:solidFill>
                <a:hlinkClick r:id="rId2"/>
              </a:rPr>
              <a:t>Apocalipsis </a:t>
            </a:r>
            <a:r>
              <a:rPr lang="es-PR" sz="2400" dirty="0" smtClean="0">
                <a:solidFill>
                  <a:srgbClr val="FF0000"/>
                </a:solidFill>
                <a:hlinkClick r:id="rId2"/>
              </a:rPr>
              <a:t>13:14</a:t>
            </a:r>
            <a:endParaRPr lang="es-PR" sz="2400" dirty="0" smtClean="0">
              <a:solidFill>
                <a:srgbClr val="FF0000"/>
              </a:solidFill>
            </a:endParaRPr>
          </a:p>
          <a:p>
            <a:pPr marL="838200" indent="-838200" algn="ctr"/>
            <a:r>
              <a:rPr lang="es-PR" sz="2400" dirty="0">
                <a:solidFill>
                  <a:srgbClr val="A50021"/>
                </a:solidFill>
              </a:rPr>
              <a:t>	</a:t>
            </a:r>
            <a:r>
              <a:rPr lang="es-PR" sz="2400" dirty="0"/>
              <a:t>Utiliza imágenes y hace que las </a:t>
            </a:r>
            <a:r>
              <a:rPr lang="es-PR" sz="2400" dirty="0" smtClean="0"/>
              <a:t>adoren</a:t>
            </a:r>
            <a:endParaRPr lang="es-PR" sz="2400" dirty="0"/>
          </a:p>
        </p:txBody>
      </p:sp>
      <p:pic>
        <p:nvPicPr>
          <p:cNvPr id="6" name="Picture 7" descr="benedicto_imgtat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3276600"/>
            <a:ext cx="14430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g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276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000108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PR" sz="2400" b="1" dirty="0">
                <a:solidFill>
                  <a:schemeClr val="accent2"/>
                </a:solidFill>
              </a:rPr>
              <a:t>Isaías 42:8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PR" sz="2400" dirty="0"/>
              <a:t>Yo Jehová; este es mi nombre; </a:t>
            </a:r>
            <a:r>
              <a:rPr lang="es-PR" sz="2400" b="1" dirty="0">
                <a:solidFill>
                  <a:srgbClr val="A50021"/>
                </a:solidFill>
              </a:rPr>
              <a:t>y a otro no daré mi gloria</a:t>
            </a:r>
            <a:r>
              <a:rPr lang="es-PR" sz="2400" b="1" dirty="0">
                <a:solidFill>
                  <a:srgbClr val="990000"/>
                </a:solidFill>
              </a:rPr>
              <a:t>,</a:t>
            </a:r>
            <a:r>
              <a:rPr lang="es-PR" sz="2400" b="1" dirty="0"/>
              <a:t> </a:t>
            </a:r>
            <a:r>
              <a:rPr lang="es-PR" sz="2400" b="1" dirty="0">
                <a:solidFill>
                  <a:srgbClr val="A50021"/>
                </a:solidFill>
              </a:rPr>
              <a:t>ni mi alabanza a esculturas</a:t>
            </a:r>
            <a:r>
              <a:rPr lang="es-PR" sz="2400" b="1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800" dirty="0">
                <a:solidFill>
                  <a:schemeClr val="bg1"/>
                </a:solidFill>
                <a:hlinkClick r:id="rId2"/>
              </a:rPr>
              <a:t>Apocalipsis 13:14</a:t>
            </a:r>
            <a:r>
              <a:rPr lang="es-PR" sz="2800" dirty="0">
                <a:solidFill>
                  <a:schemeClr val="bg1"/>
                </a:solidFill>
              </a:rPr>
              <a:t>	</a:t>
            </a:r>
            <a:endParaRPr lang="es-PR" sz="2800" dirty="0" smtClean="0">
              <a:solidFill>
                <a:schemeClr val="bg1"/>
              </a:solidFill>
            </a:endParaRPr>
          </a:p>
          <a:p>
            <a:pPr marL="838200" indent="-838200" algn="ctr"/>
            <a:r>
              <a:rPr lang="es-PR" sz="2800" dirty="0" smtClean="0">
                <a:solidFill>
                  <a:schemeClr val="bg1"/>
                </a:solidFill>
              </a:rPr>
              <a:t>Utiliza </a:t>
            </a:r>
            <a:r>
              <a:rPr lang="es-PR" sz="2800" dirty="0">
                <a:solidFill>
                  <a:schemeClr val="bg1"/>
                </a:solidFill>
              </a:rPr>
              <a:t>imágenes y hace que las </a:t>
            </a:r>
            <a:r>
              <a:rPr lang="es-PR" sz="2800" dirty="0" smtClean="0">
                <a:solidFill>
                  <a:schemeClr val="bg1"/>
                </a:solidFill>
              </a:rPr>
              <a:t>adoren</a:t>
            </a:r>
            <a:endParaRPr lang="es-PR" sz="28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95600" y="990600"/>
            <a:ext cx="6248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PR" sz="2400" b="1" dirty="0">
                <a:solidFill>
                  <a:schemeClr val="bg1"/>
                </a:solidFill>
              </a:rPr>
              <a:t>Salmo </a:t>
            </a:r>
            <a:r>
              <a:rPr lang="es-PR" sz="2400" b="1" dirty="0" smtClean="0">
                <a:solidFill>
                  <a:schemeClr val="bg1"/>
                </a:solidFill>
              </a:rPr>
              <a:t>115:4-8</a:t>
            </a:r>
            <a:r>
              <a:rPr lang="es-PR" sz="2400" b="1" dirty="0">
                <a:solidFill>
                  <a:schemeClr val="bg1"/>
                </a:solidFill>
              </a:rPr>
              <a:t/>
            </a:r>
            <a:br>
              <a:rPr lang="es-PR" sz="2400" b="1" dirty="0">
                <a:solidFill>
                  <a:schemeClr val="bg1"/>
                </a:solidFill>
              </a:rPr>
            </a:br>
            <a:r>
              <a:rPr lang="es-PR" sz="2400" b="1" dirty="0" smtClean="0">
                <a:solidFill>
                  <a:schemeClr val="bg1"/>
                </a:solidFill>
              </a:rPr>
              <a:t>“</a:t>
            </a:r>
            <a:r>
              <a:rPr lang="es-PR" sz="2400" dirty="0" smtClean="0">
                <a:solidFill>
                  <a:schemeClr val="bg1"/>
                </a:solidFill>
              </a:rPr>
              <a:t>Los </a:t>
            </a:r>
            <a:r>
              <a:rPr lang="es-PR" sz="2400" dirty="0">
                <a:solidFill>
                  <a:schemeClr val="bg1"/>
                </a:solidFill>
              </a:rPr>
              <a:t>ídolos de ellos son plata y oro, obra de manos de hombres.</a:t>
            </a:r>
            <a:br>
              <a:rPr lang="es-PR" sz="2400" dirty="0">
                <a:solidFill>
                  <a:schemeClr val="bg1"/>
                </a:solidFill>
              </a:rPr>
            </a:br>
            <a:r>
              <a:rPr lang="es-PR" sz="2400" dirty="0" smtClean="0">
                <a:solidFill>
                  <a:schemeClr val="bg1"/>
                </a:solidFill>
              </a:rPr>
              <a:t>Tienen </a:t>
            </a:r>
            <a:r>
              <a:rPr lang="es-PR" sz="2400" dirty="0">
                <a:solidFill>
                  <a:schemeClr val="bg1"/>
                </a:solidFill>
              </a:rPr>
              <a:t>boca, mas no hablan; Tienen ojos, mas no ven;</a:t>
            </a:r>
            <a:br>
              <a:rPr lang="es-PR" sz="2400" dirty="0">
                <a:solidFill>
                  <a:schemeClr val="bg1"/>
                </a:solidFill>
              </a:rPr>
            </a:br>
            <a:r>
              <a:rPr lang="es-PR" sz="2400" dirty="0" smtClean="0">
                <a:solidFill>
                  <a:schemeClr val="bg1"/>
                </a:solidFill>
              </a:rPr>
              <a:t>orejas </a:t>
            </a:r>
            <a:r>
              <a:rPr lang="es-PR" sz="2400" dirty="0">
                <a:solidFill>
                  <a:schemeClr val="bg1"/>
                </a:solidFill>
              </a:rPr>
              <a:t>tienen, mas no oyen; Tienen narices, mas no huelen;</a:t>
            </a:r>
            <a:br>
              <a:rPr lang="es-PR" sz="2400" dirty="0">
                <a:solidFill>
                  <a:schemeClr val="bg1"/>
                </a:solidFill>
              </a:rPr>
            </a:br>
            <a:r>
              <a:rPr lang="es-PR" sz="2400" dirty="0" smtClean="0">
                <a:solidFill>
                  <a:schemeClr val="bg1"/>
                </a:solidFill>
              </a:rPr>
              <a:t>manos </a:t>
            </a:r>
            <a:r>
              <a:rPr lang="es-PR" sz="2400" dirty="0">
                <a:solidFill>
                  <a:schemeClr val="bg1"/>
                </a:solidFill>
              </a:rPr>
              <a:t>tienen, mas no palpan; Tienen pies, mas no andan; No hablan con su garganta.</a:t>
            </a:r>
            <a:br>
              <a:rPr lang="es-PR" sz="2400" dirty="0">
                <a:solidFill>
                  <a:schemeClr val="bg1"/>
                </a:solidFill>
              </a:rPr>
            </a:br>
            <a:r>
              <a:rPr lang="es-PR" sz="2400" dirty="0" smtClean="0">
                <a:solidFill>
                  <a:schemeClr val="bg1"/>
                </a:solidFill>
              </a:rPr>
              <a:t>Semejantes </a:t>
            </a:r>
            <a:r>
              <a:rPr lang="es-PR" sz="2400" dirty="0">
                <a:solidFill>
                  <a:schemeClr val="bg1"/>
                </a:solidFill>
              </a:rPr>
              <a:t>a ellos son los que los hacen, Y cualquiera que confía en ellos</a:t>
            </a:r>
            <a:r>
              <a:rPr lang="es-PR" sz="2400" dirty="0" smtClean="0">
                <a:solidFill>
                  <a:schemeClr val="bg1"/>
                </a:solidFill>
              </a:rPr>
              <a:t>.</a:t>
            </a:r>
            <a:r>
              <a:rPr lang="es-PR" sz="2400" dirty="0" smtClean="0">
                <a:solidFill>
                  <a:schemeClr val="tx2"/>
                </a:solidFill>
              </a:rPr>
              <a:t>”</a:t>
            </a:r>
            <a:endParaRPr lang="es-PR" sz="2400" dirty="0">
              <a:solidFill>
                <a:schemeClr val="tx2"/>
              </a:solidFill>
            </a:endParaRPr>
          </a:p>
        </p:txBody>
      </p:sp>
      <p:pic>
        <p:nvPicPr>
          <p:cNvPr id="6" name="Picture 7" descr="et7heyw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3429000"/>
            <a:ext cx="200183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23622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 smtClean="0">
                <a:solidFill>
                  <a:srgbClr val="FF0000"/>
                </a:solidFill>
                <a:hlinkClick r:id="rId2"/>
              </a:rPr>
              <a:t> Apocalipsis </a:t>
            </a:r>
            <a:r>
              <a:rPr lang="es-PR" sz="2400" dirty="0">
                <a:solidFill>
                  <a:srgbClr val="FF0000"/>
                </a:solidFill>
                <a:hlinkClick r:id="rId2"/>
              </a:rPr>
              <a:t>13:15</a:t>
            </a:r>
            <a:r>
              <a:rPr lang="es-PR" sz="2400" dirty="0">
                <a:solidFill>
                  <a:srgbClr val="FF0000"/>
                </a:solidFill>
              </a:rPr>
              <a:t>	</a:t>
            </a:r>
            <a:r>
              <a:rPr lang="es-PR" sz="2400" dirty="0">
                <a:solidFill>
                  <a:srgbClr val="FFFFCC"/>
                </a:solidFill>
              </a:rPr>
              <a:t>Manda a </a:t>
            </a:r>
            <a:r>
              <a:rPr lang="es-PR" sz="2400" dirty="0">
                <a:solidFill>
                  <a:srgbClr val="FF0000"/>
                </a:solidFill>
              </a:rPr>
              <a:t>matar</a:t>
            </a:r>
            <a:r>
              <a:rPr lang="es-PR" sz="2400" dirty="0">
                <a:solidFill>
                  <a:srgbClr val="FFFFCC"/>
                </a:solidFill>
              </a:rPr>
              <a:t> a quien no le adore.  </a:t>
            </a:r>
            <a:endParaRPr lang="es-PR" sz="2400" dirty="0">
              <a:solidFill>
                <a:schemeClr val="bg1"/>
              </a:solidFill>
            </a:endParaRPr>
          </a:p>
        </p:txBody>
      </p:sp>
      <p:pic>
        <p:nvPicPr>
          <p:cNvPr id="5" name="Picture 7" descr="bishops_salute_hit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16063"/>
            <a:ext cx="25146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riests-salu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76600"/>
            <a:ext cx="2514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itler_cardinal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981200"/>
            <a:ext cx="4572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5257800"/>
            <a:ext cx="9144000" cy="175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 el 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papal</a:t>
            </a:r>
            <a:r>
              <a:rPr kumimoji="0" lang="es-P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quien guió a Hitler para destruir a más de 6 millones de judíos.  El sistema papal mató a millones de cristianos durante la famosa Santa Inquisición.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2400" dirty="0">
                <a:solidFill>
                  <a:srgbClr val="FF0000"/>
                </a:solidFill>
                <a:hlinkClick r:id="rId2"/>
              </a:rPr>
              <a:t>Apocalipsis 17:6</a:t>
            </a:r>
            <a:r>
              <a:rPr lang="es-PR" sz="2400" dirty="0">
                <a:solidFill>
                  <a:srgbClr val="FFFFCC"/>
                </a:solidFill>
              </a:rPr>
              <a:t>	Ha </a:t>
            </a:r>
            <a:r>
              <a:rPr lang="es-PR" sz="2400" dirty="0">
                <a:solidFill>
                  <a:srgbClr val="FF0000"/>
                </a:solidFill>
              </a:rPr>
              <a:t>matado</a:t>
            </a:r>
            <a:r>
              <a:rPr lang="es-PR" sz="2400" dirty="0">
                <a:solidFill>
                  <a:srgbClr val="FFFFCC"/>
                </a:solidFill>
              </a:rPr>
              <a:t> mucho al pueblo de Dios.</a:t>
            </a:r>
            <a:endParaRPr lang="es-PR" sz="2400" dirty="0">
              <a:solidFill>
                <a:schemeClr val="bg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s-PR" sz="2400" dirty="0">
                <a:solidFill>
                  <a:srgbClr val="A50021"/>
                </a:solidFill>
              </a:rPr>
              <a:t>	</a:t>
            </a:r>
            <a:r>
              <a:rPr lang="es-PR" sz="2400" dirty="0">
                <a:solidFill>
                  <a:srgbClr val="FF0000"/>
                </a:solidFill>
                <a:hlinkClick r:id="rId2"/>
              </a:rPr>
              <a:t>Apocalipsis 18:24</a:t>
            </a:r>
            <a:r>
              <a:rPr lang="es-PR" sz="2400" dirty="0">
                <a:solidFill>
                  <a:srgbClr val="FFFFCC"/>
                </a:solidFill>
              </a:rPr>
              <a:t>	</a:t>
            </a:r>
            <a:r>
              <a:rPr lang="es-PR" sz="2400" dirty="0">
                <a:solidFill>
                  <a:srgbClr val="FF0000"/>
                </a:solidFill>
              </a:rPr>
              <a:t>Sangre</a:t>
            </a:r>
            <a:r>
              <a:rPr lang="es-PR" sz="2400" dirty="0">
                <a:solidFill>
                  <a:srgbClr val="FFFFCC"/>
                </a:solidFill>
              </a:rPr>
              <a:t> de todos los que ha matado.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214950"/>
            <a:ext cx="357186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enedicto_imgg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475" y="500042"/>
            <a:ext cx="3565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3600" dirty="0" smtClean="0">
                <a:solidFill>
                  <a:srgbClr val="FF0000"/>
                </a:solidFill>
                <a:hlinkClick r:id="rId4"/>
              </a:rPr>
              <a:t>Apocalipsis </a:t>
            </a:r>
            <a:r>
              <a:rPr lang="es-PR" sz="3600" dirty="0">
                <a:solidFill>
                  <a:srgbClr val="FF0000"/>
                </a:solidFill>
                <a:hlinkClick r:id="rId4"/>
              </a:rPr>
              <a:t>17:4</a:t>
            </a:r>
            <a:r>
              <a:rPr lang="es-PR" sz="3600" dirty="0">
                <a:solidFill>
                  <a:srgbClr val="FFFFCC"/>
                </a:solidFill>
              </a:rPr>
              <a:t>	</a:t>
            </a:r>
            <a:endParaRPr lang="es-PR" sz="3600" dirty="0" smtClean="0">
              <a:solidFill>
                <a:srgbClr val="FFFFCC"/>
              </a:solidFill>
            </a:endParaRPr>
          </a:p>
          <a:p>
            <a:pPr marL="838200" indent="-838200"/>
            <a:r>
              <a:rPr lang="es-PR" sz="3600" dirty="0" smtClean="0">
                <a:solidFill>
                  <a:srgbClr val="FFFF66"/>
                </a:solidFill>
              </a:rPr>
              <a:t>	Usa </a:t>
            </a:r>
            <a:r>
              <a:rPr lang="es-PR" sz="3600" dirty="0">
                <a:solidFill>
                  <a:srgbClr val="FFFF66"/>
                </a:solidFill>
              </a:rPr>
              <a:t>los colores</a:t>
            </a:r>
            <a:r>
              <a:rPr lang="es-PR" sz="3600" dirty="0">
                <a:solidFill>
                  <a:srgbClr val="FFFFCC"/>
                </a:solidFill>
              </a:rPr>
              <a:t> </a:t>
            </a:r>
            <a:r>
              <a:rPr lang="es-PR" sz="3600" b="1" dirty="0">
                <a:solidFill>
                  <a:srgbClr val="9900CC"/>
                </a:solidFill>
              </a:rPr>
              <a:t>púrpura</a:t>
            </a:r>
            <a:r>
              <a:rPr lang="es-PR" sz="3600" dirty="0">
                <a:solidFill>
                  <a:srgbClr val="FFFFCC"/>
                </a:solidFill>
              </a:rPr>
              <a:t> </a:t>
            </a:r>
            <a:r>
              <a:rPr lang="es-PR" sz="3600" dirty="0">
                <a:solidFill>
                  <a:srgbClr val="FFFF00"/>
                </a:solidFill>
              </a:rPr>
              <a:t>y</a:t>
            </a:r>
            <a:r>
              <a:rPr lang="es-PR" sz="3600" dirty="0">
                <a:solidFill>
                  <a:srgbClr val="FFFFCC"/>
                </a:solidFill>
              </a:rPr>
              <a:t> </a:t>
            </a:r>
            <a:r>
              <a:rPr lang="es-PR" sz="3600" b="1" dirty="0" smtClean="0">
                <a:solidFill>
                  <a:srgbClr val="FF0000"/>
                </a:solidFill>
              </a:rPr>
              <a:t>escarlata</a:t>
            </a:r>
            <a:endParaRPr lang="es-PR" sz="3600" dirty="0">
              <a:solidFill>
                <a:srgbClr val="FFFFCC"/>
              </a:solidFill>
            </a:endParaRPr>
          </a:p>
        </p:txBody>
      </p:sp>
      <p:pic>
        <p:nvPicPr>
          <p:cNvPr id="7" name="Picture 13" descr="otu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214818"/>
            <a:ext cx="2879007" cy="216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benedict-xvi-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14338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Papa con color purpur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2514600"/>
            <a:ext cx="1933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1828800"/>
            <a:ext cx="441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Es sabido 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ninguna otra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institución religiosa</a:t>
            </a:r>
            <a:r>
              <a:rPr kumimoji="0" lang="es-PR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 estos </a:t>
            </a: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colores</a:t>
            </a:r>
            <a:r>
              <a:rPr kumimoji="0" lang="es-P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1430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s-PR" sz="3200" u="sng" dirty="0">
                <a:solidFill>
                  <a:srgbClr val="FFFF66"/>
                </a:solidFill>
              </a:rPr>
              <a:t>Apocalipsis </a:t>
            </a:r>
            <a:r>
              <a:rPr lang="es-PR" sz="3200" u="sng" dirty="0" smtClean="0">
                <a:solidFill>
                  <a:srgbClr val="FFFF66"/>
                </a:solidFill>
              </a:rPr>
              <a:t>17:4</a:t>
            </a:r>
          </a:p>
          <a:p>
            <a:pPr marL="838200" indent="-838200" algn="ctr"/>
            <a:r>
              <a:rPr lang="es-PR" sz="3200" dirty="0" smtClean="0">
                <a:solidFill>
                  <a:srgbClr val="FFFF66"/>
                </a:solidFill>
              </a:rPr>
              <a:t>  </a:t>
            </a:r>
            <a:r>
              <a:rPr lang="es-PR" sz="2800" dirty="0">
                <a:solidFill>
                  <a:srgbClr val="FFFF66"/>
                </a:solidFill>
              </a:rPr>
              <a:t>Adorna sus templos de oro, </a:t>
            </a:r>
            <a:r>
              <a:rPr lang="es-PR" sz="2800" dirty="0" smtClean="0">
                <a:solidFill>
                  <a:srgbClr val="FFFF66"/>
                </a:solidFill>
              </a:rPr>
              <a:t>plata, perlas y piedras preciosas</a:t>
            </a:r>
            <a:endParaRPr lang="es-PR" sz="2800" dirty="0">
              <a:solidFill>
                <a:srgbClr val="FFFF66"/>
              </a:solidFill>
            </a:endParaRPr>
          </a:p>
        </p:txBody>
      </p:sp>
      <p:pic>
        <p:nvPicPr>
          <p:cNvPr id="6" name="Picture 11" descr="untitled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410200"/>
            <a:ext cx="21336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enevbdicto_im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6482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7564af80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4191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enedictow6_im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981200"/>
            <a:ext cx="28194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2154</Words>
  <Application>Microsoft Office PowerPoint</Application>
  <PresentationFormat>Presentación en pantalla (4:3)</PresentationFormat>
  <Paragraphs>307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20</cp:revision>
  <dcterms:created xsi:type="dcterms:W3CDTF">2010-03-16T01:14:41Z</dcterms:created>
  <dcterms:modified xsi:type="dcterms:W3CDTF">2010-03-16T04:28:13Z</dcterms:modified>
</cp:coreProperties>
</file>