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3" r:id="rId2"/>
    <p:sldId id="290" r:id="rId3"/>
    <p:sldId id="257" r:id="rId4"/>
    <p:sldId id="289" r:id="rId5"/>
    <p:sldId id="259" r:id="rId6"/>
    <p:sldId id="260" r:id="rId7"/>
    <p:sldId id="261" r:id="rId8"/>
    <p:sldId id="262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8" r:id="rId19"/>
    <p:sldId id="279" r:id="rId20"/>
    <p:sldId id="280" r:id="rId21"/>
    <p:sldId id="281" r:id="rId22"/>
    <p:sldId id="284" r:id="rId23"/>
    <p:sldId id="286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2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86316-0BAD-4620-AFB5-489C6E1B0EF6}" type="datetimeFigureOut">
              <a:rPr lang="es-ES" smtClean="0"/>
              <a:pPr/>
              <a:t>22/11/2024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35BE-8415-4F83-BEF7-8EE0FC055D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3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35BE-8415-4F83-BEF7-8EE0FC055D6D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92DD-9884-4AA2-81B8-B6BF2688657E}" type="datetime1">
              <a:rPr lang="es-ES" smtClean="0"/>
              <a:t>22/11/2024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Ministerio Orión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62A-14E6-427B-B634-0A3BDE59C9A6}" type="datetime1">
              <a:rPr lang="es-ES" smtClean="0"/>
              <a:t>22/11/2024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Ministerio Orión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94B3-2CD4-4F74-AA17-5873E453F701}" type="datetime1">
              <a:rPr lang="es-ES" smtClean="0"/>
              <a:t>22/11/2024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Ministerio Orión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F69-B3A5-44EE-B868-D367B9B2E03B}" type="datetime1">
              <a:rPr lang="es-ES" smtClean="0"/>
              <a:t>22/11/2024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Ministerio Orión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656A-7E62-4F07-B23B-F22184C3CB43}" type="datetime1">
              <a:rPr lang="es-ES" smtClean="0"/>
              <a:t>22/11/2024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Ministerio Orión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BB48-25A0-4911-85C5-5B9EA2FB2265}" type="datetime1">
              <a:rPr lang="es-ES" smtClean="0"/>
              <a:t>22/11/2024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Ministerio Orión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9B92-32A6-49B2-BEEE-BE738CC55A74}" type="datetime1">
              <a:rPr lang="es-ES" smtClean="0"/>
              <a:t>22/11/2024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Ministerio Orión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8864-E4BA-4087-9E80-DD6E81691ADD}" type="datetime1">
              <a:rPr lang="es-ES" smtClean="0"/>
              <a:t>22/11/2024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Ministerio Orión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7111-4D06-44C2-B584-E9947095CFDD}" type="datetime1">
              <a:rPr lang="es-ES" smtClean="0"/>
              <a:t>22/11/2024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Ministerio Orión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B754-3B16-43D1-A214-3646899F3522}" type="datetime1">
              <a:rPr lang="es-ES" smtClean="0"/>
              <a:t>22/11/2024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Ministerio Orión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B788-4FDF-4C25-B78F-54FC7181AA77}" type="datetime1">
              <a:rPr lang="es-ES" smtClean="0"/>
              <a:t>22/11/2024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Ministerio Orión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22D4-4B11-4B89-8A73-6CB73B209D0C}" type="datetime1">
              <a:rPr lang="es-ES" smtClean="0"/>
              <a:t>22/11/2024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Ministerio Orión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C6512D-0EA5-3B5C-FAA2-3D8A43933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78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3F2434C-5386-EDDD-C9FF-65760BC5F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r="3809"/>
          <a:stretch/>
        </p:blipFill>
        <p:spPr>
          <a:xfrm>
            <a:off x="607976" y="643467"/>
            <a:ext cx="792804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2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1celifernandez"/>
          <p:cNvPicPr>
            <a:picLocks noChangeAspect="1" noChangeArrowheads="1"/>
          </p:cNvPicPr>
          <p:nvPr/>
        </p:nvPicPr>
        <p:blipFill>
          <a:blip r:embed="rId3"/>
          <a:srcRect t="2994" r="31745" b="1008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8320" y="1161288"/>
            <a:ext cx="257860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b="1"/>
              <a:t>LOS 5 HÁBITOS DE JESÚS: estar a solas con Dios.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8320" y="2718054"/>
            <a:ext cx="2579180" cy="32072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cap="all" dirty="0">
                <a:solidFill>
                  <a:schemeClr val="tx1"/>
                </a:solidFill>
              </a:rPr>
              <a:t>A VECES,  NO HACER NADA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cap="all" dirty="0">
                <a:solidFill>
                  <a:schemeClr val="tx1"/>
                </a:solidFill>
              </a:rPr>
              <a:t>ES LO MEJOR  QUE PODEMOS HACER POR LOS DEMÁS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cap="all" dirty="0">
                <a:solidFill>
                  <a:schemeClr val="tx1"/>
                </a:solidFill>
              </a:rPr>
              <a:t>Y  POR NOSOTROS MISMOS.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2594"/>
          </a:xfrm>
        </p:spPr>
        <p:txBody>
          <a:bodyPr>
            <a:normAutofit/>
          </a:bodyPr>
          <a:lstStyle/>
          <a:p>
            <a:r>
              <a:rPr lang="es-ES_tradnl" sz="2800" b="1" dirty="0">
                <a:latin typeface="Tekton Pro" pitchFamily="34" charset="0"/>
              </a:rPr>
              <a:t>JESÚS SE APARTÓ A LA SOLEDAD CON DIOS.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2626" y="1268760"/>
            <a:ext cx="9358346" cy="2788362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sz="2400" dirty="0">
                <a:latin typeface="Tekton Pro" pitchFamily="34" charset="0"/>
              </a:rPr>
              <a:t>Para prepararse para el ministerio: Mateo 4.1—11.</a:t>
            </a:r>
          </a:p>
          <a:p>
            <a:r>
              <a:rPr lang="es-ES_tradnl" sz="2400" dirty="0">
                <a:latin typeface="Tekton Pro" pitchFamily="34" charset="0"/>
              </a:rPr>
              <a:t>Antes de tomar decisiones importantes: Lucas 6.12,13.</a:t>
            </a:r>
          </a:p>
          <a:p>
            <a:r>
              <a:rPr lang="es-ES_tradnl" sz="2400" dirty="0">
                <a:latin typeface="Tekton Pro" pitchFamily="34" charset="0"/>
              </a:rPr>
              <a:t>Cuando tuvo que enfrentar malas noticias: Mateo 14.13</a:t>
            </a:r>
            <a:r>
              <a:rPr lang="es-ES" sz="2400" dirty="0">
                <a:latin typeface="Tekton Pro" pitchFamily="34" charset="0"/>
              </a:rPr>
              <a:t>.</a:t>
            </a:r>
          </a:p>
          <a:p>
            <a:r>
              <a:rPr lang="es-ES_tradnl" sz="2400" dirty="0">
                <a:latin typeface="Tekton Pro" pitchFamily="34" charset="0"/>
              </a:rPr>
              <a:t>Cuando era alabado por los hombres: Mateo 14.23.</a:t>
            </a:r>
          </a:p>
          <a:p>
            <a:r>
              <a:rPr lang="es-ES_tradnl" sz="2400" dirty="0">
                <a:latin typeface="Tekton Pro" pitchFamily="34" charset="0"/>
              </a:rPr>
              <a:t>Cuando las presiones de afuera trataban de sacarle de su propósito en la vida. Juan 6.14,15.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285984" y="4929198"/>
            <a:ext cx="5072098" cy="1569660"/>
          </a:xfrm>
          <a:prstGeom prst="rect">
            <a:avLst/>
          </a:prstGeom>
          <a:gradFill>
            <a:gsLst>
              <a:gs pos="0">
                <a:schemeClr val="dk1">
                  <a:tint val="40000"/>
                  <a:satMod val="350000"/>
                </a:schemeClr>
              </a:gs>
              <a:gs pos="0">
                <a:schemeClr val="dk1">
                  <a:tint val="45000"/>
                  <a:shade val="99000"/>
                  <a:satMod val="350000"/>
                </a:schemeClr>
              </a:gs>
              <a:gs pos="49000">
                <a:schemeClr val="dk1">
                  <a:shade val="20000"/>
                  <a:satMod val="255000"/>
                </a:schemeClr>
              </a:gs>
            </a:gsLst>
          </a:gra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92D050"/>
                </a:solidFill>
                <a:latin typeface="Tekton Pro" pitchFamily="34" charset="0"/>
              </a:rPr>
              <a:t>EL HÁBITO </a:t>
            </a:r>
          </a:p>
          <a:p>
            <a:pPr algn="ctr"/>
            <a:r>
              <a:rPr lang="es-ES_tradnl" sz="2400" b="1" dirty="0">
                <a:solidFill>
                  <a:srgbClr val="92D050"/>
                </a:solidFill>
                <a:latin typeface="Tekton Pro" pitchFamily="34" charset="0"/>
              </a:rPr>
              <a:t>DE ESTAR A SOLAS CON DIOS </a:t>
            </a:r>
          </a:p>
          <a:p>
            <a:pPr algn="ctr"/>
            <a:r>
              <a:rPr lang="es-ES_tradnl" sz="2400" b="1" dirty="0">
                <a:solidFill>
                  <a:srgbClr val="92D050"/>
                </a:solidFill>
                <a:latin typeface="Tekton Pro" pitchFamily="34" charset="0"/>
              </a:rPr>
              <a:t>ES DE VITAL IMPORTANCIA </a:t>
            </a:r>
          </a:p>
          <a:p>
            <a:pPr algn="ctr"/>
            <a:r>
              <a:rPr lang="es-ES_tradnl" sz="2400" b="1" dirty="0">
                <a:solidFill>
                  <a:srgbClr val="92D050"/>
                </a:solidFill>
                <a:latin typeface="Tekton Pro" pitchFamily="34" charset="0"/>
              </a:rPr>
              <a:t>PARA NUESTRAS VIDAS.</a:t>
            </a:r>
            <a:endParaRPr lang="es-ES" sz="2400" b="1" dirty="0">
              <a:solidFill>
                <a:srgbClr val="92D050"/>
              </a:solidFill>
              <a:latin typeface="Tekton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62275" y="2743200"/>
            <a:ext cx="6181725" cy="41148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571503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chemeClr val="bg1">
                    <a:lumMod val="50000"/>
                  </a:schemeClr>
                </a:solidFill>
                <a:latin typeface="Tekton Pro" pitchFamily="34" charset="0"/>
              </a:rPr>
              <a:t>LOS 5 HÁBITOS DE JESÚS: La oración.</a:t>
            </a:r>
            <a:endParaRPr lang="es-ES" sz="2800" b="1" dirty="0">
              <a:solidFill>
                <a:schemeClr val="bg1">
                  <a:lumMod val="50000"/>
                </a:schemeClr>
              </a:solidFill>
              <a:latin typeface="Tekton Pro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286808" cy="5143536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tx1"/>
                </a:solidFill>
                <a:latin typeface="Tekton Pro" pitchFamily="34" charset="0"/>
              </a:rPr>
              <a:t>2º: Jesús tenía el hábito de pasar tiempo en oración.</a:t>
            </a:r>
          </a:p>
          <a:p>
            <a:endParaRPr lang="es-ES_tradnl" sz="4800" b="1" dirty="0">
              <a:solidFill>
                <a:schemeClr val="tx1"/>
              </a:solidFill>
              <a:latin typeface="Tekton Pro" pitchFamily="34" charset="0"/>
            </a:endParaRPr>
          </a:p>
          <a:p>
            <a:endParaRPr lang="es-ES_tradnl" sz="4800" b="1" dirty="0">
              <a:solidFill>
                <a:schemeClr val="tx1"/>
              </a:solidFill>
              <a:latin typeface="Tekton Pro" pitchFamily="34" charset="0"/>
            </a:endParaRPr>
          </a:p>
          <a:p>
            <a:endParaRPr lang="es-ES_tradnl" sz="4800" b="1" dirty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844" y="3000372"/>
            <a:ext cx="2857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Tekton Pro" pitchFamily="34" charset="0"/>
              </a:rPr>
              <a:t>LA ORACIÓN </a:t>
            </a:r>
          </a:p>
          <a:p>
            <a:r>
              <a:rPr lang="es-ES_tradnl" sz="2400" dirty="0">
                <a:latin typeface="Tekton Pro" pitchFamily="34" charset="0"/>
              </a:rPr>
              <a:t>NUNCA DEBERÍA DEJARSE </a:t>
            </a:r>
          </a:p>
          <a:p>
            <a:r>
              <a:rPr lang="es-ES_tradnl" sz="2400" dirty="0">
                <a:latin typeface="Tekton Pro" pitchFamily="34" charset="0"/>
              </a:rPr>
              <a:t>PARA </a:t>
            </a:r>
          </a:p>
          <a:p>
            <a:r>
              <a:rPr lang="es-ES_tradnl" sz="2400" dirty="0">
                <a:latin typeface="Tekton Pro" pitchFamily="34" charset="0"/>
              </a:rPr>
              <a:t>“ÚLTIMA HORA” </a:t>
            </a:r>
          </a:p>
          <a:p>
            <a:r>
              <a:rPr lang="es-ES_tradnl" sz="2400" dirty="0">
                <a:latin typeface="Tekton Pro" pitchFamily="34" charset="0"/>
              </a:rPr>
              <a:t>YA COMO  UN ÚLTIMO RECURSO.</a:t>
            </a:r>
            <a:endParaRPr lang="es-ES" sz="2400" dirty="0">
              <a:latin typeface="Tekton Pro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Ministerio Orión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no elevada hacia el sol">
            <a:extLst>
              <a:ext uri="{FF2B5EF4-FFF2-40B4-BE49-F238E27FC236}">
                <a16:creationId xmlns:a16="http://schemas.microsoft.com/office/drawing/2014/main" id="{BE558C67-97DE-A599-9ABB-2F04E56D4A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44" r="18541" b="2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8320" y="1161288"/>
            <a:ext cx="436568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/>
              <a:t>LOS 5 HÁBITOS DE JESÚS: La </a:t>
            </a:r>
            <a:r>
              <a:rPr lang="en-US" sz="2400" b="1" dirty="0" err="1"/>
              <a:t>oración</a:t>
            </a:r>
            <a:r>
              <a:rPr lang="en-US" sz="2400" b="1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320" y="2718054"/>
            <a:ext cx="479773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chemeClr val="tx1"/>
                </a:solidFill>
              </a:rPr>
              <a:t>La </a:t>
            </a:r>
            <a:r>
              <a:rPr lang="en-US" sz="1800" b="1" dirty="0" err="1">
                <a:solidFill>
                  <a:schemeClr val="tx1"/>
                </a:solidFill>
              </a:rPr>
              <a:t>oración</a:t>
            </a:r>
            <a:r>
              <a:rPr lang="en-US" sz="1800" b="1" dirty="0">
                <a:solidFill>
                  <a:schemeClr val="tx1"/>
                </a:solidFill>
              </a:rPr>
              <a:t> no es </a:t>
            </a:r>
            <a:r>
              <a:rPr lang="en-US" sz="1800" b="1" dirty="0" err="1">
                <a:solidFill>
                  <a:schemeClr val="tx1"/>
                </a:solidFill>
              </a:rPr>
              <a:t>una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técnica</a:t>
            </a:r>
            <a:r>
              <a:rPr lang="en-US" sz="1800" b="1" dirty="0">
                <a:solidFill>
                  <a:schemeClr val="tx1"/>
                </a:solidFill>
              </a:rPr>
              <a:t>, es </a:t>
            </a:r>
            <a:r>
              <a:rPr lang="en-US" sz="1800" b="1" dirty="0" err="1">
                <a:solidFill>
                  <a:schemeClr val="tx1"/>
                </a:solidFill>
              </a:rPr>
              <a:t>hablar</a:t>
            </a:r>
            <a:r>
              <a:rPr lang="en-US" sz="1800" b="1" dirty="0">
                <a:solidFill>
                  <a:schemeClr val="tx1"/>
                </a:solidFill>
              </a:rPr>
              <a:t> con Dios.</a:t>
            </a:r>
          </a:p>
          <a:p>
            <a:pPr algn="l">
              <a:lnSpc>
                <a:spcPct val="90000"/>
              </a:lnSpc>
            </a:pPr>
            <a:r>
              <a:rPr lang="en-US" sz="1800" b="1" dirty="0" err="1">
                <a:solidFill>
                  <a:schemeClr val="tx1"/>
                </a:solidFill>
              </a:rPr>
              <a:t>Todos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necesitamos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desarrollar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nuestro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propio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estilo</a:t>
            </a:r>
            <a:r>
              <a:rPr lang="en-US" sz="1800" b="1" dirty="0">
                <a:solidFill>
                  <a:schemeClr val="tx1"/>
                </a:solidFill>
              </a:rPr>
              <a:t> de </a:t>
            </a:r>
            <a:r>
              <a:rPr lang="en-US" sz="1800" b="1" dirty="0" err="1">
                <a:solidFill>
                  <a:schemeClr val="tx1"/>
                </a:solidFill>
              </a:rPr>
              <a:t>conversación</a:t>
            </a:r>
            <a:r>
              <a:rPr lang="en-US" sz="1800" b="1" dirty="0">
                <a:solidFill>
                  <a:schemeClr val="tx1"/>
                </a:solidFill>
              </a:rPr>
              <a:t> con </a:t>
            </a:r>
            <a:r>
              <a:rPr lang="en-US" sz="1800" b="1" dirty="0" err="1">
                <a:solidFill>
                  <a:schemeClr val="tx1"/>
                </a:solidFill>
              </a:rPr>
              <a:t>el</a:t>
            </a:r>
            <a:r>
              <a:rPr lang="en-US" sz="1800" b="1" dirty="0">
                <a:solidFill>
                  <a:schemeClr val="tx1"/>
                </a:solidFill>
              </a:rPr>
              <a:t> Padre.</a:t>
            </a:r>
          </a:p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chemeClr val="tx1"/>
                </a:solidFill>
              </a:rPr>
              <a:t>La </a:t>
            </a:r>
            <a:r>
              <a:rPr lang="en-US" sz="1800" b="1" dirty="0" err="1">
                <a:solidFill>
                  <a:schemeClr val="tx1"/>
                </a:solidFill>
              </a:rPr>
              <a:t>oración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muestra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chemeClr val="tx1"/>
                </a:solidFill>
              </a:rPr>
              <a:t>1- </a:t>
            </a:r>
            <a:r>
              <a:rPr lang="en-US" sz="1800" b="1" dirty="0" err="1">
                <a:solidFill>
                  <a:schemeClr val="tx1"/>
                </a:solidFill>
              </a:rPr>
              <a:t>Adoración</a:t>
            </a:r>
            <a:r>
              <a:rPr lang="en-US" sz="1800" b="1" dirty="0">
                <a:solidFill>
                  <a:schemeClr val="tx1"/>
                </a:solidFill>
              </a:rPr>
              <a:t>: Amar a Dios </a:t>
            </a:r>
            <a:r>
              <a:rPr lang="en-US" sz="1800" b="1" dirty="0" err="1">
                <a:solidFill>
                  <a:schemeClr val="tx1"/>
                </a:solidFill>
              </a:rPr>
              <a:t>por</a:t>
            </a:r>
            <a:r>
              <a:rPr lang="en-US" sz="1800" b="1" dirty="0">
                <a:solidFill>
                  <a:schemeClr val="tx1"/>
                </a:solidFill>
              </a:rPr>
              <a:t> lo que </a:t>
            </a:r>
            <a:r>
              <a:rPr lang="en-US" sz="1800" b="1" dirty="0" err="1">
                <a:solidFill>
                  <a:schemeClr val="tx1"/>
                </a:solidFill>
              </a:rPr>
              <a:t>Él</a:t>
            </a:r>
            <a:r>
              <a:rPr lang="en-US" sz="1800" b="1" dirty="0">
                <a:solidFill>
                  <a:schemeClr val="tx1"/>
                </a:solidFill>
              </a:rPr>
              <a:t> es.</a:t>
            </a:r>
          </a:p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chemeClr val="tx1"/>
                </a:solidFill>
              </a:rPr>
              <a:t>2- </a:t>
            </a:r>
            <a:r>
              <a:rPr lang="en-US" sz="1800" b="1" dirty="0" err="1">
                <a:solidFill>
                  <a:schemeClr val="tx1"/>
                </a:solidFill>
              </a:rPr>
              <a:t>Confesión</a:t>
            </a:r>
            <a:r>
              <a:rPr lang="en-US" sz="1800" b="1" dirty="0">
                <a:solidFill>
                  <a:schemeClr val="tx1"/>
                </a:solidFill>
              </a:rPr>
              <a:t>: Ante un Dios Santo, </a:t>
            </a:r>
            <a:r>
              <a:rPr lang="en-US" sz="1800" b="1" dirty="0" err="1">
                <a:solidFill>
                  <a:schemeClr val="tx1"/>
                </a:solidFill>
              </a:rPr>
              <a:t>confesamos</a:t>
            </a:r>
            <a:r>
              <a:rPr lang="en-US" sz="1800" b="1" dirty="0">
                <a:solidFill>
                  <a:schemeClr val="tx1"/>
                </a:solidFill>
              </a:rPr>
              <a:t> lo que </a:t>
            </a:r>
            <a:r>
              <a:rPr lang="en-US" sz="1800" b="1" dirty="0" err="1">
                <a:solidFill>
                  <a:schemeClr val="tx1"/>
                </a:solidFill>
              </a:rPr>
              <a:t>somos</a:t>
            </a:r>
            <a:r>
              <a:rPr lang="en-US" sz="1800" b="1" dirty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chemeClr val="tx1"/>
                </a:solidFill>
              </a:rPr>
              <a:t>3- </a:t>
            </a:r>
            <a:r>
              <a:rPr lang="en-US" sz="1800" b="1" dirty="0" err="1">
                <a:solidFill>
                  <a:schemeClr val="tx1"/>
                </a:solidFill>
              </a:rPr>
              <a:t>Acción</a:t>
            </a:r>
            <a:r>
              <a:rPr lang="en-US" sz="1800" b="1" dirty="0">
                <a:solidFill>
                  <a:schemeClr val="tx1"/>
                </a:solidFill>
              </a:rPr>
              <a:t> de gracias: Es </a:t>
            </a:r>
            <a:r>
              <a:rPr lang="en-US" sz="1800" b="1" dirty="0" err="1">
                <a:solidFill>
                  <a:schemeClr val="tx1"/>
                </a:solidFill>
              </a:rPr>
              <a:t>una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expresión</a:t>
            </a:r>
            <a:r>
              <a:rPr lang="en-US" sz="1800" b="1" dirty="0">
                <a:solidFill>
                  <a:schemeClr val="tx1"/>
                </a:solidFill>
              </a:rPr>
              <a:t> de </a:t>
            </a:r>
            <a:r>
              <a:rPr lang="en-US" sz="1800" b="1" dirty="0" err="1">
                <a:solidFill>
                  <a:schemeClr val="tx1"/>
                </a:solidFill>
              </a:rPr>
              <a:t>gratitud</a:t>
            </a:r>
            <a:r>
              <a:rPr lang="en-US" sz="1800" b="1" dirty="0">
                <a:solidFill>
                  <a:schemeClr val="tx1"/>
                </a:solidFill>
              </a:rPr>
              <a:t> a Dios </a:t>
            </a:r>
            <a:r>
              <a:rPr lang="en-US" sz="1800" b="1" dirty="0" err="1">
                <a:solidFill>
                  <a:schemeClr val="tx1"/>
                </a:solidFill>
              </a:rPr>
              <a:t>por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todo</a:t>
            </a:r>
            <a:r>
              <a:rPr lang="en-US" sz="1800" b="1" dirty="0">
                <a:solidFill>
                  <a:schemeClr val="tx1"/>
                </a:solidFill>
              </a:rPr>
              <a:t> lo que ha </a:t>
            </a:r>
            <a:r>
              <a:rPr lang="en-US" sz="1800" b="1" dirty="0" err="1">
                <a:solidFill>
                  <a:schemeClr val="tx1"/>
                </a:solidFill>
              </a:rPr>
              <a:t>hecho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en</a:t>
            </a:r>
            <a:r>
              <a:rPr lang="en-US" sz="1800" b="1" dirty="0">
                <a:solidFill>
                  <a:schemeClr val="tx1"/>
                </a:solidFill>
              </a:rPr>
              <a:t> la </a:t>
            </a:r>
            <a:r>
              <a:rPr lang="en-US" sz="1800" b="1" dirty="0" err="1">
                <a:solidFill>
                  <a:schemeClr val="tx1"/>
                </a:solidFill>
              </a:rPr>
              <a:t>creación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err="1">
                <a:solidFill>
                  <a:schemeClr val="tx1"/>
                </a:solidFill>
              </a:rPr>
              <a:t>en</a:t>
            </a:r>
            <a:r>
              <a:rPr lang="en-US" sz="1800" b="1" dirty="0">
                <a:solidFill>
                  <a:schemeClr val="tx1"/>
                </a:solidFill>
              </a:rPr>
              <a:t> la </a:t>
            </a:r>
            <a:r>
              <a:rPr lang="en-US" sz="1800" b="1" dirty="0" err="1">
                <a:solidFill>
                  <a:schemeClr val="tx1"/>
                </a:solidFill>
              </a:rPr>
              <a:t>redención</a:t>
            </a:r>
            <a:r>
              <a:rPr lang="en-US" sz="1800" b="1" dirty="0">
                <a:solidFill>
                  <a:schemeClr val="tx1"/>
                </a:solidFill>
              </a:rPr>
              <a:t>, y </a:t>
            </a:r>
            <a:r>
              <a:rPr lang="en-US" sz="1800" b="1" dirty="0" err="1">
                <a:solidFill>
                  <a:schemeClr val="tx1"/>
                </a:solidFill>
              </a:rPr>
              <a:t>en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nuestras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vidas</a:t>
            </a:r>
            <a:r>
              <a:rPr lang="en-US" sz="1800" b="1" dirty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chemeClr val="tx1"/>
                </a:solidFill>
              </a:rPr>
              <a:t>4- </a:t>
            </a:r>
            <a:r>
              <a:rPr lang="en-US" sz="1800" b="1" dirty="0" err="1">
                <a:solidFill>
                  <a:schemeClr val="tx1"/>
                </a:solidFill>
              </a:rPr>
              <a:t>Súplica</a:t>
            </a:r>
            <a:r>
              <a:rPr lang="en-US" sz="1800" b="1" dirty="0">
                <a:solidFill>
                  <a:schemeClr val="tx1"/>
                </a:solidFill>
              </a:rPr>
              <a:t>: Es </a:t>
            </a:r>
            <a:r>
              <a:rPr lang="en-US" sz="1800" b="1" dirty="0" err="1">
                <a:solidFill>
                  <a:schemeClr val="tx1"/>
                </a:solidFill>
              </a:rPr>
              <a:t>pedir</a:t>
            </a:r>
            <a:r>
              <a:rPr lang="en-US" sz="1800" b="1" dirty="0">
                <a:solidFill>
                  <a:schemeClr val="tx1"/>
                </a:solidFill>
              </a:rPr>
              <a:t> lo que  </a:t>
            </a:r>
            <a:r>
              <a:rPr lang="en-US" sz="1800" b="1" dirty="0" err="1">
                <a:solidFill>
                  <a:schemeClr val="tx1"/>
                </a:solidFill>
              </a:rPr>
              <a:t>otros</a:t>
            </a:r>
            <a:r>
              <a:rPr lang="en-US" sz="1800" b="1" dirty="0">
                <a:solidFill>
                  <a:schemeClr val="tx1"/>
                </a:solidFill>
              </a:rPr>
              <a:t> y </a:t>
            </a:r>
            <a:r>
              <a:rPr lang="en-US" sz="1800" b="1" dirty="0" err="1">
                <a:solidFill>
                  <a:schemeClr val="tx1"/>
                </a:solidFill>
              </a:rPr>
              <a:t>nosotros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necesitamos</a:t>
            </a:r>
            <a:r>
              <a:rPr lang="en-US" sz="1800" b="1" dirty="0">
                <a:solidFill>
                  <a:schemeClr val="tx1"/>
                </a:solidFill>
              </a:rPr>
              <a:t>.</a:t>
            </a:r>
          </a:p>
          <a:p>
            <a:pPr algn="l">
              <a:lnSpc>
                <a:spcPct val="90000"/>
              </a:lnSpc>
            </a:pPr>
            <a:endParaRPr lang="en-US" sz="1800" b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571503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chemeClr val="bg1">
                    <a:lumMod val="50000"/>
                  </a:schemeClr>
                </a:solidFill>
                <a:latin typeface="Tekton Pro" pitchFamily="34" charset="0"/>
              </a:rPr>
              <a:t>LOS 5 HÁBITOS DE JESÚS: Las Escrituras.</a:t>
            </a:r>
            <a:endParaRPr lang="es-ES" sz="2800" b="1" dirty="0">
              <a:solidFill>
                <a:schemeClr val="bg1">
                  <a:lumMod val="50000"/>
                </a:schemeClr>
              </a:solidFill>
              <a:latin typeface="Tekton Pro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286808" cy="5143536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tx1"/>
                </a:solidFill>
                <a:latin typeface="Tekton Pro" pitchFamily="34" charset="0"/>
              </a:rPr>
              <a:t>3º: Jesús tenía el hábito de estudiar y poner en práctica las Escrituras.</a:t>
            </a:r>
          </a:p>
          <a:p>
            <a:endParaRPr lang="es-ES_tradnl" sz="4800" b="1" dirty="0">
              <a:solidFill>
                <a:schemeClr val="tx1"/>
              </a:solidFill>
              <a:latin typeface="Tekton Pro" pitchFamily="34" charset="0"/>
            </a:endParaRPr>
          </a:p>
          <a:p>
            <a:endParaRPr lang="es-ES_tradnl" sz="4800" b="1" dirty="0">
              <a:solidFill>
                <a:schemeClr val="tx1"/>
              </a:solidFill>
              <a:latin typeface="Tekton Pro" pitchFamily="34" charset="0"/>
            </a:endParaRPr>
          </a:p>
          <a:p>
            <a:endParaRPr lang="es-ES_tradnl" sz="4800" b="1" dirty="0">
              <a:solidFill>
                <a:schemeClr val="tx1"/>
              </a:solidFill>
              <a:latin typeface="Tekton Pro" pitchFamily="34" charset="0"/>
            </a:endParaRPr>
          </a:p>
        </p:txBody>
      </p:sp>
      <p:pic>
        <p:nvPicPr>
          <p:cNvPr id="1026" name="Picture 2" descr="C:\Documents and Settings\VAIO\Desktop\MIGUEL ANGEL\Webmaster\herramientas web\imagenes\bibl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714620"/>
            <a:ext cx="2266950" cy="16764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0034" y="3000372"/>
            <a:ext cx="6000792" cy="3662541"/>
          </a:xfrm>
          <a:prstGeom prst="rect">
            <a:avLst/>
          </a:prstGeom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tx1"/>
                </a:solidFill>
                <a:latin typeface="Tekton Pro" pitchFamily="34" charset="0"/>
              </a:rPr>
              <a:t>La Escritura es:</a:t>
            </a:r>
          </a:p>
          <a:p>
            <a:r>
              <a:rPr lang="es-ES_tradnl" sz="2800" b="1" dirty="0">
                <a:solidFill>
                  <a:schemeClr val="tx1"/>
                </a:solidFill>
                <a:latin typeface="Tekton Pro" pitchFamily="34" charset="0"/>
              </a:rPr>
              <a:t>la Santa Palabra </a:t>
            </a:r>
          </a:p>
          <a:p>
            <a:r>
              <a:rPr lang="es-ES_tradnl" sz="2800" b="1" dirty="0">
                <a:solidFill>
                  <a:schemeClr val="tx1"/>
                </a:solidFill>
                <a:latin typeface="Tekton Pro" pitchFamily="34" charset="0"/>
              </a:rPr>
              <a:t>del Dios Santo, </a:t>
            </a:r>
          </a:p>
          <a:p>
            <a:r>
              <a:rPr lang="es-ES_tradnl" sz="2800" b="1" dirty="0">
                <a:solidFill>
                  <a:schemeClr val="tx1"/>
                </a:solidFill>
                <a:latin typeface="Tekton Pro" pitchFamily="34" charset="0"/>
              </a:rPr>
              <a:t>entregada por hombres santos </a:t>
            </a:r>
          </a:p>
          <a:p>
            <a:r>
              <a:rPr lang="es-ES_tradnl" sz="2800" b="1" dirty="0">
                <a:solidFill>
                  <a:schemeClr val="tx1"/>
                </a:solidFill>
                <a:latin typeface="Tekton Pro" pitchFamily="34" charset="0"/>
              </a:rPr>
              <a:t>para enseñar verdades santas </a:t>
            </a:r>
          </a:p>
          <a:p>
            <a:r>
              <a:rPr lang="es-ES_tradnl" sz="2800" b="1" dirty="0">
                <a:solidFill>
                  <a:schemeClr val="tx1"/>
                </a:solidFill>
                <a:latin typeface="Tekton Pro" pitchFamily="34" charset="0"/>
              </a:rPr>
              <a:t>y  hacer a las personas santas.</a:t>
            </a:r>
          </a:p>
          <a:p>
            <a:endParaRPr lang="es-ES_tradnl" sz="3200" b="1" dirty="0">
              <a:solidFill>
                <a:schemeClr val="tx1"/>
              </a:solidFill>
              <a:latin typeface="Tekton Pro" pitchFamily="34" charset="0"/>
            </a:endParaRPr>
          </a:p>
          <a:p>
            <a:r>
              <a:rPr lang="es-ES_tradnl" sz="3200" b="1" dirty="0">
                <a:solidFill>
                  <a:schemeClr val="tx1"/>
                </a:solidFill>
                <a:latin typeface="Tekton Pro" pitchFamily="34" charset="0"/>
              </a:rPr>
              <a:t>2ª Timoteo 3.16,17</a:t>
            </a:r>
            <a:endParaRPr lang="es-ES" sz="3200" b="1" dirty="0">
              <a:solidFill>
                <a:schemeClr val="tx1"/>
              </a:solidFill>
              <a:latin typeface="Tekton Pro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3109" y="413720"/>
            <a:ext cx="7375161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LOS 5 HÁBITOS DE JESÚS: Las </a:t>
            </a:r>
            <a:r>
              <a:rPr lang="en-US" sz="31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Escrituras</a:t>
            </a:r>
            <a:r>
              <a:rPr lang="en-US" sz="31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17417" y="0"/>
            <a:ext cx="2926583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84419" y="2890979"/>
            <a:ext cx="7375161" cy="26939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5 </a:t>
            </a:r>
            <a:r>
              <a:rPr lang="en-US" sz="2000" b="1" dirty="0" err="1">
                <a:solidFill>
                  <a:schemeClr val="tx2"/>
                </a:solidFill>
              </a:rPr>
              <a:t>formas</a:t>
            </a:r>
            <a:r>
              <a:rPr lang="en-US" sz="2000" b="1" dirty="0">
                <a:solidFill>
                  <a:schemeClr val="tx2"/>
                </a:solidFill>
              </a:rPr>
              <a:t> de cultivar </a:t>
            </a:r>
            <a:r>
              <a:rPr lang="en-US" sz="2000" b="1" dirty="0" err="1">
                <a:solidFill>
                  <a:schemeClr val="tx2"/>
                </a:solidFill>
              </a:rPr>
              <a:t>el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hábito</a:t>
            </a:r>
            <a:r>
              <a:rPr lang="en-US" sz="2000" b="1" dirty="0">
                <a:solidFill>
                  <a:schemeClr val="tx2"/>
                </a:solidFill>
              </a:rPr>
              <a:t> de </a:t>
            </a:r>
            <a:r>
              <a:rPr lang="en-US" sz="2000" b="1" dirty="0" err="1">
                <a:solidFill>
                  <a:schemeClr val="tx2"/>
                </a:solidFill>
              </a:rPr>
              <a:t>estudiar</a:t>
            </a:r>
            <a:r>
              <a:rPr lang="en-US" sz="2000" b="1" dirty="0">
                <a:solidFill>
                  <a:schemeClr val="tx2"/>
                </a:solidFill>
              </a:rPr>
              <a:t> la </a:t>
            </a:r>
            <a:r>
              <a:rPr lang="en-US" sz="2000" b="1" dirty="0" err="1">
                <a:solidFill>
                  <a:schemeClr val="tx2"/>
                </a:solidFill>
              </a:rPr>
              <a:t>Escritura</a:t>
            </a:r>
            <a:r>
              <a:rPr lang="en-US" sz="2000" b="1" dirty="0">
                <a:solidFill>
                  <a:schemeClr val="tx2"/>
                </a:solidFill>
              </a:rPr>
              <a:t>: 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</a:rPr>
              <a:t>1ª: </a:t>
            </a:r>
            <a:r>
              <a:rPr lang="en-US" sz="3000" dirty="0" err="1">
                <a:solidFill>
                  <a:schemeClr val="tx2"/>
                </a:solidFill>
              </a:rPr>
              <a:t>Oyéndola</a:t>
            </a:r>
            <a:endParaRPr lang="en-US" sz="3000" dirty="0">
              <a:solidFill>
                <a:schemeClr val="tx2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</a:rPr>
              <a:t>2ª: </a:t>
            </a:r>
            <a:r>
              <a:rPr lang="en-US" sz="3000" dirty="0" err="1">
                <a:solidFill>
                  <a:schemeClr val="tx2"/>
                </a:solidFill>
              </a:rPr>
              <a:t>Leyéndola</a:t>
            </a:r>
            <a:endParaRPr lang="en-US" sz="3000" dirty="0">
              <a:solidFill>
                <a:schemeClr val="tx2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</a:rPr>
              <a:t>3ª: </a:t>
            </a:r>
            <a:r>
              <a:rPr lang="en-US" sz="3000" dirty="0" err="1">
                <a:solidFill>
                  <a:schemeClr val="tx2"/>
                </a:solidFill>
              </a:rPr>
              <a:t>Estudiándola</a:t>
            </a:r>
            <a:endParaRPr lang="en-US" sz="3000" dirty="0">
              <a:solidFill>
                <a:schemeClr val="tx2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</a:rPr>
              <a:t>4ª: </a:t>
            </a:r>
            <a:r>
              <a:rPr lang="en-US" sz="3000" dirty="0" err="1">
                <a:solidFill>
                  <a:schemeClr val="tx2"/>
                </a:solidFill>
              </a:rPr>
              <a:t>Memorizándola</a:t>
            </a:r>
            <a:endParaRPr lang="en-US" sz="3000" dirty="0">
              <a:solidFill>
                <a:schemeClr val="tx2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/>
                </a:solidFill>
              </a:rPr>
              <a:t>5ª: </a:t>
            </a:r>
            <a:r>
              <a:rPr lang="en-US" sz="3000" dirty="0" err="1">
                <a:solidFill>
                  <a:schemeClr val="tx2"/>
                </a:solidFill>
              </a:rPr>
              <a:t>Meditando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 err="1">
                <a:solidFill>
                  <a:schemeClr val="tx2"/>
                </a:solidFill>
              </a:rPr>
              <a:t>en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 err="1">
                <a:solidFill>
                  <a:schemeClr val="tx2"/>
                </a:solidFill>
              </a:rPr>
              <a:t>ella</a:t>
            </a:r>
            <a:endParaRPr lang="en-US" sz="3000" dirty="0">
              <a:solidFill>
                <a:schemeClr val="tx2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174211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571503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chemeClr val="bg1">
                    <a:lumMod val="50000"/>
                  </a:schemeClr>
                </a:solidFill>
                <a:latin typeface="Tekton Pro" pitchFamily="34" charset="0"/>
              </a:rPr>
              <a:t>LOS 5 HÁBITOS DE JESÚS: El amor de Dios.</a:t>
            </a:r>
            <a:endParaRPr lang="es-ES" sz="2800" b="1" dirty="0">
              <a:solidFill>
                <a:schemeClr val="bg1">
                  <a:lumMod val="50000"/>
                </a:schemeClr>
              </a:solidFill>
              <a:latin typeface="Tekton Pro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929718" cy="5143536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tx1"/>
                </a:solidFill>
                <a:latin typeface="Tekton Pro" pitchFamily="34" charset="0"/>
              </a:rPr>
              <a:t>4º: Jesús tenía el hábito de aceptar y responder al amor incondicional de Dios.</a:t>
            </a:r>
          </a:p>
          <a:p>
            <a:endParaRPr lang="es-ES_tradnl" sz="4000" b="1" dirty="0">
              <a:solidFill>
                <a:schemeClr val="tx1"/>
              </a:solidFill>
              <a:latin typeface="Tekton Pro" pitchFamily="34" charset="0"/>
            </a:endParaRPr>
          </a:p>
          <a:p>
            <a:endParaRPr lang="es-ES_tradnl" sz="4800" b="1" dirty="0">
              <a:solidFill>
                <a:schemeClr val="tx1"/>
              </a:solidFill>
              <a:latin typeface="Tekton Pro" pitchFamily="34" charset="0"/>
            </a:endParaRPr>
          </a:p>
          <a:p>
            <a:endParaRPr lang="es-ES_tradnl" sz="4800" b="1" dirty="0">
              <a:solidFill>
                <a:schemeClr val="tx1"/>
              </a:solidFill>
              <a:latin typeface="Tekton Pro" pitchFamily="34" charset="0"/>
            </a:endParaRPr>
          </a:p>
          <a:p>
            <a:endParaRPr lang="es-ES_tradnl" sz="4800" b="1" dirty="0">
              <a:solidFill>
                <a:schemeClr val="tx1"/>
              </a:solidFill>
              <a:latin typeface="Tekton Pro" pitchFamily="34" charset="0"/>
            </a:endParaRPr>
          </a:p>
        </p:txBody>
      </p:sp>
      <p:pic>
        <p:nvPicPr>
          <p:cNvPr id="6" name="Picture 6" descr="D:\IMAGES.TIF\PEOPLE\PARTS\PPLPR015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296068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027"/>
          <p:cNvGraphicFramePr>
            <a:graphicFrameLocks noChangeAspect="1"/>
          </p:cNvGraphicFramePr>
          <p:nvPr/>
        </p:nvGraphicFramePr>
        <p:xfrm>
          <a:off x="1785918" y="5286388"/>
          <a:ext cx="7540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4" imgW="804960" imgH="801720" progId="">
                  <p:embed/>
                </p:oleObj>
              </mc:Choice>
              <mc:Fallback>
                <p:oleObj name="Imagen" r:id="rId4" imgW="804960" imgH="801720" progId="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5286388"/>
                        <a:ext cx="754063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026"/>
          <p:cNvGraphicFramePr>
            <a:graphicFrameLocks noChangeAspect="1"/>
          </p:cNvGraphicFramePr>
          <p:nvPr/>
        </p:nvGraphicFramePr>
        <p:xfrm>
          <a:off x="2786050" y="5549900"/>
          <a:ext cx="1312862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6" imgW="804960" imgH="801720" progId="">
                  <p:embed/>
                </p:oleObj>
              </mc:Choice>
              <mc:Fallback>
                <p:oleObj name="Imagen" r:id="rId6" imgW="804960" imgH="801720" progId="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5549900"/>
                        <a:ext cx="1312862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214810" y="3786190"/>
            <a:ext cx="4714908" cy="2369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400" dirty="0">
                <a:latin typeface="Tekton Pro" pitchFamily="34" charset="0"/>
              </a:rPr>
              <a:t>Y nosotros hemos conocido y creído el amor  que Dios tiene para nosotros. Dios es amor; </a:t>
            </a:r>
          </a:p>
          <a:p>
            <a:r>
              <a:rPr lang="es-ES_tradnl" sz="2400" dirty="0">
                <a:latin typeface="Tekton Pro" pitchFamily="34" charset="0"/>
              </a:rPr>
              <a:t>y el que permanece en amor, permanece en Dios, y Dios en él.</a:t>
            </a:r>
          </a:p>
          <a:p>
            <a:r>
              <a:rPr lang="es-ES_tradnl" sz="2800" dirty="0">
                <a:latin typeface="Tekton Pro" pitchFamily="34" charset="0"/>
              </a:rPr>
              <a:t>1ª Juan 4.16.</a:t>
            </a:r>
            <a:endParaRPr lang="es-ES" sz="2800" dirty="0">
              <a:latin typeface="Tekton Pro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84419" y="1594707"/>
            <a:ext cx="7375161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LOS 5 HÁBITOS DE JESÚS: El amor de Dios.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509575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84419" y="3329677"/>
            <a:ext cx="7375161" cy="245726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Como </a:t>
            </a:r>
            <a:r>
              <a:rPr lang="en-US" sz="2400" b="1" dirty="0" err="1">
                <a:solidFill>
                  <a:schemeClr val="tx2"/>
                </a:solidFill>
              </a:rPr>
              <a:t>cristianos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debemos</a:t>
            </a:r>
            <a:r>
              <a:rPr lang="en-US" sz="2400" b="1" dirty="0">
                <a:solidFill>
                  <a:schemeClr val="tx2"/>
                </a:solidFill>
              </a:rPr>
              <a:t>: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Amar </a:t>
            </a:r>
            <a:r>
              <a:rPr lang="en-US" sz="2400" dirty="0" err="1">
                <a:solidFill>
                  <a:schemeClr val="tx2"/>
                </a:solidFill>
              </a:rPr>
              <a:t>como</a:t>
            </a:r>
            <a:r>
              <a:rPr lang="en-US" sz="2400" dirty="0">
                <a:solidFill>
                  <a:schemeClr val="tx2"/>
                </a:solidFill>
              </a:rPr>
              <a:t> Jesús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Nosotros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expresamos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nuestro</a:t>
            </a:r>
            <a:r>
              <a:rPr lang="en-US" sz="2400" dirty="0">
                <a:solidFill>
                  <a:schemeClr val="tx2"/>
                </a:solidFill>
              </a:rPr>
              <a:t> amor </a:t>
            </a:r>
            <a:r>
              <a:rPr lang="en-US" sz="2400" dirty="0" err="1">
                <a:solidFill>
                  <a:schemeClr val="tx2"/>
                </a:solidFill>
              </a:rPr>
              <a:t>por</a:t>
            </a:r>
            <a:r>
              <a:rPr lang="en-US" sz="2400" dirty="0">
                <a:solidFill>
                  <a:schemeClr val="tx2"/>
                </a:solidFill>
              </a:rPr>
              <a:t> Jesús </a:t>
            </a:r>
          </a:p>
          <a:p>
            <a:pPr algn="l">
              <a:lnSpc>
                <a:spcPct val="9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amando</a:t>
            </a:r>
            <a:r>
              <a:rPr lang="en-US" sz="2400" dirty="0">
                <a:solidFill>
                  <a:schemeClr val="tx2"/>
                </a:solidFill>
              </a:rPr>
              <a:t> a </a:t>
            </a:r>
            <a:r>
              <a:rPr lang="en-US" sz="2400" dirty="0" err="1">
                <a:solidFill>
                  <a:schemeClr val="tx2"/>
                </a:solidFill>
              </a:rPr>
              <a:t>aquellos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que </a:t>
            </a:r>
            <a:r>
              <a:rPr lang="en-US" sz="2400" dirty="0" err="1">
                <a:solidFill>
                  <a:schemeClr val="tx2"/>
                </a:solidFill>
              </a:rPr>
              <a:t>Él</a:t>
            </a:r>
            <a:r>
              <a:rPr lang="en-US" sz="2400" dirty="0">
                <a:solidFill>
                  <a:schemeClr val="tx2"/>
                </a:solidFill>
              </a:rPr>
              <a:t> pone </a:t>
            </a:r>
            <a:r>
              <a:rPr lang="en-US" sz="2400" dirty="0" err="1">
                <a:solidFill>
                  <a:schemeClr val="tx2"/>
                </a:solidFill>
              </a:rPr>
              <a:t>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nuestro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camino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en-US" sz="2400" b="1" dirty="0">
              <a:solidFill>
                <a:schemeClr val="tx2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319752" y="4030420"/>
            <a:ext cx="3878664" cy="1776494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r="10248" b="-1"/>
          <a:stretch/>
        </p:blipFill>
        <p:spPr bwMode="auto">
          <a:xfrm>
            <a:off x="20" y="10"/>
            <a:ext cx="650136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26549" y="0"/>
            <a:ext cx="731745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77852" y="1161288"/>
            <a:ext cx="257860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b="1"/>
              <a:t>LOS 5 HÁBITOS DE JESÚS: El amor de Dios.</a:t>
            </a:r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06356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63" y="2443480"/>
            <a:ext cx="2414016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277852" y="2718054"/>
            <a:ext cx="2579180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Amados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si</a:t>
            </a:r>
            <a:r>
              <a:rPr lang="en-US" sz="2400" b="1" dirty="0">
                <a:solidFill>
                  <a:schemeClr val="tx1"/>
                </a:solidFill>
              </a:rPr>
              <a:t> Dios </a:t>
            </a:r>
            <a:r>
              <a:rPr lang="en-US" sz="2400" b="1" dirty="0" err="1">
                <a:solidFill>
                  <a:schemeClr val="tx1"/>
                </a:solidFill>
              </a:rPr>
              <a:t>nos</a:t>
            </a:r>
            <a:r>
              <a:rPr lang="en-US" sz="2400" b="1" dirty="0">
                <a:solidFill>
                  <a:schemeClr val="tx1"/>
                </a:solidFill>
              </a:rPr>
              <a:t> ha </a:t>
            </a:r>
            <a:r>
              <a:rPr lang="en-US" sz="2400" b="1" dirty="0" err="1">
                <a:solidFill>
                  <a:schemeClr val="tx1"/>
                </a:solidFill>
              </a:rPr>
              <a:t>amado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así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</a:p>
          <a:p>
            <a:pPr algn="l">
              <a:lnSpc>
                <a:spcPct val="9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debemos</a:t>
            </a:r>
            <a:r>
              <a:rPr lang="en-US" sz="2400" b="1" dirty="0">
                <a:solidFill>
                  <a:schemeClr val="tx1"/>
                </a:solidFill>
              </a:rPr>
              <a:t> también </a:t>
            </a:r>
            <a:r>
              <a:rPr lang="en-US" sz="2400" b="1" dirty="0" err="1">
                <a:solidFill>
                  <a:schemeClr val="tx1"/>
                </a:solidFill>
              </a:rPr>
              <a:t>nosotros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amarnos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unos</a:t>
            </a:r>
            <a:r>
              <a:rPr lang="en-US" sz="2400" b="1" dirty="0">
                <a:solidFill>
                  <a:schemeClr val="tx1"/>
                </a:solidFill>
              </a:rPr>
              <a:t> a </a:t>
            </a:r>
            <a:r>
              <a:rPr lang="en-US" sz="2400" b="1" dirty="0" err="1">
                <a:solidFill>
                  <a:schemeClr val="tx1"/>
                </a:solidFill>
              </a:rPr>
              <a:t>otros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1ª Juan 4.11</a:t>
            </a:r>
          </a:p>
          <a:p>
            <a:pPr algn="l">
              <a:lnSpc>
                <a:spcPct val="9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2723" y="873940"/>
            <a:ext cx="3789277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 5 HÁBITOS DE JESÚS: </a:t>
            </a:r>
            <a:r>
              <a:rPr lang="en-US" sz="2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Compañerismo</a:t>
            </a: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3771" y="2524721"/>
            <a:ext cx="3743722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5º: Jesús </a:t>
            </a:r>
            <a:r>
              <a:rPr lang="en-US" sz="2400" b="1" dirty="0" err="1">
                <a:solidFill>
                  <a:schemeClr val="tx1"/>
                </a:solidFill>
              </a:rPr>
              <a:t>tenía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hábito</a:t>
            </a:r>
            <a:r>
              <a:rPr lang="en-US" sz="2400" b="1" dirty="0">
                <a:solidFill>
                  <a:schemeClr val="tx1"/>
                </a:solidFill>
              </a:rPr>
              <a:t> de </a:t>
            </a:r>
            <a:r>
              <a:rPr lang="en-US" sz="2400" b="1" dirty="0" err="1">
                <a:solidFill>
                  <a:schemeClr val="tx1"/>
                </a:solidFill>
              </a:rPr>
              <a:t>tener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compañerismo</a:t>
            </a:r>
            <a:r>
              <a:rPr lang="en-US" sz="2400" b="1" dirty="0">
                <a:solidFill>
                  <a:schemeClr val="tx1"/>
                </a:solidFill>
              </a:rPr>
              <a:t> con un </a:t>
            </a:r>
            <a:r>
              <a:rPr lang="en-US" sz="2400" b="1" dirty="0" err="1">
                <a:solidFill>
                  <a:schemeClr val="tx1"/>
                </a:solidFill>
              </a:rPr>
              <a:t>pequeño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grupo</a:t>
            </a:r>
            <a:r>
              <a:rPr lang="en-US" sz="2400" b="1" dirty="0">
                <a:solidFill>
                  <a:schemeClr val="tx1"/>
                </a:solidFill>
              </a:rPr>
              <a:t> de amigos </a:t>
            </a:r>
            <a:r>
              <a:rPr lang="en-US" sz="2400" b="1" dirty="0" err="1">
                <a:solidFill>
                  <a:schemeClr val="tx1"/>
                </a:solidFill>
              </a:rPr>
              <a:t>íntimos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97869" y="1702203"/>
            <a:ext cx="3167439" cy="3513877"/>
          </a:xfrm>
          <a:prstGeom prst="rect">
            <a:avLst/>
          </a:prstGeom>
          <a:noFill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487845" y="1337837"/>
            <a:ext cx="3733183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¿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Cómo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desarrollar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un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carácter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como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el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 de Jesús?</a:t>
            </a:r>
          </a:p>
        </p:txBody>
      </p:sp>
      <p:grpSp>
        <p:nvGrpSpPr>
          <p:cNvPr id="4114" name="Group 41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77422" y="0"/>
            <a:ext cx="4366578" cy="6685267"/>
            <a:chOff x="6357228" y="0"/>
            <a:chExt cx="5822103" cy="6685267"/>
          </a:xfrm>
        </p:grpSpPr>
        <p:sp>
          <p:nvSpPr>
            <p:cNvPr id="4115" name="Freeform: Shape 41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Freeform: Shape 41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7" name="Freeform: Shape 41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8" name="Freeform: Shape 41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5615" y="1816242"/>
            <a:ext cx="2746374" cy="32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47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00372"/>
            <a:ext cx="3291840" cy="36487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571503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chemeClr val="bg1">
                    <a:lumMod val="50000"/>
                  </a:schemeClr>
                </a:solidFill>
                <a:latin typeface="Tekton Pro" pitchFamily="34" charset="0"/>
              </a:rPr>
              <a:t>LOS 5 HÁBITOS DE JESÚS: Compañerismo.</a:t>
            </a:r>
            <a:endParaRPr lang="es-ES" sz="2800" b="1" dirty="0">
              <a:solidFill>
                <a:schemeClr val="bg1">
                  <a:lumMod val="50000"/>
                </a:schemeClr>
              </a:solidFill>
              <a:latin typeface="Tekton Pro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286808" cy="5143536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tx1"/>
                </a:solidFill>
                <a:latin typeface="Tekton Pro" pitchFamily="34" charset="0"/>
              </a:rPr>
              <a:t>5º: Jesús tenía el hábito de tener compañerismo con un pequeño grupo de amigos íntimos.</a:t>
            </a:r>
          </a:p>
          <a:p>
            <a:endParaRPr lang="es-ES_tradnl" sz="4800" b="1" dirty="0">
              <a:solidFill>
                <a:schemeClr val="tx1"/>
              </a:solidFill>
              <a:latin typeface="Tekton Pro" pitchFamily="34" charset="0"/>
            </a:endParaRPr>
          </a:p>
          <a:p>
            <a:endParaRPr lang="es-ES_tradnl" sz="4800" b="1" dirty="0">
              <a:solidFill>
                <a:schemeClr val="tx1"/>
              </a:solidFill>
              <a:latin typeface="Tekton Pro" pitchFamily="34" charset="0"/>
            </a:endParaRPr>
          </a:p>
          <a:p>
            <a:endParaRPr lang="es-ES_tradnl" sz="4800" b="1" dirty="0">
              <a:solidFill>
                <a:schemeClr val="tx1"/>
              </a:solidFill>
              <a:latin typeface="Tekton Pro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5720" y="3357562"/>
            <a:ext cx="4214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latin typeface="Tekton Pro" pitchFamily="34" charset="0"/>
              </a:rPr>
              <a:t>Entre los 12 que había llamado para que fueran sus apóstoles tenía un pequeño grupo de 3: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b="1" dirty="0">
                <a:latin typeface="Tekton Pro" pitchFamily="34" charset="0"/>
              </a:rPr>
              <a:t> Pedro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b="1" dirty="0">
                <a:latin typeface="Tekton Pro" pitchFamily="34" charset="0"/>
              </a:rPr>
              <a:t>Jacobo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b="1" dirty="0">
                <a:latin typeface="Tekton Pro" pitchFamily="34" charset="0"/>
              </a:rPr>
              <a:t>Juan</a:t>
            </a:r>
          </a:p>
          <a:p>
            <a:r>
              <a:rPr lang="es-ES_tradnl" sz="2400" b="1" dirty="0">
                <a:latin typeface="Tekton Pro" pitchFamily="34" charset="0"/>
              </a:rPr>
              <a:t>Con quienes tenía una relación muy estrecha.</a:t>
            </a:r>
            <a:endParaRPr lang="es-ES" sz="2400" b="1" dirty="0">
              <a:latin typeface="Tekton Pro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3969" y="743447"/>
            <a:ext cx="4231376" cy="1821457"/>
          </a:xfrm>
          <a:noFill/>
        </p:spPr>
        <p:txBody>
          <a:bodyPr>
            <a:normAutofit/>
          </a:bodyPr>
          <a:lstStyle/>
          <a:p>
            <a:pPr algn="l"/>
            <a:r>
              <a:rPr lang="es-ES_tradnl" sz="3100" b="1" dirty="0">
                <a:latin typeface="Tekton Pro" pitchFamily="34" charset="0"/>
              </a:rPr>
              <a:t>LOS 5 HÁBITOS DE JESÚS: Compañerismo.</a:t>
            </a:r>
            <a:endParaRPr lang="es-ES" sz="3100" b="1" dirty="0">
              <a:latin typeface="Tekton Pro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95936" y="3212976"/>
            <a:ext cx="4519409" cy="2901577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s-ES_tradnl" sz="1800" dirty="0">
                <a:latin typeface="Tekton Pro" pitchFamily="34" charset="0"/>
              </a:rPr>
              <a:t>Él llevó a los 3 al Monte de la Transfiguración, en donde reveló a ellos en confianza, la verdadera naturaleza de sus ser. Mateo 5.21-43.</a:t>
            </a:r>
          </a:p>
          <a:p>
            <a:pPr algn="l">
              <a:lnSpc>
                <a:spcPct val="90000"/>
              </a:lnSpc>
            </a:pPr>
            <a:r>
              <a:rPr lang="es-ES_tradnl" sz="1800" dirty="0">
                <a:latin typeface="Tekton Pro" pitchFamily="34" charset="0"/>
              </a:rPr>
              <a:t>Los mismos 3 estuvieron presentes cuando Jesús resucitó a la hija del principal de la sinagoga. Marcos 5.21-43.</a:t>
            </a:r>
          </a:p>
          <a:p>
            <a:pPr algn="l">
              <a:lnSpc>
                <a:spcPct val="90000"/>
              </a:lnSpc>
            </a:pPr>
            <a:r>
              <a:rPr lang="es-ES_tradnl" sz="1800" dirty="0">
                <a:latin typeface="Tekton Pro" pitchFamily="34" charset="0"/>
              </a:rPr>
              <a:t>Jesús llamó nuevamente a Pedro, y a los dos hijos de Zebedeo (Jacobo y Juan), cuando se acercaba el momento más difícil de su vida al tener que morir en la cruz. Mateo 26.37-38.</a:t>
            </a:r>
          </a:p>
        </p:txBody>
      </p:sp>
      <p:pic>
        <p:nvPicPr>
          <p:cNvPr id="5" name="Picture 4" descr="Dos personas sujetando sus manos entre sí">
            <a:extLst>
              <a:ext uri="{FF2B5EF4-FFF2-40B4-BE49-F238E27FC236}">
                <a16:creationId xmlns:a16="http://schemas.microsoft.com/office/drawing/2014/main" id="{051343AD-F2A5-8651-51FF-AFDCEDE6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23" r="27530" b="-1"/>
          <a:stretch/>
        </p:blipFill>
        <p:spPr>
          <a:xfrm>
            <a:off x="-1993673" y="10"/>
            <a:ext cx="5244655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ersonas sentadas en un campo de hierba y disfrutando del sol">
            <a:extLst>
              <a:ext uri="{FF2B5EF4-FFF2-40B4-BE49-F238E27FC236}">
                <a16:creationId xmlns:a16="http://schemas.microsoft.com/office/drawing/2014/main" id="{5D9FF0CA-F0B5-68F0-D897-913FE561D5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27" r="4685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880627" y="156750"/>
            <a:ext cx="2584324" cy="1605433"/>
          </a:xfrm>
          <a:noFill/>
        </p:spPr>
        <p:txBody>
          <a:bodyPr>
            <a:normAutofit/>
          </a:bodyPr>
          <a:lstStyle/>
          <a:p>
            <a:pPr algn="l"/>
            <a:r>
              <a:rPr lang="es-ES_tradnl" sz="2800" b="1" dirty="0">
                <a:latin typeface="Tekton Pro" pitchFamily="34" charset="0"/>
              </a:rPr>
              <a:t>LOS 5 HÁBITOS DE JESÚS: Compañerismo.</a:t>
            </a:r>
            <a:endParaRPr lang="es-ES" sz="2800" b="1" dirty="0">
              <a:latin typeface="Tekton Pro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868144" y="1762184"/>
            <a:ext cx="2667732" cy="4594166"/>
          </a:xfr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s-ES_tradnl" sz="1600" b="1" dirty="0">
                <a:solidFill>
                  <a:schemeClr val="tx1"/>
                </a:solidFill>
                <a:latin typeface="Tekton Pro" pitchFamily="34" charset="0"/>
              </a:rPr>
              <a:t>MEJORES SON DOS QUE UNO; PORQUE TIENEN MEJOR PAGA DE SU TRABAJO. PORQUE SI CAYEREN, EL UNO LEVANTARÁ A SU COMPAÑERO; PERO ¡AY DEL SOLO! QUE CUANDO CAYERE, NO HABRÁ SEGUNDO QUE LO LEVANTE.</a:t>
            </a:r>
          </a:p>
          <a:p>
            <a:pPr algn="l">
              <a:lnSpc>
                <a:spcPct val="90000"/>
              </a:lnSpc>
            </a:pPr>
            <a:endParaRPr lang="es-ES_tradnl" sz="1600" b="1" dirty="0">
              <a:solidFill>
                <a:schemeClr val="tx1"/>
              </a:solidFill>
              <a:latin typeface="Tekton Pro" pitchFamily="34" charset="0"/>
            </a:endParaRPr>
          </a:p>
          <a:p>
            <a:pPr algn="l">
              <a:lnSpc>
                <a:spcPct val="90000"/>
              </a:lnSpc>
            </a:pPr>
            <a:r>
              <a:rPr lang="es-ES_tradnl" sz="1600" b="1" dirty="0">
                <a:solidFill>
                  <a:schemeClr val="tx1"/>
                </a:solidFill>
                <a:latin typeface="Tekton Pro" pitchFamily="34" charset="0"/>
              </a:rPr>
              <a:t>TAMBIÉN SI DOS DURMIEREN JUNTOS, SE CALENTARÁN MUTUAMENTE;MAS ¿CÓMO SE CALENTARÁ UNO SOLO?</a:t>
            </a:r>
          </a:p>
          <a:p>
            <a:pPr algn="l">
              <a:lnSpc>
                <a:spcPct val="90000"/>
              </a:lnSpc>
            </a:pPr>
            <a:endParaRPr lang="es-ES_tradnl" sz="1600" b="1" dirty="0">
              <a:solidFill>
                <a:schemeClr val="tx1"/>
              </a:solidFill>
              <a:latin typeface="Tekton Pro" pitchFamily="34" charset="0"/>
            </a:endParaRPr>
          </a:p>
          <a:p>
            <a:pPr algn="l">
              <a:lnSpc>
                <a:spcPct val="90000"/>
              </a:lnSpc>
            </a:pPr>
            <a:r>
              <a:rPr lang="es-ES_tradnl" sz="1600" b="1" dirty="0">
                <a:solidFill>
                  <a:schemeClr val="tx1"/>
                </a:solidFill>
                <a:latin typeface="Tekton Pro" pitchFamily="34" charset="0"/>
              </a:rPr>
              <a:t>Y  SI ALGUNO PREVALECIERE CONTRA UNO, DOS LE RESISTIRÁN; Y CORDÓN DE TRES DOBLECES NO SE ROMPE PRONTO.</a:t>
            </a:r>
          </a:p>
          <a:p>
            <a:pPr algn="l">
              <a:lnSpc>
                <a:spcPct val="90000"/>
              </a:lnSpc>
            </a:pPr>
            <a:endParaRPr lang="es-ES_tradnl" sz="1600" b="1" dirty="0">
              <a:solidFill>
                <a:schemeClr val="tx1"/>
              </a:solidFill>
              <a:latin typeface="Tekton Pro" pitchFamily="34" charset="0"/>
            </a:endParaRPr>
          </a:p>
          <a:p>
            <a:pPr algn="l">
              <a:lnSpc>
                <a:spcPct val="90000"/>
              </a:lnSpc>
            </a:pPr>
            <a:r>
              <a:rPr lang="es-ES_tradnl" sz="1600" b="1" dirty="0">
                <a:solidFill>
                  <a:schemeClr val="tx1"/>
                </a:solidFill>
                <a:latin typeface="Tekton Pro" pitchFamily="34" charset="0"/>
              </a:rPr>
              <a:t>ECLESIASTÉS 4. 9-12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Mano elevada hacia el sol">
            <a:extLst>
              <a:ext uri="{FF2B5EF4-FFF2-40B4-BE49-F238E27FC236}">
                <a16:creationId xmlns:a16="http://schemas.microsoft.com/office/drawing/2014/main" id="{9A49B64F-EC9B-D8C3-8D1B-3913591F53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404" r="23019" b="2"/>
          <a:stretch/>
        </p:blipFill>
        <p:spPr>
          <a:xfrm>
            <a:off x="-5524" y="10"/>
            <a:ext cx="3641692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70286" y="407987"/>
            <a:ext cx="429111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/>
              <a:t>LOS 5 HÁBITOS DE JESÚS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70286" y="1868487"/>
            <a:ext cx="429111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b="1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b="1">
                <a:solidFill>
                  <a:schemeClr val="tx1"/>
                </a:solidFill>
              </a:rPr>
              <a:t>1º: Estar a solas con Dios.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b="1">
                <a:solidFill>
                  <a:schemeClr val="tx1"/>
                </a:solidFill>
              </a:rPr>
              <a:t>2º: La oración.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b="1">
                <a:solidFill>
                  <a:schemeClr val="tx1"/>
                </a:solidFill>
              </a:rPr>
              <a:t>3º: Estudio y aplicación de la Escritura.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b="1">
                <a:solidFill>
                  <a:schemeClr val="tx1"/>
                </a:solidFill>
              </a:rPr>
              <a:t>4º: Aceptar y responder al amor        	incondicional de Dios.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b="1">
                <a:solidFill>
                  <a:schemeClr val="tx1"/>
                </a:solidFill>
              </a:rPr>
              <a:t>5º: Involucrarse en relaciones de apoyo.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b="1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b="1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35356" y="1122362"/>
            <a:ext cx="3027250" cy="4394870"/>
          </a:xfrm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s-ES_tradnl" sz="1800" b="1" dirty="0">
                <a:latin typeface="Tekton Pro" pitchFamily="34" charset="0"/>
              </a:rPr>
              <a:t>Para evitar ser consumidos </a:t>
            </a:r>
          </a:p>
          <a:p>
            <a:pPr algn="l">
              <a:lnSpc>
                <a:spcPct val="90000"/>
              </a:lnSpc>
            </a:pPr>
            <a:r>
              <a:rPr lang="es-ES_tradnl" sz="1800" b="1" dirty="0">
                <a:latin typeface="Tekton Pro" pitchFamily="34" charset="0"/>
              </a:rPr>
              <a:t>por las presiones de la vida</a:t>
            </a:r>
          </a:p>
          <a:p>
            <a:pPr algn="l">
              <a:lnSpc>
                <a:spcPct val="90000"/>
              </a:lnSpc>
            </a:pPr>
            <a:endParaRPr lang="es-ES_tradnl" sz="1800" b="1" dirty="0">
              <a:latin typeface="Tekton Pro" pitchFamily="34" charset="0"/>
            </a:endParaRPr>
          </a:p>
          <a:p>
            <a:pPr algn="l">
              <a:lnSpc>
                <a:spcPct val="90000"/>
              </a:lnSpc>
            </a:pPr>
            <a:endParaRPr lang="es-ES_tradnl" sz="1800" b="1" dirty="0">
              <a:latin typeface="Tekton Pro" pitchFamily="34" charset="0"/>
            </a:endParaRPr>
          </a:p>
          <a:p>
            <a:pPr algn="l">
              <a:lnSpc>
                <a:spcPct val="90000"/>
              </a:lnSpc>
            </a:pPr>
            <a:endParaRPr lang="es-ES_tradnl" sz="1800" b="1" dirty="0">
              <a:latin typeface="Tekton Pro" pitchFamily="34" charset="0"/>
            </a:endParaRPr>
          </a:p>
          <a:p>
            <a:pPr algn="l">
              <a:lnSpc>
                <a:spcPct val="90000"/>
              </a:lnSpc>
            </a:pPr>
            <a:endParaRPr lang="es-ES_tradnl" sz="1800" b="1" dirty="0">
              <a:latin typeface="Tekton Pro" pitchFamily="34" charset="0"/>
            </a:endParaRPr>
          </a:p>
          <a:p>
            <a:pPr algn="l">
              <a:lnSpc>
                <a:spcPct val="90000"/>
              </a:lnSpc>
            </a:pPr>
            <a:endParaRPr lang="es-ES_tradnl" sz="1800" b="1" dirty="0">
              <a:latin typeface="Tekton Pro" pitchFamily="34" charset="0"/>
            </a:endParaRPr>
          </a:p>
          <a:p>
            <a:pPr algn="l">
              <a:lnSpc>
                <a:spcPct val="90000"/>
              </a:lnSpc>
            </a:pPr>
            <a:r>
              <a:rPr lang="es-ES_tradnl" sz="1800" b="1" dirty="0">
                <a:latin typeface="Tekton Pro" pitchFamily="34" charset="0"/>
              </a:rPr>
              <a:t>TODOS NECESITAMOS DESARROLLAR</a:t>
            </a:r>
          </a:p>
          <a:p>
            <a:pPr algn="l">
              <a:lnSpc>
                <a:spcPct val="90000"/>
              </a:lnSpc>
            </a:pPr>
            <a:r>
              <a:rPr lang="es-ES_tradnl" sz="1800" b="1" dirty="0">
                <a:latin typeface="Tekton Pro" pitchFamily="34" charset="0"/>
              </a:rPr>
              <a:t> </a:t>
            </a:r>
            <a:r>
              <a:rPr lang="es-ES_tradnl" sz="1800" b="1" i="1" u="sng" dirty="0">
                <a:latin typeface="Tekton Pro" pitchFamily="34" charset="0"/>
              </a:rPr>
              <a:t>ESTRATEGIAS Y HÁBITOS ESPIRITUALES</a:t>
            </a:r>
          </a:p>
          <a:p>
            <a:pPr algn="l">
              <a:lnSpc>
                <a:spcPct val="90000"/>
              </a:lnSpc>
            </a:pPr>
            <a:r>
              <a:rPr lang="es-ES_tradnl" sz="1800" b="1" dirty="0">
                <a:latin typeface="Tekton Pro" pitchFamily="34" charset="0"/>
              </a:rPr>
              <a:t> QUE NOS AYUDEN A MANTENERNOS</a:t>
            </a:r>
          </a:p>
          <a:p>
            <a:pPr algn="l">
              <a:lnSpc>
                <a:spcPct val="90000"/>
              </a:lnSpc>
            </a:pPr>
            <a:r>
              <a:rPr lang="es-ES_tradnl" sz="1800" b="1" dirty="0">
                <a:latin typeface="Tekton Pro" pitchFamily="34" charset="0"/>
              </a:rPr>
              <a:t> EN EL PROPÓSITO DE DIOS.</a:t>
            </a:r>
            <a:endParaRPr lang="es-ES" sz="1800" b="1" dirty="0">
              <a:latin typeface="Tekton Pro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1" r="6194" b="-1"/>
          <a:stretch/>
        </p:blipFill>
        <p:spPr>
          <a:xfrm>
            <a:off x="4441869" y="666728"/>
            <a:ext cx="4152000" cy="54657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7" name="Rectangle 514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483798" y="525982"/>
            <a:ext cx="3212237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cap="none" spc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HÁBITOS</a:t>
            </a:r>
          </a:p>
        </p:txBody>
      </p:sp>
      <p:sp>
        <p:nvSpPr>
          <p:cNvPr id="5149" name="Rectangle 514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3799" y="2031101"/>
            <a:ext cx="3212238" cy="35119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NUESTRO CARÁCTER ES ESENCIALMENTE LA SUMA DE NUESTROS </a:t>
            </a:r>
            <a:r>
              <a:rPr lang="en-US" sz="1600" b="1" cap="all">
                <a:ln w="9000" cmpd="sng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HÁBITOS</a:t>
            </a:r>
            <a:r>
              <a:rPr lang="en-US" sz="1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indent="-228600">
              <a:lnSpc>
                <a:spcPct val="90000"/>
              </a:lnSpc>
            </a:pPr>
            <a:endParaRPr lang="en-US" sz="1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indent="-228600">
              <a:lnSpc>
                <a:spcPct val="90000"/>
              </a:lnSpc>
            </a:pPr>
            <a:r>
              <a:rPr lang="en-US" sz="1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 QUEREMOS DESARROLLAR UN CARÁCTER COMO EL DE JESÚS, TENEMOS QUE MIRAR CUIDADOSAMENTE SUS HÁBITOS.</a:t>
            </a:r>
          </a:p>
        </p:txBody>
      </p:sp>
      <p:sp>
        <p:nvSpPr>
          <p:cNvPr id="5151" name="Rectangle 515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3" name="Rectangle 515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5" name="Rectangle 515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F4994A6-4BD6-DE7A-A41B-21D0574AB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3" t="28381" r="3808"/>
          <a:stretch/>
        </p:blipFill>
        <p:spPr>
          <a:xfrm>
            <a:off x="4490803" y="1688093"/>
            <a:ext cx="4221014" cy="3248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35356" y="953037"/>
            <a:ext cx="3027250" cy="3052027"/>
          </a:xfrm>
        </p:spPr>
        <p:txBody>
          <a:bodyPr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s-ES_tradnl" sz="1800" b="1" dirty="0">
                <a:latin typeface="Tekton Pro" pitchFamily="34" charset="0"/>
              </a:rPr>
              <a:t>Jesús tenía un propósito claro y bien definido cuando vino a la tierra, </a:t>
            </a:r>
          </a:p>
          <a:p>
            <a:pPr algn="l">
              <a:lnSpc>
                <a:spcPct val="90000"/>
              </a:lnSpc>
            </a:pPr>
            <a:r>
              <a:rPr lang="es-ES_tradnl" sz="1800" b="1" dirty="0">
                <a:latin typeface="Tekton Pro" pitchFamily="34" charset="0"/>
              </a:rPr>
              <a:t>pero existían </a:t>
            </a:r>
          </a:p>
          <a:p>
            <a:pPr algn="l">
              <a:lnSpc>
                <a:spcPct val="90000"/>
              </a:lnSpc>
            </a:pPr>
            <a:r>
              <a:rPr lang="es-ES_tradnl" sz="1800" b="1" dirty="0">
                <a:latin typeface="Tekton Pro" pitchFamily="34" charset="0"/>
              </a:rPr>
              <a:t>dificultades, </a:t>
            </a:r>
          </a:p>
          <a:p>
            <a:pPr algn="l">
              <a:lnSpc>
                <a:spcPct val="90000"/>
              </a:lnSpc>
            </a:pPr>
            <a:r>
              <a:rPr lang="es-ES_tradnl" sz="1800" b="1" dirty="0">
                <a:latin typeface="Tekton Pro" pitchFamily="34" charset="0"/>
              </a:rPr>
              <a:t>tentaciones, </a:t>
            </a:r>
          </a:p>
          <a:p>
            <a:pPr algn="l">
              <a:lnSpc>
                <a:spcPct val="90000"/>
              </a:lnSpc>
            </a:pPr>
            <a:r>
              <a:rPr lang="es-ES_tradnl" sz="1800" b="1" dirty="0">
                <a:latin typeface="Tekton Pro" pitchFamily="34" charset="0"/>
              </a:rPr>
              <a:t>luchas, </a:t>
            </a:r>
          </a:p>
          <a:p>
            <a:pPr algn="l">
              <a:lnSpc>
                <a:spcPct val="90000"/>
              </a:lnSpc>
            </a:pPr>
            <a:r>
              <a:rPr lang="es-ES_tradnl" sz="1800" b="1" dirty="0">
                <a:latin typeface="Tekton Pro" pitchFamily="34" charset="0"/>
              </a:rPr>
              <a:t>y presiones, </a:t>
            </a:r>
          </a:p>
          <a:p>
            <a:pPr algn="l">
              <a:lnSpc>
                <a:spcPct val="90000"/>
              </a:lnSpc>
            </a:pPr>
            <a:r>
              <a:rPr lang="es-ES_tradnl" sz="1800" b="1" dirty="0">
                <a:latin typeface="Tekton Pro" pitchFamily="34" charset="0"/>
              </a:rPr>
              <a:t>que podían apartarlo de ese propósito.</a:t>
            </a:r>
          </a:p>
        </p:txBody>
      </p:sp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5" name="Rectangle 615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6" name="Rectangle 615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58" name="Rectangle 615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0" name="Rectangle 615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869" y="957271"/>
            <a:ext cx="4152000" cy="48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49985" y="1916832"/>
            <a:ext cx="5644030" cy="33258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800" b="1" dirty="0">
                <a:solidFill>
                  <a:schemeClr val="tx2"/>
                </a:solidFill>
                <a:latin typeface="Tekton Pro" pitchFamily="34" charset="0"/>
              </a:rPr>
              <a:t>Consciente de esas dificultades, 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solidFill>
                  <a:schemeClr val="tx2"/>
                </a:solidFill>
                <a:latin typeface="Tekton Pro" pitchFamily="34" charset="0"/>
              </a:rPr>
              <a:t>Jesús aplicó en su vida 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solidFill>
                  <a:schemeClr val="tx2"/>
                </a:solidFill>
                <a:latin typeface="Tekton Pro" pitchFamily="34" charset="0"/>
              </a:rPr>
              <a:t>5 hábitos 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solidFill>
                  <a:schemeClr val="tx2"/>
                </a:solidFill>
                <a:latin typeface="Tekton Pro" pitchFamily="34" charset="0"/>
              </a:rPr>
              <a:t>que contrarrestaron 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solidFill>
                  <a:schemeClr val="tx2"/>
                </a:solidFill>
                <a:latin typeface="Tekton Pro" pitchFamily="34" charset="0"/>
              </a:rPr>
              <a:t>las fuerzas negativas </a:t>
            </a:r>
          </a:p>
          <a:p>
            <a:pPr>
              <a:lnSpc>
                <a:spcPct val="90000"/>
              </a:lnSpc>
            </a:pPr>
            <a:r>
              <a:rPr lang="es-ES_tradnl" sz="2800" b="1" dirty="0">
                <a:solidFill>
                  <a:schemeClr val="tx2"/>
                </a:solidFill>
                <a:latin typeface="Tekton Pro" pitchFamily="34" charset="0"/>
              </a:rPr>
              <a:t>a las que se enfrentaba.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43336"/>
            <a:ext cx="3872284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C9D1EE-B6E6-4AB8-A1DB-EFACAF0EA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Rectangle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Mano elevada hacia el sol">
            <a:extLst>
              <a:ext uri="{FF2B5EF4-FFF2-40B4-BE49-F238E27FC236}">
                <a16:creationId xmlns:a16="http://schemas.microsoft.com/office/drawing/2014/main" id="{732AA8DE-C83B-735F-4E36-A4F41E6DD9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10667" r="2" b="2"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0047" y="1598246"/>
            <a:ext cx="3415994" cy="5034817"/>
          </a:xfrm>
        </p:spPr>
        <p:txBody>
          <a:bodyPr anchor="t">
            <a:normAutofit/>
          </a:bodyPr>
          <a:lstStyle/>
          <a:p>
            <a:pPr algn="l"/>
            <a:r>
              <a:rPr lang="es-ES_tradnl" sz="6500" b="1">
                <a:solidFill>
                  <a:srgbClr val="FFFFFF"/>
                </a:solidFill>
                <a:latin typeface="Tekton Pro" pitchFamily="34" charset="0"/>
              </a:rPr>
              <a:t>LOS 5 HÁBITOS DE JESÚS</a:t>
            </a:r>
            <a:endParaRPr lang="es-ES" sz="6500" b="1">
              <a:solidFill>
                <a:srgbClr val="FFFFFF"/>
              </a:solidFill>
              <a:latin typeface="Tekton Pro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44745" y="1590840"/>
            <a:ext cx="3757880" cy="50075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ES_tradnl" sz="2900" b="1">
                <a:solidFill>
                  <a:srgbClr val="FFFFFF"/>
                </a:solidFill>
                <a:latin typeface="Tekton Pro" pitchFamily="34" charset="0"/>
              </a:rPr>
              <a:t>1º: Estar a solas con Dios.</a:t>
            </a:r>
          </a:p>
          <a:p>
            <a:pPr algn="l">
              <a:lnSpc>
                <a:spcPct val="90000"/>
              </a:lnSpc>
            </a:pPr>
            <a:r>
              <a:rPr lang="es-ES_tradnl" sz="2900" b="1">
                <a:solidFill>
                  <a:srgbClr val="FFFFFF"/>
                </a:solidFill>
                <a:latin typeface="Tekton Pro" pitchFamily="34" charset="0"/>
              </a:rPr>
              <a:t>2º: La oración.</a:t>
            </a:r>
          </a:p>
          <a:p>
            <a:pPr algn="l">
              <a:lnSpc>
                <a:spcPct val="90000"/>
              </a:lnSpc>
            </a:pPr>
            <a:r>
              <a:rPr lang="es-ES_tradnl" sz="2900" b="1">
                <a:solidFill>
                  <a:srgbClr val="FFFFFF"/>
                </a:solidFill>
                <a:latin typeface="Tekton Pro" pitchFamily="34" charset="0"/>
              </a:rPr>
              <a:t>3º: Estudio y aplicación de la Escritura.</a:t>
            </a:r>
          </a:p>
          <a:p>
            <a:pPr algn="l">
              <a:lnSpc>
                <a:spcPct val="90000"/>
              </a:lnSpc>
            </a:pPr>
            <a:r>
              <a:rPr lang="es-ES_tradnl" sz="2900" b="1">
                <a:solidFill>
                  <a:srgbClr val="FFFFFF"/>
                </a:solidFill>
                <a:latin typeface="Tekton Pro" pitchFamily="34" charset="0"/>
              </a:rPr>
              <a:t>4º: Aceptar y responder al amor incondicional de Dios.</a:t>
            </a:r>
          </a:p>
          <a:p>
            <a:pPr algn="l">
              <a:lnSpc>
                <a:spcPct val="90000"/>
              </a:lnSpc>
            </a:pPr>
            <a:r>
              <a:rPr lang="es-ES_tradnl" sz="2900" b="1">
                <a:solidFill>
                  <a:srgbClr val="FFFFFF"/>
                </a:solidFill>
                <a:latin typeface="Tekton Pro" pitchFamily="34" charset="0"/>
              </a:rPr>
              <a:t>5º: Involucrarse en relaciones de apoyo.</a:t>
            </a:r>
          </a:p>
          <a:p>
            <a:pPr algn="l">
              <a:lnSpc>
                <a:spcPct val="90000"/>
              </a:lnSpc>
            </a:pPr>
            <a:endParaRPr lang="es-ES_tradnl" sz="2900" b="1">
              <a:solidFill>
                <a:srgbClr val="FFFFFF"/>
              </a:solidFill>
              <a:latin typeface="Tekton Pro" pitchFamily="34" charset="0"/>
            </a:endParaRPr>
          </a:p>
          <a:p>
            <a:pPr algn="l">
              <a:lnSpc>
                <a:spcPct val="90000"/>
              </a:lnSpc>
            </a:pPr>
            <a:endParaRPr lang="es-ES_tradnl" sz="2900" b="1">
              <a:solidFill>
                <a:srgbClr val="FFFFFF"/>
              </a:solidFill>
              <a:latin typeface="Tekton Pro" pitchFamily="34" charset="0"/>
            </a:endParaRPr>
          </a:p>
          <a:p>
            <a:pPr algn="l">
              <a:lnSpc>
                <a:spcPct val="90000"/>
              </a:lnSpc>
            </a:pPr>
            <a:endParaRPr lang="es-ES_tradnl" sz="2900" b="1">
              <a:solidFill>
                <a:srgbClr val="FFFFFF"/>
              </a:solidFill>
              <a:latin typeface="Tekton Pro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491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7346" y="1731109"/>
            <a:ext cx="10427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6431" y="1956458"/>
            <a:ext cx="68353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5691" y="2177021"/>
            <a:ext cx="95785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r="14300" b="2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8320" y="1161288"/>
            <a:ext cx="5013760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/>
              <a:t>LOS 5 HÁBITOS DE JESÚS: </a:t>
            </a:r>
            <a:r>
              <a:rPr lang="en-US" sz="2400" b="1" dirty="0" err="1"/>
              <a:t>estar</a:t>
            </a:r>
            <a:r>
              <a:rPr lang="en-US" sz="2400" b="1" dirty="0"/>
              <a:t> a </a:t>
            </a:r>
            <a:r>
              <a:rPr lang="en-US" sz="2400" b="1" dirty="0" err="1"/>
              <a:t>solas</a:t>
            </a:r>
            <a:r>
              <a:rPr lang="en-US" sz="2400" b="1" dirty="0"/>
              <a:t> con Dios.</a:t>
            </a: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320" y="2718054"/>
            <a:ext cx="5301792" cy="2731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1º: Jesús </a:t>
            </a:r>
            <a:r>
              <a:rPr lang="en-US" sz="1600" b="1" dirty="0" err="1">
                <a:solidFill>
                  <a:schemeClr val="tx1"/>
                </a:solidFill>
              </a:rPr>
              <a:t>tenía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hábito</a:t>
            </a:r>
            <a:r>
              <a:rPr lang="en-US" sz="1600" b="1" dirty="0">
                <a:solidFill>
                  <a:schemeClr val="tx1"/>
                </a:solidFill>
              </a:rPr>
              <a:t> de pasar </a:t>
            </a:r>
            <a:r>
              <a:rPr lang="en-US" sz="1600" b="1" dirty="0" err="1">
                <a:solidFill>
                  <a:schemeClr val="tx1"/>
                </a:solidFill>
              </a:rPr>
              <a:t>tiempo</a:t>
            </a:r>
            <a:r>
              <a:rPr lang="en-US" sz="1600" b="1" dirty="0">
                <a:solidFill>
                  <a:schemeClr val="tx1"/>
                </a:solidFill>
              </a:rPr>
              <a:t> a </a:t>
            </a:r>
            <a:r>
              <a:rPr lang="en-US" sz="1600" b="1" dirty="0" err="1">
                <a:solidFill>
                  <a:schemeClr val="tx1"/>
                </a:solidFill>
              </a:rPr>
              <a:t>solas</a:t>
            </a:r>
            <a:r>
              <a:rPr lang="en-US" sz="1600" b="1" dirty="0">
                <a:solidFill>
                  <a:schemeClr val="tx1"/>
                </a:solidFill>
              </a:rPr>
              <a:t> con Dios.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844" y="3000372"/>
            <a:ext cx="57150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s-ES_tradnl" sz="2800" dirty="0"/>
          </a:p>
          <a:p>
            <a:pPr>
              <a:spcAft>
                <a:spcPts val="600"/>
              </a:spcAft>
            </a:pPr>
            <a:r>
              <a:rPr lang="es-ES_tradnl" sz="2800" dirty="0">
                <a:latin typeface="Tekton Pro" pitchFamily="34" charset="0"/>
              </a:rPr>
              <a:t>Soledad es estar completamente </a:t>
            </a:r>
          </a:p>
          <a:p>
            <a:pPr>
              <a:spcAft>
                <a:spcPts val="600"/>
              </a:spcAft>
            </a:pPr>
            <a:r>
              <a:rPr lang="es-ES_tradnl" sz="2800" dirty="0">
                <a:latin typeface="Tekton Pro" pitchFamily="34" charset="0"/>
              </a:rPr>
              <a:t>A solas con Dios, Para meditar en su Palabra</a:t>
            </a:r>
            <a:endParaRPr lang="es-ES" sz="2800" dirty="0">
              <a:latin typeface="Tekton Pro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09" y="2682359"/>
            <a:ext cx="2955791" cy="417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571503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chemeClr val="bg1">
                    <a:lumMod val="50000"/>
                  </a:schemeClr>
                </a:solidFill>
                <a:latin typeface="Tekton Pro" pitchFamily="34" charset="0"/>
              </a:rPr>
              <a:t>LOS 5 HÁBITOS DE JESÚS: estar a solas con Dios.</a:t>
            </a:r>
            <a:endParaRPr lang="es-ES" sz="2800" b="1" dirty="0">
              <a:solidFill>
                <a:schemeClr val="bg1">
                  <a:lumMod val="50000"/>
                </a:schemeClr>
              </a:solidFill>
              <a:latin typeface="Tekton Pro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1782" y="1484784"/>
            <a:ext cx="2786082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sz="2000" b="1" cap="all" dirty="0"/>
              <a:t>dejar lo que estamos haciendo  </a:t>
            </a:r>
          </a:p>
          <a:p>
            <a:r>
              <a:rPr lang="es-ES_tradnl" sz="2000" b="1" cap="all" dirty="0"/>
              <a:t>PARA  simplemente </a:t>
            </a:r>
          </a:p>
          <a:p>
            <a:r>
              <a:rPr lang="es-ES_tradnl" sz="2000" b="1" cap="all" dirty="0"/>
              <a:t>“estar allí”.</a:t>
            </a:r>
            <a:endParaRPr lang="es-ES" sz="2000" b="1" cap="all" dirty="0"/>
          </a:p>
        </p:txBody>
      </p:sp>
      <p:sp>
        <p:nvSpPr>
          <p:cNvPr id="8" name="7 CuadroTexto"/>
          <p:cNvSpPr txBox="1"/>
          <p:nvPr/>
        </p:nvSpPr>
        <p:spPr>
          <a:xfrm>
            <a:off x="4000496" y="1357298"/>
            <a:ext cx="4857784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Estar A SOLAS CON DIOS </a:t>
            </a:r>
          </a:p>
          <a:p>
            <a:pPr algn="ctr"/>
            <a:r>
              <a:rPr lang="es-ES_tradnl" b="1" dirty="0">
                <a:solidFill>
                  <a:schemeClr val="tx1"/>
                </a:solidFill>
              </a:rPr>
              <a:t>Es tomar tiempo para escuchar </a:t>
            </a:r>
          </a:p>
          <a:p>
            <a:pPr algn="ctr"/>
            <a:r>
              <a:rPr lang="es-ES_tradnl" b="1" dirty="0">
                <a:solidFill>
                  <a:schemeClr val="tx1"/>
                </a:solidFill>
              </a:rPr>
              <a:t>Aquel silbo apacible Y delicado </a:t>
            </a:r>
          </a:p>
          <a:p>
            <a:pPr algn="ctr"/>
            <a:r>
              <a:rPr lang="es-ES_tradnl" b="1" dirty="0">
                <a:solidFill>
                  <a:schemeClr val="tx1"/>
                </a:solidFill>
              </a:rPr>
              <a:t>Con el cual dios le habla A su alma. </a:t>
            </a:r>
          </a:p>
          <a:p>
            <a:pPr algn="ctr"/>
            <a:r>
              <a:rPr lang="es-ES_tradnl" b="1" dirty="0">
                <a:solidFill>
                  <a:schemeClr val="tx1"/>
                </a:solidFill>
              </a:rPr>
              <a:t>1º reyes 19.12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4282" y="5000636"/>
            <a:ext cx="8143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cap="all" dirty="0"/>
              <a:t>SALMO 46.10</a:t>
            </a:r>
          </a:p>
          <a:p>
            <a:endParaRPr lang="es-ES_tradnl" sz="2000" b="1" cap="all" dirty="0"/>
          </a:p>
          <a:p>
            <a:r>
              <a:rPr lang="es-ES_tradnl" sz="2000" b="1" cap="all" dirty="0"/>
              <a:t>ESTARSE QUIETOS A SOLAS CON DIOS</a:t>
            </a:r>
          </a:p>
          <a:p>
            <a:r>
              <a:rPr lang="es-ES_tradnl" sz="2000" b="1" cap="all" dirty="0"/>
              <a:t>PUEDE PRODUCIR UN CAMBIO RADICAL </a:t>
            </a:r>
          </a:p>
          <a:p>
            <a:r>
              <a:rPr lang="es-ES_tradnl" sz="2000" b="1" cap="all" dirty="0"/>
              <a:t>EN NUESTRAS VIDAS.</a:t>
            </a:r>
            <a:endParaRPr lang="es-ES" sz="2000" b="1" cap="al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1092</Words>
  <Application>Microsoft Office PowerPoint</Application>
  <PresentationFormat>Presentación en pantalla (4:3)</PresentationFormat>
  <Paragraphs>186</Paragraphs>
  <Slides>23</Slides>
  <Notes>21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Tekton Pro</vt:lpstr>
      <vt:lpstr>Wingdings</vt:lpstr>
      <vt:lpstr>Tema de Office</vt:lpstr>
      <vt:lpstr>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5 HÁBITOS DE JESÚS</vt:lpstr>
      <vt:lpstr>LOS 5 HÁBITOS DE JESÚS: estar a solas con Dios.</vt:lpstr>
      <vt:lpstr>LOS 5 HÁBITOS DE JESÚS: estar a solas con Dios.</vt:lpstr>
      <vt:lpstr>LOS 5 HÁBITOS DE JESÚS: estar a solas con Dios.</vt:lpstr>
      <vt:lpstr>JESÚS SE APARTÓ A LA SOLEDAD CON DIOS.</vt:lpstr>
      <vt:lpstr>LOS 5 HÁBITOS DE JESÚS: La oración.</vt:lpstr>
      <vt:lpstr>LOS 5 HÁBITOS DE JESÚS: La oración.</vt:lpstr>
      <vt:lpstr>LOS 5 HÁBITOS DE JESÚS: Las Escrituras.</vt:lpstr>
      <vt:lpstr>LOS 5 HÁBITOS DE JESÚS: Las Escrituras.</vt:lpstr>
      <vt:lpstr>LOS 5 HÁBITOS DE JESÚS: El amor de Dios.</vt:lpstr>
      <vt:lpstr>LOS 5 HÁBITOS DE JESÚS: El amor de Dios.</vt:lpstr>
      <vt:lpstr>LOS 5 HÁBITOS DE JESÚS: El amor de Dios.</vt:lpstr>
      <vt:lpstr>LOS 5 HÁBITOS DE JESÚS: Compañerismo.</vt:lpstr>
      <vt:lpstr>LOS 5 HÁBITOS DE JESÚS: Compañerismo.</vt:lpstr>
      <vt:lpstr>LOS 5 HÁBITOS DE JESÚS: Compañerismo.</vt:lpstr>
      <vt:lpstr>LOS 5 HÁBITOS DE JESÚS: Compañerismo.</vt:lpstr>
      <vt:lpstr>LOS 5 HÁBITOS DE JESÚS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HÁBITOS DE JESÚS</dc:title>
  <dc:creator>Freddy</dc:creator>
  <cp:lastModifiedBy>Diego Castilla</cp:lastModifiedBy>
  <cp:revision>62</cp:revision>
  <dcterms:modified xsi:type="dcterms:W3CDTF">2024-11-22T13:33:02Z</dcterms:modified>
</cp:coreProperties>
</file>