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  <p:sldMasterId id="2147483965" r:id="rId2"/>
    <p:sldMasterId id="2147483977" r:id="rId3"/>
    <p:sldMasterId id="2147484007" r:id="rId4"/>
    <p:sldMasterId id="2147484031" r:id="rId5"/>
    <p:sldMasterId id="2147484043" r:id="rId6"/>
    <p:sldMasterId id="2147484055" r:id="rId7"/>
    <p:sldMasterId id="2147484067" r:id="rId8"/>
    <p:sldMasterId id="2147484079" r:id="rId9"/>
    <p:sldMasterId id="2147484091" r:id="rId10"/>
  </p:sldMasterIdLst>
  <p:notesMasterIdLst>
    <p:notesMasterId r:id="rId41"/>
  </p:notesMasterIdLst>
  <p:sldIdLst>
    <p:sldId id="398" r:id="rId11"/>
    <p:sldId id="370" r:id="rId12"/>
    <p:sldId id="300" r:id="rId13"/>
    <p:sldId id="376" r:id="rId14"/>
    <p:sldId id="374" r:id="rId15"/>
    <p:sldId id="371" r:id="rId16"/>
    <p:sldId id="375" r:id="rId17"/>
    <p:sldId id="372" r:id="rId18"/>
    <p:sldId id="373" r:id="rId19"/>
    <p:sldId id="349" r:id="rId20"/>
    <p:sldId id="366" r:id="rId21"/>
    <p:sldId id="358" r:id="rId22"/>
    <p:sldId id="396" r:id="rId23"/>
    <p:sldId id="380" r:id="rId24"/>
    <p:sldId id="360" r:id="rId25"/>
    <p:sldId id="377" r:id="rId26"/>
    <p:sldId id="378" r:id="rId27"/>
    <p:sldId id="352" r:id="rId28"/>
    <p:sldId id="401" r:id="rId29"/>
    <p:sldId id="367" r:id="rId30"/>
    <p:sldId id="361" r:id="rId31"/>
    <p:sldId id="397" r:id="rId32"/>
    <p:sldId id="381" r:id="rId33"/>
    <p:sldId id="346" r:id="rId34"/>
    <p:sldId id="400" r:id="rId35"/>
    <p:sldId id="393" r:id="rId36"/>
    <p:sldId id="394" r:id="rId37"/>
    <p:sldId id="404" r:id="rId38"/>
    <p:sldId id="403" r:id="rId39"/>
    <p:sldId id="316" r:id="rId4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33FF"/>
    <a:srgbClr val="0000FF"/>
    <a:srgbClr val="006600"/>
    <a:srgbClr val="008000"/>
    <a:srgbClr val="00B400"/>
    <a:srgbClr val="CCFFFF"/>
    <a:srgbClr val="CCFFCC"/>
    <a:srgbClr val="00C4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5" autoAdjust="0"/>
    <p:restoredTop sz="93324" autoAdjust="0"/>
  </p:normalViewPr>
  <p:slideViewPr>
    <p:cSldViewPr>
      <p:cViewPr varScale="1">
        <p:scale>
          <a:sx n="69" d="100"/>
          <a:sy n="69" d="100"/>
        </p:scale>
        <p:origin x="3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C94E-0C8B-41D0-8849-DCAB4585D02F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3C31A-3898-4A7E-83A9-6376ABD0CD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625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31A-3898-4A7E-83A9-6376ABD0CD6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529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31A-3898-4A7E-83A9-6376ABD0CD6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749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528C-B96B-48A4-A0FE-ADB9B23AB9CF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4C4E-6380-4A48-8C2A-0665F53353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04332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528C-B96B-48A4-A0FE-ADB9B23AB9CF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4C4E-6380-4A48-8C2A-0665F53353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72531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2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5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6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528C-B96B-48A4-A0FE-ADB9B23AB9CF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4C4E-6380-4A48-8C2A-0665F53353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545879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6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0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CB67-963B-49A3-9B62-74C99E0FB4E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FB86-7275-457E-A51F-00A736200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2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CB67-963B-49A3-9B62-74C99E0FB4E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FB86-7275-457E-A51F-00A736200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6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CB67-963B-49A3-9B62-74C99E0FB4E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FB86-7275-457E-A51F-00A736200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CB67-963B-49A3-9B62-74C99E0FB4E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FB86-7275-457E-A51F-00A736200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52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CB67-963B-49A3-9B62-74C99E0FB4E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FB86-7275-457E-A51F-00A736200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8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CB67-963B-49A3-9B62-74C99E0FB4E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FB86-7275-457E-A51F-00A736200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4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CB67-963B-49A3-9B62-74C99E0FB4E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FB86-7275-457E-A51F-00A736200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2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CB67-963B-49A3-9B62-74C99E0FB4E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FB86-7275-457E-A51F-00A736200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9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528C-B96B-48A4-A0FE-ADB9B23AB9CF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4C4E-6380-4A48-8C2A-0665F53353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51428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CB67-963B-49A3-9B62-74C99E0FB4E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FB86-7275-457E-A51F-00A736200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4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CB67-963B-49A3-9B62-74C99E0FB4E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FB86-7275-457E-A51F-00A736200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8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CB67-963B-49A3-9B62-74C99E0FB4E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FB86-7275-457E-A51F-00A736200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093-2D48-4EC1-85C0-9FB89578285F}" type="datetime1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408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F988-FDDD-423B-B129-5011E0F058E4}" type="datetime1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023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23ED-17B5-4148-AFEB-670CBC4E0018}" type="datetime1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271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5CB0-7492-43EC-83F1-2CA4C7181C7C}" type="datetime1">
              <a:rPr lang="es-ES" smtClean="0"/>
              <a:t>27/03/2023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930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EC03-67D7-410E-9905-998E165DB322}" type="datetime1">
              <a:rPr lang="es-ES" smtClean="0"/>
              <a:t>27/03/2023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75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C266-91E6-421D-9DF2-4013F5D5101B}" type="datetime1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777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025A-18FE-4986-958F-9EE13C651C9F}" type="datetime1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48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528C-B96B-48A4-A0FE-ADB9B23AB9CF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4C4E-6380-4A48-8C2A-0665F53353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92460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F263-922B-488D-93AB-1BB424B290EB}" type="datetime1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963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0153-CDAB-4EA3-851E-ED90F22B224F}" type="datetime1">
              <a:rPr lang="es-ES" smtClean="0"/>
              <a:t>27/03/2023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358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EB0-EC0D-448F-958D-2452C1E43620}" type="datetime1">
              <a:rPr lang="es-ES" smtClean="0"/>
              <a:t>27/03/2023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834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125B-0E99-4408-BD7B-9B71B4F11375}" type="datetime1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43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CC15-F9CF-45B2-B05B-095B9EE5A30E}" type="datetime1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7514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0EE4-31A3-42BE-92A3-FE064EFEE99C}" type="datetime1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741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E1FA-FD6E-4540-9148-2E037DBF0237}" type="datetime1">
              <a:rPr lang="es-ES" smtClean="0"/>
              <a:t>27/03/2023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184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C493-970B-430D-A157-9D0FF3EBEDBB}" type="datetime1">
              <a:rPr lang="es-ES" smtClean="0"/>
              <a:t>27/03/2023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8677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D3DF-A31B-42EC-9DCD-0A87869EF81A}" type="datetime1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239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075E-BED7-4F7D-8E8D-E3F0B6654E22}" type="datetime1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E8C1-8686-4C71-9334-288206E4C8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22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528C-B96B-48A4-A0FE-ADB9B23AB9CF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4C4E-6380-4A48-8C2A-0665F53353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35815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0FBBFF54-6A78-4730-972C-FF94D21C98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97A7D525-3607-4F6E-BFB2-A94D8308F4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0FBBFF54-6A78-4730-972C-FF94D21C98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97A7D525-3607-4F6E-BFB2-A94D8308F4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0FBBFF54-6A78-4730-972C-FF94D21C98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97A7D525-3607-4F6E-BFB2-A94D8308F4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0FBBFF54-6A78-4730-972C-FF94D21C98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97A7D525-3607-4F6E-BFB2-A94D8308F4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0FBBFF54-6A78-4730-972C-FF94D21C98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97A7D525-3607-4F6E-BFB2-A94D8308F4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0FBBFF54-6A78-4730-972C-FF94D21C98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97A7D525-3607-4F6E-BFB2-A94D8308F4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0FBBFF54-6A78-4730-972C-FF94D21C98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97A7D525-3607-4F6E-BFB2-A94D8308F4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8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0FBBFF54-6A78-4730-972C-FF94D21C98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97A7D525-3607-4F6E-BFB2-A94D8308F4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0FBBFF54-6A78-4730-972C-FF94D21C98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97A7D525-3607-4F6E-BFB2-A94D8308F4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0FBBFF54-6A78-4730-972C-FF94D21C98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97A7D525-3607-4F6E-BFB2-A94D8308F4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528C-B96B-48A4-A0FE-ADB9B23AB9CF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4C4E-6380-4A48-8C2A-0665F53353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56960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0FBBFF54-6A78-4730-972C-FF94D21C98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97A7D525-3607-4F6E-BFB2-A94D8308F4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839D8064-CF4B-4B78-ADD9-9F739DBBB3D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2B31CD4-6A4B-4B64-9BE2-167879B17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839D8064-CF4B-4B78-ADD9-9F739DBBB3D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2B31CD4-6A4B-4B64-9BE2-167879B17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839D8064-CF4B-4B78-ADD9-9F739DBBB3D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2B31CD4-6A4B-4B64-9BE2-167879B17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839D8064-CF4B-4B78-ADD9-9F739DBBB3D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2B31CD4-6A4B-4B64-9BE2-167879B17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839D8064-CF4B-4B78-ADD9-9F739DBBB3D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2B31CD4-6A4B-4B64-9BE2-167879B17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839D8064-CF4B-4B78-ADD9-9F739DBBB3D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2B31CD4-6A4B-4B64-9BE2-167879B17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839D8064-CF4B-4B78-ADD9-9F739DBBB3D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2B31CD4-6A4B-4B64-9BE2-167879B17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7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839D8064-CF4B-4B78-ADD9-9F739DBBB3D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2B31CD4-6A4B-4B64-9BE2-167879B17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839D8064-CF4B-4B78-ADD9-9F739DBBB3D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2B31CD4-6A4B-4B64-9BE2-167879B17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528C-B96B-48A4-A0FE-ADB9B23AB9CF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4C4E-6380-4A48-8C2A-0665F53353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5691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839D8064-CF4B-4B78-ADD9-9F739DBBB3D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2B31CD4-6A4B-4B64-9BE2-167879B17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1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839D8064-CF4B-4B78-ADD9-9F739DBBB3D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2B31CD4-6A4B-4B64-9BE2-167879B17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3302816-F96A-4045-BE24-B9E19FD1696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73B92C06-4438-4F4F-82F1-AB3EE3843E8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3302816-F96A-4045-BE24-B9E19FD1696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73B92C06-4438-4F4F-82F1-AB3EE3843E8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7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3302816-F96A-4045-BE24-B9E19FD1696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73B92C06-4438-4F4F-82F1-AB3EE3843E8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3302816-F96A-4045-BE24-B9E19FD1696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73B92C06-4438-4F4F-82F1-AB3EE3843E8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3302816-F96A-4045-BE24-B9E19FD1696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73B92C06-4438-4F4F-82F1-AB3EE3843E8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3302816-F96A-4045-BE24-B9E19FD1696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73B92C06-4438-4F4F-82F1-AB3EE3843E8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9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3302816-F96A-4045-BE24-B9E19FD1696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73B92C06-4438-4F4F-82F1-AB3EE3843E8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3302816-F96A-4045-BE24-B9E19FD1696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73B92C06-4438-4F4F-82F1-AB3EE3843E8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528C-B96B-48A4-A0FE-ADB9B23AB9CF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4C4E-6380-4A48-8C2A-0665F53353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988858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3302816-F96A-4045-BE24-B9E19FD1696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73B92C06-4438-4F4F-82F1-AB3EE3843E8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3302816-F96A-4045-BE24-B9E19FD1696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73B92C06-4438-4F4F-82F1-AB3EE3843E8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3302816-F96A-4045-BE24-B9E19FD1696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73B92C06-4438-4F4F-82F1-AB3EE3843E8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832390B-545E-4155-85DA-F7B0995C1FF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EF15378-1145-431E-9373-8E8540C2DE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832390B-545E-4155-85DA-F7B0995C1FF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EF15378-1145-431E-9373-8E8540C2DE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832390B-545E-4155-85DA-F7B0995C1FF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EF15378-1145-431E-9373-8E8540C2DE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832390B-545E-4155-85DA-F7B0995C1FF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EF15378-1145-431E-9373-8E8540C2DE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832390B-545E-4155-85DA-F7B0995C1FF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EF15378-1145-431E-9373-8E8540C2DE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832390B-545E-4155-85DA-F7B0995C1FF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EF15378-1145-431E-9373-8E8540C2DE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832390B-545E-4155-85DA-F7B0995C1FF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EF15378-1145-431E-9373-8E8540C2DE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3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528C-B96B-48A4-A0FE-ADB9B23AB9CF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4C4E-6380-4A48-8C2A-0665F53353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2631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832390B-545E-4155-85DA-F7B0995C1FF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EF15378-1145-431E-9373-8E8540C2DE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832390B-545E-4155-85DA-F7B0995C1FF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EF15378-1145-431E-9373-8E8540C2DE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832390B-545E-4155-85DA-F7B0995C1FF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EF15378-1145-431E-9373-8E8540C2DE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D832390B-545E-4155-85DA-F7B0995C1FF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EF15378-1145-431E-9373-8E8540C2DE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C7032E4-83EA-48D7-BE7B-80197DD6AD5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9D11B07-7900-44D6-902E-6C48D5827B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C7032E4-83EA-48D7-BE7B-80197DD6AD5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9D11B07-7900-44D6-902E-6C48D5827B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C7032E4-83EA-48D7-BE7B-80197DD6AD5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9D11B07-7900-44D6-902E-6C48D5827B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C7032E4-83EA-48D7-BE7B-80197DD6AD5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9D11B07-7900-44D6-902E-6C48D5827B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C7032E4-83EA-48D7-BE7B-80197DD6AD5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9D11B07-7900-44D6-902E-6C48D5827B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C7032E4-83EA-48D7-BE7B-80197DD6AD5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9D11B07-7900-44D6-902E-6C48D5827B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528C-B96B-48A4-A0FE-ADB9B23AB9CF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4C4E-6380-4A48-8C2A-0665F53353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258989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C7032E4-83EA-48D7-BE7B-80197DD6AD5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9D11B07-7900-44D6-902E-6C48D5827B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C7032E4-83EA-48D7-BE7B-80197DD6AD5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9D11B07-7900-44D6-902E-6C48D5827B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1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C7032E4-83EA-48D7-BE7B-80197DD6AD5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9D11B07-7900-44D6-902E-6C48D5827B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C7032E4-83EA-48D7-BE7B-80197DD6AD5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9D11B07-7900-44D6-902E-6C48D5827B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C7032E4-83EA-48D7-BE7B-80197DD6AD5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C9D11B07-7900-44D6-902E-6C48D5827B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1528C-B96B-48A4-A0FE-ADB9B23AB9CF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84C4E-6380-4A48-8C2A-0665F53353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9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>
    <p:fade/>
  </p:transition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1528C-B96B-48A4-A0FE-ADB9B23AB9CF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84C4E-6380-4A48-8C2A-0665F53353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15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1528C-B96B-48A4-A0FE-ADB9B23AB9CF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84C4E-6380-4A48-8C2A-0665F53353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83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0FBBFF54-6A78-4730-972C-FF94D21C98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97A7D525-3607-4F6E-BFB2-A94D8308F4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839D8064-CF4B-4B78-ADD9-9F739DBBB3D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A2B31CD4-6A4B-4B64-9BE2-167879B17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73302816-F96A-4045-BE24-B9E19FD1696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73B92C06-4438-4F4F-82F1-AB3EE3843E8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0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D832390B-545E-4155-85DA-F7B0995C1FF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EF15378-1145-431E-9373-8E8540C2DE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7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FC7032E4-83EA-48D7-BE7B-80197DD6AD5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C9D11B07-7900-44D6-902E-6C48D5827B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9C132C00-FB14-492B-9D9A-6EE43662BFE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27/03/2023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83CECC5C-702D-42F1-89FD-1CE509964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3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7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jp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3.jp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2344BE3-5D90-4850-AE76-2C0FA26903E5}"/>
              </a:ext>
            </a:extLst>
          </p:cNvPr>
          <p:cNvSpPr/>
          <p:nvPr/>
        </p:nvSpPr>
        <p:spPr>
          <a:xfrm>
            <a:off x="3080660" y="1052736"/>
            <a:ext cx="6030681" cy="2585323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5400" b="1" i="1" kern="0" dirty="0">
                <a:ln w="3175">
                  <a:solidFill>
                    <a:srgbClr val="007E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Cuando el Espíritu Santo se retire de la tierra</a:t>
            </a:r>
            <a:r>
              <a:rPr lang="es-CO" sz="5400" b="1" kern="0" dirty="0">
                <a:ln w="3175">
                  <a:solidFill>
                    <a:srgbClr val="007E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27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0416480" y="240425"/>
            <a:ext cx="628815" cy="524279"/>
          </a:xfrm>
          <a:noFill/>
          <a:ln>
            <a:noFill/>
          </a:ln>
        </p:spPr>
        <p:txBody>
          <a:bodyPr/>
          <a:lstStyle/>
          <a:p>
            <a:fld id="{0954E8C1-8686-4C71-9334-288206E4C87C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1978607-DAFB-4C92-8E14-F3421282C588}"/>
              </a:ext>
            </a:extLst>
          </p:cNvPr>
          <p:cNvSpPr/>
          <p:nvPr/>
        </p:nvSpPr>
        <p:spPr>
          <a:xfrm>
            <a:off x="2993589" y="260648"/>
            <a:ext cx="6204823" cy="1015919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FFBD4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1" b="1" i="1" kern="0" dirty="0">
                <a:ln>
                  <a:solidFill>
                    <a:srgbClr val="007E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Como en los días de Noé el Espíritu Santo no se retirará de los fieles.</a:t>
            </a:r>
          </a:p>
        </p:txBody>
      </p:sp>
      <p:sp>
        <p:nvSpPr>
          <p:cNvPr id="15" name="8 Rectángulo"/>
          <p:cNvSpPr/>
          <p:nvPr>
            <p:custDataLst>
              <p:tags r:id="rId2"/>
            </p:custDataLst>
          </p:nvPr>
        </p:nvSpPr>
        <p:spPr>
          <a:xfrm>
            <a:off x="2867575" y="1324497"/>
            <a:ext cx="6456851" cy="10159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FFFF00"/>
                  </a:glow>
                </a:effectLst>
                <a:latin typeface="Arial Narrow" panose="020B0606020202030204" pitchFamily="34" charset="0"/>
              </a:rPr>
              <a:t>“…yo estoy con vosotros todos los días, hasta el fin del mundo. Amén”. </a:t>
            </a:r>
            <a:r>
              <a:rPr lang="es-ES" sz="300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>
                    <a:srgbClr val="FFFF00"/>
                  </a:glow>
                </a:effectLst>
                <a:latin typeface="Arial Narrow" panose="020B0606020202030204" pitchFamily="34" charset="0"/>
              </a:rPr>
              <a:t>Mateo 28:20</a:t>
            </a:r>
            <a:r>
              <a:rPr lang="es-ES" sz="300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FFFF00"/>
                  </a:glow>
                </a:effectLst>
                <a:latin typeface="Arial Narrow" panose="020B0606020202030204" pitchFamily="34" charset="0"/>
              </a:rPr>
              <a:t>. </a:t>
            </a:r>
            <a:endParaRPr lang="es-ES" sz="300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>
                  <a:srgbClr val="FFFF00"/>
                </a:glo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F243A6D-5E69-4A13-A05F-637848EF67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449850"/>
            <a:ext cx="3312368" cy="1865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8 Rectángulo">
            <a:extLst>
              <a:ext uri="{FF2B5EF4-FFF2-40B4-BE49-F238E27FC236}">
                <a16:creationId xmlns:a16="http://schemas.microsoft.com/office/drawing/2014/main" id="{52869443-FE22-44DE-9168-AA9F17A7BDC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19536" y="2381241"/>
            <a:ext cx="8352928" cy="286309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“A menudo le pareció a la familia que ocupaba el arca que todos perecerían, pues durante cinco largos meses su buque flotó de un lado para otro, </a:t>
            </a:r>
            <a:r>
              <a:rPr lang="es-ES" sz="300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aparentemente</a:t>
            </a:r>
            <a:r>
              <a:rPr lang="es-ES" sz="300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a merced del viento y las olas. Fue una prueba grave; pero la fe de Noé no vaciló, pues tenía la seguridad de que </a:t>
            </a:r>
            <a:r>
              <a:rPr lang="es-ES" sz="300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la mano divina empuñaba el timón”.  </a:t>
            </a:r>
            <a:r>
              <a:rPr lang="es-ES" sz="2800" kern="0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Patriarcas </a:t>
            </a:r>
            <a:r>
              <a:rPr lang="es-ES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y Profetas, 83.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19536" y="5263656"/>
            <a:ext cx="8352928" cy="14777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00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¿Olvidará el Señor a su pueblo en esa hora de prueba? ¿Olvidó acaso al fiel Noé cuando sus juicios cayeron sobre el mundo antediluviano? </a:t>
            </a:r>
            <a:r>
              <a:rPr lang="es-ES" sz="280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Conflicto de los Siglos, 610.</a:t>
            </a:r>
            <a:endParaRPr lang="es-CO" sz="320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14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2">
            <a:extLst>
              <a:ext uri="{FF2B5EF4-FFF2-40B4-BE49-F238E27FC236}">
                <a16:creationId xmlns:a16="http://schemas.microsoft.com/office/drawing/2014/main" id="{52FEF29C-0282-4BA1-8F8F-658CD9FA2FB4}"/>
              </a:ext>
            </a:extLst>
          </p:cNvPr>
          <p:cNvSpPr txBox="1">
            <a:spLocks/>
          </p:cNvSpPr>
          <p:nvPr/>
        </p:nvSpPr>
        <p:spPr bwMode="gray">
          <a:xfrm>
            <a:off x="9643661" y="185176"/>
            <a:ext cx="628815" cy="483137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defPPr>
              <a:defRPr lang="es-E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54E8C1-8686-4C71-9334-288206E4C87C}" type="slidenum">
              <a:rPr lang="es-ES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/>
              <a:t>11</a:t>
            </a:fld>
            <a:endParaRPr lang="es-ES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8 Rectángulo"/>
          <p:cNvSpPr/>
          <p:nvPr>
            <p:custDataLst>
              <p:tags r:id="rId1"/>
            </p:custDataLst>
          </p:nvPr>
        </p:nvSpPr>
        <p:spPr>
          <a:xfrm>
            <a:off x="1927001" y="1618720"/>
            <a:ext cx="8338028" cy="4834633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A5300F"/>
            </a:solidFill>
            <a:prstDash val="solid"/>
          </a:ln>
          <a:effectLst/>
        </p:spPr>
        <p:txBody>
          <a:bodyPr wrap="square" anchor="ctr">
            <a:normAutofit/>
          </a:bodyPr>
          <a:lstStyle/>
          <a:p>
            <a:pPr algn="ctr" defTabSz="539973">
              <a:defRPr/>
            </a:pPr>
            <a:r>
              <a:rPr lang="es-ES" sz="3001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El pueblo de Dios no quedará libre de padecimientos; pero aunque perseguido y acongojado y aunque sufra privaciones y falta de alimento, </a:t>
            </a:r>
            <a:r>
              <a:rPr lang="es-ES" sz="300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no será abandonado para perecer. </a:t>
            </a:r>
            <a:r>
              <a:rPr lang="es-ES" sz="3001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El Dios que cuidó de Elías no abandonará a ninguno de sus abnegados hijos. </a:t>
            </a:r>
            <a:r>
              <a:rPr lang="es-ES" sz="300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El que cuenta los cabellos de sus cabezas, cuidará de ellos </a:t>
            </a:r>
            <a:r>
              <a:rPr lang="es-ES" sz="3001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y los atenderá en tiempos de hambruna. Mientras los malvados estén muriéndose de hambre y pestilencia, </a:t>
            </a:r>
            <a:r>
              <a:rPr lang="es-ES" sz="300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los ángeles protegerán a los justos </a:t>
            </a:r>
            <a:r>
              <a:rPr lang="es-ES" sz="3001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y suplirán sus necesidades. </a:t>
            </a:r>
            <a:r>
              <a:rPr lang="es-ES" sz="3001" b="1" kern="0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Conflicto de los Siglos, 613.</a:t>
            </a:r>
            <a:endParaRPr lang="es-CO" sz="3001" b="1" kern="0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8 Rectángulo">
            <a:extLst>
              <a:ext uri="{FF2B5EF4-FFF2-40B4-BE49-F238E27FC236}">
                <a16:creationId xmlns:a16="http://schemas.microsoft.com/office/drawing/2014/main" id="{52869443-FE22-44DE-9168-AA9F17A7BD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23381" y="349885"/>
            <a:ext cx="8745239" cy="1077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i="1" kern="0" dirty="0">
                <a:ln w="19050">
                  <a:solidFill>
                    <a:srgbClr val="007E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Aparentemente estaban solos, </a:t>
            </a:r>
            <a:r>
              <a:rPr lang="es-ES" sz="3200" i="1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pero no. </a:t>
            </a:r>
            <a:r>
              <a:rPr lang="es-ES" sz="3200" i="1" kern="0" dirty="0">
                <a:ln w="19050">
                  <a:solidFill>
                    <a:srgbClr val="007E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Dios estaba con ellos. </a:t>
            </a:r>
            <a:r>
              <a:rPr lang="es-ES" sz="3200" i="1" kern="0" dirty="0">
                <a:ln w="19050">
                  <a:solidFill>
                    <a:srgbClr val="0000FF"/>
                  </a:solidFill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Solos estaban los impíos fuera del arca</a:t>
            </a:r>
            <a:r>
              <a:rPr lang="es-ES" sz="3200" i="1" kern="0" dirty="0">
                <a:ln w="19050">
                  <a:solidFill>
                    <a:srgbClr val="007E00"/>
                  </a:solidFill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01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7ADAEEE-1F4F-4B11-8E76-0AF4A568E036}"/>
              </a:ext>
            </a:extLst>
          </p:cNvPr>
          <p:cNvSpPr/>
          <p:nvPr/>
        </p:nvSpPr>
        <p:spPr>
          <a:xfrm>
            <a:off x="2675620" y="476672"/>
            <a:ext cx="6840760" cy="107721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b="1" i="1" kern="0" dirty="0">
                <a:ln w="3175">
                  <a:solidFill>
                    <a:srgbClr val="0000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Como en los días de Noé no habrá intercesor cuando termine la gracia.</a:t>
            </a:r>
          </a:p>
        </p:txBody>
      </p:sp>
      <p:sp>
        <p:nvSpPr>
          <p:cNvPr id="14" name="Marcador de número de diapositiva 11">
            <a:extLst>
              <a:ext uri="{FF2B5EF4-FFF2-40B4-BE49-F238E27FC236}">
                <a16:creationId xmlns:a16="http://schemas.microsoft.com/office/drawing/2014/main" id="{9C430EB8-F798-4DD6-8F7B-02CDFF5BCCE1}"/>
              </a:ext>
            </a:extLst>
          </p:cNvPr>
          <p:cNvSpPr txBox="1">
            <a:spLocks/>
          </p:cNvSpPr>
          <p:nvPr/>
        </p:nvSpPr>
        <p:spPr bwMode="gray">
          <a:xfrm>
            <a:off x="9499645" y="295749"/>
            <a:ext cx="628815" cy="767687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defPPr>
              <a:defRPr lang="es-E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A029A14-79FC-424A-A7E8-C535C078164C}" type="slidenum">
              <a:rPr lang="es-ES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12</a:t>
            </a:fld>
            <a:endParaRPr lang="es-ES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8 Rectángulo"/>
          <p:cNvSpPr/>
          <p:nvPr>
            <p:custDataLst>
              <p:tags r:id="rId1"/>
            </p:custDataLst>
          </p:nvPr>
        </p:nvSpPr>
        <p:spPr>
          <a:xfrm>
            <a:off x="1726187" y="1772816"/>
            <a:ext cx="8739626" cy="1477712"/>
          </a:xfrm>
          <a:prstGeom prst="rect">
            <a:avLst/>
          </a:prstGeom>
          <a:noFill/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1" b="1" kern="0" dirty="0">
                <a:ln w="12700">
                  <a:solidFill>
                    <a:srgbClr val="000066"/>
                  </a:solidFill>
                  <a:prstDash val="solid"/>
                </a:ln>
                <a:solidFill>
                  <a:srgbClr val="000066"/>
                </a:solidFill>
                <a:latin typeface="Cambria" panose="02040503050406030204" pitchFamily="18" charset="0"/>
              </a:rPr>
              <a:t>Este es el tiempo cuando los 4 ángeles de Apocalipsis 7 sueltan los vientos de destrucción, es el tiempo de las 7 últimas plagas.</a:t>
            </a:r>
          </a:p>
        </p:txBody>
      </p:sp>
      <p:sp>
        <p:nvSpPr>
          <p:cNvPr id="7" name="8 Rectángulo"/>
          <p:cNvSpPr/>
          <p:nvPr>
            <p:custDataLst>
              <p:tags r:id="rId2"/>
            </p:custDataLst>
          </p:nvPr>
        </p:nvSpPr>
        <p:spPr>
          <a:xfrm>
            <a:off x="1415480" y="3356992"/>
            <a:ext cx="8352934" cy="1569660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kern="0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Este es el “</a:t>
            </a:r>
            <a:r>
              <a:rPr lang="es-ES" sz="3200" i="1" kern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tiempo de angustia para Jacob</a:t>
            </a:r>
            <a:r>
              <a:rPr lang="es-ES" sz="3200" kern="0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” (</a:t>
            </a:r>
            <a:r>
              <a:rPr lang="es-ES" sz="3001" kern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Jeremías</a:t>
            </a:r>
            <a:r>
              <a:rPr lang="es-ES" sz="3200" kern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s-ES" sz="3001" kern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30:7</a:t>
            </a:r>
            <a:r>
              <a:rPr lang="es-ES" sz="3200" kern="0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) Este es el tiempo cuando “</a:t>
            </a:r>
            <a:r>
              <a:rPr lang="es-ES" sz="3200" kern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se levantará Miguel”, </a:t>
            </a:r>
            <a:endParaRPr lang="es-ES" sz="3200" kern="0" dirty="0" smtClean="0">
              <a:ln w="1905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lvl="0" algn="ctr">
              <a:defRPr/>
            </a:pPr>
            <a:r>
              <a:rPr lang="es-ES" sz="3200" kern="0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el</a:t>
            </a:r>
            <a:r>
              <a:rPr lang="es-ES" sz="3200" kern="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ES" sz="3200" kern="0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</a:t>
            </a:r>
            <a:r>
              <a:rPr lang="es-ES" sz="3200" i="1" kern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tiempo de angustia cual </a:t>
            </a:r>
            <a:r>
              <a:rPr lang="es-ES" sz="3200" i="1" kern="0" dirty="0">
                <a:ln w="19050">
                  <a:solidFill>
                    <a:schemeClr val="tx1"/>
                  </a:solidFill>
                  <a:prstDash val="solid"/>
                </a:ln>
                <a:latin typeface="Arial Narrow" panose="020B0606020202030204" pitchFamily="34" charset="0"/>
              </a:rPr>
              <a:t>nunca fue</a:t>
            </a:r>
            <a:r>
              <a:rPr lang="es-ES" sz="3200" kern="0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” (</a:t>
            </a:r>
            <a:r>
              <a:rPr lang="es-ES" sz="3001" kern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Daniel</a:t>
            </a:r>
            <a:r>
              <a:rPr lang="es-ES" sz="3200" kern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s-ES" sz="3001" kern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12:1</a:t>
            </a:r>
            <a:r>
              <a:rPr lang="es-ES" sz="3200" kern="0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).</a:t>
            </a:r>
          </a:p>
        </p:txBody>
      </p:sp>
      <p:sp>
        <p:nvSpPr>
          <p:cNvPr id="6" name="8 Rectángulo"/>
          <p:cNvSpPr/>
          <p:nvPr>
            <p:custDataLst>
              <p:tags r:id="rId3"/>
            </p:custDataLst>
          </p:nvPr>
        </p:nvSpPr>
        <p:spPr>
          <a:xfrm>
            <a:off x="1421873" y="5085184"/>
            <a:ext cx="9348255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kern="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Cuando termina el tiempo de gracia, el Señor sale del santuario y cesa la </a:t>
            </a:r>
            <a:r>
              <a:rPr lang="es-ES" sz="3200" kern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función del Espíritu Santo para convicción de </a:t>
            </a:r>
            <a:r>
              <a:rPr lang="es-ES" sz="3200" kern="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pecados, y de Jesús para perdón de pecados.</a:t>
            </a:r>
            <a:endParaRPr lang="es-ES" sz="3200" kern="0" dirty="0">
              <a:ln w="1905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414" y="2744436"/>
            <a:ext cx="2124072" cy="24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552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>
            <a:extLst>
              <a:ext uri="{FF2B5EF4-FFF2-40B4-BE49-F238E27FC236}">
                <a16:creationId xmlns:a16="http://schemas.microsoft.com/office/drawing/2014/main" id="{7690E239-EC40-4534-AFAE-38296982B63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5909" y="3031408"/>
            <a:ext cx="7460207" cy="14777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1" kern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“En aquel terrible tiempo, después de cesar la mediación de Jesús, los santos vivían en presencia del Dios santo </a:t>
            </a:r>
            <a:r>
              <a:rPr lang="es-ES" sz="3001" b="1" kern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sin intercesor” </a:t>
            </a:r>
            <a:r>
              <a:rPr lang="es-ES" sz="3001" b="1" kern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2TS, 229.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FB0E150-8AA5-4F4B-9257-9CB1A7CF93AF}"/>
              </a:ext>
            </a:extLst>
          </p:cNvPr>
          <p:cNvSpPr/>
          <p:nvPr/>
        </p:nvSpPr>
        <p:spPr>
          <a:xfrm>
            <a:off x="2365909" y="620697"/>
            <a:ext cx="7460207" cy="19395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001" b="1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Después que se cerró la puerta del arca, el Espíritu Santo seguía activo, no como intercesor </a:t>
            </a:r>
            <a:r>
              <a:rPr lang="es-CO" sz="3001" b="1" i="1" kern="0" dirty="0">
                <a:ln w="1905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(esa función cesó cuando termino la gracia), </a:t>
            </a:r>
            <a:r>
              <a:rPr lang="es-CO" sz="3001" b="1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pero sí como el protector de su pueblo.</a:t>
            </a:r>
          </a:p>
        </p:txBody>
      </p:sp>
      <p:sp>
        <p:nvSpPr>
          <p:cNvPr id="4" name="8 Rectángulo"/>
          <p:cNvSpPr/>
          <p:nvPr>
            <p:custDataLst>
              <p:tags r:id="rId2"/>
            </p:custDataLst>
          </p:nvPr>
        </p:nvSpPr>
        <p:spPr>
          <a:xfrm>
            <a:off x="1919536" y="4831992"/>
            <a:ext cx="8352928" cy="1477328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0" kern="0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“Cuando termine el mensaje del tercer ángel la misericordia divina </a:t>
            </a:r>
            <a:r>
              <a:rPr lang="es-ES" sz="3000" kern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no intercederá </a:t>
            </a:r>
            <a:r>
              <a:rPr lang="es-ES" sz="3000" kern="0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más por los habitantes culpables de la tierra”. </a:t>
            </a:r>
            <a:r>
              <a:rPr lang="es-ES" sz="3000" kern="0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s-ES" sz="2800" kern="0" dirty="0" smtClean="0">
                <a:ln w="19050">
                  <a:solidFill>
                    <a:schemeClr val="tx1"/>
                  </a:solidFill>
                  <a:prstDash val="solid"/>
                </a:ln>
                <a:latin typeface="Arial Narrow" panose="020B0606020202030204" pitchFamily="34" charset="0"/>
              </a:rPr>
              <a:t>Conflicto </a:t>
            </a:r>
            <a:r>
              <a:rPr lang="es-ES" sz="2800" kern="0" dirty="0">
                <a:ln w="19050">
                  <a:solidFill>
                    <a:schemeClr val="tx1"/>
                  </a:solidFill>
                  <a:prstDash val="solid"/>
                </a:ln>
                <a:latin typeface="Arial Narrow" panose="020B0606020202030204" pitchFamily="34" charset="0"/>
              </a:rPr>
              <a:t>de los Siglos, 672.</a:t>
            </a:r>
          </a:p>
        </p:txBody>
      </p:sp>
    </p:spTree>
    <p:extLst>
      <p:ext uri="{BB962C8B-B14F-4D97-AF65-F5344CB8AC3E}">
        <p14:creationId xmlns:p14="http://schemas.microsoft.com/office/powerpoint/2010/main" val="9825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6ADD6E5-F607-4B46-BBA4-72AD9E9D18E7}"/>
              </a:ext>
            </a:extLst>
          </p:cNvPr>
          <p:cNvSpPr/>
          <p:nvPr/>
        </p:nvSpPr>
        <p:spPr>
          <a:xfrm>
            <a:off x="493689" y="3501016"/>
            <a:ext cx="8122591" cy="1939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1" b="1" kern="0" dirty="0">
                <a:ln w="19050">
                  <a:solidFill>
                    <a:srgbClr val="008000"/>
                  </a:solidFill>
                </a:ln>
                <a:solidFill>
                  <a:srgbClr val="00C400"/>
                </a:solidFill>
                <a:latin typeface="Arial Narrow" panose="020B0606020202030204" pitchFamily="34" charset="0"/>
              </a:rPr>
              <a:t>Después que termine el tiempo de gracia, los justos </a:t>
            </a:r>
          </a:p>
          <a:p>
            <a:pPr lvl="0" algn="ctr">
              <a:defRPr/>
            </a:pPr>
            <a:r>
              <a:rPr lang="es-ES" sz="3001" b="1" kern="0" dirty="0">
                <a:ln w="19050">
                  <a:solidFill>
                    <a:srgbClr val="008000"/>
                  </a:solidFill>
                </a:ln>
                <a:solidFill>
                  <a:srgbClr val="00C400"/>
                </a:solidFill>
                <a:latin typeface="Arial Narrow" panose="020B0606020202030204" pitchFamily="34" charset="0"/>
              </a:rPr>
              <a:t>no necesitarán de un intercesor, porque ya fueron convencidos de pecado, ya se arrepintieron, ya fueron perdonados, y ahora tienen el sello final. </a:t>
            </a:r>
          </a:p>
        </p:txBody>
      </p:sp>
      <p:sp>
        <p:nvSpPr>
          <p:cNvPr id="10" name="Marcador de número de diapositiva 11">
            <a:extLst>
              <a:ext uri="{FF2B5EF4-FFF2-40B4-BE49-F238E27FC236}">
                <a16:creationId xmlns:a16="http://schemas.microsoft.com/office/drawing/2014/main" id="{F3B404F2-62F9-4262-9504-ABA84C3D303B}"/>
              </a:ext>
            </a:extLst>
          </p:cNvPr>
          <p:cNvSpPr txBox="1">
            <a:spLocks/>
          </p:cNvSpPr>
          <p:nvPr/>
        </p:nvSpPr>
        <p:spPr bwMode="gray">
          <a:xfrm>
            <a:off x="9715669" y="260661"/>
            <a:ext cx="628815" cy="767687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defPPr>
              <a:defRPr lang="es-E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A029A14-79FC-424A-A7E8-C535C078164C}" type="slidenum">
              <a:rPr lang="es-ES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14</a:t>
            </a:fld>
            <a:endParaRPr lang="es-ES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6ADD6E5-F607-4B46-BBA4-72AD9E9D18E7}"/>
              </a:ext>
            </a:extLst>
          </p:cNvPr>
          <p:cNvSpPr/>
          <p:nvPr/>
        </p:nvSpPr>
        <p:spPr>
          <a:xfrm>
            <a:off x="2034723" y="404671"/>
            <a:ext cx="8122591" cy="2863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1" b="1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(Los </a:t>
            </a:r>
            <a:r>
              <a:rPr lang="es-ES" sz="3001" b="1" kern="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144.00, la </a:t>
            </a:r>
            <a:r>
              <a:rPr lang="es-ES" sz="3001" b="1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última </a:t>
            </a:r>
            <a:r>
              <a:rPr lang="es-ES" sz="3001" b="1" kern="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generación) </a:t>
            </a:r>
            <a:r>
              <a:rPr lang="es-ES" sz="300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“han pasado por el tiempo de angustia cual nunca ha sido desde que ha habido nación; han sentido la angustia del tiempo de la aflicción de Jacob; han estado </a:t>
            </a:r>
            <a:r>
              <a:rPr lang="es-ES" sz="3001" b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sin intercesor </a:t>
            </a:r>
            <a:r>
              <a:rPr lang="es-ES" sz="300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durante el derramamiento final de los juicios de Dios”. </a:t>
            </a:r>
          </a:p>
          <a:p>
            <a:pPr lvl="0" algn="ctr">
              <a:defRPr/>
            </a:pPr>
            <a:r>
              <a:rPr lang="es-ES" sz="3001" b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Conflicto de los Siglos, 631.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6ADD6E5-F607-4B46-BBA4-72AD9E9D18E7}"/>
              </a:ext>
            </a:extLst>
          </p:cNvPr>
          <p:cNvSpPr/>
          <p:nvPr/>
        </p:nvSpPr>
        <p:spPr>
          <a:xfrm>
            <a:off x="2376649" y="5674030"/>
            <a:ext cx="7438727" cy="10159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00066"/>
              </a:contourClr>
            </a:sp3d>
          </a:bodyPr>
          <a:lstStyle/>
          <a:p>
            <a:pPr lvl="0" algn="ctr">
              <a:defRPr/>
            </a:pPr>
            <a:r>
              <a:rPr lang="es-ES" sz="3001" b="1" i="1" kern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Sin intercesor no significa sin protección o que tienen que sostenerse solos.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639" y="3501008"/>
            <a:ext cx="2740197" cy="19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12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F606BF7-F4B3-4F16-A81E-535AE2A5D829}"/>
              </a:ext>
            </a:extLst>
          </p:cNvPr>
          <p:cNvSpPr/>
          <p:nvPr/>
        </p:nvSpPr>
        <p:spPr>
          <a:xfrm>
            <a:off x="1597397" y="1220325"/>
            <a:ext cx="8997206" cy="2062103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“Y vio Jehová que la maldad de los hombres era mucha en la tierra, y que todo designio de los pensamientos del corazón de ellos era de continuo solamente el mal”. </a:t>
            </a:r>
            <a:r>
              <a:rPr lang="es-ES" sz="3200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Génesis 6:5.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5DA8A97-A202-476F-9AD3-A7C384A40986}"/>
              </a:ext>
            </a:extLst>
          </p:cNvPr>
          <p:cNvSpPr/>
          <p:nvPr/>
        </p:nvSpPr>
        <p:spPr>
          <a:xfrm>
            <a:off x="1451484" y="5277807"/>
            <a:ext cx="9289032" cy="1077218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3200" kern="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“Esto no significa que vivió en un estado de impecabilidad sino más bien de integridad moral”. </a:t>
            </a:r>
            <a:r>
              <a:rPr lang="es-ES" sz="32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(CBA, Génesis 6:9).</a:t>
            </a:r>
            <a:endParaRPr lang="es-CO" sz="3001" b="1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arcador de número de diapositiva 11">
            <a:extLst>
              <a:ext uri="{FF2B5EF4-FFF2-40B4-BE49-F238E27FC236}">
                <a16:creationId xmlns:a16="http://schemas.microsoft.com/office/drawing/2014/main" id="{280E85BC-BE7A-40D8-A1B9-261BE220A6CA}"/>
              </a:ext>
            </a:extLst>
          </p:cNvPr>
          <p:cNvSpPr txBox="1">
            <a:spLocks/>
          </p:cNvSpPr>
          <p:nvPr/>
        </p:nvSpPr>
        <p:spPr bwMode="gray">
          <a:xfrm>
            <a:off x="9499645" y="295749"/>
            <a:ext cx="628815" cy="767687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defPPr>
              <a:defRPr lang="es-E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A029A14-79FC-424A-A7E8-C535C078164C}" type="slidenum">
              <a:rPr lang="es-ES">
                <a:solidFill>
                  <a:schemeClr val="tx1"/>
                </a:solidFill>
                <a:latin typeface="Century Gothic" panose="020B0502020202020204"/>
              </a:rPr>
              <a:pPr>
                <a:defRPr/>
              </a:pPr>
              <a:t>15</a:t>
            </a:fld>
            <a:endParaRPr lang="es-ES" dirty="0">
              <a:solidFill>
                <a:schemeClr val="tx1"/>
              </a:solidFill>
              <a:latin typeface="Century Gothic" panose="020B0502020202020204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D4E3A81-F6AE-4793-88F6-C7B1223BDBFB}"/>
              </a:ext>
            </a:extLst>
          </p:cNvPr>
          <p:cNvSpPr/>
          <p:nvPr/>
        </p:nvSpPr>
        <p:spPr>
          <a:xfrm>
            <a:off x="2895449" y="469727"/>
            <a:ext cx="6401124" cy="584775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i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carácter de los antediluvianos.</a:t>
            </a:r>
            <a:endParaRPr lang="es-CO" sz="3200" b="1" i="1" kern="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EE3300F-3AFD-4C51-B158-963147BA31C5}"/>
              </a:ext>
            </a:extLst>
          </p:cNvPr>
          <p:cNvSpPr/>
          <p:nvPr/>
        </p:nvSpPr>
        <p:spPr>
          <a:xfrm>
            <a:off x="1631504" y="3501008"/>
            <a:ext cx="6162341" cy="1569660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b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</a:rPr>
              <a:t>Pero Noé era distinto: </a:t>
            </a:r>
            <a:r>
              <a:rPr lang="es-ES" sz="32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“Noé, varón </a:t>
            </a:r>
            <a:r>
              <a:rPr lang="es-ES" sz="32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justo</a:t>
            </a:r>
            <a:r>
              <a:rPr lang="es-ES" sz="32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, era </a:t>
            </a:r>
            <a:r>
              <a:rPr lang="es-ES" sz="32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perfecto</a:t>
            </a:r>
            <a:r>
              <a:rPr lang="es-ES" sz="32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en sus generaciones; </a:t>
            </a:r>
            <a:r>
              <a:rPr lang="es-ES" sz="32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con Dios caminó </a:t>
            </a:r>
            <a:r>
              <a:rPr lang="es-ES" sz="32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Noé”. </a:t>
            </a:r>
            <a:r>
              <a:rPr lang="es-ES" sz="32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Génesis 6:9. </a:t>
            </a:r>
            <a:endParaRPr lang="es-CO" sz="3200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6691" t="12598" r="-391" b="16013"/>
          <a:stretch/>
        </p:blipFill>
        <p:spPr>
          <a:xfrm>
            <a:off x="8074819" y="3501009"/>
            <a:ext cx="1708158" cy="1569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631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11">
            <a:extLst>
              <a:ext uri="{FF2B5EF4-FFF2-40B4-BE49-F238E27FC236}">
                <a16:creationId xmlns:a16="http://schemas.microsoft.com/office/drawing/2014/main" id="{280E85BC-BE7A-40D8-A1B9-261BE220A6CA}"/>
              </a:ext>
            </a:extLst>
          </p:cNvPr>
          <p:cNvSpPr txBox="1">
            <a:spLocks/>
          </p:cNvSpPr>
          <p:nvPr/>
        </p:nvSpPr>
        <p:spPr bwMode="gray">
          <a:xfrm>
            <a:off x="9499645" y="295749"/>
            <a:ext cx="628815" cy="767687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defPPr>
              <a:defRPr lang="es-E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A029A14-79FC-424A-A7E8-C535C078164C}" type="slidenum">
              <a:rPr lang="es-ES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16</a:t>
            </a:fld>
            <a:endParaRPr lang="es-ES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D4E3A81-F6AE-4793-88F6-C7B1223BDBFB}"/>
              </a:ext>
            </a:extLst>
          </p:cNvPr>
          <p:cNvSpPr/>
          <p:nvPr/>
        </p:nvSpPr>
        <p:spPr>
          <a:xfrm>
            <a:off x="3642342" y="836712"/>
            <a:ext cx="4902571" cy="1077218"/>
          </a:xfrm>
          <a:prstGeom prst="rect">
            <a:avLst/>
          </a:prstGeom>
          <a:solidFill>
            <a:srgbClr val="FFFFCC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200" b="1" i="1" kern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Noé</a:t>
            </a:r>
            <a:r>
              <a:rPr lang="es-ES" sz="3200" b="1" i="1" kern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era justo y perfecto,</a:t>
            </a:r>
            <a:r>
              <a:rPr lang="es-ES_tradnl" sz="3200" b="1" i="1" kern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pero no era impecable.</a:t>
            </a:r>
            <a:endParaRPr lang="es-CO" sz="3200" b="1" i="1" kern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F606BF7-F4B3-4F16-A81E-535AE2A5D829}"/>
              </a:ext>
            </a:extLst>
          </p:cNvPr>
          <p:cNvSpPr/>
          <p:nvPr/>
        </p:nvSpPr>
        <p:spPr>
          <a:xfrm>
            <a:off x="3004853" y="2507412"/>
            <a:ext cx="6182324" cy="1569660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b="1" kern="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NÓTESE. </a:t>
            </a:r>
            <a:r>
              <a:rPr lang="es-ES" sz="32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“y bebió del vino, y se embriagó, y estaba descubierto en medio de su tienda”. </a:t>
            </a:r>
            <a:r>
              <a:rPr lang="es-ES" sz="3200" b="1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Génesis 9:21.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EE3300F-3AFD-4C51-B158-963147BA31C5}"/>
              </a:ext>
            </a:extLst>
          </p:cNvPr>
          <p:cNvSpPr/>
          <p:nvPr/>
        </p:nvSpPr>
        <p:spPr>
          <a:xfrm>
            <a:off x="3012458" y="4509129"/>
            <a:ext cx="6162341" cy="1569660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b="1" kern="0" dirty="0">
                <a:ln w="19050">
                  <a:solidFill>
                    <a:srgbClr val="007E00"/>
                  </a:solidFill>
                </a:ln>
                <a:solidFill>
                  <a:srgbClr val="00B050"/>
                </a:solidFill>
                <a:latin typeface="Arial Narrow" panose="020B0606020202030204" pitchFamily="34" charset="0"/>
              </a:rPr>
              <a:t>Noé era un hijo de Dios, pero también era un descendiente de Adán con naturaleza humana pecaminosa.</a:t>
            </a:r>
            <a:endParaRPr lang="es-CO" sz="3200" b="1" kern="0" dirty="0">
              <a:ln w="19050">
                <a:solidFill>
                  <a:srgbClr val="007E00"/>
                </a:solidFill>
              </a:ln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42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12207" r="2757" b="12205"/>
          <a:stretch/>
        </p:blipFill>
        <p:spPr>
          <a:xfrm>
            <a:off x="2063552" y="2420888"/>
            <a:ext cx="5928745" cy="2592288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0E4B8DC-FA8C-49BB-9D0F-F3B9480FE49C}"/>
              </a:ext>
            </a:extLst>
          </p:cNvPr>
          <p:cNvSpPr/>
          <p:nvPr/>
        </p:nvSpPr>
        <p:spPr>
          <a:xfrm>
            <a:off x="4514496" y="2747279"/>
            <a:ext cx="5468919" cy="1939505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1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“y en sus bocas no fue hallada </a:t>
            </a:r>
            <a:r>
              <a:rPr lang="es-ES" sz="3001" b="1" i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mentira</a:t>
            </a:r>
            <a:r>
              <a:rPr lang="es-ES" sz="3001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s-ES" sz="3001" b="1" i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s-ES" sz="3001" b="1" i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dolos</a:t>
            </a:r>
            <a:r>
              <a:rPr lang="es-ES" sz="3001" b="1" i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), </a:t>
            </a:r>
            <a:r>
              <a:rPr lang="es-ES" sz="3001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pues son sin </a:t>
            </a:r>
            <a:r>
              <a:rPr lang="es-ES" sz="3001" b="1" i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mancha</a:t>
            </a:r>
            <a:r>
              <a:rPr lang="es-ES" sz="3001" b="1" i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(</a:t>
            </a:r>
            <a:r>
              <a:rPr lang="es-CO" sz="3001" b="1" i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amomos</a:t>
            </a:r>
            <a:r>
              <a:rPr lang="es-ES" sz="3001" b="1" i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) </a:t>
            </a:r>
            <a:r>
              <a:rPr lang="es-ES" sz="3001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delante del trono de Dios”. </a:t>
            </a:r>
            <a:r>
              <a:rPr lang="es-ES" sz="3001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Apocalipsis 14:5. </a:t>
            </a:r>
            <a:endParaRPr lang="es-CO" sz="3001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DE5B150-D904-4D91-8B74-9DC55BDC0307}"/>
              </a:ext>
            </a:extLst>
          </p:cNvPr>
          <p:cNvSpPr/>
          <p:nvPr/>
        </p:nvSpPr>
        <p:spPr>
          <a:xfrm>
            <a:off x="2063552" y="5229200"/>
            <a:ext cx="5043389" cy="554126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B226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001" b="1" i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dolos: </a:t>
            </a:r>
            <a:r>
              <a:rPr lang="es-CO" sz="3001" b="1" i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astucia, engaño, mentira.</a:t>
            </a:r>
          </a:p>
        </p:txBody>
      </p:sp>
      <p:sp>
        <p:nvSpPr>
          <p:cNvPr id="21" name="Marcador de número de diapositiva 11">
            <a:extLst>
              <a:ext uri="{FF2B5EF4-FFF2-40B4-BE49-F238E27FC236}">
                <a16:creationId xmlns:a16="http://schemas.microsoft.com/office/drawing/2014/main" id="{EEB72293-D73F-4266-8EB0-02F85F012BBF}"/>
              </a:ext>
            </a:extLst>
          </p:cNvPr>
          <p:cNvSpPr txBox="1">
            <a:spLocks/>
          </p:cNvSpPr>
          <p:nvPr/>
        </p:nvSpPr>
        <p:spPr bwMode="gray">
          <a:xfrm>
            <a:off x="9693028" y="325873"/>
            <a:ext cx="628815" cy="767687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defPPr>
              <a:defRPr lang="es-E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A029A14-79FC-424A-A7E8-C535C078164C}" type="slidenum">
              <a:rPr lang="es-ES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17</a:t>
            </a:fld>
            <a:endParaRPr lang="es-ES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DE5B150-D904-4D91-8B74-9DC55BDC0307}"/>
              </a:ext>
            </a:extLst>
          </p:cNvPr>
          <p:cNvSpPr/>
          <p:nvPr/>
        </p:nvSpPr>
        <p:spPr>
          <a:xfrm>
            <a:off x="2083423" y="5899210"/>
            <a:ext cx="7162951" cy="554126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B226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001" b="1" i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amomos: </a:t>
            </a:r>
            <a:r>
              <a:rPr lang="es-ES" sz="3001" b="1" i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sin mancha, sin defecto, intachable.</a:t>
            </a:r>
            <a:endParaRPr lang="es-CO" sz="3001" b="1" i="1" kern="0" dirty="0">
              <a:ln>
                <a:solidFill>
                  <a:schemeClr val="tx1"/>
                </a:solidFill>
              </a:ln>
              <a:latin typeface="Arial Narrow" panose="020B0606020202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EE3300F-3AFD-4C51-B158-963147BA31C5}"/>
              </a:ext>
            </a:extLst>
          </p:cNvPr>
          <p:cNvSpPr/>
          <p:nvPr/>
        </p:nvSpPr>
        <p:spPr>
          <a:xfrm>
            <a:off x="2514537" y="548680"/>
            <a:ext cx="7049203" cy="1569660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b="1" i="1" kern="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En contraste con los impíos la última generación de santos </a:t>
            </a:r>
            <a:r>
              <a:rPr lang="es-ES" sz="2800" b="1" i="1" kern="0" dirty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(los 144 mil) </a:t>
            </a:r>
            <a:r>
              <a:rPr lang="es-ES" sz="3200" b="1" i="1" kern="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será justa, y perfecta como Noé.</a:t>
            </a:r>
            <a:endParaRPr lang="es-CO" sz="3200" b="1" i="1" kern="0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11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37" y="1412790"/>
            <a:ext cx="6162341" cy="4640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90441" y="19"/>
            <a:ext cx="628815" cy="596287"/>
          </a:xfrm>
        </p:spPr>
        <p:txBody>
          <a:bodyPr/>
          <a:lstStyle/>
          <a:p>
            <a:fld id="{0954E8C1-8686-4C71-9334-288206E4C87C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3759544" y="319290"/>
            <a:ext cx="4672937" cy="5541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001" b="1" i="1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Sin mentira y sin mancha.</a:t>
            </a:r>
            <a:endParaRPr lang="es-CO" sz="3001" b="1" i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759544" y="1061233"/>
            <a:ext cx="4672935" cy="10159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001" i="1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¿Pero estas son características solo de la última generación?</a:t>
            </a:r>
            <a:endParaRPr lang="es-CO" sz="3001" i="1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759544" y="2332253"/>
            <a:ext cx="4672935" cy="554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001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PUES NO, NOTEMOS.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531614" y="3074195"/>
            <a:ext cx="7128793" cy="19395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001" b="1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Natanael en el siglo I.</a:t>
            </a:r>
          </a:p>
          <a:p>
            <a:pPr algn="ctr">
              <a:defRPr/>
            </a:pPr>
            <a:r>
              <a:rPr lang="es-ES" sz="300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Cuando Jesús vio a Natanael que se le acercaba, dijo de él: He aquí un verdadero israelita, en quien no hay engaño</a:t>
            </a:r>
            <a:r>
              <a:rPr lang="es-ES" sz="3001" b="1" i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(</a:t>
            </a:r>
            <a:r>
              <a:rPr lang="es-ES" sz="3001" b="1" i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dolos</a:t>
            </a:r>
            <a:r>
              <a:rPr lang="es-ES" sz="3001" b="1" i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r>
              <a:rPr lang="es-ES" sz="300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. </a:t>
            </a:r>
            <a:r>
              <a:rPr lang="es-ES" sz="300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Juan 1:47. </a:t>
            </a:r>
            <a:endParaRPr lang="es-CO" sz="3001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DE5B150-D904-4D91-8B74-9DC55BDC0307}"/>
              </a:ext>
            </a:extLst>
          </p:cNvPr>
          <p:cNvSpPr/>
          <p:nvPr/>
        </p:nvSpPr>
        <p:spPr>
          <a:xfrm>
            <a:off x="2531614" y="5129398"/>
            <a:ext cx="7128793" cy="1477712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1" b="1" i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Antes que Natanael se encontrara con Jesús, el Señor dijo que él era sin </a:t>
            </a:r>
            <a:r>
              <a:rPr lang="es-CO" sz="3001" b="1" i="1" kern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dolos</a:t>
            </a:r>
            <a:r>
              <a:rPr lang="es-CO" sz="3001" b="1" i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s-CO" sz="3001" b="1" i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s-CO" sz="3001" b="1" i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astucia, engaño, mentira)</a:t>
            </a:r>
            <a:r>
              <a:rPr lang="es-CO" sz="3001" b="1" i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es-CO" sz="3001" b="1" i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Era como los 144 mil.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9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5BCE502-7CF2-4A9C-BB97-DEA6FE6DCD31}"/>
              </a:ext>
            </a:extLst>
          </p:cNvPr>
          <p:cNvSpPr/>
          <p:nvPr/>
        </p:nvSpPr>
        <p:spPr>
          <a:xfrm>
            <a:off x="3025318" y="476672"/>
            <a:ext cx="6141367" cy="1015663"/>
          </a:xfrm>
          <a:prstGeom prst="rect">
            <a:avLst/>
          </a:prstGeom>
          <a:solidFill>
            <a:srgbClr val="FFFF99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 lo mismo que Dios esperaba de sus hijos en el Antiguo Testamento. </a:t>
            </a:r>
            <a:r>
              <a:rPr kumimoji="0" lang="es-CO" sz="3000" b="0" i="1" u="none" strike="noStrike" kern="0" cap="none" spc="0" normalizeH="0" baseline="0" noProof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Nótese.</a:t>
            </a:r>
            <a:endParaRPr kumimoji="0" lang="es-CO" sz="3000" b="1" i="1" u="none" strike="noStrike" kern="0" cap="none" spc="0" normalizeH="0" baseline="0" noProof="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FAFD6E7-C8A3-4CE6-90F1-EF49A583D265}"/>
              </a:ext>
            </a:extLst>
          </p:cNvPr>
          <p:cNvSpPr/>
          <p:nvPr/>
        </p:nvSpPr>
        <p:spPr>
          <a:xfrm>
            <a:off x="3025318" y="1807656"/>
            <a:ext cx="6141367" cy="1477328"/>
          </a:xfrm>
          <a:prstGeom prst="rect">
            <a:avLst/>
          </a:prstGeom>
          <a:solidFill>
            <a:srgbClr val="66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“El remanente de Israel no hará injusticia ni dirá mentira, ni en boca de ellos se hallará lengua engañosa” </a:t>
            </a:r>
            <a:r>
              <a:rPr kumimoji="0" lang="es-ES" sz="3000" b="0" i="0" u="none" strike="noStrike" kern="0" cap="none" spc="0" normalizeH="0" baseline="0" noProof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Sofonías 3:13. </a:t>
            </a:r>
            <a:endParaRPr kumimoji="0" lang="es-CO" sz="3000" b="1" i="0" u="none" strike="noStrike" kern="0" cap="none" spc="0" normalizeH="0" baseline="0" noProof="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EE3300F-3AFD-4C51-B158-963147BA31C5}"/>
              </a:ext>
            </a:extLst>
          </p:cNvPr>
          <p:cNvSpPr/>
          <p:nvPr/>
        </p:nvSpPr>
        <p:spPr>
          <a:xfrm>
            <a:off x="1775538" y="3590246"/>
            <a:ext cx="4737961" cy="2863091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Y es lo que Dios espera de nosotros hoy: </a:t>
            </a:r>
            <a:r>
              <a:rPr lang="es-ES" sz="300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“desechando la mentira </a:t>
            </a:r>
            <a:r>
              <a:rPr lang="es-ES" sz="300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s-ES" sz="3001" i="1" kern="0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pseudos</a:t>
            </a:r>
            <a:r>
              <a:rPr lang="es-ES" sz="300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),</a:t>
            </a:r>
            <a:r>
              <a:rPr lang="es-ES" sz="300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hablad verdad cada uno con su prójimo; porque somos miembros los unos de los otros”. </a:t>
            </a:r>
            <a:r>
              <a:rPr lang="es-ES" sz="3001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Efesios 4:25. </a:t>
            </a:r>
            <a:endParaRPr lang="es-CO" sz="3001" kern="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FAFD6E7-C8A3-4CE6-90F1-EF49A583D265}"/>
              </a:ext>
            </a:extLst>
          </p:cNvPr>
          <p:cNvSpPr/>
          <p:nvPr/>
        </p:nvSpPr>
        <p:spPr>
          <a:xfrm>
            <a:off x="6456054" y="3590246"/>
            <a:ext cx="3931689" cy="2863091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9E5E9B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1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“según nos escogió en él antes de la fundación del mundo, para que fuésemos santos y sin mancha </a:t>
            </a:r>
            <a:r>
              <a:rPr kumimoji="0" lang="es-ES" sz="3001" b="1" i="1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es-CO" sz="3001" b="1" i="1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amomos</a:t>
            </a:r>
            <a:r>
              <a:rPr kumimoji="0" lang="es-ES" sz="3001" b="1" i="1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 </a:t>
            </a:r>
            <a:r>
              <a:rPr kumimoji="0" lang="es-ES" sz="3001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delante de él” </a:t>
            </a:r>
            <a:r>
              <a:rPr kumimoji="0" lang="es-ES" sz="3001" b="0" i="0" u="none" strike="noStrike" kern="0" cap="none" spc="0" normalizeH="0" baseline="0" noProof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Efesios 1:4. </a:t>
            </a:r>
            <a:endParaRPr kumimoji="0" lang="es-CO" sz="3001" b="1" i="0" u="none" strike="noStrike" kern="0" cap="none" spc="0" normalizeH="0" baseline="0" noProof="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Rectángulo">
            <a:extLst>
              <a:ext uri="{FF2B5EF4-FFF2-40B4-BE49-F238E27FC236}">
                <a16:creationId xmlns:a16="http://schemas.microsoft.com/office/drawing/2014/main" id="{D171A303-E298-4AB1-834A-BEA98C9F5C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3707" y="3645026"/>
            <a:ext cx="5544617" cy="2308324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6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entury Gothic" panose="020B0502020202020204"/>
              </a:rPr>
              <a:t>Mas </a:t>
            </a:r>
            <a:r>
              <a:rPr lang="es-ES" sz="3600" b="1" kern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como</a:t>
            </a:r>
            <a:r>
              <a:rPr lang="es-ES" sz="3600" b="1" kern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entury Gothic" panose="020B0502020202020204"/>
              </a:rPr>
              <a:t> en los días de Noé</a:t>
            </a:r>
            <a:r>
              <a:rPr lang="es-ES" sz="36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entury Gothic" panose="020B0502020202020204"/>
              </a:rPr>
              <a:t>, así será la venida del Hijo del Hombre. </a:t>
            </a:r>
            <a:r>
              <a:rPr lang="es-CO" sz="32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Mateo 24:37. </a:t>
            </a:r>
            <a:endParaRPr lang="es-ES" sz="32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7406FC-8699-4C76-BACE-D13768D433C6}"/>
              </a:ext>
            </a:extLst>
          </p:cNvPr>
          <p:cNvSpPr/>
          <p:nvPr/>
        </p:nvSpPr>
        <p:spPr>
          <a:xfrm>
            <a:off x="2488522" y="1052751"/>
            <a:ext cx="7214971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000" b="1" i="1" kern="0" dirty="0">
                <a:ln>
                  <a:solidFill>
                    <a:srgbClr val="007E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La última generación vivirá en una época similar a la que vivió Noé.</a:t>
            </a:r>
          </a:p>
        </p:txBody>
      </p:sp>
    </p:spTree>
    <p:extLst>
      <p:ext uri="{BB962C8B-B14F-4D97-AF65-F5344CB8AC3E}">
        <p14:creationId xmlns:p14="http://schemas.microsoft.com/office/powerpoint/2010/main" val="3770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D4E3A81-F6AE-4793-88F6-C7B1223BDBFB}"/>
              </a:ext>
            </a:extLst>
          </p:cNvPr>
          <p:cNvSpPr/>
          <p:nvPr/>
        </p:nvSpPr>
        <p:spPr>
          <a:xfrm>
            <a:off x="1978040" y="727536"/>
            <a:ext cx="8235920" cy="1477328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0" b="1" i="1" kern="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Aunque cada uno será juzgado según la luz que haya recibido, </a:t>
            </a:r>
            <a:r>
              <a:rPr lang="es-ES_tradnl" sz="3000" b="1" i="1" kern="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Dios siempre ha esperado de sus hijos la perfección en cada generación.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F606BF7-F4B3-4F16-A81E-535AE2A5D829}"/>
              </a:ext>
            </a:extLst>
          </p:cNvPr>
          <p:cNvSpPr/>
          <p:nvPr/>
        </p:nvSpPr>
        <p:spPr>
          <a:xfrm>
            <a:off x="2459611" y="3735039"/>
            <a:ext cx="7272809" cy="24012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“La condición para alcanzar la vida eterna es ahora exactamente la misma de siempre, tal cual era en el paraíso antes de la caída de nuestros primeros padres: la perfecta obediencia a la ley de Dios, la perfecta justicia”. </a:t>
            </a:r>
            <a:r>
              <a:rPr lang="es-ES" sz="300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Camino a Cristo, 62.</a:t>
            </a:r>
            <a:endParaRPr lang="es-CO" sz="3001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5DA8A97-A202-476F-9AD3-A7C384A40986}"/>
              </a:ext>
            </a:extLst>
          </p:cNvPr>
          <p:cNvSpPr/>
          <p:nvPr/>
        </p:nvSpPr>
        <p:spPr>
          <a:xfrm>
            <a:off x="2657629" y="2780928"/>
            <a:ext cx="6876764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b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La norma de justicia es la misma.</a:t>
            </a:r>
            <a:endParaRPr lang="es-CO" sz="3200" b="1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Marcador de número de diapositiva 11">
            <a:extLst>
              <a:ext uri="{FF2B5EF4-FFF2-40B4-BE49-F238E27FC236}">
                <a16:creationId xmlns:a16="http://schemas.microsoft.com/office/drawing/2014/main" id="{280E85BC-BE7A-40D8-A1B9-261BE220A6CA}"/>
              </a:ext>
            </a:extLst>
          </p:cNvPr>
          <p:cNvSpPr txBox="1">
            <a:spLocks/>
          </p:cNvSpPr>
          <p:nvPr/>
        </p:nvSpPr>
        <p:spPr bwMode="gray">
          <a:xfrm>
            <a:off x="10291721" y="295749"/>
            <a:ext cx="628815" cy="7676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1" rIns="91440" bIns="45721" rtlCol="0" anchor="b"/>
          <a:lstStyle>
            <a:defPPr>
              <a:defRPr lang="es-E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A029A14-79FC-424A-A7E8-C535C078164C}" type="slidenum">
              <a:rPr lang="es-ES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20</a:t>
            </a:fld>
            <a:endParaRPr lang="es-ES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33463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433322"/>
            <a:ext cx="8234375" cy="618127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1B57B64-1C3B-4903-A9DF-775FC61E951A}"/>
              </a:ext>
            </a:extLst>
          </p:cNvPr>
          <p:cNvSpPr/>
          <p:nvPr/>
        </p:nvSpPr>
        <p:spPr>
          <a:xfrm>
            <a:off x="1415480" y="2739128"/>
            <a:ext cx="6048672" cy="2062103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“El Señor requiere la perfección de su familia redimida. Espera de nosotros la perfección que Cristo reveló en su humanidad”. </a:t>
            </a:r>
            <a:r>
              <a:rPr lang="es-ES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La Conducción del Niño, 450.</a:t>
            </a:r>
            <a:endParaRPr lang="es-ES" sz="2800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76200">
                  <a:prstClr val="white"/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8 Rectángulo">
            <a:extLst>
              <a:ext uri="{FF2B5EF4-FFF2-40B4-BE49-F238E27FC236}">
                <a16:creationId xmlns:a16="http://schemas.microsoft.com/office/drawing/2014/main" id="{A215C3CD-22EC-4FC5-9D9D-179130214F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35561" y="433322"/>
            <a:ext cx="7416825" cy="1938992"/>
          </a:xfrm>
          <a:prstGeom prst="rect">
            <a:avLst/>
          </a:prstGeom>
          <a:solidFill>
            <a:srgbClr val="FFFFCC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0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“Ahora, mientras que nuestro gran Sumo Sacerdote está haciendo propiciación por nosotros, debemos tratar de llegar a la perfección en Cristo”. </a:t>
            </a:r>
            <a:endParaRPr lang="es-ES" sz="3000" kern="0" dirty="0" smtClean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 algn="ctr">
              <a:defRPr/>
            </a:pPr>
            <a:r>
              <a:rPr lang="es-ES" sz="3000" kern="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</a:t>
            </a:r>
            <a:r>
              <a:rPr lang="es-ES" sz="3000" kern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Conflicto de los Siglos, 607.</a:t>
            </a:r>
          </a:p>
        </p:txBody>
      </p:sp>
      <p:sp>
        <p:nvSpPr>
          <p:cNvPr id="8" name="8 Rectángulo">
            <a:extLst>
              <a:ext uri="{FF2B5EF4-FFF2-40B4-BE49-F238E27FC236}">
                <a16:creationId xmlns:a16="http://schemas.microsoft.com/office/drawing/2014/main" id="{6D627C1D-2789-4C06-919A-36E11BF77F4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15481" y="5044933"/>
            <a:ext cx="5680095" cy="1569660"/>
          </a:xfrm>
          <a:prstGeom prst="rect">
            <a:avLst/>
          </a:prstGeom>
          <a:solidFill>
            <a:srgbClr val="FFFFCC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kern="0" dirty="0">
                <a:ln w="19050">
                  <a:solidFill>
                    <a:srgbClr val="008000"/>
                  </a:solidFill>
                </a:ln>
                <a:solidFill>
                  <a:srgbClr val="00C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Esta es la perfección a la que se refiere Pablo en Filipenses 3:15</a:t>
            </a:r>
          </a:p>
          <a:p>
            <a:pPr lvl="0" algn="ctr">
              <a:defRPr/>
            </a:pPr>
            <a:r>
              <a:rPr lang="es-CO" sz="3200" kern="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“</a:t>
            </a:r>
            <a:r>
              <a:rPr lang="es-CO" sz="3200" i="1" kern="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los que somos perfectos</a:t>
            </a:r>
            <a:r>
              <a:rPr lang="es-CO" sz="3200" kern="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”.</a:t>
            </a:r>
            <a:endParaRPr lang="es-ES" sz="3200" kern="0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Marcador de número de diapositiva 11">
            <a:extLst>
              <a:ext uri="{FF2B5EF4-FFF2-40B4-BE49-F238E27FC236}">
                <a16:creationId xmlns:a16="http://schemas.microsoft.com/office/drawing/2014/main" id="{D131E8E4-6354-4C2C-A94C-37D64695B76C}"/>
              </a:ext>
            </a:extLst>
          </p:cNvPr>
          <p:cNvSpPr txBox="1">
            <a:spLocks/>
          </p:cNvSpPr>
          <p:nvPr/>
        </p:nvSpPr>
        <p:spPr bwMode="gray">
          <a:xfrm>
            <a:off x="10939793" y="295749"/>
            <a:ext cx="628815" cy="767687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defPPr>
              <a:defRPr lang="es-E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A029A14-79FC-424A-A7E8-C535C078164C}" type="slidenum">
              <a:rPr lang="es-ES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21</a:t>
            </a:fld>
            <a:endParaRPr lang="es-ES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1990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1B57B64-1C3B-4903-A9DF-775FC61E951A}"/>
              </a:ext>
            </a:extLst>
          </p:cNvPr>
          <p:cNvSpPr/>
          <p:nvPr/>
        </p:nvSpPr>
        <p:spPr>
          <a:xfrm>
            <a:off x="2760265" y="2420888"/>
            <a:ext cx="6671471" cy="1969770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NÓTESE</a:t>
            </a:r>
            <a:r>
              <a:rPr lang="es-ES" sz="30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: “</a:t>
            </a:r>
            <a:r>
              <a:rPr lang="es-ES" sz="30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76200">
                    <a:prstClr val="white"/>
                  </a:glow>
                </a:effectLst>
                <a:latin typeface="Arial Narrow" panose="020B0606020202030204" pitchFamily="34" charset="0"/>
              </a:rPr>
              <a:t>No que lo haya alcanzado ya, ni que ya sea perfecto; sino que prosigo, por ver si logro asir aquello para lo cual fui también asido por Cristo Jesús”. </a:t>
            </a:r>
            <a:r>
              <a:rPr lang="es-ES" sz="30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</a:effectLst>
                <a:latin typeface="Arial Narrow" panose="020B0606020202030204" pitchFamily="34" charset="0"/>
              </a:rPr>
              <a:t>Filipenses 3:12. </a:t>
            </a:r>
          </a:p>
        </p:txBody>
      </p:sp>
      <p:sp>
        <p:nvSpPr>
          <p:cNvPr id="3" name="8 Rectángulo">
            <a:extLst>
              <a:ext uri="{FF2B5EF4-FFF2-40B4-BE49-F238E27FC236}">
                <a16:creationId xmlns:a16="http://schemas.microsoft.com/office/drawing/2014/main" id="{A215C3CD-22EC-4FC5-9D9D-179130214F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88256" y="260648"/>
            <a:ext cx="6815488" cy="1938992"/>
          </a:xfrm>
          <a:prstGeom prst="rect">
            <a:avLst/>
          </a:prstGeom>
          <a:solidFill>
            <a:srgbClr val="FFFFCC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0" b="1" kern="0" dirty="0">
                <a:ln w="19050">
                  <a:solidFill>
                    <a:srgbClr val="008000"/>
                  </a:solidFill>
                  <a:prstDash val="solid"/>
                </a:ln>
                <a:solidFill>
                  <a:srgbClr val="00C400"/>
                </a:solidFill>
                <a:latin typeface="Cambria" panose="02040503050406030204" pitchFamily="18" charset="0"/>
              </a:rPr>
              <a:t>Pero la perfección absoluta solo será posible </a:t>
            </a:r>
            <a:r>
              <a:rPr lang="es-ES" sz="3000" kern="0" dirty="0">
                <a:ln w="19050">
                  <a:solidFill>
                    <a:schemeClr val="tx1"/>
                  </a:solidFill>
                  <a:prstDash val="solid"/>
                </a:ln>
                <a:latin typeface="Arial Narrow" panose="020B0606020202030204" pitchFamily="34" charset="0"/>
              </a:rPr>
              <a:t>“</a:t>
            </a:r>
            <a:r>
              <a:rPr lang="es-ES" sz="3000" i="1" kern="0" dirty="0">
                <a:ln w="19050">
                  <a:solidFill>
                    <a:schemeClr val="tx1"/>
                  </a:solidFill>
                  <a:prstDash val="solid"/>
                </a:ln>
                <a:latin typeface="Arial Narrow" panose="020B0606020202030204" pitchFamily="34" charset="0"/>
              </a:rPr>
              <a:t>en la regeneración</a:t>
            </a:r>
            <a:r>
              <a:rPr lang="es-ES" sz="3000" kern="0" dirty="0">
                <a:ln w="19050">
                  <a:solidFill>
                    <a:schemeClr val="tx1"/>
                  </a:solidFill>
                  <a:prstDash val="solid"/>
                </a:ln>
                <a:latin typeface="Arial Narrow" panose="020B0606020202030204" pitchFamily="34" charset="0"/>
              </a:rPr>
              <a:t>” </a:t>
            </a:r>
            <a:r>
              <a:rPr lang="es-ES" sz="3000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es-ES" sz="3000" kern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Mateo 19:28</a:t>
            </a:r>
            <a:r>
              <a:rPr lang="es-ES" sz="3000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), </a:t>
            </a:r>
            <a:r>
              <a:rPr lang="es-ES" sz="3000" kern="0" dirty="0">
                <a:ln w="19050">
                  <a:solidFill>
                    <a:schemeClr val="tx1"/>
                  </a:solidFill>
                  <a:prstDash val="solid"/>
                </a:ln>
                <a:latin typeface="Arial Narrow" panose="020B0606020202030204" pitchFamily="34" charset="0"/>
              </a:rPr>
              <a:t>“</a:t>
            </a:r>
            <a:r>
              <a:rPr lang="es-ES" sz="3000" i="1" kern="0" dirty="0">
                <a:ln w="19050">
                  <a:solidFill>
                    <a:schemeClr val="tx1"/>
                  </a:solidFill>
                  <a:prstDash val="solid"/>
                </a:ln>
                <a:latin typeface="Arial Narrow" panose="020B0606020202030204" pitchFamily="34" charset="0"/>
              </a:rPr>
              <a:t>a la final trompeta</a:t>
            </a:r>
            <a:r>
              <a:rPr lang="es-ES" sz="3000" kern="0" dirty="0">
                <a:ln w="19050">
                  <a:solidFill>
                    <a:schemeClr val="tx1"/>
                  </a:solidFill>
                  <a:prstDash val="solid"/>
                </a:ln>
                <a:latin typeface="Arial Narrow" panose="020B0606020202030204" pitchFamily="34" charset="0"/>
              </a:rPr>
              <a:t>”, “</a:t>
            </a:r>
            <a:r>
              <a:rPr lang="es-ES" sz="3000" i="1" kern="0" dirty="0">
                <a:ln w="19050">
                  <a:solidFill>
                    <a:schemeClr val="tx1"/>
                  </a:solidFill>
                  <a:prstDash val="solid"/>
                </a:ln>
                <a:latin typeface="Arial Narrow" panose="020B0606020202030204" pitchFamily="34" charset="0"/>
              </a:rPr>
              <a:t>cuando esto corruptible sea vestido de incorrupción</a:t>
            </a:r>
            <a:r>
              <a:rPr lang="es-ES" sz="3000" kern="0" dirty="0">
                <a:ln w="19050">
                  <a:solidFill>
                    <a:schemeClr val="tx1"/>
                  </a:solidFill>
                  <a:prstDash val="solid"/>
                </a:ln>
                <a:latin typeface="Arial Narrow" panose="020B0606020202030204" pitchFamily="34" charset="0"/>
              </a:rPr>
              <a:t>” </a:t>
            </a:r>
            <a:r>
              <a:rPr lang="es-ES" sz="3000" kern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1Corintios 52:53</a:t>
            </a:r>
            <a:r>
              <a:rPr lang="es-ES" sz="3000" kern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sz="3000" kern="0" dirty="0">
              <a:ln w="1905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8 Rectángulo">
            <a:extLst>
              <a:ext uri="{FF2B5EF4-FFF2-40B4-BE49-F238E27FC236}">
                <a16:creationId xmlns:a16="http://schemas.microsoft.com/office/drawing/2014/main" id="{6D627C1D-2789-4C06-919A-36E11BF77F4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74210" y="4600206"/>
            <a:ext cx="7643579" cy="1938992"/>
          </a:xfrm>
          <a:prstGeom prst="rect">
            <a:avLst/>
          </a:prstGeom>
          <a:solidFill>
            <a:srgbClr val="FFFFCC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“Mientras reine Satanás tendremos que subyugar el yo, tendremos asedios que vencer, y no habrá punto en que detenerse, donde podamos decir que hemos alcanzado la plena victoria”. </a:t>
            </a:r>
            <a:r>
              <a:rPr lang="es-ES" sz="30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1TI, 304.</a:t>
            </a:r>
          </a:p>
        </p:txBody>
      </p:sp>
    </p:spTree>
    <p:extLst>
      <p:ext uri="{BB962C8B-B14F-4D97-AF65-F5344CB8AC3E}">
        <p14:creationId xmlns:p14="http://schemas.microsoft.com/office/powerpoint/2010/main" val="24542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11">
            <a:extLst>
              <a:ext uri="{FF2B5EF4-FFF2-40B4-BE49-F238E27FC236}">
                <a16:creationId xmlns:a16="http://schemas.microsoft.com/office/drawing/2014/main" id="{B681D890-A5B9-4130-BA7E-C196BDAD6EE2}"/>
              </a:ext>
            </a:extLst>
          </p:cNvPr>
          <p:cNvSpPr txBox="1">
            <a:spLocks/>
          </p:cNvSpPr>
          <p:nvPr/>
        </p:nvSpPr>
        <p:spPr bwMode="gray">
          <a:xfrm>
            <a:off x="9787677" y="295749"/>
            <a:ext cx="628815" cy="767687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defPPr>
              <a:defRPr lang="es-E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A029A14-79FC-424A-A7E8-C535C078164C}" type="slidenum">
              <a:rPr lang="es-ES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23</a:t>
            </a:fld>
            <a:endParaRPr lang="es-ES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1B57B64-1C3B-4903-A9DF-775FC61E951A}"/>
              </a:ext>
            </a:extLst>
          </p:cNvPr>
          <p:cNvSpPr/>
          <p:nvPr/>
        </p:nvSpPr>
        <p:spPr>
          <a:xfrm>
            <a:off x="2450602" y="2324488"/>
            <a:ext cx="7290811" cy="2400657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0" kern="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“Cuando termine el conflicto de la vida, cuando la armadura sea colocada a los pies de Jesús, cuando los santos de Dios sean glorificados, entonces, y sólo entonces, será seguro afirmar que somos salvos y sin pecado”. </a:t>
            </a:r>
            <a:r>
              <a:rPr lang="es-ES" sz="30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3MS, 406.</a:t>
            </a:r>
            <a:endParaRPr lang="es-ES" sz="3000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76200">
                  <a:prstClr val="white"/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8 Rectángulo">
            <a:extLst>
              <a:ext uri="{FF2B5EF4-FFF2-40B4-BE49-F238E27FC236}">
                <a16:creationId xmlns:a16="http://schemas.microsoft.com/office/drawing/2014/main" id="{A215C3CD-22EC-4FC5-9D9D-179130214F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0595" y="596302"/>
            <a:ext cx="7290811" cy="1477328"/>
          </a:xfrm>
          <a:prstGeom prst="rect">
            <a:avLst/>
          </a:prstGeom>
          <a:solidFill>
            <a:srgbClr val="FFFFCC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0" kern="0" dirty="0">
                <a:ln w="19050">
                  <a:solidFill>
                    <a:schemeClr val="tx1"/>
                  </a:solidFill>
                  <a:prstDash val="solid"/>
                </a:ln>
                <a:latin typeface="Arial Narrow" panose="020B0606020202030204" pitchFamily="34" charset="0"/>
              </a:rPr>
              <a:t>“No podremos decir: </a:t>
            </a:r>
            <a:r>
              <a:rPr lang="es-ES" sz="3000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“Yo soy impecable”, </a:t>
            </a:r>
            <a:r>
              <a:rPr lang="es-ES" sz="3000" kern="0" dirty="0">
                <a:ln w="19050">
                  <a:solidFill>
                    <a:schemeClr val="tx1"/>
                  </a:solidFill>
                  <a:prstDash val="solid"/>
                </a:ln>
                <a:latin typeface="Arial Narrow" panose="020B0606020202030204" pitchFamily="34" charset="0"/>
              </a:rPr>
              <a:t>hasta que este cuerpo vil sea transformado a la semejanza de su cuerpo glorioso”. </a:t>
            </a:r>
            <a:r>
              <a:rPr lang="es-ES" sz="3000" kern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3MS,406.</a:t>
            </a:r>
          </a:p>
        </p:txBody>
      </p:sp>
      <p:sp>
        <p:nvSpPr>
          <p:cNvPr id="6" name="8 Rectángulo"/>
          <p:cNvSpPr/>
          <p:nvPr>
            <p:custDataLst>
              <p:tags r:id="rId2"/>
            </p:custDataLst>
          </p:nvPr>
        </p:nvSpPr>
        <p:spPr>
          <a:xfrm>
            <a:off x="2567608" y="5006885"/>
            <a:ext cx="7056784" cy="1569660"/>
          </a:xfrm>
          <a:prstGeom prst="rect">
            <a:avLst/>
          </a:prstGeom>
          <a:solidFill>
            <a:srgbClr val="CC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i="1" kern="0" dirty="0">
                <a:ln w="19050">
                  <a:solidFill>
                    <a:srgbClr val="008000"/>
                  </a:solidFill>
                </a:ln>
                <a:solidFill>
                  <a:srgbClr val="00C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Esto ha sido así con todas las generaciones pasadas y con la actual, </a:t>
            </a:r>
          </a:p>
          <a:p>
            <a:pPr algn="ctr">
              <a:defRPr/>
            </a:pPr>
            <a:r>
              <a:rPr lang="es-CO" sz="3200" i="1" kern="0" dirty="0">
                <a:ln w="19050">
                  <a:solidFill>
                    <a:srgbClr val="0000FF"/>
                  </a:solidFill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 así también con la última generación. </a:t>
            </a:r>
            <a:endParaRPr lang="es-ES" sz="3200" i="1" kern="0" dirty="0">
              <a:ln w="19050">
                <a:solidFill>
                  <a:srgbClr val="0000FF"/>
                </a:solidFill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23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>
          <a:xfrm>
            <a:off x="9290441" y="24415"/>
            <a:ext cx="628815" cy="668295"/>
          </a:xfrm>
        </p:spPr>
        <p:txBody>
          <a:bodyPr/>
          <a:lstStyle/>
          <a:p>
            <a:pPr>
              <a:defRPr/>
            </a:pPr>
            <a:fld id="{B1063296-2972-46B7-B919-61C05E2204F5}" type="slidenum">
              <a:rPr lang="es-ES"/>
              <a:pPr>
                <a:defRPr/>
              </a:pPr>
              <a:t>24</a:t>
            </a:fld>
            <a:endParaRPr lang="es-ES" dirty="0"/>
          </a:p>
        </p:txBody>
      </p:sp>
      <p:sp>
        <p:nvSpPr>
          <p:cNvPr id="7" name="8 Rectángulo"/>
          <p:cNvSpPr/>
          <p:nvPr>
            <p:custDataLst>
              <p:tags r:id="rId2"/>
            </p:custDataLst>
          </p:nvPr>
        </p:nvSpPr>
        <p:spPr>
          <a:xfrm>
            <a:off x="2502233" y="260653"/>
            <a:ext cx="7187556" cy="206210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dirty="0">
                <a:ln w="19050"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 Narrow" panose="020B0606020202030204" pitchFamily="34" charset="0"/>
              </a:rPr>
              <a:t>La última generación, aunque justa y perfecta </a:t>
            </a:r>
            <a:r>
              <a:rPr lang="es-ES_tradnl" sz="3200" i="1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(como Noé), </a:t>
            </a:r>
            <a:r>
              <a:rPr lang="es-ES_tradnl" sz="3200" dirty="0">
                <a:ln w="19050"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 Narrow" panose="020B0606020202030204" pitchFamily="34" charset="0"/>
              </a:rPr>
              <a:t>después que termine el tiempo de gracia y tengan el sello del Dios vivo </a:t>
            </a:r>
            <a:r>
              <a:rPr lang="es-ES_tradnl" sz="3200" i="1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</a:t>
            </a:r>
            <a:r>
              <a:rPr lang="es-ES_tradnl" sz="3200" i="1" dirty="0" err="1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Apoc</a:t>
            </a:r>
            <a:r>
              <a:rPr lang="es-ES_tradnl" sz="3200" i="1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. 7:2,3), </a:t>
            </a:r>
            <a:r>
              <a:rPr lang="es-ES_tradnl" sz="32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todavía habrá en ellos mundanalidad.</a:t>
            </a:r>
            <a:endParaRPr lang="es-CO" sz="32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83547" y="2932238"/>
            <a:ext cx="8424937" cy="378667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1" dirty="0">
                <a:ln w="19050">
                  <a:solidFill>
                    <a:srgbClr val="2D0605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>
                    <a:srgbClr val="FFC000"/>
                  </a:glow>
                </a:effectLst>
                <a:latin typeface="Arial Narrow" panose="020B0606020202030204" pitchFamily="34" charset="0"/>
              </a:rPr>
              <a:t>“Su aflicción es grande, las llamas del horno parecen estar a punto de consumirlos; pero el Refinador los sacará como oro purificado por el fuego. </a:t>
            </a:r>
            <a:r>
              <a:rPr lang="es-ES" sz="3001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FFC000"/>
                  </a:glow>
                </a:effectLst>
                <a:latin typeface="Arial Narrow" panose="020B0606020202030204" pitchFamily="34" charset="0"/>
              </a:rPr>
              <a:t>El amor de Dios para con sus hijos durante el período de su prueba más dura es tan grande y tan tierno como en los días de su mayor prosperidad;</a:t>
            </a:r>
            <a:r>
              <a:rPr lang="es-ES" sz="3001" dirty="0">
                <a:ln w="19050">
                  <a:solidFill>
                    <a:srgbClr val="2D0605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>
                    <a:srgbClr val="FFC000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s-ES" sz="300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>
                    <a:srgbClr val="FFC000"/>
                  </a:glow>
                </a:effectLst>
                <a:latin typeface="Arial Narrow" panose="020B0606020202030204" pitchFamily="34" charset="0"/>
              </a:rPr>
              <a:t>pero necesitan pasar por el horno de fuego; </a:t>
            </a:r>
            <a:r>
              <a:rPr lang="es-ES" sz="300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>
                    <a:srgbClr val="FFC000"/>
                  </a:glow>
                </a:effectLst>
                <a:latin typeface="Arial Narrow" panose="020B0606020202030204" pitchFamily="34" charset="0"/>
              </a:rPr>
              <a:t>debe consumirse su mundanalidad, para que la imagen de Cristo se refleje perfectamente”. </a:t>
            </a:r>
            <a:r>
              <a:rPr lang="es-ES" sz="3001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>
                    <a:srgbClr val="FFC000"/>
                  </a:glow>
                </a:effectLst>
                <a:latin typeface="Arial Narrow" panose="020B0606020202030204" pitchFamily="34" charset="0"/>
              </a:rPr>
              <a:t>CS 605.</a:t>
            </a:r>
            <a:endParaRPr lang="es-CO" sz="3001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>
                  <a:srgbClr val="FFC000"/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8 Rectángulo"/>
          <p:cNvSpPr/>
          <p:nvPr>
            <p:custDataLst>
              <p:tags r:id="rId3"/>
            </p:custDataLst>
          </p:nvPr>
        </p:nvSpPr>
        <p:spPr>
          <a:xfrm>
            <a:off x="4590205" y="2300165"/>
            <a:ext cx="30116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</a:rPr>
              <a:t>NÓTESE: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1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8 Rectángulo"/>
          <p:cNvSpPr/>
          <p:nvPr>
            <p:custDataLst>
              <p:tags r:id="rId1"/>
            </p:custDataLst>
          </p:nvPr>
        </p:nvSpPr>
        <p:spPr>
          <a:xfrm>
            <a:off x="2000547" y="491188"/>
            <a:ext cx="8190906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i="1" dirty="0">
                <a:ln w="19050">
                  <a:solidFill>
                    <a:srgbClr val="008000"/>
                  </a:solidFill>
                  <a:prstDash val="solid"/>
                </a:ln>
                <a:solidFill>
                  <a:srgbClr val="00B050"/>
                </a:solidFill>
                <a:latin typeface="Cambria" panose="02040503050406030204" pitchFamily="18" charset="0"/>
              </a:rPr>
              <a:t>La última generación después del fin del tiempo de gracia y durante el tiempo de angustia todavía necesita renunciar a Satanás.</a:t>
            </a:r>
            <a:endParaRPr lang="es-ES" sz="3001" i="1" dirty="0">
              <a:ln w="19050">
                <a:solidFill>
                  <a:srgbClr val="008000"/>
                </a:solidFill>
                <a:prstDash val="solid"/>
              </a:ln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8 Rectángulo"/>
          <p:cNvSpPr/>
          <p:nvPr>
            <p:custDataLst>
              <p:tags r:id="rId2"/>
            </p:custDataLst>
          </p:nvPr>
        </p:nvSpPr>
        <p:spPr>
          <a:xfrm>
            <a:off x="695400" y="2420889"/>
            <a:ext cx="7884867" cy="375487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“</a:t>
            </a:r>
            <a:r>
              <a:rPr lang="es-ES" sz="3000" dirty="0">
                <a:ln w="19050">
                  <a:solidFill>
                    <a:srgbClr val="000099"/>
                  </a:solidFill>
                </a:ln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El tiempo de angustia es el crisol que ha de producir caracteres cristianos. </a:t>
            </a:r>
            <a:r>
              <a:rPr lang="es-ES" sz="30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Ha sido designado para conducir al pueblo de Dios a renunciar a Satanás y a sus tentaciones. </a:t>
            </a:r>
            <a:r>
              <a:rPr lang="es-ES" sz="3000" dirty="0">
                <a:ln w="19050">
                  <a:solidFill>
                    <a:srgbClr val="000099"/>
                  </a:solidFill>
                </a:ln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El conflicto final les revelará a Satanás en su verdadero carácter, como un tirano cruel, y hará por ellos lo que ninguna otra cosa podría </a:t>
            </a:r>
            <a:r>
              <a:rPr lang="es-ES" sz="3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hacer, </a:t>
            </a:r>
            <a:r>
              <a:rPr lang="es-ES" sz="30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desarraigarlo enteramente de sus afectos</a:t>
            </a:r>
            <a:r>
              <a:rPr lang="es-ES" sz="3000" dirty="0" smtClean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”. </a:t>
            </a:r>
          </a:p>
          <a:p>
            <a:pPr algn="ctr">
              <a:defRPr/>
            </a:pPr>
            <a:r>
              <a:rPr lang="es-ES" sz="2800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Nuestra </a:t>
            </a:r>
            <a:r>
              <a:rPr lang="es-ES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elevada Vocación, 323. (Noviembre 11).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288" y="2289520"/>
            <a:ext cx="2243522" cy="401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4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>
            <a:extLst>
              <a:ext uri="{FF2B5EF4-FFF2-40B4-BE49-F238E27FC236}">
                <a16:creationId xmlns:a16="http://schemas.microsoft.com/office/drawing/2014/main" id="{7690E239-EC40-4534-AFAE-38296982B63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42380" y="2917137"/>
            <a:ext cx="6941852" cy="101591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1" b="1" kern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La </a:t>
            </a:r>
            <a:r>
              <a:rPr lang="es-ES" sz="3001" b="1" kern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naturaleza caída con la que hemos nacido nos </a:t>
            </a:r>
            <a:r>
              <a:rPr lang="es-ES" sz="3001" b="1" kern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acompaña </a:t>
            </a:r>
            <a:r>
              <a:rPr lang="es-ES" sz="3001" b="1" kern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desde la cuna hasta la tumba.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FB0E150-8AA5-4F4B-9257-9CB1A7CF93AF}"/>
              </a:ext>
            </a:extLst>
          </p:cNvPr>
          <p:cNvSpPr/>
          <p:nvPr/>
        </p:nvSpPr>
        <p:spPr>
          <a:xfrm>
            <a:off x="3186838" y="620696"/>
            <a:ext cx="5818324" cy="147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001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De este lado de la eternidad nunca estaremos más allá del alcance de nuestras imperfecciones. </a:t>
            </a:r>
          </a:p>
        </p:txBody>
      </p:sp>
      <p:sp>
        <p:nvSpPr>
          <p:cNvPr id="4" name="8 Rectángulo"/>
          <p:cNvSpPr/>
          <p:nvPr>
            <p:custDataLst>
              <p:tags r:id="rId2"/>
            </p:custDataLst>
          </p:nvPr>
        </p:nvSpPr>
        <p:spPr>
          <a:xfrm>
            <a:off x="954348" y="4227472"/>
            <a:ext cx="751791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Por eso Elena White escribió: </a:t>
            </a:r>
            <a:r>
              <a:rPr lang="es-ES" sz="3000" kern="0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“A menudo tenemos que postrarnos y llorar a los pies de Jesús por causa de nuestras culpas y equivocaciones; pero no debemos desanimarnos”. </a:t>
            </a:r>
            <a:r>
              <a:rPr lang="es-ES" sz="2800" kern="0" dirty="0" smtClean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El </a:t>
            </a:r>
            <a:r>
              <a:rPr lang="es-ES" sz="2800" kern="0" dirty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Camino a Cristo, 64.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926" y="3068960"/>
            <a:ext cx="2705674" cy="33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40" y="476673"/>
            <a:ext cx="7730132" cy="580275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BDE0853-5E40-42F7-A494-F080CE858210}"/>
              </a:ext>
            </a:extLst>
          </p:cNvPr>
          <p:cNvSpPr/>
          <p:nvPr/>
        </p:nvSpPr>
        <p:spPr>
          <a:xfrm>
            <a:off x="839416" y="2944103"/>
            <a:ext cx="8251163" cy="3293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0" dirty="0">
                <a:ln w="19050">
                  <a:solidFill>
                    <a:schemeClr val="tx1"/>
                  </a:solidFill>
                  <a:prstDash val="solid"/>
                </a:ln>
                <a:effectLst>
                  <a:glow>
                    <a:srgbClr val="E84C22"/>
                  </a:glow>
                </a:effectLst>
                <a:latin typeface="Arial Narrow" panose="020B0606020202030204" pitchFamily="34" charset="0"/>
              </a:rPr>
              <a:t>“No podemos decir: “Yo no tengo pecado”, hasta que este cuerpo vil sea cambiado y transformado a la semejanza de su cuerpo divino. </a:t>
            </a:r>
            <a:r>
              <a:rPr lang="es-ES" sz="300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E84C22"/>
                  </a:glow>
                </a:effectLst>
                <a:latin typeface="Arial Narrow" panose="020B0606020202030204" pitchFamily="34" charset="0"/>
              </a:rPr>
              <a:t>Pero si procuramos constantemente seguir a Jesús, tenemos la bendita esperanza de estar ante el trono de Dios sin mancha ni arruga, completos en Cristo, ataviados con su justicia y perfección</a:t>
            </a:r>
            <a:r>
              <a:rPr lang="es-ES" sz="3000" dirty="0">
                <a:ln w="19050">
                  <a:solidFill>
                    <a:schemeClr val="tx1"/>
                  </a:solidFill>
                  <a:prstDash val="solid"/>
                </a:ln>
                <a:effectLst>
                  <a:glow>
                    <a:srgbClr val="E84C22"/>
                  </a:glow>
                </a:effectLst>
                <a:latin typeface="Arial Narrow" panose="020B0606020202030204" pitchFamily="34" charset="0"/>
              </a:rPr>
              <a:t>”. </a:t>
            </a:r>
          </a:p>
          <a:p>
            <a:pPr lvl="0" algn="ctr">
              <a:defRPr/>
            </a:pPr>
            <a:r>
              <a:rPr lang="es-ES" sz="2800" dirty="0">
                <a:ln w="19050">
                  <a:solidFill>
                    <a:schemeClr val="tx1"/>
                  </a:solidFill>
                  <a:prstDash val="solid"/>
                </a:ln>
                <a:effectLst>
                  <a:glow>
                    <a:srgbClr val="E84C22"/>
                  </a:glow>
                </a:effectLst>
                <a:latin typeface="Arial Narrow" panose="020B0606020202030204" pitchFamily="34" charset="0"/>
              </a:rPr>
              <a:t>A Fin De Conocerle, 360 (diciembre 21).</a:t>
            </a:r>
            <a:endParaRPr lang="es-CO" sz="2800" dirty="0">
              <a:ln w="1905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8 Rectángulo">
            <a:extLst>
              <a:ext uri="{FF2B5EF4-FFF2-40B4-BE49-F238E27FC236}">
                <a16:creationId xmlns:a16="http://schemas.microsoft.com/office/drawing/2014/main" id="{CE112B88-20B8-4A1B-B612-B92E9AFD708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3564" y="476672"/>
            <a:ext cx="7884871" cy="1908215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0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Debiéramos recordar que nuestros propios caminos no son impecables. Cometemos errores vez tras vez... </a:t>
            </a:r>
            <a:r>
              <a:rPr lang="es-ES" sz="30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Nadie es perfecto sino Jesús. </a:t>
            </a:r>
          </a:p>
          <a:p>
            <a:pPr lvl="0" algn="ctr">
              <a:defRPr/>
            </a:pPr>
            <a:r>
              <a:rPr lang="es-ES" sz="28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A Fin de Conocerle, 136. (mayo 10).</a:t>
            </a:r>
          </a:p>
        </p:txBody>
      </p:sp>
    </p:spTree>
    <p:extLst>
      <p:ext uri="{BB962C8B-B14F-4D97-AF65-F5344CB8AC3E}">
        <p14:creationId xmlns:p14="http://schemas.microsoft.com/office/powerpoint/2010/main" val="373773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BDE0853-5E40-42F7-A494-F080CE858210}"/>
              </a:ext>
            </a:extLst>
          </p:cNvPr>
          <p:cNvSpPr/>
          <p:nvPr/>
        </p:nvSpPr>
        <p:spPr>
          <a:xfrm>
            <a:off x="2324581" y="3501008"/>
            <a:ext cx="754283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b="1" i="1" kern="0">
                <a:ln w="19050">
                  <a:solidFill>
                    <a:srgbClr val="002060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“En cada grado de desarrollo, nuestra vida puede ser perfecta</a:t>
            </a:r>
            <a:r>
              <a:rPr lang="es-ES" sz="3200" b="1" i="1" ker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sz="3200" b="1" i="1" kern="0">
                <a:ln w="19050">
                  <a:solidFill>
                    <a:srgbClr val="008000"/>
                  </a:solidFill>
                </a:ln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pero, si se cumple el propósito de Dios para con nosotros, habrá un avance continuo. La santificación es la obra de toda la vida”</a:t>
            </a:r>
            <a:r>
              <a:rPr lang="es-ES" sz="3200" b="1" i="1" kern="0">
                <a:ln w="19050">
                  <a:solidFill>
                    <a:srgbClr val="008000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O" sz="3200" b="1" kern="0">
                <a:ln w="19050">
                  <a:solidFill>
                    <a:srgbClr val="F2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PVGM, 46.</a:t>
            </a:r>
            <a:endParaRPr lang="es-CO" sz="3200" b="1" kern="0" dirty="0">
              <a:ln w="19050">
                <a:solidFill>
                  <a:srgbClr val="F2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88805" y="1057960"/>
            <a:ext cx="6814391" cy="193899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La perfección bíblica no se refiere a impecabilidad absoluta, sino mas bien a integridad moral, lealtad y un continuo crecimiento en Cristo.</a:t>
            </a:r>
          </a:p>
        </p:txBody>
      </p:sp>
    </p:spTree>
    <p:extLst>
      <p:ext uri="{BB962C8B-B14F-4D97-AF65-F5344CB8AC3E}">
        <p14:creationId xmlns:p14="http://schemas.microsoft.com/office/powerpoint/2010/main" val="20272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rgamino: vertical 4">
            <a:extLst>
              <a:ext uri="{FF2B5EF4-FFF2-40B4-BE49-F238E27FC236}">
                <a16:creationId xmlns:a16="http://schemas.microsoft.com/office/drawing/2014/main" id="{F4F9C58C-557B-4706-988A-6E2259F8E20B}"/>
              </a:ext>
            </a:extLst>
          </p:cNvPr>
          <p:cNvSpPr/>
          <p:nvPr/>
        </p:nvSpPr>
        <p:spPr>
          <a:xfrm>
            <a:off x="551384" y="548680"/>
            <a:ext cx="11089232" cy="5760640"/>
          </a:xfrm>
          <a:prstGeom prst="verticalScroll">
            <a:avLst/>
          </a:prstGeom>
          <a:solidFill>
            <a:srgbClr val="FFFFCC"/>
          </a:solidFill>
          <a:ln w="38100" cap="flat" cmpd="sng" algn="ctr">
            <a:solidFill>
              <a:srgbClr val="A5C249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ES" sz="3600" b="1" i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E84C22"/>
                  </a:glow>
                </a:effectLst>
                <a:latin typeface="Cambria" panose="02040503050406030204" pitchFamily="18" charset="0"/>
              </a:rPr>
              <a:t>Los </a:t>
            </a:r>
            <a:r>
              <a:rPr lang="es-ES" sz="3600" b="1" i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E84C22"/>
                  </a:glow>
                </a:effectLst>
                <a:latin typeface="Cambria" panose="02040503050406030204" pitchFamily="18" charset="0"/>
              </a:rPr>
              <a:t>cristianos convertidos son </a:t>
            </a:r>
            <a:r>
              <a:rPr lang="es-ES" sz="3600" b="1" i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E84C22"/>
                  </a:glow>
                </a:effectLst>
                <a:latin typeface="Cambria" panose="02040503050406030204" pitchFamily="18" charset="0"/>
              </a:rPr>
              <a:t>perfectos</a:t>
            </a:r>
            <a:r>
              <a:rPr lang="es-ES" sz="3600" b="1" i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E84C22"/>
                  </a:glow>
                </a:effectLst>
                <a:latin typeface="Cambria" panose="02040503050406030204" pitchFamily="18" charset="0"/>
              </a:rPr>
              <a:t> porque ya no andan cometiendo pecados </a:t>
            </a:r>
            <a:r>
              <a:rPr lang="es-ES" sz="3600" b="1" i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E84C22"/>
                  </a:glow>
                </a:effectLst>
                <a:latin typeface="Cambria" panose="02040503050406030204" pitchFamily="18" charset="0"/>
              </a:rPr>
              <a:t>premeditados, </a:t>
            </a:r>
            <a:r>
              <a:rPr lang="es-ES" sz="3600" b="1" i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E84C22"/>
                  </a:glow>
                </a:effectLst>
                <a:latin typeface="Cambria" panose="02040503050406030204" pitchFamily="18" charset="0"/>
              </a:rPr>
              <a:t>su rebelión </a:t>
            </a:r>
            <a:r>
              <a:rPr lang="es-ES" sz="3600" b="1" i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E84C22"/>
                  </a:glow>
                </a:effectLst>
                <a:latin typeface="Cambria" panose="02040503050406030204" pitchFamily="18" charset="0"/>
              </a:rPr>
              <a:t>voluntaria ha </a:t>
            </a:r>
            <a:r>
              <a:rPr lang="es-ES" sz="3600" b="1" i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E84C22"/>
                  </a:glow>
                </a:effectLst>
                <a:latin typeface="Cambria" panose="02040503050406030204" pitchFamily="18" charset="0"/>
              </a:rPr>
              <a:t>cesado, pero son </a:t>
            </a:r>
            <a:r>
              <a:rPr lang="es-ES" sz="3600" b="1" i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E84C22"/>
                  </a:glow>
                </a:effectLst>
                <a:latin typeface="Cambria" panose="02040503050406030204" pitchFamily="18" charset="0"/>
              </a:rPr>
              <a:t>imperfectos</a:t>
            </a:r>
            <a:r>
              <a:rPr lang="es-ES" sz="3600" b="1" i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E84C22"/>
                  </a:glow>
                </a:effectLst>
                <a:latin typeface="Cambria" panose="02040503050406030204" pitchFamily="18" charset="0"/>
              </a:rPr>
              <a:t> porque todavía permanece en ellos la naturaleza pecaminosa. </a:t>
            </a:r>
          </a:p>
          <a:p>
            <a:pPr lvl="0" algn="ctr">
              <a:defRPr/>
            </a:pPr>
            <a:r>
              <a:rPr lang="es-ES" sz="3600" b="1" i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>
                    <a:srgbClr val="E84C22"/>
                  </a:glow>
                </a:effectLst>
                <a:latin typeface="Cambria" panose="02040503050406030204" pitchFamily="18" charset="0"/>
              </a:rPr>
              <a:t>Así también la última generación, aunque  tienen el sello del Dios vivo, todavía tienen defectos e imperfecciones que superar. </a:t>
            </a:r>
            <a:endParaRPr lang="es-CO" sz="3600" b="1" i="1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624"/>
            <a:ext cx="9144000" cy="6858000"/>
          </a:xfrm>
          <a:prstGeom prst="rect">
            <a:avLst/>
          </a:prstGeom>
        </p:spPr>
      </p:pic>
      <p:sp>
        <p:nvSpPr>
          <p:cNvPr id="9" name="8 Rectángulo"/>
          <p:cNvSpPr/>
          <p:nvPr>
            <p:custDataLst>
              <p:tags r:id="rId2"/>
            </p:custDataLst>
          </p:nvPr>
        </p:nvSpPr>
        <p:spPr>
          <a:xfrm>
            <a:off x="2538799" y="1726942"/>
            <a:ext cx="7114403" cy="19389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“Y dijo Jehová: </a:t>
            </a:r>
            <a:r>
              <a:rPr lang="es-ES" sz="30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No contenderá mi espíritu con el hombre para siempre</a:t>
            </a:r>
            <a:r>
              <a:rPr lang="es-ES" sz="300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, porque ciertamente él es carne; mas serán sus días </a:t>
            </a:r>
            <a:r>
              <a:rPr lang="es-ES" sz="30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ciento veinte años”</a:t>
            </a:r>
            <a:r>
              <a:rPr lang="es-ES" sz="300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. </a:t>
            </a:r>
          </a:p>
          <a:p>
            <a:pPr algn="ctr">
              <a:defRPr/>
            </a:pPr>
            <a:r>
              <a:rPr lang="es-ES" sz="300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s-ES" sz="30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Génesis 6:3.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87688" y="360379"/>
            <a:ext cx="5565915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b="1" i="1" dirty="0">
                <a:ln>
                  <a:solidFill>
                    <a:srgbClr val="007E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fin del tiempo de gracia en la época antediluviana.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>
          <a:xfrm>
            <a:off x="9499645" y="295749"/>
            <a:ext cx="628815" cy="767687"/>
          </a:xfrm>
        </p:spPr>
        <p:txBody>
          <a:bodyPr/>
          <a:lstStyle/>
          <a:p>
            <a:pPr>
              <a:defRPr/>
            </a:pPr>
            <a:fld id="{6A029A14-79FC-424A-A7E8-C535C078164C}" type="slidenum">
              <a:rPr lang="es-ES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392520" y="4026445"/>
            <a:ext cx="7421532" cy="24006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“Estas palabras indican que el Espíritu Santo no podría continuar obrando sino durante un corto tiempo, después del cual sería retirado de los irregenerados e impenitentes seres humanos”. </a:t>
            </a: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A50021"/>
                </a:solidFill>
                <a:latin typeface="Arial Narrow" panose="020B0606020202030204" pitchFamily="34" charset="0"/>
              </a:rPr>
              <a:t>(CBA, Génesis 6:3).</a:t>
            </a:r>
            <a:endParaRPr lang="en-US" sz="3000" b="1" dirty="0">
              <a:ln>
                <a:solidFill>
                  <a:srgbClr val="A50021"/>
                </a:solidFill>
              </a:ln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3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>
          <a:xfrm>
            <a:off x="10435737" y="178711"/>
            <a:ext cx="628815" cy="596287"/>
          </a:xfrm>
          <a:solidFill>
            <a:srgbClr val="C00000"/>
          </a:solidFill>
        </p:spPr>
        <p:txBody>
          <a:bodyPr/>
          <a:lstStyle/>
          <a:p>
            <a:pPr>
              <a:defRPr/>
            </a:pPr>
            <a:fld id="{6A029A14-79FC-424A-A7E8-C535C078164C}" type="slidenum">
              <a:rPr lang="es-ES"/>
              <a:pPr>
                <a:defRPr/>
              </a:pPr>
              <a:t>30</a:t>
            </a:fld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695401" y="3573016"/>
            <a:ext cx="7200800" cy="286232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000" b="1" i="1" kern="0" dirty="0">
                <a:ln w="9525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</a:rPr>
              <a:t>Dios nos ayude a vivir en armonía con la luz que hemos recibido mientras </a:t>
            </a:r>
            <a:r>
              <a:rPr lang="es-ES" sz="3000" b="1" i="1" kern="0" dirty="0">
                <a:ln w="9525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</a:rPr>
              <a:t>aguardamos </a:t>
            </a:r>
            <a:r>
              <a:rPr lang="es-ES" sz="3000" b="1" i="1" kern="0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“la esperanza bienaventurada y la manifestación gloriosa de nuestro gran Dios y Salvador Jesucristo”</a:t>
            </a:r>
            <a:r>
              <a:rPr lang="es-CO" sz="3000" b="1" i="1" kern="0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es-CO" sz="3000" b="1" i="1" kern="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Tito 2:13. </a:t>
            </a:r>
          </a:p>
        </p:txBody>
      </p:sp>
      <p:sp>
        <p:nvSpPr>
          <p:cNvPr id="5" name="8 Rectángulo">
            <a:extLst>
              <a:ext uri="{FF2B5EF4-FFF2-40B4-BE49-F238E27FC236}">
                <a16:creationId xmlns:a16="http://schemas.microsoft.com/office/drawing/2014/main" id="{CE112B88-20B8-4A1B-B612-B92E9AFD708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9376" y="249030"/>
            <a:ext cx="9933388" cy="2862322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FF842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0" kern="0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“Vive la vida de fe día a día. No te pongas ansioso y angustiado por el tiempo de angustia, y así adelantar un tiempo de angustia para ti mismo. No sigas pensando: “Me temo que no estaré de pie en el gran día de la prueba”. Debes vivir por el presente, solo por ese día. </a:t>
            </a:r>
            <a:r>
              <a:rPr lang="es-ES" sz="3000" kern="0" dirty="0" smtClean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El </a:t>
            </a:r>
            <a:r>
              <a:rPr lang="es-ES" sz="3000" kern="0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mañana no es tuyo. Hoy debes mantener la victoria sobre ti mismo”. </a:t>
            </a:r>
            <a:r>
              <a:rPr lang="es-ES" sz="2600" kern="0" dirty="0" err="1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The</a:t>
            </a:r>
            <a:r>
              <a:rPr lang="es-ES" sz="2600" kern="0" dirty="0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 Light of </a:t>
            </a:r>
            <a:r>
              <a:rPr lang="es-ES" sz="2600" kern="0" dirty="0" err="1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the</a:t>
            </a:r>
            <a:r>
              <a:rPr lang="es-ES" sz="2600" kern="0" dirty="0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s-ES" sz="2600" kern="0" dirty="0" err="1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World</a:t>
            </a:r>
            <a:r>
              <a:rPr lang="es-ES" sz="2600" kern="0" dirty="0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, pág. 625.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3291084"/>
            <a:ext cx="316835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9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>
            <a:extLst>
              <a:ext uri="{FF2B5EF4-FFF2-40B4-BE49-F238E27FC236}">
                <a16:creationId xmlns:a16="http://schemas.microsoft.com/office/drawing/2014/main" id="{CE112B88-20B8-4A1B-B612-B92E9AFD708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63552" y="1129977"/>
            <a:ext cx="6251508" cy="1939505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FF842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“Porque como en los días antes del diluvio estaban comiendo y bebiendo, casándose y dando en casamiento, hasta </a:t>
            </a:r>
            <a:r>
              <a:rPr lang="es-ES" sz="3001" b="1" i="1" kern="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el día en que Noé entró en el arca</a:t>
            </a:r>
            <a:r>
              <a:rPr lang="es-ES" sz="300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”, </a:t>
            </a:r>
            <a:r>
              <a:rPr lang="es-ES" sz="3001" b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Mateo 24:38.  </a:t>
            </a:r>
          </a:p>
        </p:txBody>
      </p:sp>
      <p:sp>
        <p:nvSpPr>
          <p:cNvPr id="11" name="Marcador de número de diapositiva 11">
            <a:extLst>
              <a:ext uri="{FF2B5EF4-FFF2-40B4-BE49-F238E27FC236}">
                <a16:creationId xmlns:a16="http://schemas.microsoft.com/office/drawing/2014/main" id="{D6D03A85-34FF-4BAB-B634-184165648D1F}"/>
              </a:ext>
            </a:extLst>
          </p:cNvPr>
          <p:cNvSpPr txBox="1">
            <a:spLocks/>
          </p:cNvSpPr>
          <p:nvPr/>
        </p:nvSpPr>
        <p:spPr bwMode="gray">
          <a:xfrm>
            <a:off x="10219713" y="260648"/>
            <a:ext cx="628815" cy="767687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defPPr>
              <a:defRPr lang="es-E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A029A14-79FC-424A-A7E8-C535C078164C}" type="slidenum">
              <a:rPr lang="es-ES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4</a:t>
            </a:fld>
            <a:endParaRPr lang="es-ES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30196" y="323961"/>
            <a:ext cx="733163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b="1" i="1" dirty="0">
                <a:ln>
                  <a:solidFill>
                    <a:srgbClr val="007E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fin de la gracia en el tiempo de Noé.</a:t>
            </a:r>
          </a:p>
        </p:txBody>
      </p:sp>
      <p:sp>
        <p:nvSpPr>
          <p:cNvPr id="6" name="8 Rectángulo">
            <a:extLst>
              <a:ext uri="{FF2B5EF4-FFF2-40B4-BE49-F238E27FC236}">
                <a16:creationId xmlns:a16="http://schemas.microsoft.com/office/drawing/2014/main" id="{CE112B88-20B8-4A1B-B612-B92E9AFD708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63569" y="3319832"/>
            <a:ext cx="3314615" cy="1477712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FF842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El tiempo de gracia terminó</a:t>
            </a:r>
            <a:r>
              <a:rPr lang="es-ES" sz="3001" b="1" i="1" kern="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 el día en que Noé entró en el arca.</a:t>
            </a:r>
            <a:r>
              <a:rPr lang="es-ES" sz="300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BDE0853-5E40-42F7-A494-F080CE858210}"/>
              </a:ext>
            </a:extLst>
          </p:cNvPr>
          <p:cNvSpPr/>
          <p:nvPr/>
        </p:nvSpPr>
        <p:spPr>
          <a:xfrm>
            <a:off x="5663952" y="3319832"/>
            <a:ext cx="4464496" cy="1477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3001" b="1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E84C22"/>
                  </a:glow>
                </a:effectLst>
                <a:latin typeface="Arial Narrow" panose="020B0606020202030204" pitchFamily="34" charset="0"/>
              </a:rPr>
              <a:t>Ese día </a:t>
            </a:r>
            <a:r>
              <a:rPr lang="es-ES" sz="300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E84C22"/>
                  </a:glow>
                </a:effectLst>
                <a:latin typeface="Arial Narrow" panose="020B0606020202030204" pitchFamily="34" charset="0"/>
              </a:rPr>
              <a:t>“La misericordia dejó de suplicar a la raza culpable”. </a:t>
            </a:r>
            <a:r>
              <a:rPr lang="es-ES" sz="3001" kern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Patriarcas y Profetas, 75.</a:t>
            </a:r>
            <a:endParaRPr lang="es-CO" sz="300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8 Rectángulo">
            <a:extLst>
              <a:ext uri="{FF2B5EF4-FFF2-40B4-BE49-F238E27FC236}">
                <a16:creationId xmlns:a16="http://schemas.microsoft.com/office/drawing/2014/main" id="{428AD832-0F58-4F18-A1E5-A8157E9506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26437" y="5048017"/>
            <a:ext cx="8139151" cy="1446806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B226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1" b="1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E84C22"/>
                  </a:glow>
                </a:effectLst>
                <a:latin typeface="Arial Narrow" panose="020B0606020202030204" pitchFamily="34" charset="0"/>
              </a:rPr>
              <a:t>Ese día </a:t>
            </a:r>
            <a:r>
              <a:rPr lang="es-ES" sz="3001" b="1" dirty="0">
                <a:ln w="19050">
                  <a:solidFill>
                    <a:schemeClr val="tx1"/>
                  </a:solidFill>
                  <a:prstDash val="solid"/>
                </a:ln>
                <a:effectLst>
                  <a:glow>
                    <a:srgbClr val="E84C22"/>
                  </a:glow>
                </a:effectLst>
                <a:latin typeface="Arial Narrow" panose="020B0606020202030204" pitchFamily="34" charset="0"/>
              </a:rPr>
              <a:t>“</a:t>
            </a:r>
            <a:r>
              <a:rPr lang="es-ES" sz="3001" kern="0" dirty="0">
                <a:ln w="3175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La misericordia había bajado del trono dorado para no interceder más por el pecador culpable”.</a:t>
            </a:r>
            <a:r>
              <a:rPr lang="es-ES" sz="3001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s-ES" sz="28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Reflejemos a Jesús, 313. (nov. 3).</a:t>
            </a:r>
            <a:endParaRPr lang="es-CO" sz="2800" kern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24" y="1129977"/>
            <a:ext cx="2575245" cy="193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89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604" y="-1"/>
            <a:ext cx="9144397" cy="685829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607"/>
            <a:ext cx="9144000" cy="6858000"/>
          </a:xfrm>
          <a:prstGeom prst="rect">
            <a:avLst/>
          </a:prstGeom>
        </p:spPr>
      </p:pic>
      <p:sp>
        <p:nvSpPr>
          <p:cNvPr id="9" name="8 Rectángulo"/>
          <p:cNvSpPr/>
          <p:nvPr>
            <p:custDataLst>
              <p:tags r:id="rId2"/>
            </p:custDataLst>
          </p:nvPr>
        </p:nvSpPr>
        <p:spPr>
          <a:xfrm>
            <a:off x="2509165" y="1980355"/>
            <a:ext cx="7173670" cy="28167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1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Había cesado la gran paciencia de Dios, se habían acumulado las cifras en el divino libro de registro, la copa de los injustos estaba llena. </a:t>
            </a:r>
            <a:r>
              <a:rPr lang="es-ES" sz="3001" dirty="0">
                <a:ln w="19050">
                  <a:solidFill>
                    <a:srgbClr val="007E00"/>
                  </a:solidFill>
                  <a:prstDash val="solid"/>
                </a:ln>
                <a:solidFill>
                  <a:srgbClr val="00B050"/>
                </a:solidFill>
                <a:latin typeface="Arial Narrow" panose="020B0606020202030204" pitchFamily="34" charset="0"/>
              </a:rPr>
              <a:t>Había cesado la misericordia </a:t>
            </a:r>
            <a:r>
              <a:rPr lang="es-ES" sz="3001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y la justicia blandió entonces la espada de la venganza... </a:t>
            </a:r>
            <a:endParaRPr lang="es-ES" sz="3001" dirty="0" smtClean="0">
              <a:ln w="1905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s-ES" sz="2700" i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Cada </a:t>
            </a:r>
            <a:r>
              <a:rPr lang="es-ES" sz="2700" i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Día Con Dios, 233, (agosto 14).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17857" y="500479"/>
            <a:ext cx="555628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i="1" dirty="0" smtClean="0">
                <a:ln>
                  <a:solidFill>
                    <a:srgbClr val="007E00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</a:rPr>
              <a:t>Como en los días de Noé cesará </a:t>
            </a:r>
            <a:r>
              <a:rPr lang="es-CO" sz="3600" b="1" i="1" dirty="0">
                <a:ln>
                  <a:solidFill>
                    <a:srgbClr val="007E00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</a:rPr>
              <a:t>la </a:t>
            </a:r>
            <a:r>
              <a:rPr lang="es-CO" sz="3600" b="1" i="1" dirty="0" smtClean="0">
                <a:ln>
                  <a:solidFill>
                    <a:srgbClr val="007E00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</a:rPr>
              <a:t>misericordia.</a:t>
            </a:r>
            <a:endParaRPr lang="es-CO" sz="3600" b="1" i="1" dirty="0">
              <a:ln>
                <a:solidFill>
                  <a:srgbClr val="007E00"/>
                </a:solidFill>
              </a:ln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>
          <a:xfrm>
            <a:off x="9499645" y="295749"/>
            <a:ext cx="628815" cy="767687"/>
          </a:xfrm>
        </p:spPr>
        <p:txBody>
          <a:bodyPr/>
          <a:lstStyle/>
          <a:p>
            <a:pPr>
              <a:defRPr/>
            </a:pPr>
            <a:fld id="{6A029A14-79FC-424A-A7E8-C535C078164C}" type="slidenum">
              <a:rPr lang="es-ES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6" name="8 Rectángulo"/>
          <p:cNvSpPr/>
          <p:nvPr>
            <p:custDataLst>
              <p:tags r:id="rId3"/>
            </p:custDataLst>
          </p:nvPr>
        </p:nvSpPr>
        <p:spPr>
          <a:xfrm>
            <a:off x="1525771" y="5099700"/>
            <a:ext cx="9140458" cy="14773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0" b="1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“Cuando termine el mensaje del tercer ángel </a:t>
            </a:r>
            <a:endParaRPr lang="es-ES" sz="3000" b="1" dirty="0" smtClean="0">
              <a:ln w="1905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s-ES" sz="3000" b="1" dirty="0" smtClean="0">
                <a:ln w="19050">
                  <a:solidFill>
                    <a:srgbClr val="007E00"/>
                  </a:solidFill>
                  <a:prstDash val="solid"/>
                </a:ln>
                <a:solidFill>
                  <a:srgbClr val="00B050"/>
                </a:solidFill>
                <a:latin typeface="Arial Narrow" panose="020B0606020202030204" pitchFamily="34" charset="0"/>
              </a:rPr>
              <a:t>la </a:t>
            </a:r>
            <a:r>
              <a:rPr lang="es-ES" sz="3000" b="1" dirty="0">
                <a:ln w="19050">
                  <a:solidFill>
                    <a:srgbClr val="007E00"/>
                  </a:solidFill>
                  <a:prstDash val="solid"/>
                </a:ln>
                <a:solidFill>
                  <a:srgbClr val="00B050"/>
                </a:solidFill>
                <a:latin typeface="Arial Narrow" panose="020B0606020202030204" pitchFamily="34" charset="0"/>
              </a:rPr>
              <a:t>misericordia divina no intercederá más </a:t>
            </a:r>
            <a:r>
              <a:rPr lang="es-ES" sz="3000" b="1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por los habitantes culpables de la tierra”. </a:t>
            </a:r>
            <a:r>
              <a:rPr lang="es-ES" sz="280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Conflicto de los Siglos, 672.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8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607"/>
            <a:ext cx="9144000" cy="6858000"/>
          </a:xfrm>
          <a:prstGeom prst="rect">
            <a:avLst/>
          </a:prstGeom>
        </p:spPr>
      </p:pic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>
          <a:xfrm>
            <a:off x="9499645" y="295749"/>
            <a:ext cx="628815" cy="767687"/>
          </a:xfrm>
        </p:spPr>
        <p:txBody>
          <a:bodyPr/>
          <a:lstStyle/>
          <a:p>
            <a:pPr>
              <a:defRPr/>
            </a:pPr>
            <a:fld id="{6A029A14-79FC-424A-A7E8-C535C078164C}" type="slidenum">
              <a:rPr lang="es-ES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2940343" y="836712"/>
            <a:ext cx="6311351" cy="1754326"/>
          </a:xfrm>
          <a:prstGeom prst="rect">
            <a:avLst/>
          </a:prstGeom>
          <a:solidFill>
            <a:srgbClr val="FFFFC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El tiempo de gracia terminó cuando terminó la predicación de Noé y se cerró la puerta del arca.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00481" y="3212976"/>
            <a:ext cx="3791071" cy="1200329"/>
          </a:xfrm>
          <a:prstGeom prst="rect">
            <a:avLst/>
          </a:prstGeom>
          <a:solidFill>
            <a:srgbClr val="FFFFC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Así será también al final de la historia.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51485" y="5016078"/>
            <a:ext cx="9289031" cy="1077218"/>
          </a:xfrm>
          <a:prstGeom prst="rect">
            <a:avLst/>
          </a:prstGeom>
          <a:solidFill>
            <a:srgbClr val="FFFFC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b="1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El tiempo de gracia terminará cuando termine la predicación del mensaje del tercer ángel </a:t>
            </a:r>
            <a:r>
              <a:rPr lang="es-CO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</a:t>
            </a:r>
            <a:r>
              <a:rPr lang="es-CO" sz="3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Apoc</a:t>
            </a:r>
            <a:r>
              <a:rPr lang="es-CO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. 14:6-12).</a:t>
            </a:r>
            <a:endParaRPr lang="es-CO" sz="3200" b="1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4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607"/>
            <a:ext cx="9144000" cy="6858000"/>
          </a:xfrm>
          <a:prstGeom prst="rect">
            <a:avLst/>
          </a:prstGeom>
        </p:spPr>
      </p:pic>
      <p:sp>
        <p:nvSpPr>
          <p:cNvPr id="9" name="8 Rectángulo"/>
          <p:cNvSpPr/>
          <p:nvPr>
            <p:custDataLst>
              <p:tags r:id="rId2"/>
            </p:custDataLst>
          </p:nvPr>
        </p:nvSpPr>
        <p:spPr>
          <a:xfrm>
            <a:off x="1919536" y="4668812"/>
            <a:ext cx="8352928" cy="19082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0" b="1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“…después que termine el tiempo de gracia, </a:t>
            </a:r>
            <a:endParaRPr lang="es-ES" sz="3000" b="1" dirty="0" smtClean="0">
              <a:ln w="1905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s-ES" sz="3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la  </a:t>
            </a:r>
            <a:r>
              <a:rPr lang="es-ES" sz="30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puerta de la misericordia se cerrará </a:t>
            </a:r>
            <a:r>
              <a:rPr lang="es-ES" sz="3000" b="1" i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para los impíos</a:t>
            </a:r>
            <a:r>
              <a:rPr lang="es-ES" sz="3000" b="1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; no se ofrecerán más oraciones a su favor”.  </a:t>
            </a:r>
          </a:p>
          <a:p>
            <a:pPr algn="ctr">
              <a:defRPr/>
            </a:pPr>
            <a:r>
              <a:rPr lang="es-ES" sz="280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Comentario Bíblico Adventista 3:1168 (1901). EUD, 199.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>
          <a:xfrm>
            <a:off x="10623363" y="14607"/>
            <a:ext cx="628815" cy="767687"/>
          </a:xfrm>
        </p:spPr>
        <p:txBody>
          <a:bodyPr/>
          <a:lstStyle/>
          <a:p>
            <a:pPr>
              <a:defRPr/>
            </a:pPr>
            <a:fld id="{6A029A14-79FC-424A-A7E8-C535C078164C}" type="slidenum">
              <a:rPr lang="es-ES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1978607-DAFB-4C92-8E14-F3421282C588}"/>
              </a:ext>
            </a:extLst>
          </p:cNvPr>
          <p:cNvSpPr/>
          <p:nvPr/>
        </p:nvSpPr>
        <p:spPr>
          <a:xfrm>
            <a:off x="1991539" y="188640"/>
            <a:ext cx="8208923" cy="554126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FFBD4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1" b="1" i="1" kern="0" dirty="0">
                <a:ln>
                  <a:solidFill>
                    <a:srgbClr val="007E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Como en los días de Noé </a:t>
            </a:r>
            <a:r>
              <a:rPr lang="es-CO" sz="3001" b="1" i="1" kern="0" dirty="0">
                <a:ln>
                  <a:solidFill>
                    <a:srgbClr val="007E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 cerrará una puerta.</a:t>
            </a:r>
          </a:p>
        </p:txBody>
      </p:sp>
      <p:sp>
        <p:nvSpPr>
          <p:cNvPr id="11" name="8 Rectángulo">
            <a:extLst>
              <a:ext uri="{FF2B5EF4-FFF2-40B4-BE49-F238E27FC236}">
                <a16:creationId xmlns:a16="http://schemas.microsoft.com/office/drawing/2014/main" id="{428AD832-0F58-4F18-A1E5-A8157E9506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16996" y="980728"/>
            <a:ext cx="7958008" cy="2401298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B226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1" b="1" kern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“El </a:t>
            </a:r>
            <a:r>
              <a:rPr lang="es-ES" sz="3001" b="1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Espíritu de Dios continuó trabajando con denuedo por los hombres rebeldes </a:t>
            </a:r>
            <a:r>
              <a:rPr lang="es-ES" sz="3001" b="1" kern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hasta que el tiempo estipulado estuvo a punto de expirar, </a:t>
            </a:r>
            <a:r>
              <a:rPr lang="es-ES" sz="3001" b="1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Noé y su familia entraron en el arca, y </a:t>
            </a:r>
            <a:r>
              <a:rPr lang="es-ES" sz="3001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la mano de Dios cerró la </a:t>
            </a:r>
            <a:r>
              <a:rPr lang="es-ES" sz="3001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puerta”</a:t>
            </a:r>
            <a:r>
              <a:rPr lang="es-ES" sz="3001" b="1" kern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r>
              <a:rPr lang="es-ES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Reflejemos a Jesús, 313. (nov. 3).</a:t>
            </a:r>
            <a:endParaRPr lang="es-CO" sz="2800" b="1" kern="0" dirty="0">
              <a:ln w="3175"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8 Rectángulo"/>
          <p:cNvSpPr/>
          <p:nvPr>
            <p:custDataLst>
              <p:tags r:id="rId4"/>
            </p:custDataLst>
          </p:nvPr>
        </p:nvSpPr>
        <p:spPr>
          <a:xfrm>
            <a:off x="1524000" y="3501008"/>
            <a:ext cx="9144000" cy="10159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1" dirty="0" smtClean="0">
                <a:ln w="22225">
                  <a:solidFill>
                    <a:srgbClr val="007E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“Hubo </a:t>
            </a:r>
            <a:r>
              <a:rPr lang="es-ES" sz="3001" dirty="0">
                <a:ln w="22225">
                  <a:solidFill>
                    <a:srgbClr val="007E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una puerta que se cerró en tiempo de Noé. … </a:t>
            </a:r>
            <a:r>
              <a:rPr lang="es-ES" sz="300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 </a:t>
            </a:r>
            <a:r>
              <a:rPr lang="es-ES" sz="300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mismo ocurrirá al fin del </a:t>
            </a:r>
            <a:r>
              <a:rPr lang="es-ES" sz="300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tiempo”.   </a:t>
            </a:r>
            <a:r>
              <a:rPr lang="es-ES" sz="27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Cada </a:t>
            </a:r>
            <a:r>
              <a:rPr lang="es-ES" sz="2700" i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Día Con Dios, 233, (agosto 14).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0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0502"/>
            <a:ext cx="9144000" cy="6858000"/>
          </a:xfrm>
          <a:prstGeom prst="rect">
            <a:avLst/>
          </a:prstGeom>
        </p:spPr>
      </p:pic>
      <p:sp>
        <p:nvSpPr>
          <p:cNvPr id="9" name="8 Rectángulo"/>
          <p:cNvSpPr/>
          <p:nvPr>
            <p:custDataLst>
              <p:tags r:id="rId2"/>
            </p:custDataLst>
          </p:nvPr>
        </p:nvSpPr>
        <p:spPr>
          <a:xfrm>
            <a:off x="1247899" y="3155484"/>
            <a:ext cx="9696202" cy="20621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latin typeface="Arial Narrow" panose="020B0606020202030204" pitchFamily="34" charset="0"/>
              </a:rPr>
              <a:t>Así será también al fin del tiempo. </a:t>
            </a:r>
            <a:r>
              <a:rPr lang="es-ES" sz="3200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rgbClr val="3333FF"/>
                </a:solidFill>
                <a:latin typeface="Arial Narrow" panose="020B0606020202030204" pitchFamily="34" charset="0"/>
              </a:rPr>
              <a:t>“El </a:t>
            </a:r>
            <a:r>
              <a:rPr lang="es-ES" sz="3200" dirty="0">
                <a:ln w="22225">
                  <a:solidFill>
                    <a:srgbClr val="003300"/>
                  </a:solidFill>
                  <a:prstDash val="solid"/>
                </a:ln>
                <a:solidFill>
                  <a:srgbClr val="3333FF"/>
                </a:solidFill>
                <a:latin typeface="Arial Narrow" panose="020B0606020202030204" pitchFamily="34" charset="0"/>
              </a:rPr>
              <a:t>que es injusto, sea injusto todavía; y el que es inmundo, sea inmundo todavía; y el que es justo, practique la justicia todavía; y el que es santo, santifíquese </a:t>
            </a:r>
            <a:r>
              <a:rPr lang="es-ES" sz="3200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rgbClr val="3333FF"/>
                </a:solidFill>
                <a:latin typeface="Arial Narrow" panose="020B0606020202030204" pitchFamily="34" charset="0"/>
              </a:rPr>
              <a:t>todavía”. </a:t>
            </a:r>
            <a:r>
              <a:rPr lang="es-ES" sz="300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Apocalipsis 22:11. 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>
          <a:xfrm>
            <a:off x="10579753" y="295749"/>
            <a:ext cx="628815" cy="767687"/>
          </a:xfrm>
        </p:spPr>
        <p:txBody>
          <a:bodyPr/>
          <a:lstStyle/>
          <a:p>
            <a:pPr>
              <a:defRPr/>
            </a:pPr>
            <a:fld id="{6A029A14-79FC-424A-A7E8-C535C078164C}" type="slidenum">
              <a:rPr lang="es-ES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2370459" y="548680"/>
            <a:ext cx="7451083" cy="1015919"/>
          </a:xfrm>
          <a:prstGeom prst="rect">
            <a:avLst/>
          </a:prstGeom>
          <a:solidFill>
            <a:srgbClr val="FFFFC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001" b="1" i="1" dirty="0">
                <a:ln w="19050">
                  <a:solidFill>
                    <a:srgbClr val="007E00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</a:rPr>
              <a:t>Como en los días de Noé cuando se cierre la puerta no se podrá cambiar de bando.</a:t>
            </a:r>
          </a:p>
        </p:txBody>
      </p:sp>
      <p:sp>
        <p:nvSpPr>
          <p:cNvPr id="7" name="8 Rectángulo"/>
          <p:cNvSpPr/>
          <p:nvPr>
            <p:custDataLst>
              <p:tags r:id="rId3"/>
            </p:custDataLst>
          </p:nvPr>
        </p:nvSpPr>
        <p:spPr>
          <a:xfrm>
            <a:off x="719126" y="5448126"/>
            <a:ext cx="10753747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“Estas palabras se aplican especialmente al tiempo cuando se decidirá irrevocablemente el futuro de cada persona”. </a:t>
            </a:r>
            <a:r>
              <a:rPr lang="es-ES" sz="30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(CBA, Apocalipsis 22:11).</a:t>
            </a:r>
          </a:p>
        </p:txBody>
      </p:sp>
      <p:sp>
        <p:nvSpPr>
          <p:cNvPr id="10" name="8 Rectángulo"/>
          <p:cNvSpPr/>
          <p:nvPr>
            <p:custDataLst>
              <p:tags r:id="rId4"/>
            </p:custDataLst>
          </p:nvPr>
        </p:nvSpPr>
        <p:spPr>
          <a:xfrm>
            <a:off x="1847528" y="1844824"/>
            <a:ext cx="8226315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</a:rPr>
              <a:t>Después que el Señor cerró la puerta del arca, nadie la podía abrir, ya no se podía entrar ni salir.</a:t>
            </a:r>
            <a:endParaRPr lang="es-ES" sz="3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7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Rectángulo">
            <a:extLst>
              <a:ext uri="{FF2B5EF4-FFF2-40B4-BE49-F238E27FC236}">
                <a16:creationId xmlns:a16="http://schemas.microsoft.com/office/drawing/2014/main" id="{52869443-FE22-44DE-9168-AA9F17A7BDC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72081" y="4729856"/>
            <a:ext cx="7047841" cy="1939505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B6492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“Las formas de la religión seguirán en vigor entre las muchedumbres de en medio de las </a:t>
            </a:r>
            <a:r>
              <a:rPr lang="es-ES" sz="3001" kern="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cuales</a:t>
            </a:r>
          </a:p>
          <a:p>
            <a:pPr lvl="0" algn="ctr">
              <a:defRPr/>
            </a:pPr>
            <a:r>
              <a:rPr lang="es-ES" sz="3001" kern="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s-ES" sz="300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Espíritu de Dios </a:t>
            </a:r>
            <a:r>
              <a:rPr lang="es-ES" sz="300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se habrá </a:t>
            </a:r>
            <a:r>
              <a:rPr lang="es-ES" sz="300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retirado</a:t>
            </a:r>
            <a:r>
              <a:rPr lang="es-ES" sz="300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finalmente”. </a:t>
            </a:r>
          </a:p>
          <a:p>
            <a:pPr lvl="0" algn="ctr">
              <a:defRPr/>
            </a:pPr>
            <a:r>
              <a:rPr lang="es-ES" sz="2800" kern="0" dirty="0" smtClean="0">
                <a:ln w="19050">
                  <a:solidFill>
                    <a:srgbClr val="A50021"/>
                  </a:solidFill>
                </a:ln>
                <a:solidFill>
                  <a:srgbClr val="A50021"/>
                </a:solidFill>
                <a:latin typeface="Arial Narrow" panose="020B0606020202030204" pitchFamily="34" charset="0"/>
              </a:rPr>
              <a:t>El Conflicto </a:t>
            </a:r>
            <a:r>
              <a:rPr lang="es-ES" sz="2800" kern="0" dirty="0">
                <a:ln w="19050">
                  <a:solidFill>
                    <a:srgbClr val="A50021"/>
                  </a:solidFill>
                </a:ln>
                <a:solidFill>
                  <a:srgbClr val="A50021"/>
                </a:solidFill>
                <a:latin typeface="Arial Narrow" panose="020B0606020202030204" pitchFamily="34" charset="0"/>
              </a:rPr>
              <a:t>de los Siglos, 601.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B32D4185-3DAF-4437-8C0A-D09A7C251CE6}"/>
              </a:ext>
            </a:extLst>
          </p:cNvPr>
          <p:cNvSpPr txBox="1">
            <a:spLocks/>
          </p:cNvSpPr>
          <p:nvPr/>
        </p:nvSpPr>
        <p:spPr bwMode="gray">
          <a:xfrm>
            <a:off x="9499645" y="295749"/>
            <a:ext cx="628815" cy="767687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defPPr>
              <a:defRPr lang="es-E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A029A14-79FC-424A-A7E8-C535C078164C}" type="slidenum">
              <a:rPr lang="es-ES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9</a:t>
            </a:fld>
            <a:endParaRPr lang="es-ES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4" name="8 Rectángulo">
            <a:extLst>
              <a:ext uri="{FF2B5EF4-FFF2-40B4-BE49-F238E27FC236}">
                <a16:creationId xmlns:a16="http://schemas.microsoft.com/office/drawing/2014/main" id="{D171A303-E298-4AB1-834A-BEA98C9F5C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44283" y="260648"/>
            <a:ext cx="6903437" cy="1077218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FF842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b="1" i="1" kern="0" dirty="0">
                <a:ln>
                  <a:solidFill>
                    <a:srgbClr val="007E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Como en los días de Noé el Espíritu Santo se retirará de los impíos.</a:t>
            </a:r>
            <a:endParaRPr lang="es-ES" sz="2800" b="1" i="1" kern="0" dirty="0">
              <a:ln>
                <a:solidFill>
                  <a:srgbClr val="007E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8 Rectángulo">
            <a:extLst>
              <a:ext uri="{FF2B5EF4-FFF2-40B4-BE49-F238E27FC236}">
                <a16:creationId xmlns:a16="http://schemas.microsoft.com/office/drawing/2014/main" id="{52869443-FE22-44DE-9168-AA9F17A7BDC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47728" y="2636913"/>
            <a:ext cx="6894847" cy="1939505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B6492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“Los impíos han dejado concluir su tiempo de gracia; </a:t>
            </a:r>
            <a:r>
              <a:rPr lang="es-ES" sz="300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Espíritu de Dios</a:t>
            </a:r>
            <a:r>
              <a:rPr lang="es-ES" sz="300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, al que se opusieran obstinadamente, acabó por </a:t>
            </a:r>
            <a:r>
              <a:rPr lang="es-ES" sz="300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apartarse</a:t>
            </a:r>
            <a:r>
              <a:rPr lang="es-ES" sz="300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de ellos”. </a:t>
            </a:r>
            <a:r>
              <a:rPr lang="es-ES" sz="2800" kern="0" dirty="0" smtClean="0">
                <a:ln w="19050">
                  <a:solidFill>
                    <a:srgbClr val="A50021"/>
                  </a:solidFill>
                </a:ln>
                <a:solidFill>
                  <a:srgbClr val="A50021"/>
                </a:solidFill>
                <a:latin typeface="Arial Narrow" panose="020B0606020202030204" pitchFamily="34" charset="0"/>
              </a:rPr>
              <a:t>El Conflicto </a:t>
            </a:r>
            <a:r>
              <a:rPr lang="es-ES" sz="2800" kern="0" dirty="0">
                <a:ln w="19050">
                  <a:solidFill>
                    <a:srgbClr val="A50021"/>
                  </a:solidFill>
                </a:ln>
                <a:solidFill>
                  <a:srgbClr val="A50021"/>
                </a:solidFill>
                <a:latin typeface="Arial Narrow" panose="020B0606020202030204" pitchFamily="34" charset="0"/>
              </a:rPr>
              <a:t>de los Siglos, 600.</a:t>
            </a:r>
          </a:p>
        </p:txBody>
      </p:sp>
      <p:sp>
        <p:nvSpPr>
          <p:cNvPr id="6" name="8 Rectángulo">
            <a:extLst>
              <a:ext uri="{FF2B5EF4-FFF2-40B4-BE49-F238E27FC236}">
                <a16:creationId xmlns:a16="http://schemas.microsoft.com/office/drawing/2014/main" id="{52869443-FE22-44DE-9168-AA9F17A7BDC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87688" y="1484785"/>
            <a:ext cx="5616624" cy="1015919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B6492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00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No contenderá mi espíritu con el hombre para siempre. </a:t>
            </a:r>
            <a:r>
              <a:rPr lang="es-ES" sz="300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Génesis 6:3.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50" y="2660129"/>
            <a:ext cx="2098283" cy="191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7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cPoKH1z8KMtVBadxZa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4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5816</TotalTime>
  <Words>2753</Words>
  <Application>Microsoft Office PowerPoint</Application>
  <PresentationFormat>Panorámica</PresentationFormat>
  <Paragraphs>132</Paragraphs>
  <Slides>30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30</vt:i4>
      </vt:variant>
    </vt:vector>
  </HeadingPairs>
  <TitlesOfParts>
    <vt:vector size="48" baseType="lpstr">
      <vt:lpstr>Arial</vt:lpstr>
      <vt:lpstr>Arial Narrow</vt:lpstr>
      <vt:lpstr>Calibri</vt:lpstr>
      <vt:lpstr>Calibri Light</vt:lpstr>
      <vt:lpstr>Cambria</vt:lpstr>
      <vt:lpstr>Century Gothic</vt:lpstr>
      <vt:lpstr>Times New Roman</vt:lpstr>
      <vt:lpstr>Wingdings 3</vt:lpstr>
      <vt:lpstr>Tema de Office</vt:lpstr>
      <vt:lpstr>1_Tema de Office</vt:lpstr>
      <vt:lpstr>Ion</vt:lpstr>
      <vt:lpstr>4_Tema de Office</vt:lpstr>
      <vt:lpstr>6_Tema de Office</vt:lpstr>
      <vt:lpstr>7_Tema de Office</vt:lpstr>
      <vt:lpstr>5_Tema de Office</vt:lpstr>
      <vt:lpstr>2_Tema de Office</vt:lpstr>
      <vt:lpstr>3_Tema de Office</vt:lpstr>
      <vt:lpstr>8_Tema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USUARIO</cp:lastModifiedBy>
  <cp:revision>1468</cp:revision>
  <dcterms:created xsi:type="dcterms:W3CDTF">2013-04-05T22:17:02Z</dcterms:created>
  <dcterms:modified xsi:type="dcterms:W3CDTF">2023-03-28T03:19:25Z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1K6f-_67nVWkg5OomI8bmZJQfB5S_W6qmVZQj97X9glQ</vt:lpwstr>
  </property>
  <property fmtid="{D5CDD505-2E9C-101B-9397-08002B2CF9AE}" pid="4" name="Google.Documents.RevisionId">
    <vt:lpwstr>17124806163795345925</vt:lpwstr>
  </property>
  <property fmtid="{D5CDD505-2E9C-101B-9397-08002B2CF9AE}" pid="5" name="Google.Documents.PreviousRevisionId">
    <vt:lpwstr>15639773403302168088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