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7" r:id="rId9"/>
    <p:sldId id="264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9F333"/>
    <a:srgbClr val="FFD243"/>
    <a:srgbClr val="FFC91D"/>
    <a:srgbClr val="0000FF"/>
    <a:srgbClr val="800000"/>
    <a:srgbClr val="3A0000"/>
    <a:srgbClr val="000036"/>
    <a:srgbClr val="1FF147"/>
    <a:srgbClr val="AD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1" autoAdjust="0"/>
    <p:restoredTop sz="94660"/>
  </p:normalViewPr>
  <p:slideViewPr>
    <p:cSldViewPr>
      <p:cViewPr varScale="1">
        <p:scale>
          <a:sx n="87" d="100"/>
          <a:sy n="87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88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5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5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97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116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36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55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355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7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88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07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27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83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3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97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20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55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E2DB-B99B-4A62-B139-06EEDF8CEB29}" type="datetimeFigureOut">
              <a:rPr lang="es-ES" smtClean="0"/>
              <a:t>24/04/2014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064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2419146"/>
            <a:ext cx="7560840" cy="1569660"/>
          </a:xfrm>
          <a:prstGeom prst="rect">
            <a:avLst/>
          </a:prstGeom>
          <a:ln>
            <a:headEnd/>
            <a:tailEnd/>
          </a:ln>
          <a:effectLst>
            <a:glow>
              <a:srgbClr val="FFFF00"/>
            </a:glow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CÓMO ESTUDIAR</a:t>
            </a:r>
            <a:r>
              <a:rPr kumimoji="0" lang="es-CO" sz="4800" b="1" i="0" u="none" strike="noStrike" kern="0" normalizeH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LA BIBLIA CON PROVECHO</a:t>
            </a:r>
            <a:endParaRPr kumimoji="0" lang="es-CO" sz="4800" b="1" i="0" u="none" strike="noStrike" kern="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5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404664"/>
            <a:ext cx="6255314" cy="5632311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kern="0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19F3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 la Escritura es inspirada por Dios, y útil para enseñar, para redargüir, para corregir, para instruir en justicia, a fin de que el hombre de Dios sea perfecto, enteramente preparado para toda buena </a:t>
            </a:r>
            <a:r>
              <a:rPr lang="es-ES" sz="3600" b="1" kern="0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19F3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kern="0" spc="50" dirty="0" smtClean="0">
                <a:ln w="9525" cmpd="sng">
                  <a:solidFill>
                    <a:srgbClr val="00006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3600" b="1" kern="0" spc="50" dirty="0">
                <a:ln w="9525" cmpd="sng">
                  <a:solidFill>
                    <a:srgbClr val="00006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Timoteo 3.16-17</a:t>
            </a:r>
            <a:endParaRPr lang="es-ES" sz="3600" b="1" kern="0" spc="50" dirty="0" smtClean="0">
              <a:ln w="9525" cmpd="sng">
                <a:solidFill>
                  <a:srgbClr val="000066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9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756" y="920620"/>
            <a:ext cx="7938628" cy="5016758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0" lvl="0" indent="-11430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s-ES" sz="4000" b="1" kern="0" spc="50" dirty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ADF50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Observación: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kern="0" spc="50" dirty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ADF50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¿Qué dice el  texto?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Leer con atención.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Vuelva a leer </a:t>
            </a: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texto.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Trabaje sobre lo que dice el texto. </a:t>
            </a:r>
            <a:endParaRPr lang="es-CO" sz="4000" b="1" kern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alterar </a:t>
            </a: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texto.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adaptar </a:t>
            </a: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texto.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9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756" y="1228396"/>
            <a:ext cx="8964488" cy="440120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kern="0" spc="50" dirty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2. Interpretación </a:t>
            </a:r>
            <a:r>
              <a:rPr lang="es-ES" sz="4000" b="1" kern="0" spc="50" dirty="0" smtClean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¿</a:t>
            </a:r>
            <a:r>
              <a:rPr lang="es-ES" sz="4000" b="1" kern="0" spc="50" dirty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Qué significa el </a:t>
            </a:r>
            <a:r>
              <a:rPr lang="es-ES" sz="4000" b="1" kern="0" spc="50" dirty="0" smtClean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texto?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Cuidadosa observación.</a:t>
            </a:r>
            <a:endParaRPr lang="es-CO" sz="4000" b="1" kern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apresurarse.</a:t>
            </a:r>
            <a:endParaRPr lang="es-CO" sz="4000" b="1" kern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suponer.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forzar el texto.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CO" sz="4000" b="1" kern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prejuiciar</a:t>
            </a: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 texto.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9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31105"/>
            <a:ext cx="9611544" cy="440120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 smtClean="0">
                <a:ln w="9525" cmpd="sng">
                  <a:solidFill>
                    <a:srgbClr val="19F333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Tener en cuenta los </a:t>
            </a:r>
            <a:r>
              <a:rPr lang="es-ES" sz="4000" b="1" kern="0" spc="50" dirty="0">
                <a:ln w="9525" cmpd="sng">
                  <a:solidFill>
                    <a:srgbClr val="19F333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diferentes tipos de literatura. </a:t>
            </a:r>
            <a:endParaRPr lang="es-CO" sz="4000" b="1" kern="0" spc="50" dirty="0" smtClean="0">
              <a:ln w="9525" cmpd="sng">
                <a:solidFill>
                  <a:srgbClr val="19F333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¿Es </a:t>
            </a: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literal </a:t>
            </a: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simbólico? 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¿Es algo cultural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algo general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O" sz="4000" b="1" kern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¿Es profecía o narración</a:t>
            </a: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nseñanza o histórico.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4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610136"/>
            <a:ext cx="8964488" cy="5632311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 smtClean="0">
                <a:ln w="9525" cmpd="sng">
                  <a:solidFill>
                    <a:srgbClr val="19F333"/>
                  </a:solidFill>
                  <a:prstDash val="solid"/>
                </a:ln>
                <a:solidFill>
                  <a:srgbClr val="19F3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hágale </a:t>
            </a:r>
            <a:r>
              <a:rPr lang="es-ES" sz="4000" b="1" kern="0" spc="50" dirty="0">
                <a:ln w="9525" cmpd="sng">
                  <a:solidFill>
                    <a:srgbClr val="19F333"/>
                  </a:solidFill>
                  <a:prstDash val="solid"/>
                </a:ln>
                <a:solidFill>
                  <a:srgbClr val="19F3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todas las preguntas que se le </a:t>
            </a:r>
            <a:r>
              <a:rPr lang="es-ES" sz="4000" b="1" kern="0" spc="50" dirty="0" smtClean="0">
                <a:ln w="9525" cmpd="sng">
                  <a:solidFill>
                    <a:srgbClr val="19F333"/>
                  </a:solidFill>
                  <a:prstDash val="solid"/>
                </a:ln>
                <a:solidFill>
                  <a:srgbClr val="19F3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ocurran.</a:t>
            </a:r>
            <a:endParaRPr lang="es-ES" sz="4000" b="1" kern="0" spc="50" dirty="0" smtClean="0">
              <a:ln w="9525" cmpd="sng">
                <a:solidFill>
                  <a:srgbClr val="19F333"/>
                </a:solidFill>
                <a:prstDash val="solid"/>
              </a:ln>
              <a:solidFill>
                <a:srgbClr val="19F3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ocurre </a:t>
            </a: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texto?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¿Quién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habla, y a quién? 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lo </a:t>
            </a: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dice? </a:t>
            </a:r>
            <a:endParaRPr lang="es-ES" sz="4000" b="1" kern="0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se hace lo que pide el pasaje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otros pasajes similares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hay en la Biblia?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0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"/>
            <a:ext cx="9144000" cy="685572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476672"/>
            <a:ext cx="6471338" cy="563231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kern="0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ejemplo de los </a:t>
            </a:r>
            <a:r>
              <a:rPr lang="es-ES" sz="3600" b="1" kern="0" spc="5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bereanos</a:t>
            </a:r>
            <a:r>
              <a:rPr lang="es-ES" sz="3600" b="1" kern="0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kern="0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“Y </a:t>
            </a:r>
            <a:r>
              <a:rPr lang="es-ES" sz="3600" b="1" kern="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éstos eran más nobles que los que estaban en Tesalónica, pues recibieron la palabra con toda solicitud, </a:t>
            </a:r>
            <a:r>
              <a:rPr lang="es-ES" sz="36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escudriñando</a:t>
            </a:r>
            <a:r>
              <a:rPr lang="es-ES" sz="36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kern="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cada día las Escrituras para ver si estas cosas eran </a:t>
            </a:r>
            <a:r>
              <a:rPr lang="es-ES" sz="3600" b="1" kern="0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así”. </a:t>
            </a:r>
            <a:endParaRPr lang="es-ES" sz="3600" b="1" kern="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ES" sz="3600" b="1" kern="0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Hechos </a:t>
            </a:r>
            <a:r>
              <a:rPr lang="es-ES" sz="36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17:11</a:t>
            </a:r>
            <a:endParaRPr lang="es-ES" sz="3600" b="1" kern="0" spc="50" dirty="0" smtClean="0">
              <a:ln w="952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7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9366" y="611205"/>
            <a:ext cx="4486690" cy="3170099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kern="0" spc="50" dirty="0" smtClean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ADF50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Tenga en cuenta qué si algo no es claro para usted, el problema no está aquí</a:t>
            </a:r>
            <a:endParaRPr lang="es-ES" sz="4000" b="1" kern="0" spc="50" dirty="0" smtClean="0">
              <a:ln w="12700" cmpd="sng">
                <a:solidFill>
                  <a:srgbClr val="1FF147"/>
                </a:solidFill>
                <a:prstDash val="solid"/>
              </a:ln>
              <a:solidFill>
                <a:srgbClr val="ADF50B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692696"/>
            <a:ext cx="2753296" cy="27532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677" y="3861048"/>
            <a:ext cx="2762787" cy="24306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71600" y="4414665"/>
            <a:ext cx="3339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kern="0" spc="50" dirty="0" smtClean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ADF50B"/>
                </a:solidFill>
                <a:effectLst>
                  <a:glow rad="38100">
                    <a:srgbClr val="DF2E28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problema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kern="0" spc="50" dirty="0" smtClean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ADF50B"/>
                </a:solidFill>
                <a:effectLst>
                  <a:glow rad="38100">
                    <a:srgbClr val="DF2E28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está  </a:t>
            </a:r>
            <a:r>
              <a:rPr lang="es-ES" sz="4000" b="1" kern="0" spc="50" dirty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ADF50B"/>
                </a:solidFill>
                <a:effectLst>
                  <a:glow rad="38100">
                    <a:srgbClr val="DF2E28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aquí.</a:t>
            </a:r>
            <a:endParaRPr lang="es-ES" sz="2800" b="1" kern="0" spc="50" dirty="0">
              <a:ln w="9525" cmpd="sng">
                <a:solidFill>
                  <a:srgbClr val="DF2E28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DF2E28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 rot="20695779">
            <a:off x="3210448" y="2904166"/>
            <a:ext cx="338352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 derecha 6"/>
          <p:cNvSpPr/>
          <p:nvPr/>
        </p:nvSpPr>
        <p:spPr>
          <a:xfrm rot="21213673">
            <a:off x="3833596" y="5129593"/>
            <a:ext cx="269532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6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756" y="1733038"/>
            <a:ext cx="8964488" cy="40010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5400" b="1" kern="0" spc="50" dirty="0" smtClean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ADF50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Aharoni" pitchFamily="2" charset="-79"/>
              </a:rPr>
              <a:t>3</a:t>
            </a:r>
            <a:r>
              <a:rPr lang="es-ES" sz="4000" b="1" kern="0" spc="50" dirty="0" smtClean="0">
                <a:ln w="12700" cmpd="sng">
                  <a:solidFill>
                    <a:srgbClr val="1FF147"/>
                  </a:solidFill>
                  <a:prstDash val="solid"/>
                </a:ln>
                <a:solidFill>
                  <a:srgbClr val="ADF50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r>
              <a:rPr lang="es-ES" sz="40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Aplicación : ¿</a:t>
            </a:r>
            <a:r>
              <a:rPr lang="es-ES" sz="4000" b="1" kern="0" spc="50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Cómo </a:t>
            </a:r>
            <a:r>
              <a:rPr lang="es-ES" sz="40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 aplica el </a:t>
            </a:r>
            <a:r>
              <a:rPr lang="es-ES" sz="4000" b="1" kern="0" spc="50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el</a:t>
            </a:r>
            <a:r>
              <a:rPr lang="es-ES" sz="40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s-ES" sz="4000" b="1" kern="0" spc="50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pasaje </a:t>
            </a:r>
            <a:r>
              <a:rPr lang="es-ES" sz="40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</a:t>
            </a:r>
            <a:r>
              <a:rPr lang="es-ES" sz="4000" b="1" kern="0" spc="50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mi </a:t>
            </a:r>
            <a:r>
              <a:rPr lang="es-ES" sz="40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D24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vida? </a:t>
            </a:r>
          </a:p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hemos comprendido </a:t>
            </a: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pasaje bíblico, somos responsables de obedecerlo y vivirlo. </a:t>
            </a:r>
            <a:endParaRPr lang="es-ES" sz="4000" b="1" kern="0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65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1600" y="1024034"/>
            <a:ext cx="7488832" cy="5016758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lvl="0" indent="-8572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objetivo del </a:t>
            </a: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 serio de la Palabra de Dios es una vida transformada por el poder del Espíritu Santo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actúa </a:t>
            </a: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nuestras vidas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medio de </a:t>
            </a:r>
            <a:r>
              <a:rPr lang="es-ES" sz="4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40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Escritura.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5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332</TotalTime>
  <Words>326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Century Gothic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dónde  y a quiénes</dc:title>
  <dc:creator>Luffi</dc:creator>
  <cp:lastModifiedBy>WindowsRD</cp:lastModifiedBy>
  <cp:revision>39</cp:revision>
  <dcterms:created xsi:type="dcterms:W3CDTF">2013-04-13T02:54:06Z</dcterms:created>
  <dcterms:modified xsi:type="dcterms:W3CDTF">2014-04-24T14:06:58Z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1h8z9fuht130Tn_l_r8N6AuVsJWcqB8E0DLN1OMvfTH4</vt:lpwstr>
  </property>
  <property fmtid="{D5CDD505-2E9C-101B-9397-08002B2CF9AE}" pid="4" name="Google.Documents.RevisionId">
    <vt:lpwstr>10253079382142271501</vt:lpwstr>
  </property>
  <property fmtid="{D5CDD505-2E9C-101B-9397-08002B2CF9AE}" pid="5" name="Google.Documents.PreviousRevisionId">
    <vt:lpwstr>17336298699588335290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