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6" r:id="rId3"/>
    <p:sldId id="257" r:id="rId4"/>
    <p:sldId id="266" r:id="rId5"/>
    <p:sldId id="258" r:id="rId6"/>
    <p:sldId id="259"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9" r:id="rId22"/>
    <p:sldId id="280" r:id="rId23"/>
    <p:sldId id="278" r:id="rId24"/>
    <p:sldId id="281" r:id="rId25"/>
    <p:sldId id="277" r:id="rId26"/>
    <p:sldId id="282" r:id="rId2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571" autoAdjust="0"/>
  </p:normalViewPr>
  <p:slideViewPr>
    <p:cSldViewPr snapToGrid="0" snapToObjects="1">
      <p:cViewPr varScale="1">
        <p:scale>
          <a:sx n="41" d="100"/>
          <a:sy n="41" d="100"/>
        </p:scale>
        <p:origin x="-222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6E160-F130-2C4C-BBAC-6ECB96825528}" type="datetimeFigureOut">
              <a:rPr lang="es-ES" smtClean="0"/>
              <a:t>11/12/2014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6E20C-A9FB-674E-98C8-2A4B2C78EAF0}" type="slidenum">
              <a:rPr lang="es-ES" smtClean="0"/>
              <a:t>‹Nº›</a:t>
            </a:fld>
            <a:endParaRPr lang="es-ES"/>
          </a:p>
        </p:txBody>
      </p:sp>
    </p:spTree>
    <p:extLst>
      <p:ext uri="{BB962C8B-B14F-4D97-AF65-F5344CB8AC3E}">
        <p14:creationId xmlns:p14="http://schemas.microsoft.com/office/powerpoint/2010/main" val="287833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TE VOY A DESTRUIR</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3</a:t>
            </a:fld>
            <a:endParaRPr lang="es-ES"/>
          </a:p>
        </p:txBody>
      </p:sp>
    </p:spTree>
    <p:extLst>
      <p:ext uri="{BB962C8B-B14F-4D97-AF65-F5344CB8AC3E}">
        <p14:creationId xmlns:p14="http://schemas.microsoft.com/office/powerpoint/2010/main" val="105204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AMOR AL PODER EN LA PAREJA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12</a:t>
            </a:fld>
            <a:endParaRPr lang="es-ES"/>
          </a:p>
        </p:txBody>
      </p:sp>
    </p:spTree>
    <p:extLst>
      <p:ext uri="{BB962C8B-B14F-4D97-AF65-F5344CB8AC3E}">
        <p14:creationId xmlns:p14="http://schemas.microsoft.com/office/powerpoint/2010/main" val="287096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OCULTAR SU DEBILIDAD</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13</a:t>
            </a:fld>
            <a:endParaRPr lang="es-ES"/>
          </a:p>
        </p:txBody>
      </p:sp>
    </p:spTree>
    <p:extLst>
      <p:ext uri="{BB962C8B-B14F-4D97-AF65-F5344CB8AC3E}">
        <p14:creationId xmlns:p14="http://schemas.microsoft.com/office/powerpoint/2010/main" val="294422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PASION POR LA MODA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14</a:t>
            </a:fld>
            <a:endParaRPr lang="es-ES"/>
          </a:p>
        </p:txBody>
      </p:sp>
    </p:spTree>
    <p:extLst>
      <p:ext uri="{BB962C8B-B14F-4D97-AF65-F5344CB8AC3E}">
        <p14:creationId xmlns:p14="http://schemas.microsoft.com/office/powerpoint/2010/main" val="183549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TODOS</a:t>
            </a:r>
            <a:r>
              <a:rPr lang="es-ES" baseline="0" dirty="0" smtClean="0"/>
              <a:t> SON INDIGNOS DE ELLA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15</a:t>
            </a:fld>
            <a:endParaRPr lang="es-ES"/>
          </a:p>
        </p:txBody>
      </p:sp>
    </p:spTree>
    <p:extLst>
      <p:ext uri="{BB962C8B-B14F-4D97-AF65-F5344CB8AC3E}">
        <p14:creationId xmlns:p14="http://schemas.microsoft.com/office/powerpoint/2010/main" val="387955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HACERSE NOTAR POR LA PLATA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16</a:t>
            </a:fld>
            <a:endParaRPr lang="es-ES"/>
          </a:p>
        </p:txBody>
      </p:sp>
    </p:spTree>
    <p:extLst>
      <p:ext uri="{BB962C8B-B14F-4D97-AF65-F5344CB8AC3E}">
        <p14:creationId xmlns:p14="http://schemas.microsoft.com/office/powerpoint/2010/main" val="302268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TRAICION</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17</a:t>
            </a:fld>
            <a:endParaRPr lang="es-ES"/>
          </a:p>
        </p:txBody>
      </p:sp>
    </p:spTree>
    <p:extLst>
      <p:ext uri="{BB962C8B-B14F-4D97-AF65-F5344CB8AC3E}">
        <p14:creationId xmlns:p14="http://schemas.microsoft.com/office/powerpoint/2010/main" val="253401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CELOS COMPULSIVOS</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18</a:t>
            </a:fld>
            <a:endParaRPr lang="es-ES"/>
          </a:p>
        </p:txBody>
      </p:sp>
    </p:spTree>
    <p:extLst>
      <p:ext uri="{BB962C8B-B14F-4D97-AF65-F5344CB8AC3E}">
        <p14:creationId xmlns:p14="http://schemas.microsoft.com/office/powerpoint/2010/main" val="359166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SALIR ADELANTE</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19</a:t>
            </a:fld>
            <a:endParaRPr lang="es-ES"/>
          </a:p>
        </p:txBody>
      </p:sp>
    </p:spTree>
    <p:extLst>
      <p:ext uri="{BB962C8B-B14F-4D97-AF65-F5344CB8AC3E}">
        <p14:creationId xmlns:p14="http://schemas.microsoft.com/office/powerpoint/2010/main" val="119586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 SER RESCATADA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20</a:t>
            </a:fld>
            <a:endParaRPr lang="es-ES"/>
          </a:p>
        </p:txBody>
      </p:sp>
    </p:spTree>
    <p:extLst>
      <p:ext uri="{BB962C8B-B14F-4D97-AF65-F5344CB8AC3E}">
        <p14:creationId xmlns:p14="http://schemas.microsoft.com/office/powerpoint/2010/main" val="427925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ANIÑADO</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4</a:t>
            </a:fld>
            <a:endParaRPr lang="es-ES"/>
          </a:p>
        </p:txBody>
      </p:sp>
    </p:spTree>
    <p:extLst>
      <p:ext uri="{BB962C8B-B14F-4D97-AF65-F5344CB8AC3E}">
        <p14:creationId xmlns:p14="http://schemas.microsoft.com/office/powerpoint/2010/main" val="193145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SEDUCTOR</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5</a:t>
            </a:fld>
            <a:endParaRPr lang="es-ES"/>
          </a:p>
        </p:txBody>
      </p:sp>
    </p:spTree>
    <p:extLst>
      <p:ext uri="{BB962C8B-B14F-4D97-AF65-F5344CB8AC3E}">
        <p14:creationId xmlns:p14="http://schemas.microsoft.com/office/powerpoint/2010/main" val="190596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QUE ACEPTA EL CASTIGO</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6</a:t>
            </a:fld>
            <a:endParaRPr lang="es-ES"/>
          </a:p>
        </p:txBody>
      </p:sp>
    </p:spTree>
    <p:extLst>
      <p:ext uri="{BB962C8B-B14F-4D97-AF65-F5344CB8AC3E}">
        <p14:creationId xmlns:p14="http://schemas.microsoft.com/office/powerpoint/2010/main" val="97706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ADICTOS A LA</a:t>
            </a:r>
            <a:r>
              <a:rPr lang="es-ES" baseline="0" dirty="0" smtClean="0"/>
              <a:t> APROBACIÓN</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7</a:t>
            </a:fld>
            <a:endParaRPr lang="es-ES"/>
          </a:p>
        </p:txBody>
      </p:sp>
    </p:spTree>
    <p:extLst>
      <p:ext uri="{BB962C8B-B14F-4D97-AF65-F5344CB8AC3E}">
        <p14:creationId xmlns:p14="http://schemas.microsoft.com/office/powerpoint/2010/main" val="91642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INFIDELIDAD VENGATIVA</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8</a:t>
            </a:fld>
            <a:endParaRPr lang="es-ES"/>
          </a:p>
        </p:txBody>
      </p:sp>
    </p:spTree>
    <p:extLst>
      <p:ext uri="{BB962C8B-B14F-4D97-AF65-F5344CB8AC3E}">
        <p14:creationId xmlns:p14="http://schemas.microsoft.com/office/powerpoint/2010/main" val="53416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ADICCION</a:t>
            </a:r>
            <a:r>
              <a:rPr lang="es-ES" baseline="0" dirty="0" smtClean="0"/>
              <a:t> A LA SEDUCCION IRREAL</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9</a:t>
            </a:fld>
            <a:endParaRPr lang="es-ES"/>
          </a:p>
        </p:txBody>
      </p:sp>
    </p:spTree>
    <p:extLst>
      <p:ext uri="{BB962C8B-B14F-4D97-AF65-F5344CB8AC3E}">
        <p14:creationId xmlns:p14="http://schemas.microsoft.com/office/powerpoint/2010/main" val="75230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DESPRECIO DEL SER AMADO</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10</a:t>
            </a:fld>
            <a:endParaRPr lang="es-ES"/>
          </a:p>
        </p:txBody>
      </p:sp>
    </p:spTree>
    <p:extLst>
      <p:ext uri="{BB962C8B-B14F-4D97-AF65-F5344CB8AC3E}">
        <p14:creationId xmlns:p14="http://schemas.microsoft.com/office/powerpoint/2010/main" val="384355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 BUENAS Y LAS</a:t>
            </a:r>
            <a:r>
              <a:rPr lang="es-ES" baseline="0" dirty="0" smtClean="0"/>
              <a:t> MALAS</a:t>
            </a:r>
            <a:endParaRPr lang="es-ES" dirty="0"/>
          </a:p>
        </p:txBody>
      </p:sp>
      <p:sp>
        <p:nvSpPr>
          <p:cNvPr id="4" name="Marcador de número de diapositiva 3"/>
          <p:cNvSpPr>
            <a:spLocks noGrp="1"/>
          </p:cNvSpPr>
          <p:nvPr>
            <p:ph type="sldNum" sz="quarter" idx="10"/>
          </p:nvPr>
        </p:nvSpPr>
        <p:spPr/>
        <p:txBody>
          <a:bodyPr/>
          <a:lstStyle/>
          <a:p>
            <a:fld id="{D7B6E20C-A9FB-674E-98C8-2A4B2C78EAF0}" type="slidenum">
              <a:rPr lang="es-ES" smtClean="0"/>
              <a:t>11</a:t>
            </a:fld>
            <a:endParaRPr lang="es-ES"/>
          </a:p>
        </p:txBody>
      </p:sp>
    </p:spTree>
    <p:extLst>
      <p:ext uri="{BB962C8B-B14F-4D97-AF65-F5344CB8AC3E}">
        <p14:creationId xmlns:p14="http://schemas.microsoft.com/office/powerpoint/2010/main" val="275320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FF6DCD9-EECC-1A40-85D4-56E5B2C81A56}" type="datetimeFigureOut">
              <a:rPr lang="es-ES" smtClean="0"/>
              <a:t>11/12/2014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1761253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FF6DCD9-EECC-1A40-85D4-56E5B2C81A56}" type="datetimeFigureOut">
              <a:rPr lang="es-ES" smtClean="0"/>
              <a:t>11/12/2014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186968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FF6DCD9-EECC-1A40-85D4-56E5B2C81A56}" type="datetimeFigureOut">
              <a:rPr lang="es-ES" smtClean="0"/>
              <a:t>11/12/2014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2710118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FF6DCD9-EECC-1A40-85D4-56E5B2C81A56}" type="datetimeFigureOut">
              <a:rPr lang="es-ES" smtClean="0"/>
              <a:t>11/12/2014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3897452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FF6DCD9-EECC-1A40-85D4-56E5B2C81A56}" type="datetimeFigureOut">
              <a:rPr lang="es-ES" smtClean="0"/>
              <a:t>11/12/2014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21264528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FF6DCD9-EECC-1A40-85D4-56E5B2C81A56}" type="datetimeFigureOut">
              <a:rPr lang="es-ES" smtClean="0"/>
              <a:t>11/12/2014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3880968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FF6DCD9-EECC-1A40-85D4-56E5B2C81A56}" type="datetimeFigureOut">
              <a:rPr lang="es-ES" smtClean="0"/>
              <a:t>11/12/2014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2773762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FF6DCD9-EECC-1A40-85D4-56E5B2C81A56}" type="datetimeFigureOut">
              <a:rPr lang="es-ES" smtClean="0"/>
              <a:t>11/12/2014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1552989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F6DCD9-EECC-1A40-85D4-56E5B2C81A56}" type="datetimeFigureOut">
              <a:rPr lang="es-ES" smtClean="0"/>
              <a:t>11/12/2014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785367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FF6DCD9-EECC-1A40-85D4-56E5B2C81A56}" type="datetimeFigureOut">
              <a:rPr lang="es-ES" smtClean="0"/>
              <a:t>11/12/2014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3073469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FF6DCD9-EECC-1A40-85D4-56E5B2C81A56}" type="datetimeFigureOut">
              <a:rPr lang="es-ES" smtClean="0"/>
              <a:t>11/12/2014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0D1FA2E-E24A-3741-B64A-46240E8F0D5B}" type="slidenum">
              <a:rPr lang="es-ES" smtClean="0"/>
              <a:t>‹Nº›</a:t>
            </a:fld>
            <a:endParaRPr lang="es-ES"/>
          </a:p>
        </p:txBody>
      </p:sp>
    </p:spTree>
    <p:extLst>
      <p:ext uri="{BB962C8B-B14F-4D97-AF65-F5344CB8AC3E}">
        <p14:creationId xmlns:p14="http://schemas.microsoft.com/office/powerpoint/2010/main" val="2809782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DCD9-EECC-1A40-85D4-56E5B2C81A56}" type="datetimeFigureOut">
              <a:rPr lang="es-ES" smtClean="0"/>
              <a:t>11/12/2014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1FA2E-E24A-3741-B64A-46240E8F0D5B}" type="slidenum">
              <a:rPr lang="es-ES" smtClean="0"/>
              <a:t>‹Nº›</a:t>
            </a:fld>
            <a:endParaRPr lang="es-ES"/>
          </a:p>
        </p:txBody>
      </p:sp>
    </p:spTree>
    <p:extLst>
      <p:ext uri="{BB962C8B-B14F-4D97-AF65-F5344CB8AC3E}">
        <p14:creationId xmlns:p14="http://schemas.microsoft.com/office/powerpoint/2010/main" val="184816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10649"/>
            <a:ext cx="7772400" cy="3192962"/>
          </a:xfrm>
        </p:spPr>
        <p:txBody>
          <a:bodyPr>
            <a:normAutofit/>
          </a:bodyPr>
          <a:lstStyle/>
          <a:p>
            <a:r>
              <a:rPr lang="es-ES" dirty="0" smtClean="0"/>
              <a:t>AMOR SIN COMPLEJOS</a:t>
            </a:r>
            <a:endParaRPr lang="es-ES" dirty="0"/>
          </a:p>
        </p:txBody>
      </p:sp>
      <p:sp>
        <p:nvSpPr>
          <p:cNvPr id="3" name="Subtítulo 2"/>
          <p:cNvSpPr>
            <a:spLocks noGrp="1"/>
          </p:cNvSpPr>
          <p:nvPr>
            <p:ph type="subTitle" idx="1"/>
          </p:nvPr>
        </p:nvSpPr>
        <p:spPr>
          <a:xfrm>
            <a:off x="3411192" y="5390666"/>
            <a:ext cx="5047008" cy="496268"/>
          </a:xfrm>
        </p:spPr>
        <p:txBody>
          <a:bodyPr>
            <a:normAutofit fontScale="92500" lnSpcReduction="20000"/>
          </a:bodyPr>
          <a:lstStyle/>
          <a:p>
            <a:r>
              <a:rPr lang="es-ES" dirty="0" smtClean="0"/>
              <a:t>Mg. Yván Balabarca Cárdenas</a:t>
            </a:r>
            <a:endParaRPr lang="es-ES" dirty="0"/>
          </a:p>
        </p:txBody>
      </p:sp>
    </p:spTree>
    <p:extLst>
      <p:ext uri="{BB962C8B-B14F-4D97-AF65-F5344CB8AC3E}">
        <p14:creationId xmlns:p14="http://schemas.microsoft.com/office/powerpoint/2010/main" val="1058031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Síndrome de Eco y Narciso</a:t>
            </a:r>
            <a:endParaRPr lang="es-ES" dirty="0"/>
          </a:p>
        </p:txBody>
      </p:sp>
      <p:pic>
        <p:nvPicPr>
          <p:cNvPr id="3" name="Imagen 2"/>
          <p:cNvPicPr>
            <a:picLocks noChangeAspect="1"/>
          </p:cNvPicPr>
          <p:nvPr/>
        </p:nvPicPr>
        <p:blipFill rotWithShape="1">
          <a:blip r:embed="rId3"/>
          <a:srcRect l="10263" r="14138"/>
          <a:stretch/>
        </p:blipFill>
        <p:spPr>
          <a:xfrm>
            <a:off x="809204" y="2003149"/>
            <a:ext cx="3859278" cy="3851901"/>
          </a:xfrm>
          <a:prstGeom prst="rect">
            <a:avLst/>
          </a:prstGeom>
        </p:spPr>
      </p:pic>
      <p:sp>
        <p:nvSpPr>
          <p:cNvPr id="4" name="Título 1"/>
          <p:cNvSpPr txBox="1">
            <a:spLocks/>
          </p:cNvSpPr>
          <p:nvPr/>
        </p:nvSpPr>
        <p:spPr>
          <a:xfrm>
            <a:off x="4979714" y="1645823"/>
            <a:ext cx="3859486" cy="455532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El hombre que desprecia un amor, y la mujer que no se puede reponer…</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Agar y Sara</a:t>
            </a:r>
            <a:endParaRPr lang="es-ES" dirty="0"/>
          </a:p>
        </p:txBody>
      </p:sp>
      <p:pic>
        <p:nvPicPr>
          <p:cNvPr id="3" name="Imagen 2"/>
          <p:cNvPicPr>
            <a:picLocks noChangeAspect="1"/>
          </p:cNvPicPr>
          <p:nvPr/>
        </p:nvPicPr>
        <p:blipFill rotWithShape="1">
          <a:blip r:embed="rId3"/>
          <a:srcRect l="15408" r="17858"/>
          <a:stretch/>
        </p:blipFill>
        <p:spPr>
          <a:xfrm>
            <a:off x="647362" y="1782742"/>
            <a:ext cx="3211917" cy="3670652"/>
          </a:xfrm>
          <a:prstGeom prst="rect">
            <a:avLst/>
          </a:prstGeom>
        </p:spPr>
      </p:pic>
      <p:sp>
        <p:nvSpPr>
          <p:cNvPr id="4" name="Título 1"/>
          <p:cNvSpPr txBox="1">
            <a:spLocks/>
          </p:cNvSpPr>
          <p:nvPr/>
        </p:nvSpPr>
        <p:spPr>
          <a:xfrm>
            <a:off x="4656033" y="1782742"/>
            <a:ext cx="4276134" cy="45678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Considerar que hay hombres y mujeres para el matrimonio y otros para el placer</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Alejandro</a:t>
            </a:r>
            <a:endParaRPr lang="es-ES" dirty="0"/>
          </a:p>
        </p:txBody>
      </p:sp>
      <p:pic>
        <p:nvPicPr>
          <p:cNvPr id="3" name="Imagen 2"/>
          <p:cNvPicPr>
            <a:picLocks noChangeAspect="1"/>
          </p:cNvPicPr>
          <p:nvPr/>
        </p:nvPicPr>
        <p:blipFill>
          <a:blip r:embed="rId3"/>
          <a:stretch>
            <a:fillRect/>
          </a:stretch>
        </p:blipFill>
        <p:spPr>
          <a:xfrm>
            <a:off x="663754" y="1417638"/>
            <a:ext cx="3388728" cy="4683896"/>
          </a:xfrm>
          <a:prstGeom prst="rect">
            <a:avLst/>
          </a:prstGeom>
        </p:spPr>
      </p:pic>
      <p:sp>
        <p:nvSpPr>
          <p:cNvPr id="4" name="Título 1"/>
          <p:cNvSpPr txBox="1">
            <a:spLocks/>
          </p:cNvSpPr>
          <p:nvPr/>
        </p:nvSpPr>
        <p:spPr>
          <a:xfrm>
            <a:off x="4606236" y="1620918"/>
            <a:ext cx="4287118" cy="42564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Es quien envidia los logros del novio o novia</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Aquiles</a:t>
            </a:r>
            <a:endParaRPr lang="es-ES" dirty="0"/>
          </a:p>
        </p:txBody>
      </p:sp>
      <p:pic>
        <p:nvPicPr>
          <p:cNvPr id="3" name="Imagen 2"/>
          <p:cNvPicPr>
            <a:picLocks noChangeAspect="1"/>
          </p:cNvPicPr>
          <p:nvPr/>
        </p:nvPicPr>
        <p:blipFill>
          <a:blip r:embed="rId3"/>
          <a:stretch>
            <a:fillRect/>
          </a:stretch>
        </p:blipFill>
        <p:spPr>
          <a:xfrm>
            <a:off x="748081" y="1417638"/>
            <a:ext cx="3280428" cy="4658906"/>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Es el hombre o mujer que finge no tener ninguna debilidad</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a:t>
            </a:r>
            <a:r>
              <a:rPr lang="es-ES" dirty="0" err="1" smtClean="0"/>
              <a:t>Brummel</a:t>
            </a:r>
            <a:endParaRPr lang="es-ES" dirty="0"/>
          </a:p>
        </p:txBody>
      </p:sp>
      <p:pic>
        <p:nvPicPr>
          <p:cNvPr id="3" name="Imagen 2"/>
          <p:cNvPicPr>
            <a:picLocks noChangeAspect="1"/>
          </p:cNvPicPr>
          <p:nvPr/>
        </p:nvPicPr>
        <p:blipFill>
          <a:blip r:embed="rId3"/>
          <a:stretch>
            <a:fillRect/>
          </a:stretch>
        </p:blipFill>
        <p:spPr>
          <a:xfrm>
            <a:off x="457200" y="1417637"/>
            <a:ext cx="3298698" cy="4788433"/>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es un adicto a la moda, comparándose con otros y discriminando…</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Brunilda</a:t>
            </a:r>
            <a:endParaRPr lang="es-ES" dirty="0"/>
          </a:p>
        </p:txBody>
      </p:sp>
      <p:pic>
        <p:nvPicPr>
          <p:cNvPr id="3" name="Imagen 2"/>
          <p:cNvPicPr>
            <a:picLocks noChangeAspect="1"/>
          </p:cNvPicPr>
          <p:nvPr/>
        </p:nvPicPr>
        <p:blipFill>
          <a:blip r:embed="rId3"/>
          <a:stretch>
            <a:fillRect/>
          </a:stretch>
        </p:blipFill>
        <p:spPr>
          <a:xfrm>
            <a:off x="457200" y="1417638"/>
            <a:ext cx="3826355" cy="4778184"/>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“Ningún hombre es digno de mi”.</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Creso</a:t>
            </a:r>
            <a:endParaRPr lang="es-ES" dirty="0"/>
          </a:p>
        </p:txBody>
      </p:sp>
      <p:pic>
        <p:nvPicPr>
          <p:cNvPr id="3" name="Imagen 2"/>
          <p:cNvPicPr>
            <a:picLocks noChangeAspect="1"/>
          </p:cNvPicPr>
          <p:nvPr/>
        </p:nvPicPr>
        <p:blipFill>
          <a:blip r:embed="rId3"/>
          <a:stretch>
            <a:fillRect/>
          </a:stretch>
        </p:blipFill>
        <p:spPr>
          <a:xfrm>
            <a:off x="457200" y="1789387"/>
            <a:ext cx="3504350" cy="4678488"/>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tapa sus vacíos emocionales con muestras de poseer dinero</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Judas</a:t>
            </a:r>
            <a:endParaRPr lang="es-ES" dirty="0"/>
          </a:p>
        </p:txBody>
      </p:sp>
      <p:pic>
        <p:nvPicPr>
          <p:cNvPr id="3" name="Imagen 2"/>
          <p:cNvPicPr>
            <a:picLocks noChangeAspect="1"/>
          </p:cNvPicPr>
          <p:nvPr/>
        </p:nvPicPr>
        <p:blipFill rotWithShape="1">
          <a:blip r:embed="rId3"/>
          <a:srcRect l="8446" r="16282"/>
          <a:stretch/>
        </p:blipFill>
        <p:spPr>
          <a:xfrm>
            <a:off x="697160" y="1851345"/>
            <a:ext cx="3585394" cy="3446082"/>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traiciona a quien más lo ama</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Otelo</a:t>
            </a:r>
            <a:endParaRPr lang="es-ES" dirty="0"/>
          </a:p>
        </p:txBody>
      </p:sp>
      <p:pic>
        <p:nvPicPr>
          <p:cNvPr id="3" name="Imagen 2"/>
          <p:cNvPicPr>
            <a:picLocks noChangeAspect="1"/>
          </p:cNvPicPr>
          <p:nvPr/>
        </p:nvPicPr>
        <p:blipFill rotWithShape="1">
          <a:blip r:embed="rId3"/>
          <a:srcRect l="8655" r="17262"/>
          <a:stretch/>
        </p:blipFill>
        <p:spPr>
          <a:xfrm>
            <a:off x="457200" y="1639475"/>
            <a:ext cx="3660091" cy="3700617"/>
          </a:xfrm>
          <a:prstGeom prst="rect">
            <a:avLst/>
          </a:prstGeom>
        </p:spPr>
      </p:pic>
      <p:sp>
        <p:nvSpPr>
          <p:cNvPr id="5"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Capaz de hacer daño por celos</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Pulgarcito</a:t>
            </a:r>
            <a:endParaRPr lang="es-ES" dirty="0"/>
          </a:p>
        </p:txBody>
      </p:sp>
      <p:pic>
        <p:nvPicPr>
          <p:cNvPr id="3" name="Imagen 2"/>
          <p:cNvPicPr>
            <a:picLocks noChangeAspect="1"/>
          </p:cNvPicPr>
          <p:nvPr/>
        </p:nvPicPr>
        <p:blipFill>
          <a:blip r:embed="rId3"/>
          <a:stretch>
            <a:fillRect/>
          </a:stretch>
        </p:blipFill>
        <p:spPr>
          <a:xfrm>
            <a:off x="723900" y="2239968"/>
            <a:ext cx="2565400" cy="3162300"/>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El hermano (a) menor que llega a superar a sus mayores o a las circunstancias adversas</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42619"/>
          </a:xfrm>
        </p:spPr>
        <p:txBody>
          <a:bodyPr/>
          <a:lstStyle/>
          <a:p>
            <a:r>
              <a:rPr lang="es-ES" dirty="0" smtClean="0"/>
              <a:t>Recomendaciones previas</a:t>
            </a:r>
            <a:br>
              <a:rPr lang="es-ES" dirty="0" smtClean="0"/>
            </a:br>
            <a:r>
              <a:rPr lang="es-ES" dirty="0"/>
              <a:t/>
            </a:r>
            <a:br>
              <a:rPr lang="es-ES" dirty="0"/>
            </a:br>
            <a:r>
              <a:rPr lang="es-ES" dirty="0" smtClean="0"/>
              <a:t>1. Esto no es un horóscopo.</a:t>
            </a:r>
            <a:br>
              <a:rPr lang="es-ES" dirty="0" smtClean="0"/>
            </a:br>
            <a:r>
              <a:rPr lang="es-ES" dirty="0" smtClean="0"/>
              <a:t>2. Debemos buscar ayuda terapéutica de ser necesario.</a:t>
            </a:r>
            <a:br>
              <a:rPr lang="es-ES" dirty="0" smtClean="0"/>
            </a:br>
            <a:r>
              <a:rPr lang="es-ES" dirty="0" smtClean="0"/>
              <a:t>3. Todo tiene solución, pero hay que hacer cambios.</a:t>
            </a:r>
            <a:endParaRPr lang="es-ES" dirty="0"/>
          </a:p>
        </p:txBody>
      </p:sp>
    </p:spTree>
    <p:extLst>
      <p:ext uri="{BB962C8B-B14F-4D97-AF65-F5344CB8AC3E}">
        <p14:creationId xmlns:p14="http://schemas.microsoft.com/office/powerpoint/2010/main" val="3660635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Síndrome de Cenicienta</a:t>
            </a:r>
            <a:endParaRPr lang="es-ES" dirty="0"/>
          </a:p>
        </p:txBody>
      </p:sp>
      <p:pic>
        <p:nvPicPr>
          <p:cNvPr id="3" name="Imagen 2"/>
          <p:cNvPicPr>
            <a:picLocks noChangeAspect="1"/>
          </p:cNvPicPr>
          <p:nvPr/>
        </p:nvPicPr>
        <p:blipFill rotWithShape="1">
          <a:blip r:embed="rId3"/>
          <a:srcRect l="13637" r="13944"/>
          <a:stretch/>
        </p:blipFill>
        <p:spPr>
          <a:xfrm>
            <a:off x="457200" y="1746962"/>
            <a:ext cx="4182959" cy="4194812"/>
          </a:xfrm>
          <a:prstGeom prst="rect">
            <a:avLst/>
          </a:prstGeom>
        </p:spPr>
      </p:pic>
      <p:sp>
        <p:nvSpPr>
          <p:cNvPr id="4" name="Título 1"/>
          <p:cNvSpPr txBox="1">
            <a:spLocks/>
          </p:cNvSpPr>
          <p:nvPr/>
        </p:nvSpPr>
        <p:spPr>
          <a:xfrm>
            <a:off x="4257656" y="1746962"/>
            <a:ext cx="4581544" cy="43295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espera que llegue un príncipe que la rescate y a quien se someta.</a:t>
            </a:r>
            <a:endParaRPr lang="es-ES" dirty="0"/>
          </a:p>
        </p:txBody>
      </p:sp>
    </p:spTree>
    <p:extLst>
      <p:ext uri="{BB962C8B-B14F-4D97-AF65-F5344CB8AC3E}">
        <p14:creationId xmlns:p14="http://schemas.microsoft.com/office/powerpoint/2010/main" val="658698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8670" y="274638"/>
            <a:ext cx="4678130" cy="6253162"/>
          </a:xfrm>
        </p:spPr>
        <p:txBody>
          <a:bodyPr/>
          <a:lstStyle/>
          <a:p>
            <a:r>
              <a:rPr lang="es-ES" baseline="30000" dirty="0"/>
              <a:t>7Anda, y come tu pan con gozo, y bebe tu vino con alegre corazón; porque tus obras ya son agradables a Dios. </a:t>
            </a:r>
            <a:endParaRPr lang="es-ES" dirty="0"/>
          </a:p>
        </p:txBody>
      </p:sp>
      <p:pic>
        <p:nvPicPr>
          <p:cNvPr id="3" name="Imagen 2"/>
          <p:cNvPicPr>
            <a:picLocks noChangeAspect="1"/>
          </p:cNvPicPr>
          <p:nvPr/>
        </p:nvPicPr>
        <p:blipFill>
          <a:blip r:embed="rId2"/>
          <a:stretch>
            <a:fillRect/>
          </a:stretch>
        </p:blipFill>
        <p:spPr>
          <a:xfrm>
            <a:off x="871130" y="1600200"/>
            <a:ext cx="2857500" cy="3657600"/>
          </a:xfrm>
          <a:prstGeom prst="rect">
            <a:avLst/>
          </a:prstGeom>
        </p:spPr>
      </p:pic>
    </p:spTree>
    <p:extLst>
      <p:ext uri="{BB962C8B-B14F-4D97-AF65-F5344CB8AC3E}">
        <p14:creationId xmlns:p14="http://schemas.microsoft.com/office/powerpoint/2010/main" val="624176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601267" cy="6253162"/>
          </a:xfrm>
        </p:spPr>
        <p:txBody>
          <a:bodyPr/>
          <a:lstStyle/>
          <a:p>
            <a:r>
              <a:rPr lang="es-ES" baseline="30000" dirty="0"/>
              <a:t>8En todo tiempo sean blancos tus vestidos, y nunca falte ungüento sobre tu cabeza. </a:t>
            </a:r>
            <a:endParaRPr lang="es-ES" dirty="0"/>
          </a:p>
        </p:txBody>
      </p:sp>
      <p:pic>
        <p:nvPicPr>
          <p:cNvPr id="3" name="Imagen 2"/>
          <p:cNvPicPr>
            <a:picLocks noChangeAspect="1"/>
          </p:cNvPicPr>
          <p:nvPr/>
        </p:nvPicPr>
        <p:blipFill>
          <a:blip r:embed="rId2"/>
          <a:stretch>
            <a:fillRect/>
          </a:stretch>
        </p:blipFill>
        <p:spPr>
          <a:xfrm>
            <a:off x="4703445" y="0"/>
            <a:ext cx="4440555" cy="6858000"/>
          </a:xfrm>
          <a:prstGeom prst="rect">
            <a:avLst/>
          </a:prstGeom>
        </p:spPr>
      </p:pic>
    </p:spTree>
    <p:extLst>
      <p:ext uri="{BB962C8B-B14F-4D97-AF65-F5344CB8AC3E}">
        <p14:creationId xmlns:p14="http://schemas.microsoft.com/office/powerpoint/2010/main" val="624176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5424" y="274638"/>
            <a:ext cx="3881376" cy="6253162"/>
          </a:xfrm>
        </p:spPr>
        <p:txBody>
          <a:bodyPr/>
          <a:lstStyle/>
          <a:p>
            <a:r>
              <a:rPr lang="es-ES" baseline="30000" dirty="0"/>
              <a:t>9Goza de la vida con la mujer que amas, todos los días de la vida de tu vanidad que te son dados debajo del sol, todos los días de tu vanidad; porque esta es tu parte en la vida, y en tu trabajo con que te afanas debajo del sol.</a:t>
            </a:r>
            <a:endParaRPr lang="es-ES" dirty="0"/>
          </a:p>
        </p:txBody>
      </p:sp>
      <p:pic>
        <p:nvPicPr>
          <p:cNvPr id="3" name="Imagen 2"/>
          <p:cNvPicPr>
            <a:picLocks noChangeAspect="1"/>
          </p:cNvPicPr>
          <p:nvPr/>
        </p:nvPicPr>
        <p:blipFill rotWithShape="1">
          <a:blip r:embed="rId2"/>
          <a:srcRect r="37289" b="40286"/>
          <a:stretch/>
        </p:blipFill>
        <p:spPr>
          <a:xfrm>
            <a:off x="134703" y="1562786"/>
            <a:ext cx="4073155" cy="2720740"/>
          </a:xfrm>
          <a:prstGeom prst="rect">
            <a:avLst/>
          </a:prstGeom>
        </p:spPr>
      </p:pic>
    </p:spTree>
    <p:extLst>
      <p:ext uri="{BB962C8B-B14F-4D97-AF65-F5344CB8AC3E}">
        <p14:creationId xmlns:p14="http://schemas.microsoft.com/office/powerpoint/2010/main" val="1648841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4348224" cy="6329362"/>
          </a:xfrm>
        </p:spPr>
        <p:txBody>
          <a:bodyPr/>
          <a:lstStyle/>
          <a:p>
            <a:r>
              <a:rPr lang="es-ES" dirty="0"/>
              <a:t> </a:t>
            </a:r>
            <a:r>
              <a:rPr lang="es-ES" baseline="30000" dirty="0"/>
              <a:t>10Todo lo que te viniere a la mano para hacer, hazlo según tus fuerzas; porque en el </a:t>
            </a:r>
            <a:r>
              <a:rPr lang="es-ES" baseline="30000" dirty="0" err="1"/>
              <a:t>Seol</a:t>
            </a:r>
            <a:r>
              <a:rPr lang="es-ES" baseline="30000" dirty="0"/>
              <a:t>, adonde vas, no hay obra, ni trabajo, ni ciencia, ni sabiduría. </a:t>
            </a:r>
            <a:endParaRPr lang="es-ES" dirty="0"/>
          </a:p>
        </p:txBody>
      </p:sp>
      <p:pic>
        <p:nvPicPr>
          <p:cNvPr id="3" name="Imagen 2"/>
          <p:cNvPicPr>
            <a:picLocks noChangeAspect="1"/>
          </p:cNvPicPr>
          <p:nvPr/>
        </p:nvPicPr>
        <p:blipFill rotWithShape="1">
          <a:blip r:embed="rId2"/>
          <a:srcRect l="35943" r="28659" b="22651"/>
          <a:stretch/>
        </p:blipFill>
        <p:spPr>
          <a:xfrm>
            <a:off x="5577279" y="896552"/>
            <a:ext cx="3236814" cy="5304599"/>
          </a:xfrm>
          <a:prstGeom prst="rect">
            <a:avLst/>
          </a:prstGeom>
        </p:spPr>
      </p:pic>
    </p:spTree>
    <p:extLst>
      <p:ext uri="{BB962C8B-B14F-4D97-AF65-F5344CB8AC3E}">
        <p14:creationId xmlns:p14="http://schemas.microsoft.com/office/powerpoint/2010/main" val="1615762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2737" y="274638"/>
            <a:ext cx="3391263" cy="6253162"/>
          </a:xfrm>
        </p:spPr>
        <p:txBody>
          <a:bodyPr>
            <a:normAutofit/>
          </a:bodyPr>
          <a:lstStyle/>
          <a:p>
            <a:r>
              <a:rPr lang="es-ES" baseline="30000" dirty="0" smtClean="0"/>
              <a:t>11 Me </a:t>
            </a:r>
            <a:r>
              <a:rPr lang="es-ES" baseline="30000" dirty="0"/>
              <a:t>volví y vi debajo del sol, que ni es de los ligeros la carrera, ni la guerra de los fuertes, ni aun de los sabios el pan, ni de los prudentes las riquezas, ni de los elocuentes el favor; sino que tiempo y ocasión acontecen a todos. </a:t>
            </a:r>
            <a:endParaRPr lang="es-ES" dirty="0"/>
          </a:p>
        </p:txBody>
      </p:sp>
      <p:pic>
        <p:nvPicPr>
          <p:cNvPr id="3" name="Imagen 2"/>
          <p:cNvPicPr>
            <a:picLocks noChangeAspect="1"/>
          </p:cNvPicPr>
          <p:nvPr/>
        </p:nvPicPr>
        <p:blipFill rotWithShape="1">
          <a:blip r:embed="rId2"/>
          <a:srcRect r="28100"/>
          <a:stretch/>
        </p:blipFill>
        <p:spPr>
          <a:xfrm>
            <a:off x="0" y="1143000"/>
            <a:ext cx="5752737" cy="5715000"/>
          </a:xfrm>
          <a:prstGeom prst="rect">
            <a:avLst/>
          </a:prstGeom>
        </p:spPr>
      </p:pic>
    </p:spTree>
    <p:extLst>
      <p:ext uri="{BB962C8B-B14F-4D97-AF65-F5344CB8AC3E}">
        <p14:creationId xmlns:p14="http://schemas.microsoft.com/office/powerpoint/2010/main" val="1229892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6874" y="274637"/>
            <a:ext cx="3009926" cy="5229195"/>
          </a:xfrm>
        </p:spPr>
        <p:txBody>
          <a:bodyPr>
            <a:normAutofit/>
          </a:bodyPr>
          <a:lstStyle/>
          <a:p>
            <a:r>
              <a:rPr lang="es-ES" dirty="0" smtClean="0"/>
              <a:t>Lucas 8: 26 - 39</a:t>
            </a:r>
            <a:endParaRPr lang="es-ES" dirty="0"/>
          </a:p>
        </p:txBody>
      </p:sp>
      <p:pic>
        <p:nvPicPr>
          <p:cNvPr id="4" name="Imagen 3"/>
          <p:cNvPicPr>
            <a:picLocks noChangeAspect="1"/>
          </p:cNvPicPr>
          <p:nvPr/>
        </p:nvPicPr>
        <p:blipFill>
          <a:blip r:embed="rId2"/>
          <a:stretch>
            <a:fillRect/>
          </a:stretch>
        </p:blipFill>
        <p:spPr>
          <a:xfrm>
            <a:off x="0" y="0"/>
            <a:ext cx="4609741" cy="6858000"/>
          </a:xfrm>
          <a:prstGeom prst="rect">
            <a:avLst/>
          </a:prstGeom>
        </p:spPr>
      </p:pic>
    </p:spTree>
    <p:extLst>
      <p:ext uri="{BB962C8B-B14F-4D97-AF65-F5344CB8AC3E}">
        <p14:creationId xmlns:p14="http://schemas.microsoft.com/office/powerpoint/2010/main" val="425179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1000" y="274638"/>
            <a:ext cx="3225800" cy="2036762"/>
          </a:xfrm>
        </p:spPr>
        <p:style>
          <a:lnRef idx="3">
            <a:schemeClr val="lt1"/>
          </a:lnRef>
          <a:fillRef idx="1">
            <a:schemeClr val="accent4"/>
          </a:fillRef>
          <a:effectRef idx="1">
            <a:schemeClr val="accent4"/>
          </a:effectRef>
          <a:fontRef idx="minor">
            <a:schemeClr val="lt1"/>
          </a:fontRef>
        </p:style>
        <p:txBody>
          <a:bodyPr>
            <a:normAutofit/>
          </a:bodyPr>
          <a:lstStyle/>
          <a:p>
            <a:r>
              <a:rPr lang="es-ES" dirty="0" smtClean="0"/>
              <a:t>Síndrome de Medea</a:t>
            </a:r>
            <a:endParaRPr lang="es-ES" dirty="0"/>
          </a:p>
        </p:txBody>
      </p:sp>
      <p:pic>
        <p:nvPicPr>
          <p:cNvPr id="3" name="Imagen 2"/>
          <p:cNvPicPr>
            <a:picLocks noChangeAspect="1"/>
          </p:cNvPicPr>
          <p:nvPr/>
        </p:nvPicPr>
        <p:blipFill>
          <a:blip r:embed="rId3"/>
          <a:stretch>
            <a:fillRect/>
          </a:stretch>
        </p:blipFill>
        <p:spPr>
          <a:xfrm>
            <a:off x="254000" y="274638"/>
            <a:ext cx="4243332" cy="3686984"/>
          </a:xfrm>
          <a:prstGeom prst="rect">
            <a:avLst/>
          </a:prstGeom>
          <a:ln>
            <a:noFill/>
          </a:ln>
          <a:effectLst>
            <a:softEdge rad="112500"/>
          </a:effectLst>
        </p:spPr>
      </p:pic>
      <p:sp>
        <p:nvSpPr>
          <p:cNvPr id="5" name="Rectángulo 4"/>
          <p:cNvSpPr/>
          <p:nvPr/>
        </p:nvSpPr>
        <p:spPr>
          <a:xfrm>
            <a:off x="691693" y="3988033"/>
            <a:ext cx="7715707" cy="2585323"/>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 el novio (a) que no es capaz de olvidar, sino que odia y destruye</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66888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s-ES" dirty="0" smtClean="0"/>
              <a:t>Síndrome de Peter Pan</a:t>
            </a:r>
            <a:endParaRPr lang="es-ES" dirty="0"/>
          </a:p>
        </p:txBody>
      </p:sp>
      <p:pic>
        <p:nvPicPr>
          <p:cNvPr id="5" name="Imagen 4"/>
          <p:cNvPicPr>
            <a:picLocks noChangeAspect="1"/>
          </p:cNvPicPr>
          <p:nvPr/>
        </p:nvPicPr>
        <p:blipFill>
          <a:blip r:embed="rId3"/>
          <a:stretch>
            <a:fillRect/>
          </a:stretch>
        </p:blipFill>
        <p:spPr>
          <a:xfrm>
            <a:off x="736601" y="2133600"/>
            <a:ext cx="1764506" cy="4114800"/>
          </a:xfrm>
          <a:prstGeom prst="rect">
            <a:avLst/>
          </a:prstGeom>
        </p:spPr>
      </p:pic>
      <p:sp>
        <p:nvSpPr>
          <p:cNvPr id="4" name="Título 1"/>
          <p:cNvSpPr txBox="1">
            <a:spLocks/>
          </p:cNvSpPr>
          <p:nvPr/>
        </p:nvSpPr>
        <p:spPr>
          <a:xfrm>
            <a:off x="3454400" y="2133600"/>
            <a:ext cx="5384800" cy="41148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dirty="0" smtClean="0"/>
              <a:t>Es el novio (a) inmaduro; que evade responsabilidades y decidió quedar como un hijo…</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ES" dirty="0" err="1" smtClean="0"/>
              <a:t>Sindrome</a:t>
            </a:r>
            <a:r>
              <a:rPr lang="es-ES" dirty="0" smtClean="0"/>
              <a:t> de Adonis y Don Juan</a:t>
            </a:r>
            <a:endParaRPr lang="es-ES" dirty="0"/>
          </a:p>
        </p:txBody>
      </p:sp>
      <p:pic>
        <p:nvPicPr>
          <p:cNvPr id="3" name="Imagen 2"/>
          <p:cNvPicPr>
            <a:picLocks noChangeAspect="1"/>
          </p:cNvPicPr>
          <p:nvPr/>
        </p:nvPicPr>
        <p:blipFill>
          <a:blip r:embed="rId3"/>
          <a:stretch>
            <a:fillRect/>
          </a:stretch>
        </p:blipFill>
        <p:spPr>
          <a:xfrm>
            <a:off x="955171" y="1417638"/>
            <a:ext cx="2288609" cy="2742902"/>
          </a:xfrm>
          <a:prstGeom prst="rect">
            <a:avLst/>
          </a:prstGeom>
        </p:spPr>
      </p:pic>
      <p:sp>
        <p:nvSpPr>
          <p:cNvPr id="6" name="Título 1"/>
          <p:cNvSpPr txBox="1">
            <a:spLocks/>
          </p:cNvSpPr>
          <p:nvPr/>
        </p:nvSpPr>
        <p:spPr>
          <a:xfrm>
            <a:off x="609600" y="4161572"/>
            <a:ext cx="8229600" cy="229002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Es el adicto a la imagen física perfecta. Don Juan es el típico ladrón de sentimientos</a:t>
            </a:r>
            <a:endParaRPr lang="es-ES" dirty="0"/>
          </a:p>
        </p:txBody>
      </p:sp>
      <p:pic>
        <p:nvPicPr>
          <p:cNvPr id="8" name="Imagen 7"/>
          <p:cNvPicPr/>
          <p:nvPr/>
        </p:nvPicPr>
        <p:blipFill rotWithShape="1">
          <a:blip r:embed="rId4">
            <a:extLst>
              <a:ext uri="{28A0092B-C50C-407E-A947-70E740481C1C}">
                <a14:useLocalDpi xmlns:a14="http://schemas.microsoft.com/office/drawing/2010/main" val="0"/>
              </a:ext>
            </a:extLst>
          </a:blip>
          <a:srcRect l="16707" t="-302" r="23174" b="57255"/>
          <a:stretch/>
        </p:blipFill>
        <p:spPr bwMode="auto">
          <a:xfrm>
            <a:off x="5079308" y="1417638"/>
            <a:ext cx="2987829" cy="2742902"/>
          </a:xfrm>
          <a:prstGeom prst="rect">
            <a:avLst/>
          </a:prstGeom>
          <a:noFill/>
          <a:ln>
            <a:noFill/>
          </a:ln>
        </p:spPr>
      </p:pic>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es-ES" dirty="0" smtClean="0"/>
              <a:t>Síndrome de Estocolmo</a:t>
            </a:r>
            <a:endParaRPr lang="es-ES" dirty="0"/>
          </a:p>
        </p:txBody>
      </p:sp>
      <p:pic>
        <p:nvPicPr>
          <p:cNvPr id="3" name="Imagen 2"/>
          <p:cNvPicPr>
            <a:picLocks noChangeAspect="1"/>
          </p:cNvPicPr>
          <p:nvPr/>
        </p:nvPicPr>
        <p:blipFill>
          <a:blip r:embed="rId3"/>
          <a:stretch>
            <a:fillRect/>
          </a:stretch>
        </p:blipFill>
        <p:spPr>
          <a:xfrm>
            <a:off x="774485" y="2040244"/>
            <a:ext cx="3956193" cy="3139836"/>
          </a:xfrm>
          <a:prstGeom prst="rect">
            <a:avLst/>
          </a:prstGeom>
        </p:spPr>
      </p:pic>
      <p:sp>
        <p:nvSpPr>
          <p:cNvPr id="4" name="Título 1"/>
          <p:cNvSpPr txBox="1">
            <a:spLocks/>
          </p:cNvSpPr>
          <p:nvPr/>
        </p:nvSpPr>
        <p:spPr>
          <a:xfrm>
            <a:off x="4836719" y="2013438"/>
            <a:ext cx="3850081" cy="406129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tiene la capacidad de justificar la agresión de su novio (a)</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s-ES" dirty="0" smtClean="0"/>
              <a:t>Síndrome de Wendy</a:t>
            </a:r>
            <a:endParaRPr lang="es-ES" dirty="0"/>
          </a:p>
        </p:txBody>
      </p:sp>
      <p:pic>
        <p:nvPicPr>
          <p:cNvPr id="3" name="Imagen 2"/>
          <p:cNvPicPr>
            <a:picLocks noChangeAspect="1"/>
          </p:cNvPicPr>
          <p:nvPr/>
        </p:nvPicPr>
        <p:blipFill rotWithShape="1">
          <a:blip r:embed="rId3"/>
          <a:srcRect l="37075" r="15409"/>
          <a:stretch/>
        </p:blipFill>
        <p:spPr>
          <a:xfrm>
            <a:off x="5241149" y="1612160"/>
            <a:ext cx="2962930" cy="4699000"/>
          </a:xfrm>
          <a:prstGeom prst="rect">
            <a:avLst/>
          </a:prstGeom>
        </p:spPr>
      </p:pic>
      <p:sp>
        <p:nvSpPr>
          <p:cNvPr id="4" name="Título 1"/>
          <p:cNvSpPr txBox="1">
            <a:spLocks/>
          </p:cNvSpPr>
          <p:nvPr/>
        </p:nvSpPr>
        <p:spPr>
          <a:xfrm>
            <a:off x="457200" y="1896386"/>
            <a:ext cx="4298427" cy="441477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Quien necesita la aprobación de su pareja para ser feliz, sacrificando su propia integridad</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Complejo de Clitemnestra</a:t>
            </a:r>
            <a:endParaRPr lang="es-ES" dirty="0"/>
          </a:p>
        </p:txBody>
      </p:sp>
      <p:pic>
        <p:nvPicPr>
          <p:cNvPr id="3" name="Imagen 2"/>
          <p:cNvPicPr>
            <a:picLocks noChangeAspect="1"/>
          </p:cNvPicPr>
          <p:nvPr/>
        </p:nvPicPr>
        <p:blipFill>
          <a:blip r:embed="rId3"/>
          <a:stretch>
            <a:fillRect/>
          </a:stretch>
        </p:blipFill>
        <p:spPr>
          <a:xfrm>
            <a:off x="802083" y="1616872"/>
            <a:ext cx="3735617" cy="4623288"/>
          </a:xfrm>
          <a:prstGeom prst="rect">
            <a:avLst/>
          </a:prstGeom>
        </p:spPr>
      </p:pic>
      <p:sp>
        <p:nvSpPr>
          <p:cNvPr id="4" name="Título 1"/>
          <p:cNvSpPr txBox="1">
            <a:spLocks/>
          </p:cNvSpPr>
          <p:nvPr/>
        </p:nvSpPr>
        <p:spPr>
          <a:xfrm>
            <a:off x="4830322" y="1796770"/>
            <a:ext cx="4008877" cy="44433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Depredador (a) emocional de su pareja.</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922" y="648202"/>
            <a:ext cx="8229600" cy="1143000"/>
          </a:xfrm>
        </p:spPr>
        <p:style>
          <a:lnRef idx="3">
            <a:schemeClr val="lt1"/>
          </a:lnRef>
          <a:fillRef idx="1">
            <a:schemeClr val="accent6"/>
          </a:fillRef>
          <a:effectRef idx="1">
            <a:schemeClr val="accent6"/>
          </a:effectRef>
          <a:fontRef idx="minor">
            <a:schemeClr val="lt1"/>
          </a:fontRef>
        </p:style>
        <p:txBody>
          <a:bodyPr/>
          <a:lstStyle/>
          <a:p>
            <a:r>
              <a:rPr lang="es-ES" dirty="0" smtClean="0"/>
              <a:t>Complejo de Ulises</a:t>
            </a:r>
            <a:endParaRPr lang="es-ES" dirty="0"/>
          </a:p>
        </p:txBody>
      </p:sp>
      <p:pic>
        <p:nvPicPr>
          <p:cNvPr id="3" name="Imagen 2"/>
          <p:cNvPicPr>
            <a:picLocks noChangeAspect="1"/>
          </p:cNvPicPr>
          <p:nvPr/>
        </p:nvPicPr>
        <p:blipFill rotWithShape="1">
          <a:blip r:embed="rId3"/>
          <a:srcRect r="36591"/>
          <a:stretch/>
        </p:blipFill>
        <p:spPr>
          <a:xfrm>
            <a:off x="704922" y="2437217"/>
            <a:ext cx="3256514" cy="3415274"/>
          </a:xfrm>
          <a:prstGeom prst="rect">
            <a:avLst/>
          </a:prstGeom>
        </p:spPr>
      </p:pic>
      <p:sp>
        <p:nvSpPr>
          <p:cNvPr id="4" name="Título 1"/>
          <p:cNvSpPr txBox="1">
            <a:spLocks/>
          </p:cNvSpPr>
          <p:nvPr/>
        </p:nvSpPr>
        <p:spPr>
          <a:xfrm>
            <a:off x="4556438" y="2236082"/>
            <a:ext cx="4008670" cy="3616409"/>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t>Nunca olvida a un ex amor…</a:t>
            </a:r>
            <a:endParaRPr lang="es-ES" dirty="0"/>
          </a:p>
        </p:txBody>
      </p:sp>
    </p:spTree>
    <p:extLst>
      <p:ext uri="{BB962C8B-B14F-4D97-AF65-F5344CB8AC3E}">
        <p14:creationId xmlns:p14="http://schemas.microsoft.com/office/powerpoint/2010/main" val="2813395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1097</TotalTime>
  <Words>577</Words>
  <Application>Microsoft Office PowerPoint</Application>
  <PresentationFormat>Presentación en pantalla (4:3)</PresentationFormat>
  <Paragraphs>81</Paragraphs>
  <Slides>26</Slides>
  <Notes>18</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AMOR SIN COMPLEJOS</vt:lpstr>
      <vt:lpstr>Recomendaciones previas  1. Esto no es un horóscopo. 2. Debemos buscar ayuda terapéutica de ser necesario. 3. Todo tiene solución, pero hay que hacer cambios.</vt:lpstr>
      <vt:lpstr>Síndrome de Medea</vt:lpstr>
      <vt:lpstr>Síndrome de Peter Pan</vt:lpstr>
      <vt:lpstr>Sindrome de Adonis y Don Juan</vt:lpstr>
      <vt:lpstr>Síndrome de Estocolmo</vt:lpstr>
      <vt:lpstr>Síndrome de Wendy</vt:lpstr>
      <vt:lpstr>Complejo de Clitemnestra</vt:lpstr>
      <vt:lpstr>Complejo de Ulises</vt:lpstr>
      <vt:lpstr>Síndrome de Eco y Narciso</vt:lpstr>
      <vt:lpstr>Complejo de Agar y Sara</vt:lpstr>
      <vt:lpstr>Complejo de Alejandro</vt:lpstr>
      <vt:lpstr>Complejo de Aquiles</vt:lpstr>
      <vt:lpstr>Complejo de Brummel</vt:lpstr>
      <vt:lpstr>Complejo de Brunilda</vt:lpstr>
      <vt:lpstr>Complejo de Creso</vt:lpstr>
      <vt:lpstr>Complejo de Judas</vt:lpstr>
      <vt:lpstr>Complejo de Otelo</vt:lpstr>
      <vt:lpstr>Complejo de Pulgarcito</vt:lpstr>
      <vt:lpstr>Síndrome de Cenicienta</vt:lpstr>
      <vt:lpstr>7Anda, y come tu pan con gozo, y bebe tu vino con alegre corazón; porque tus obras ya son agradables a Dios. </vt:lpstr>
      <vt:lpstr>8En todo tiempo sean blancos tus vestidos, y nunca falte ungüento sobre tu cabeza. </vt:lpstr>
      <vt:lpstr>9Goza de la vida con la mujer que amas, todos los días de la vida de tu vanidad que te son dados debajo del sol, todos los días de tu vanidad; porque esta es tu parte en la vida, y en tu trabajo con que te afanas debajo del sol.</vt:lpstr>
      <vt:lpstr> 10Todo lo que te viniere a la mano para hacer, hazlo según tus fuerzas; porque en el Seol, adonde vas, no hay obra, ni trabajo, ni ciencia, ni sabiduría. </vt:lpstr>
      <vt:lpstr>11 Me volví y vi debajo del sol, que ni es de los ligeros la carrera, ni la guerra de los fuertes, ni aun de los sabios el pan, ni de los prudentes las riquezas, ni de los elocuentes el favor; sino que tiempo y ocasión acontecen a todos. </vt:lpstr>
      <vt:lpstr>Lucas 8: 26 - 39</vt:lpstr>
    </vt:vector>
  </TitlesOfParts>
  <Company>Universidad Peuana Unión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Victoria  Martinez Tejada</dc:creator>
  <cp:lastModifiedBy>Diego</cp:lastModifiedBy>
  <cp:revision>20</cp:revision>
  <dcterms:created xsi:type="dcterms:W3CDTF">2013-11-05T20:02:56Z</dcterms:created>
  <dcterms:modified xsi:type="dcterms:W3CDTF">2014-12-11T20:51:25Z</dcterms:modified>
</cp:coreProperties>
</file>