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TS Deniz Bold" charset="1" panose="00000800000000000000"/>
      <p:regular r:id="rId22"/>
    </p:embeddedFont>
    <p:embeddedFont>
      <p:font typeface="Helios Bold" charset="1" panose="020B0704020202020204"/>
      <p:regular r:id="rId23"/>
    </p:embeddedFont>
    <p:embeddedFont>
      <p:font typeface="Dreaming Outloud Sans" charset="1" panose="00000500000000000000"/>
      <p:regular r:id="rId24"/>
    </p:embeddedFont>
    <p:embeddedFont>
      <p:font typeface="Borel" charset="1" panose="00000000000000000000"/>
      <p:regular r:id="rId25"/>
    </p:embeddedFont>
    <p:embeddedFont>
      <p:font typeface="Intro Rust" charset="1" panose="00000500000000000000"/>
      <p:regular r:id="rId26"/>
    </p:embeddedFont>
    <p:embeddedFont>
      <p:font typeface="Helios" charset="1" panose="020B0504020202020204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6.pn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9.png" Type="http://schemas.openxmlformats.org/officeDocument/2006/relationships/image"/><Relationship Id="rId5" Target="../media/image20.svg" Type="http://schemas.openxmlformats.org/officeDocument/2006/relationships/image"/><Relationship Id="rId6" Target="../media/image21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24.png" Type="http://schemas.openxmlformats.org/officeDocument/2006/relationships/image"/><Relationship Id="rId5" Target="../media/image25.svg" Type="http://schemas.openxmlformats.org/officeDocument/2006/relationships/image"/><Relationship Id="rId6" Target="../media/image2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9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Relationship Id="rId8" Target="../media/image1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1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1028700" y="1009650"/>
            <a:ext cx="12867103" cy="0"/>
          </a:xfrm>
          <a:prstGeom prst="line">
            <a:avLst/>
          </a:prstGeom>
          <a:ln cap="flat" w="85725">
            <a:solidFill>
              <a:srgbClr val="B8BB8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8728439" y="2918669"/>
            <a:ext cx="415561" cy="416318"/>
          </a:xfrm>
          <a:custGeom>
            <a:avLst/>
            <a:gdLst/>
            <a:ahLst/>
            <a:cxnLst/>
            <a:rect r="r" b="b" t="t" l="l"/>
            <a:pathLst>
              <a:path h="416318" w="415561">
                <a:moveTo>
                  <a:pt x="0" y="0"/>
                </a:moveTo>
                <a:lnTo>
                  <a:pt x="415561" y="0"/>
                </a:lnTo>
                <a:lnTo>
                  <a:pt x="415561" y="416318"/>
                </a:lnTo>
                <a:lnTo>
                  <a:pt x="0" y="4163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flipV="true">
            <a:off x="4168622" y="9301162"/>
            <a:ext cx="13090678" cy="0"/>
          </a:xfrm>
          <a:prstGeom prst="line">
            <a:avLst/>
          </a:prstGeom>
          <a:ln cap="flat" w="85725">
            <a:solidFill>
              <a:srgbClr val="B8BB87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" id="5"/>
          <p:cNvGrpSpPr/>
          <p:nvPr/>
        </p:nvGrpSpPr>
        <p:grpSpPr>
          <a:xfrm rot="0">
            <a:off x="1227849" y="6229506"/>
            <a:ext cx="1165796" cy="1165796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DF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729022" y="7166765"/>
            <a:ext cx="2529355" cy="2529355"/>
          </a:xfrm>
          <a:custGeom>
            <a:avLst/>
            <a:gdLst/>
            <a:ahLst/>
            <a:cxnLst/>
            <a:rect r="r" b="b" t="t" l="l"/>
            <a:pathLst>
              <a:path h="2529355" w="2529355">
                <a:moveTo>
                  <a:pt x="0" y="0"/>
                </a:moveTo>
                <a:lnTo>
                  <a:pt x="2529355" y="0"/>
                </a:lnTo>
                <a:lnTo>
                  <a:pt x="2529355" y="2529355"/>
                </a:lnTo>
                <a:lnTo>
                  <a:pt x="0" y="2529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822094" y="493408"/>
            <a:ext cx="1818611" cy="2841579"/>
          </a:xfrm>
          <a:custGeom>
            <a:avLst/>
            <a:gdLst/>
            <a:ahLst/>
            <a:cxnLst/>
            <a:rect r="r" b="b" t="t" l="l"/>
            <a:pathLst>
              <a:path h="2841579" w="1818611">
                <a:moveTo>
                  <a:pt x="0" y="0"/>
                </a:moveTo>
                <a:lnTo>
                  <a:pt x="1818611" y="0"/>
                </a:lnTo>
                <a:lnTo>
                  <a:pt x="1818611" y="2841579"/>
                </a:lnTo>
                <a:lnTo>
                  <a:pt x="0" y="2841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098527" y="3373087"/>
            <a:ext cx="15015477" cy="2689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44"/>
              </a:lnSpc>
              <a:spcBef>
                <a:spcPct val="0"/>
              </a:spcBef>
            </a:pPr>
            <a:r>
              <a:rPr lang="en-US" b="true" sz="7746" spc="-255">
                <a:solidFill>
                  <a:srgbClr val="4D4C4C"/>
                </a:solidFill>
                <a:latin typeface="TS Deniz Bold"/>
                <a:ea typeface="TS Deniz Bold"/>
                <a:cs typeface="TS Deniz Bold"/>
                <a:sym typeface="TS Deniz Bold"/>
              </a:rPr>
              <a:t>¿POR QUÉ ES INMORAL EL SEXO ANTES DEL MATRIMONIO?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34920" y="1189234"/>
            <a:ext cx="3804597" cy="382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true">
                <a:solidFill>
                  <a:srgbClr val="B8BB87"/>
                </a:solidFill>
                <a:latin typeface="Helios Bold"/>
                <a:ea typeface="Helios Bold"/>
                <a:cs typeface="Helios Bold"/>
                <a:sym typeface="Helios Bold"/>
              </a:rPr>
              <a:t>recursos-biblicos.com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719330" y="6124731"/>
            <a:ext cx="10849341" cy="19792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80"/>
              </a:lnSpc>
              <a:spcBef>
                <a:spcPct val="0"/>
              </a:spcBef>
            </a:pPr>
            <a:r>
              <a:rPr lang="en-US" sz="5700">
                <a:solidFill>
                  <a:srgbClr val="71743C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Una perspectiva bíblica para jóvenes de hoy.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-2134415" y="3073364"/>
            <a:ext cx="8227978" cy="4140271"/>
            <a:chOff x="0" y="0"/>
            <a:chExt cx="807640" cy="406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07640" cy="406400"/>
            </a:xfrm>
            <a:custGeom>
              <a:avLst/>
              <a:gdLst/>
              <a:ahLst/>
              <a:cxnLst/>
              <a:rect r="r" b="b" t="t" l="l"/>
              <a:pathLst>
                <a:path h="406400" w="807640">
                  <a:moveTo>
                    <a:pt x="604440" y="0"/>
                  </a:moveTo>
                  <a:cubicBezTo>
                    <a:pt x="716665" y="0"/>
                    <a:pt x="807640" y="90976"/>
                    <a:pt x="807640" y="203200"/>
                  </a:cubicBezTo>
                  <a:cubicBezTo>
                    <a:pt x="807640" y="315424"/>
                    <a:pt x="716665" y="406400"/>
                    <a:pt x="60444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4D4C4C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807640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617962" y="4580254"/>
            <a:ext cx="5082757" cy="1012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59"/>
              </a:lnSpc>
              <a:spcBef>
                <a:spcPct val="0"/>
              </a:spcBef>
            </a:pPr>
            <a:r>
              <a:rPr lang="en-US" b="true" sz="5899">
                <a:solidFill>
                  <a:srgbClr val="4D4C4C"/>
                </a:solidFill>
                <a:latin typeface="TS Deniz Bold"/>
                <a:ea typeface="TS Deniz Bold"/>
                <a:cs typeface="TS Deniz Bold"/>
                <a:sym typeface="TS Deniz Bold"/>
              </a:rPr>
              <a:t>PRINCIPIO 4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507994" y="2552884"/>
            <a:ext cx="10637129" cy="57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260"/>
              </a:lnSpc>
              <a:spcBef>
                <a:spcPct val="0"/>
              </a:spcBef>
            </a:pPr>
            <a:r>
              <a:rPr lang="en-US" sz="10900" b="true">
                <a:solidFill>
                  <a:srgbClr val="4D4C4C"/>
                </a:solidFill>
                <a:latin typeface="TS Deniz Bold"/>
                <a:ea typeface="TS Deniz Bold"/>
                <a:cs typeface="TS Deniz Bold"/>
                <a:sym typeface="TS Deniz Bold"/>
              </a:rPr>
              <a:t>Límites que Protegen, no que Privan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879387" y="2646483"/>
            <a:ext cx="1098480" cy="109848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BB87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-1698802" y="5514834"/>
            <a:ext cx="3397604" cy="3397604"/>
          </a:xfrm>
          <a:custGeom>
            <a:avLst/>
            <a:gdLst/>
            <a:ahLst/>
            <a:cxnLst/>
            <a:rect r="r" b="b" t="t" l="l"/>
            <a:pathLst>
              <a:path h="3397604" w="3397604">
                <a:moveTo>
                  <a:pt x="0" y="0"/>
                </a:moveTo>
                <a:lnTo>
                  <a:pt x="3397604" y="0"/>
                </a:lnTo>
                <a:lnTo>
                  <a:pt x="3397604" y="3397603"/>
                </a:lnTo>
                <a:lnTo>
                  <a:pt x="0" y="3397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-10800000">
            <a:off x="13986999" y="-2149600"/>
            <a:ext cx="6316248" cy="3178300"/>
            <a:chOff x="0" y="0"/>
            <a:chExt cx="807640" cy="4064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07640" cy="406400"/>
            </a:xfrm>
            <a:custGeom>
              <a:avLst/>
              <a:gdLst/>
              <a:ahLst/>
              <a:cxnLst/>
              <a:rect r="r" b="b" t="t" l="l"/>
              <a:pathLst>
                <a:path h="406400" w="807640">
                  <a:moveTo>
                    <a:pt x="604440" y="0"/>
                  </a:moveTo>
                  <a:cubicBezTo>
                    <a:pt x="716665" y="0"/>
                    <a:pt x="807640" y="90976"/>
                    <a:pt x="807640" y="203200"/>
                  </a:cubicBezTo>
                  <a:cubicBezTo>
                    <a:pt x="807640" y="315424"/>
                    <a:pt x="716665" y="406400"/>
                    <a:pt x="60444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4D4C4C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47625"/>
              <a:ext cx="807640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7259300" y="-565845"/>
            <a:ext cx="15452455" cy="11836184"/>
            <a:chOff x="0" y="0"/>
            <a:chExt cx="4069782" cy="311734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069783" cy="3117349"/>
            </a:xfrm>
            <a:custGeom>
              <a:avLst/>
              <a:gdLst/>
              <a:ahLst/>
              <a:cxnLst/>
              <a:rect r="r" b="b" t="t" l="l"/>
              <a:pathLst>
                <a:path h="3117349" w="4069783">
                  <a:moveTo>
                    <a:pt x="0" y="0"/>
                  </a:moveTo>
                  <a:lnTo>
                    <a:pt x="4069783" y="0"/>
                  </a:lnTo>
                  <a:lnTo>
                    <a:pt x="4069783" y="3117349"/>
                  </a:lnTo>
                  <a:lnTo>
                    <a:pt x="0" y="3117349"/>
                  </a:lnTo>
                  <a:close/>
                </a:path>
              </a:pathLst>
            </a:custGeom>
            <a:solidFill>
              <a:srgbClr val="B8BB87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47625"/>
              <a:ext cx="4069782" cy="31649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395685" y="893157"/>
            <a:ext cx="3804597" cy="382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true">
                <a:solidFill>
                  <a:srgbClr val="B8BB87"/>
                </a:solidFill>
                <a:latin typeface="Helios Bold"/>
                <a:ea typeface="Helios Bold"/>
                <a:cs typeface="Helios Bold"/>
                <a:sym typeface="Helio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6160820" y="-12167794"/>
            <a:ext cx="5966360" cy="19855818"/>
            <a:chOff x="0" y="0"/>
            <a:chExt cx="1571387" cy="522951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71387" cy="5229516"/>
            </a:xfrm>
            <a:custGeom>
              <a:avLst/>
              <a:gdLst/>
              <a:ahLst/>
              <a:cxnLst/>
              <a:rect r="r" b="b" t="t" l="l"/>
              <a:pathLst>
                <a:path h="5229516" w="1571387">
                  <a:moveTo>
                    <a:pt x="0" y="0"/>
                  </a:moveTo>
                  <a:lnTo>
                    <a:pt x="1571387" y="0"/>
                  </a:lnTo>
                  <a:lnTo>
                    <a:pt x="1571387" y="5229516"/>
                  </a:lnTo>
                  <a:lnTo>
                    <a:pt x="0" y="5229516"/>
                  </a:lnTo>
                  <a:close/>
                </a:path>
              </a:pathLst>
            </a:custGeom>
            <a:solidFill>
              <a:srgbClr val="B8BB8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571387" cy="52771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800000">
            <a:off x="13627384" y="-2382359"/>
            <a:ext cx="8227978" cy="4140271"/>
            <a:chOff x="0" y="0"/>
            <a:chExt cx="807640" cy="406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07640" cy="406400"/>
            </a:xfrm>
            <a:custGeom>
              <a:avLst/>
              <a:gdLst/>
              <a:ahLst/>
              <a:cxnLst/>
              <a:rect r="r" b="b" t="t" l="l"/>
              <a:pathLst>
                <a:path h="406400" w="807640">
                  <a:moveTo>
                    <a:pt x="604440" y="0"/>
                  </a:moveTo>
                  <a:cubicBezTo>
                    <a:pt x="716665" y="0"/>
                    <a:pt x="807640" y="90976"/>
                    <a:pt x="807640" y="203200"/>
                  </a:cubicBezTo>
                  <a:cubicBezTo>
                    <a:pt x="807640" y="315424"/>
                    <a:pt x="716665" y="406400"/>
                    <a:pt x="60444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4D4C4C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807640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-2368250" y="8057418"/>
            <a:ext cx="4736499" cy="4736499"/>
          </a:xfrm>
          <a:custGeom>
            <a:avLst/>
            <a:gdLst/>
            <a:ahLst/>
            <a:cxnLst/>
            <a:rect r="r" b="b" t="t" l="l"/>
            <a:pathLst>
              <a:path h="4736499" w="4736499">
                <a:moveTo>
                  <a:pt x="0" y="0"/>
                </a:moveTo>
                <a:lnTo>
                  <a:pt x="4736500" y="0"/>
                </a:lnTo>
                <a:lnTo>
                  <a:pt x="4736500" y="4736500"/>
                </a:lnTo>
                <a:lnTo>
                  <a:pt x="0" y="4736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958115" y="1137188"/>
            <a:ext cx="12978113" cy="2381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71550" indent="-485775" lvl="1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71743C"/>
                </a:solidFill>
                <a:latin typeface="Helios"/>
                <a:ea typeface="Helios"/>
                <a:cs typeface="Helios"/>
                <a:sym typeface="Helios"/>
              </a:rPr>
              <a:t>Dios establece límites (como en el caso del sexo) para protegernos, no para robarnos el placer.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297429" y="7158101"/>
            <a:ext cx="660687" cy="661890"/>
          </a:xfrm>
          <a:custGeom>
            <a:avLst/>
            <a:gdLst/>
            <a:ahLst/>
            <a:cxnLst/>
            <a:rect r="r" b="b" t="t" l="l"/>
            <a:pathLst>
              <a:path h="661890" w="660687">
                <a:moveTo>
                  <a:pt x="0" y="0"/>
                </a:moveTo>
                <a:lnTo>
                  <a:pt x="660686" y="0"/>
                </a:lnTo>
                <a:lnTo>
                  <a:pt x="660686" y="661890"/>
                </a:lnTo>
                <a:lnTo>
                  <a:pt x="0" y="661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-10800000">
            <a:off x="15936505" y="1188018"/>
            <a:ext cx="1139788" cy="1139788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BB87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2368250" y="6613631"/>
            <a:ext cx="7780388" cy="2263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7"/>
              </a:lnSpc>
            </a:pPr>
            <a:r>
              <a:rPr lang="en-US" b="true" sz="4319" spc="-142">
                <a:solidFill>
                  <a:srgbClr val="4D4C4C"/>
                </a:solidFill>
                <a:latin typeface="TS Deniz Bold"/>
                <a:ea typeface="TS Deniz Bold"/>
                <a:cs typeface="TS Deniz Bold"/>
                <a:sym typeface="TS Deniz Bold"/>
              </a:rPr>
              <a:t>CULPABILIDAD Y DAÑO EMOCIONAL.</a:t>
            </a:r>
          </a:p>
          <a:p>
            <a:pPr algn="l">
              <a:lnSpc>
                <a:spcPts val="6047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1958115" y="3908963"/>
            <a:ext cx="12978113" cy="2381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71550" indent="-485775" lvl="1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71743C"/>
                </a:solidFill>
                <a:latin typeface="Helios"/>
                <a:ea typeface="Helios"/>
                <a:cs typeface="Helios"/>
                <a:sym typeface="Helios"/>
              </a:rPr>
              <a:t>Las relaciones fuera de su diseño pueden traer consecuencias no deseadas (Proverbios 5:3-6).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0402221" y="7019337"/>
            <a:ext cx="660687" cy="661890"/>
          </a:xfrm>
          <a:custGeom>
            <a:avLst/>
            <a:gdLst/>
            <a:ahLst/>
            <a:cxnLst/>
            <a:rect r="r" b="b" t="t" l="l"/>
            <a:pathLst>
              <a:path h="661890" w="660687">
                <a:moveTo>
                  <a:pt x="0" y="0"/>
                </a:moveTo>
                <a:lnTo>
                  <a:pt x="660687" y="0"/>
                </a:lnTo>
                <a:lnTo>
                  <a:pt x="660687" y="661890"/>
                </a:lnTo>
                <a:lnTo>
                  <a:pt x="0" y="661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6771842" y="8465439"/>
            <a:ext cx="6594009" cy="7379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  <a:spcBef>
                <a:spcPct val="0"/>
              </a:spcBef>
            </a:pPr>
            <a:r>
              <a:rPr lang="en-US" b="true" sz="4320" spc="-142">
                <a:solidFill>
                  <a:srgbClr val="4D4C4C"/>
                </a:solidFill>
                <a:latin typeface="TS Deniz Bold"/>
                <a:ea typeface="TS Deniz Bold"/>
                <a:cs typeface="TS Deniz Bold"/>
                <a:sym typeface="TS Deniz Bold"/>
              </a:rPr>
              <a:t>PÉRDIDA DE CONFIANZA.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639224" y="6557421"/>
            <a:ext cx="6594009" cy="14999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b="true" sz="4320" spc="-142">
                <a:solidFill>
                  <a:srgbClr val="4D4C4C"/>
                </a:solidFill>
                <a:latin typeface="TS Deniz Bold"/>
                <a:ea typeface="TS Deniz Bold"/>
                <a:cs typeface="TS Deniz Bold"/>
                <a:sym typeface="TS Deniz Bold"/>
              </a:rPr>
              <a:t>COMPLICACION ES EN FUTURAS RELACIONES.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5848309" y="8433609"/>
            <a:ext cx="660687" cy="661890"/>
          </a:xfrm>
          <a:custGeom>
            <a:avLst/>
            <a:gdLst/>
            <a:ahLst/>
            <a:cxnLst/>
            <a:rect r="r" b="b" t="t" l="l"/>
            <a:pathLst>
              <a:path h="661890" w="660687">
                <a:moveTo>
                  <a:pt x="0" y="0"/>
                </a:moveTo>
                <a:lnTo>
                  <a:pt x="660687" y="0"/>
                </a:lnTo>
                <a:lnTo>
                  <a:pt x="660687" y="661890"/>
                </a:lnTo>
                <a:lnTo>
                  <a:pt x="0" y="661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465951" y="361025"/>
            <a:ext cx="3804597" cy="382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true">
                <a:solidFill>
                  <a:srgbClr val="FFFFFF"/>
                </a:solidFill>
                <a:latin typeface="Helios Bold"/>
                <a:ea typeface="Helios Bold"/>
                <a:cs typeface="Helios Bold"/>
                <a:sym typeface="Helio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6160820" y="-12167794"/>
            <a:ext cx="5966360" cy="19855818"/>
            <a:chOff x="0" y="0"/>
            <a:chExt cx="1571387" cy="522951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71387" cy="5229516"/>
            </a:xfrm>
            <a:custGeom>
              <a:avLst/>
              <a:gdLst/>
              <a:ahLst/>
              <a:cxnLst/>
              <a:rect r="r" b="b" t="t" l="l"/>
              <a:pathLst>
                <a:path h="5229516" w="1571387">
                  <a:moveTo>
                    <a:pt x="0" y="0"/>
                  </a:moveTo>
                  <a:lnTo>
                    <a:pt x="1571387" y="0"/>
                  </a:lnTo>
                  <a:lnTo>
                    <a:pt x="1571387" y="5229516"/>
                  </a:lnTo>
                  <a:lnTo>
                    <a:pt x="0" y="5229516"/>
                  </a:lnTo>
                  <a:close/>
                </a:path>
              </a:pathLst>
            </a:custGeom>
            <a:solidFill>
              <a:srgbClr val="B8BB8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571387" cy="52771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800000">
            <a:off x="13627384" y="-2382359"/>
            <a:ext cx="8227978" cy="4140271"/>
            <a:chOff x="0" y="0"/>
            <a:chExt cx="807640" cy="406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07640" cy="406400"/>
            </a:xfrm>
            <a:custGeom>
              <a:avLst/>
              <a:gdLst/>
              <a:ahLst/>
              <a:cxnLst/>
              <a:rect r="r" b="b" t="t" l="l"/>
              <a:pathLst>
                <a:path h="406400" w="807640">
                  <a:moveTo>
                    <a:pt x="604440" y="0"/>
                  </a:moveTo>
                  <a:cubicBezTo>
                    <a:pt x="716665" y="0"/>
                    <a:pt x="807640" y="90976"/>
                    <a:pt x="807640" y="203200"/>
                  </a:cubicBezTo>
                  <a:cubicBezTo>
                    <a:pt x="807640" y="315424"/>
                    <a:pt x="716665" y="406400"/>
                    <a:pt x="60444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4D4C4C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807640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-2368250" y="8057418"/>
            <a:ext cx="4736499" cy="4736499"/>
          </a:xfrm>
          <a:custGeom>
            <a:avLst/>
            <a:gdLst/>
            <a:ahLst/>
            <a:cxnLst/>
            <a:rect r="r" b="b" t="t" l="l"/>
            <a:pathLst>
              <a:path h="4736499" w="4736499">
                <a:moveTo>
                  <a:pt x="0" y="0"/>
                </a:moveTo>
                <a:lnTo>
                  <a:pt x="4736500" y="0"/>
                </a:lnTo>
                <a:lnTo>
                  <a:pt x="4736500" y="4736500"/>
                </a:lnTo>
                <a:lnTo>
                  <a:pt x="0" y="4736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-10800000">
            <a:off x="15936505" y="1188018"/>
            <a:ext cx="1139788" cy="1139788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BB87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0149441" y="2327806"/>
            <a:ext cx="6356958" cy="6356958"/>
          </a:xfrm>
          <a:custGeom>
            <a:avLst/>
            <a:gdLst/>
            <a:ahLst/>
            <a:cxnLst/>
            <a:rect r="r" b="b" t="t" l="l"/>
            <a:pathLst>
              <a:path h="6356958" w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w="133350" cap="sq">
            <a:solidFill>
              <a:srgbClr val="B8BB87"/>
            </a:solidFill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1739961" y="3012630"/>
            <a:ext cx="7140651" cy="4114800"/>
          </a:xfrm>
          <a:custGeom>
            <a:avLst/>
            <a:gdLst/>
            <a:ahLst/>
            <a:cxnLst/>
            <a:rect r="r" b="b" t="t" l="l"/>
            <a:pathLst>
              <a:path h="4114800" w="7140651">
                <a:moveTo>
                  <a:pt x="0" y="0"/>
                </a:moveTo>
                <a:lnTo>
                  <a:pt x="7140650" y="0"/>
                </a:lnTo>
                <a:lnTo>
                  <a:pt x="71406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091488" y="3895501"/>
            <a:ext cx="6055208" cy="2400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18"/>
              </a:lnSpc>
            </a:pPr>
            <a:r>
              <a:rPr lang="en-US" sz="4584">
                <a:solidFill>
                  <a:srgbClr val="71743C"/>
                </a:solidFill>
                <a:latin typeface="Helios"/>
                <a:ea typeface="Helios"/>
                <a:cs typeface="Helios"/>
                <a:sym typeface="Helios"/>
              </a:rPr>
              <a:t>La verdadera libertad se encuentra dentro de los límites de Dios.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65951" y="166355"/>
            <a:ext cx="3804597" cy="382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true">
                <a:solidFill>
                  <a:srgbClr val="FFFFFF"/>
                </a:solidFill>
                <a:latin typeface="Helios Bold"/>
                <a:ea typeface="Helios Bold"/>
                <a:cs typeface="Helios Bold"/>
                <a:sym typeface="Helio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518978" y="-3111571"/>
            <a:ext cx="8227978" cy="4140271"/>
            <a:chOff x="0" y="0"/>
            <a:chExt cx="807640" cy="406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07640" cy="406400"/>
            </a:xfrm>
            <a:custGeom>
              <a:avLst/>
              <a:gdLst/>
              <a:ahLst/>
              <a:cxnLst/>
              <a:rect r="r" b="b" t="t" l="l"/>
              <a:pathLst>
                <a:path h="406400" w="807640">
                  <a:moveTo>
                    <a:pt x="604440" y="0"/>
                  </a:moveTo>
                  <a:cubicBezTo>
                    <a:pt x="716665" y="0"/>
                    <a:pt x="807640" y="90976"/>
                    <a:pt x="807640" y="203200"/>
                  </a:cubicBezTo>
                  <a:cubicBezTo>
                    <a:pt x="807640" y="315424"/>
                    <a:pt x="716665" y="406400"/>
                    <a:pt x="60444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4D4C4C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807640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224723" y="-1837642"/>
            <a:ext cx="4126554" cy="4126554"/>
          </a:xfrm>
          <a:custGeom>
            <a:avLst/>
            <a:gdLst/>
            <a:ahLst/>
            <a:cxnLst/>
            <a:rect r="r" b="b" t="t" l="l"/>
            <a:pathLst>
              <a:path h="4126554" w="4126554">
                <a:moveTo>
                  <a:pt x="0" y="0"/>
                </a:moveTo>
                <a:lnTo>
                  <a:pt x="4126554" y="0"/>
                </a:lnTo>
                <a:lnTo>
                  <a:pt x="4126554" y="4126554"/>
                </a:lnTo>
                <a:lnTo>
                  <a:pt x="0" y="4126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2438492" y="9126123"/>
            <a:ext cx="8227978" cy="4140271"/>
            <a:chOff x="0" y="0"/>
            <a:chExt cx="807640" cy="4064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07640" cy="406400"/>
            </a:xfrm>
            <a:custGeom>
              <a:avLst/>
              <a:gdLst/>
              <a:ahLst/>
              <a:cxnLst/>
              <a:rect r="r" b="b" t="t" l="l"/>
              <a:pathLst>
                <a:path h="406400" w="807640">
                  <a:moveTo>
                    <a:pt x="604440" y="0"/>
                  </a:moveTo>
                  <a:cubicBezTo>
                    <a:pt x="716665" y="0"/>
                    <a:pt x="807640" y="90976"/>
                    <a:pt x="807640" y="203200"/>
                  </a:cubicBezTo>
                  <a:cubicBezTo>
                    <a:pt x="807640" y="315424"/>
                    <a:pt x="716665" y="406400"/>
                    <a:pt x="60444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4D4C4C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807640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2700000">
            <a:off x="-2431865" y="1077838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-10800000">
            <a:off x="779027" y="8556229"/>
            <a:ext cx="1139788" cy="1139788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BB87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0187797" y="3318351"/>
            <a:ext cx="7230474" cy="5016141"/>
          </a:xfrm>
          <a:custGeom>
            <a:avLst/>
            <a:gdLst/>
            <a:ahLst/>
            <a:cxnLst/>
            <a:rect r="r" b="b" t="t" l="l"/>
            <a:pathLst>
              <a:path h="5016141" w="7230474">
                <a:moveTo>
                  <a:pt x="0" y="0"/>
                </a:moveTo>
                <a:lnTo>
                  <a:pt x="7230474" y="0"/>
                </a:lnTo>
                <a:lnTo>
                  <a:pt x="7230474" y="5016141"/>
                </a:lnTo>
                <a:lnTo>
                  <a:pt x="0" y="50161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3000"/>
            </a:blip>
            <a:stretch>
              <a:fillRect l="0" t="0" r="0" b="0"/>
            </a:stretch>
          </a:blipFill>
          <a:ln w="152400" cap="sq">
            <a:solidFill>
              <a:srgbClr val="EBC991">
                <a:alpha val="72941"/>
              </a:srgbClr>
            </a:solidFill>
            <a:prstDash val="solid"/>
            <a:miter/>
          </a:ln>
        </p:spPr>
      </p:sp>
      <p:sp>
        <p:nvSpPr>
          <p:cNvPr name="TextBox 14" id="14"/>
          <p:cNvSpPr txBox="true"/>
          <p:nvPr/>
        </p:nvSpPr>
        <p:spPr>
          <a:xfrm rot="0">
            <a:off x="2920541" y="2489676"/>
            <a:ext cx="6886257" cy="1571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71743C"/>
                </a:solidFill>
                <a:latin typeface="Borel"/>
                <a:ea typeface="Borel"/>
                <a:cs typeface="Borel"/>
                <a:sym typeface="Borel"/>
              </a:rPr>
              <a:t>Cuando Fallamos: La Gracia de Dios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918815" y="4167146"/>
            <a:ext cx="7887983" cy="4898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1938" indent="-300969" lvl="1">
              <a:lnSpc>
                <a:spcPts val="3903"/>
              </a:lnSpc>
              <a:buFont typeface="Arial"/>
              <a:buChar char="•"/>
            </a:pPr>
            <a:r>
              <a:rPr lang="en-US" b="true" sz="2788" spc="164">
                <a:solidFill>
                  <a:srgbClr val="4D4C4C"/>
                </a:solidFill>
                <a:latin typeface="Helios Bold"/>
                <a:ea typeface="Helios Bold"/>
                <a:cs typeface="Helios Bold"/>
                <a:sym typeface="Helios Bold"/>
              </a:rPr>
              <a:t>Dios nos da la dignidad de la libre elección, incluso si nos equivocamos.</a:t>
            </a:r>
          </a:p>
          <a:p>
            <a:pPr algn="l" marL="601938" indent="-300969" lvl="1">
              <a:lnSpc>
                <a:spcPts val="3903"/>
              </a:lnSpc>
              <a:buFont typeface="Arial"/>
              <a:buChar char="•"/>
            </a:pPr>
            <a:r>
              <a:rPr lang="en-US" b="true" sz="2788" spc="164">
                <a:solidFill>
                  <a:srgbClr val="4D4C4C"/>
                </a:solidFill>
                <a:latin typeface="Helios Bold"/>
                <a:ea typeface="Helios Bold"/>
                <a:cs typeface="Helios Bold"/>
                <a:sym typeface="Helios Bold"/>
              </a:rPr>
              <a:t>Él no nos abandona en nuestro error.</a:t>
            </a:r>
          </a:p>
          <a:p>
            <a:pPr algn="l" marL="601938" indent="-300969" lvl="1">
              <a:lnSpc>
                <a:spcPts val="3903"/>
              </a:lnSpc>
              <a:buFont typeface="Arial"/>
              <a:buChar char="•"/>
            </a:pPr>
            <a:r>
              <a:rPr lang="en-US" b="true" sz="2788" spc="164">
                <a:solidFill>
                  <a:srgbClr val="4D4C4C"/>
                </a:solidFill>
                <a:latin typeface="Helios Bold"/>
                <a:ea typeface="Helios Bold"/>
                <a:cs typeface="Helios Bold"/>
                <a:sym typeface="Helios Bold"/>
              </a:rPr>
              <a:t>No quiere que carguemos con la culpa.</a:t>
            </a:r>
          </a:p>
          <a:p>
            <a:pPr algn="l" marL="601938" indent="-300969" lvl="1">
              <a:lnSpc>
                <a:spcPts val="3903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788" spc="164">
                <a:solidFill>
                  <a:srgbClr val="4D4C4C"/>
                </a:solidFill>
                <a:latin typeface="Helios Bold"/>
                <a:ea typeface="Helios Bold"/>
                <a:cs typeface="Helios Bold"/>
                <a:sym typeface="Helios Bold"/>
              </a:rPr>
              <a:t>Siempre está dispuesto a acoger, purificar y restaurar a quien reconoce su fracaso (1 Corintios 6:11, Lucas 15:11-32 - El Hijo Pródigo).</a:t>
            </a:r>
          </a:p>
          <a:p>
            <a:pPr algn="l">
              <a:lnSpc>
                <a:spcPts val="3903"/>
              </a:lnSpc>
              <a:spcBef>
                <a:spcPct val="0"/>
              </a:spcBef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330252" y="417940"/>
            <a:ext cx="3804597" cy="382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true">
                <a:solidFill>
                  <a:srgbClr val="B8BB87"/>
                </a:solidFill>
                <a:latin typeface="Helios Bold"/>
                <a:ea typeface="Helios Bold"/>
                <a:cs typeface="Helios Bold"/>
                <a:sym typeface="Helio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07912" y="-6460963"/>
            <a:ext cx="20593590" cy="7489663"/>
            <a:chOff x="0" y="0"/>
            <a:chExt cx="5423826" cy="197258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423826" cy="1972586"/>
            </a:xfrm>
            <a:custGeom>
              <a:avLst/>
              <a:gdLst/>
              <a:ahLst/>
              <a:cxnLst/>
              <a:rect r="r" b="b" t="t" l="l"/>
              <a:pathLst>
                <a:path h="1972586" w="5423826">
                  <a:moveTo>
                    <a:pt x="0" y="0"/>
                  </a:moveTo>
                  <a:lnTo>
                    <a:pt x="5423826" y="0"/>
                  </a:lnTo>
                  <a:lnTo>
                    <a:pt x="5423826" y="1972586"/>
                  </a:lnTo>
                  <a:lnTo>
                    <a:pt x="0" y="1972586"/>
                  </a:lnTo>
                  <a:close/>
                </a:path>
              </a:pathLst>
            </a:custGeom>
            <a:solidFill>
              <a:srgbClr val="B8BB8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5423826" cy="20202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068907" y="9258300"/>
            <a:ext cx="21201429" cy="7489663"/>
            <a:chOff x="0" y="0"/>
            <a:chExt cx="5583916" cy="197258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583916" cy="1972586"/>
            </a:xfrm>
            <a:custGeom>
              <a:avLst/>
              <a:gdLst/>
              <a:ahLst/>
              <a:cxnLst/>
              <a:rect r="r" b="b" t="t" l="l"/>
              <a:pathLst>
                <a:path h="1972586" w="5583916">
                  <a:moveTo>
                    <a:pt x="0" y="0"/>
                  </a:moveTo>
                  <a:lnTo>
                    <a:pt x="5583916" y="0"/>
                  </a:lnTo>
                  <a:lnTo>
                    <a:pt x="5583916" y="1972586"/>
                  </a:lnTo>
                  <a:lnTo>
                    <a:pt x="0" y="1972586"/>
                  </a:lnTo>
                  <a:close/>
                </a:path>
              </a:pathLst>
            </a:custGeom>
            <a:solidFill>
              <a:srgbClr val="B8BB8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5583916" cy="20202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3316511" y="4849698"/>
            <a:ext cx="11372448" cy="3405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89141" indent="-344571" lvl="1">
              <a:lnSpc>
                <a:spcPts val="4468"/>
              </a:lnSpc>
              <a:buFont typeface="Arial"/>
              <a:buChar char="•"/>
            </a:pPr>
            <a:r>
              <a:rPr lang="en-US" b="true" sz="3191" spc="188">
                <a:solidFill>
                  <a:srgbClr val="4D4C4C"/>
                </a:solidFill>
                <a:latin typeface="Helios Bold"/>
                <a:ea typeface="Helios Bold"/>
                <a:cs typeface="Helios Bold"/>
                <a:sym typeface="Helios Bold"/>
              </a:rPr>
              <a:t>Evaluar los estándares sexuales del mundo.</a:t>
            </a:r>
          </a:p>
          <a:p>
            <a:pPr algn="just" marL="689141" indent="-344571" lvl="1">
              <a:lnSpc>
                <a:spcPts val="4468"/>
              </a:lnSpc>
              <a:buFont typeface="Arial"/>
              <a:buChar char="•"/>
            </a:pPr>
            <a:r>
              <a:rPr lang="en-US" b="true" sz="3191" spc="188">
                <a:solidFill>
                  <a:srgbClr val="4D4C4C"/>
                </a:solidFill>
                <a:latin typeface="Helios Bold"/>
                <a:ea typeface="Helios Bold"/>
                <a:cs typeface="Helios Bold"/>
                <a:sym typeface="Helios Bold"/>
              </a:rPr>
              <a:t>Determinar cuál es el comportamiento apropiado según la verdad bíblica.</a:t>
            </a:r>
          </a:p>
          <a:p>
            <a:pPr algn="just" marL="689141" indent="-344571" lvl="1">
              <a:lnSpc>
                <a:spcPts val="4468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191" spc="188">
                <a:solidFill>
                  <a:srgbClr val="4D4C4C"/>
                </a:solidFill>
                <a:latin typeface="Helios Bold"/>
                <a:ea typeface="Helios Bold"/>
                <a:cs typeface="Helios Bold"/>
                <a:sym typeface="Helios Bold"/>
              </a:rPr>
              <a:t>Formar un conjunto de valores personales que honren a Dios.</a:t>
            </a:r>
          </a:p>
          <a:p>
            <a:pPr algn="just">
              <a:lnSpc>
                <a:spcPts val="4468"/>
              </a:lnSpc>
              <a:spcBef>
                <a:spcPct val="0"/>
              </a:spcBef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3316511" y="3767942"/>
            <a:ext cx="11614938" cy="7515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0"/>
              </a:lnSpc>
            </a:pPr>
            <a:r>
              <a:rPr lang="en-US" b="true" sz="5385" spc="-177">
                <a:solidFill>
                  <a:srgbClr val="4D4C4C"/>
                </a:solidFill>
                <a:latin typeface="TS Deniz Bold"/>
                <a:ea typeface="TS Deniz Bold"/>
                <a:cs typeface="TS Deniz Bold"/>
                <a:sym typeface="TS Deniz Bold"/>
              </a:rPr>
              <a:t>EL DESAFÍO: NUESTRA DECISIÓN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-1540786" y="8631000"/>
            <a:ext cx="5955018" cy="1254599"/>
            <a:chOff x="0" y="0"/>
            <a:chExt cx="1928998" cy="4064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928998" cy="406400"/>
            </a:xfrm>
            <a:custGeom>
              <a:avLst/>
              <a:gdLst/>
              <a:ahLst/>
              <a:cxnLst/>
              <a:rect r="r" b="b" t="t" l="l"/>
              <a:pathLst>
                <a:path h="406400" w="1928998">
                  <a:moveTo>
                    <a:pt x="1725798" y="0"/>
                  </a:moveTo>
                  <a:cubicBezTo>
                    <a:pt x="1838022" y="0"/>
                    <a:pt x="1928998" y="90976"/>
                    <a:pt x="1928998" y="203200"/>
                  </a:cubicBezTo>
                  <a:cubicBezTo>
                    <a:pt x="1928998" y="315424"/>
                    <a:pt x="1838022" y="406400"/>
                    <a:pt x="172579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4D4C4C"/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1928998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3375000" y="363601"/>
            <a:ext cx="5924969" cy="1248269"/>
            <a:chOff x="0" y="0"/>
            <a:chExt cx="1928998" cy="4064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928998" cy="406400"/>
            </a:xfrm>
            <a:custGeom>
              <a:avLst/>
              <a:gdLst/>
              <a:ahLst/>
              <a:cxnLst/>
              <a:rect r="r" b="b" t="t" l="l"/>
              <a:pathLst>
                <a:path h="406400" w="1928998">
                  <a:moveTo>
                    <a:pt x="1725798" y="0"/>
                  </a:moveTo>
                  <a:cubicBezTo>
                    <a:pt x="1838022" y="0"/>
                    <a:pt x="1928998" y="90976"/>
                    <a:pt x="1928998" y="203200"/>
                  </a:cubicBezTo>
                  <a:cubicBezTo>
                    <a:pt x="1928998" y="315424"/>
                    <a:pt x="1838022" y="406400"/>
                    <a:pt x="172579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4D4C4C"/>
              </a:soli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47625"/>
              <a:ext cx="1928998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-1537717" y="3605783"/>
            <a:ext cx="3075434" cy="3075434"/>
          </a:xfrm>
          <a:custGeom>
            <a:avLst/>
            <a:gdLst/>
            <a:ahLst/>
            <a:cxnLst/>
            <a:rect r="r" b="b" t="t" l="l"/>
            <a:pathLst>
              <a:path h="3075434" w="3075434">
                <a:moveTo>
                  <a:pt x="0" y="0"/>
                </a:moveTo>
                <a:lnTo>
                  <a:pt x="3075434" y="0"/>
                </a:lnTo>
                <a:lnTo>
                  <a:pt x="3075434" y="3075434"/>
                </a:lnTo>
                <a:lnTo>
                  <a:pt x="0" y="30754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6710243" y="3605783"/>
            <a:ext cx="3075434" cy="3075434"/>
          </a:xfrm>
          <a:custGeom>
            <a:avLst/>
            <a:gdLst/>
            <a:ahLst/>
            <a:cxnLst/>
            <a:rect r="r" b="b" t="t" l="l"/>
            <a:pathLst>
              <a:path h="3075434" w="3075434">
                <a:moveTo>
                  <a:pt x="0" y="0"/>
                </a:moveTo>
                <a:lnTo>
                  <a:pt x="3075434" y="0"/>
                </a:lnTo>
                <a:lnTo>
                  <a:pt x="3075434" y="3075434"/>
                </a:lnTo>
                <a:lnTo>
                  <a:pt x="0" y="30754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2875717" y="3513703"/>
            <a:ext cx="1191142" cy="1193312"/>
          </a:xfrm>
          <a:custGeom>
            <a:avLst/>
            <a:gdLst/>
            <a:ahLst/>
            <a:cxnLst/>
            <a:rect r="r" b="b" t="t" l="l"/>
            <a:pathLst>
              <a:path h="1193312" w="1191142">
                <a:moveTo>
                  <a:pt x="0" y="0"/>
                </a:moveTo>
                <a:lnTo>
                  <a:pt x="1191142" y="0"/>
                </a:lnTo>
                <a:lnTo>
                  <a:pt x="1191142" y="1193312"/>
                </a:lnTo>
                <a:lnTo>
                  <a:pt x="0" y="11933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10800000">
            <a:off x="14118077" y="3513703"/>
            <a:ext cx="1191142" cy="1193312"/>
          </a:xfrm>
          <a:custGeom>
            <a:avLst/>
            <a:gdLst/>
            <a:ahLst/>
            <a:cxnLst/>
            <a:rect r="r" b="b" t="t" l="l"/>
            <a:pathLst>
              <a:path h="1193312" w="1191142">
                <a:moveTo>
                  <a:pt x="0" y="0"/>
                </a:moveTo>
                <a:lnTo>
                  <a:pt x="1191142" y="0"/>
                </a:lnTo>
                <a:lnTo>
                  <a:pt x="1191142" y="1193312"/>
                </a:lnTo>
                <a:lnTo>
                  <a:pt x="0" y="11933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262263" y="315976"/>
            <a:ext cx="3804597" cy="382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true">
                <a:solidFill>
                  <a:srgbClr val="FFFFFF"/>
                </a:solidFill>
                <a:latin typeface="Helios Bold"/>
                <a:ea typeface="Helios Bold"/>
                <a:cs typeface="Helios Bold"/>
                <a:sym typeface="Helio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-2134415" y="3073364"/>
            <a:ext cx="8227978" cy="4140271"/>
            <a:chOff x="0" y="0"/>
            <a:chExt cx="807640" cy="406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07640" cy="406400"/>
            </a:xfrm>
            <a:custGeom>
              <a:avLst/>
              <a:gdLst/>
              <a:ahLst/>
              <a:cxnLst/>
              <a:rect r="r" b="b" t="t" l="l"/>
              <a:pathLst>
                <a:path h="406400" w="807640">
                  <a:moveTo>
                    <a:pt x="604440" y="0"/>
                  </a:moveTo>
                  <a:cubicBezTo>
                    <a:pt x="716665" y="0"/>
                    <a:pt x="807640" y="90976"/>
                    <a:pt x="807640" y="203200"/>
                  </a:cubicBezTo>
                  <a:cubicBezTo>
                    <a:pt x="807640" y="315424"/>
                    <a:pt x="716665" y="406400"/>
                    <a:pt x="60444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4D4C4C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807640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6622171" y="4589931"/>
            <a:ext cx="10637129" cy="22390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340"/>
              </a:lnSpc>
              <a:spcBef>
                <a:spcPct val="0"/>
              </a:spcBef>
            </a:pPr>
            <a:r>
              <a:rPr lang="en-US" sz="13100" b="true">
                <a:solidFill>
                  <a:srgbClr val="4D4C4C"/>
                </a:solidFill>
                <a:latin typeface="TS Deniz Bold"/>
                <a:ea typeface="TS Deniz Bold"/>
                <a:cs typeface="TS Deniz Bold"/>
                <a:sym typeface="TS Deniz Bold"/>
              </a:rPr>
              <a:t>Conclusiones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879387" y="2646483"/>
            <a:ext cx="1098480" cy="1098480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BB8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-1698802" y="5514834"/>
            <a:ext cx="3397604" cy="3397604"/>
          </a:xfrm>
          <a:custGeom>
            <a:avLst/>
            <a:gdLst/>
            <a:ahLst/>
            <a:cxnLst/>
            <a:rect r="r" b="b" t="t" l="l"/>
            <a:pathLst>
              <a:path h="3397604" w="3397604">
                <a:moveTo>
                  <a:pt x="0" y="0"/>
                </a:moveTo>
                <a:lnTo>
                  <a:pt x="3397604" y="0"/>
                </a:lnTo>
                <a:lnTo>
                  <a:pt x="3397604" y="3397603"/>
                </a:lnTo>
                <a:lnTo>
                  <a:pt x="0" y="3397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-10800000">
            <a:off x="13986999" y="-2149600"/>
            <a:ext cx="6316248" cy="3178300"/>
            <a:chOff x="0" y="0"/>
            <a:chExt cx="807640" cy="4064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07640" cy="406400"/>
            </a:xfrm>
            <a:custGeom>
              <a:avLst/>
              <a:gdLst/>
              <a:ahLst/>
              <a:cxnLst/>
              <a:rect r="r" b="b" t="t" l="l"/>
              <a:pathLst>
                <a:path h="406400" w="807640">
                  <a:moveTo>
                    <a:pt x="604440" y="0"/>
                  </a:moveTo>
                  <a:cubicBezTo>
                    <a:pt x="716665" y="0"/>
                    <a:pt x="807640" y="90976"/>
                    <a:pt x="807640" y="203200"/>
                  </a:cubicBezTo>
                  <a:cubicBezTo>
                    <a:pt x="807640" y="315424"/>
                    <a:pt x="716665" y="406400"/>
                    <a:pt x="60444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4D4C4C"/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807640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7259300" y="-565845"/>
            <a:ext cx="15452455" cy="11836184"/>
            <a:chOff x="0" y="0"/>
            <a:chExt cx="4069782" cy="311734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4069783" cy="3117349"/>
            </a:xfrm>
            <a:custGeom>
              <a:avLst/>
              <a:gdLst/>
              <a:ahLst/>
              <a:cxnLst/>
              <a:rect r="r" b="b" t="t" l="l"/>
              <a:pathLst>
                <a:path h="3117349" w="4069783">
                  <a:moveTo>
                    <a:pt x="0" y="0"/>
                  </a:moveTo>
                  <a:lnTo>
                    <a:pt x="4069783" y="0"/>
                  </a:lnTo>
                  <a:lnTo>
                    <a:pt x="4069783" y="3117349"/>
                  </a:lnTo>
                  <a:lnTo>
                    <a:pt x="0" y="3117349"/>
                  </a:lnTo>
                  <a:close/>
                </a:path>
              </a:pathLst>
            </a:custGeom>
            <a:solidFill>
              <a:srgbClr val="B8BB87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47625"/>
              <a:ext cx="4069782" cy="31649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977867" y="4111857"/>
            <a:ext cx="2476270" cy="2480780"/>
          </a:xfrm>
          <a:custGeom>
            <a:avLst/>
            <a:gdLst/>
            <a:ahLst/>
            <a:cxnLst/>
            <a:rect r="r" b="b" t="t" l="l"/>
            <a:pathLst>
              <a:path h="2480780" w="2476270">
                <a:moveTo>
                  <a:pt x="0" y="0"/>
                </a:moveTo>
                <a:lnTo>
                  <a:pt x="2476270" y="0"/>
                </a:lnTo>
                <a:lnTo>
                  <a:pt x="2476270" y="2480780"/>
                </a:lnTo>
                <a:lnTo>
                  <a:pt x="0" y="2480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358206" y="492563"/>
            <a:ext cx="3804597" cy="382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true">
                <a:solidFill>
                  <a:srgbClr val="B8BB87"/>
                </a:solidFill>
                <a:latin typeface="Helios Bold"/>
                <a:ea typeface="Helios Bold"/>
                <a:cs typeface="Helios Bold"/>
                <a:sym typeface="Helio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-3030895" y="-1481768"/>
            <a:ext cx="8678012" cy="2963535"/>
            <a:chOff x="0" y="0"/>
            <a:chExt cx="1070213" cy="36547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70213" cy="365477"/>
            </a:xfrm>
            <a:custGeom>
              <a:avLst/>
              <a:gdLst/>
              <a:ahLst/>
              <a:cxnLst/>
              <a:rect r="r" b="b" t="t" l="l"/>
              <a:pathLst>
                <a:path h="365477" w="1070213">
                  <a:moveTo>
                    <a:pt x="867013" y="0"/>
                  </a:moveTo>
                  <a:cubicBezTo>
                    <a:pt x="979237" y="0"/>
                    <a:pt x="1070213" y="81815"/>
                    <a:pt x="1070213" y="182739"/>
                  </a:cubicBezTo>
                  <a:cubicBezTo>
                    <a:pt x="1070213" y="283662"/>
                    <a:pt x="979237" y="365477"/>
                    <a:pt x="867013" y="365477"/>
                  </a:cubicBezTo>
                  <a:lnTo>
                    <a:pt x="203200" y="365477"/>
                  </a:lnTo>
                  <a:cubicBezTo>
                    <a:pt x="90976" y="365477"/>
                    <a:pt x="0" y="283662"/>
                    <a:pt x="0" y="182739"/>
                  </a:cubicBezTo>
                  <a:cubicBezTo>
                    <a:pt x="0" y="8181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4D4C4C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070213" cy="4131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5400000">
            <a:off x="6303218" y="1782681"/>
            <a:ext cx="5681563" cy="21193096"/>
            <a:chOff x="0" y="0"/>
            <a:chExt cx="1496379" cy="558172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496379" cy="5581721"/>
            </a:xfrm>
            <a:custGeom>
              <a:avLst/>
              <a:gdLst/>
              <a:ahLst/>
              <a:cxnLst/>
              <a:rect r="r" b="b" t="t" l="l"/>
              <a:pathLst>
                <a:path h="5581721" w="1496379">
                  <a:moveTo>
                    <a:pt x="0" y="0"/>
                  </a:moveTo>
                  <a:lnTo>
                    <a:pt x="1496379" y="0"/>
                  </a:lnTo>
                  <a:lnTo>
                    <a:pt x="1496379" y="5581721"/>
                  </a:lnTo>
                  <a:lnTo>
                    <a:pt x="0" y="5581721"/>
                  </a:lnTo>
                  <a:close/>
                </a:path>
              </a:pathLst>
            </a:custGeom>
            <a:solidFill>
              <a:srgbClr val="B8BB8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1496379" cy="5629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2904705" y="8814719"/>
            <a:ext cx="8227978" cy="4140271"/>
            <a:chOff x="0" y="0"/>
            <a:chExt cx="807640" cy="4064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07640" cy="406400"/>
            </a:xfrm>
            <a:custGeom>
              <a:avLst/>
              <a:gdLst/>
              <a:ahLst/>
              <a:cxnLst/>
              <a:rect r="r" b="b" t="t" l="l"/>
              <a:pathLst>
                <a:path h="406400" w="807640">
                  <a:moveTo>
                    <a:pt x="604440" y="0"/>
                  </a:moveTo>
                  <a:cubicBezTo>
                    <a:pt x="716665" y="0"/>
                    <a:pt x="807640" y="90976"/>
                    <a:pt x="807640" y="203200"/>
                  </a:cubicBezTo>
                  <a:cubicBezTo>
                    <a:pt x="807640" y="315424"/>
                    <a:pt x="716665" y="406400"/>
                    <a:pt x="60444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4D4C4C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807640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-2258149" y="3248311"/>
            <a:ext cx="3790378" cy="3790378"/>
          </a:xfrm>
          <a:custGeom>
            <a:avLst/>
            <a:gdLst/>
            <a:ahLst/>
            <a:cxnLst/>
            <a:rect r="r" b="b" t="t" l="l"/>
            <a:pathLst>
              <a:path h="3790378" w="3790378">
                <a:moveTo>
                  <a:pt x="0" y="0"/>
                </a:moveTo>
                <a:lnTo>
                  <a:pt x="3790377" y="0"/>
                </a:lnTo>
                <a:lnTo>
                  <a:pt x="3790377" y="3790378"/>
                </a:lnTo>
                <a:lnTo>
                  <a:pt x="0" y="37903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5779555" y="-1481768"/>
            <a:ext cx="2959490" cy="4423151"/>
          </a:xfrm>
          <a:custGeom>
            <a:avLst/>
            <a:gdLst/>
            <a:ahLst/>
            <a:cxnLst/>
            <a:rect r="r" b="b" t="t" l="l"/>
            <a:pathLst>
              <a:path h="4423151" w="2959490">
                <a:moveTo>
                  <a:pt x="2959490" y="0"/>
                </a:moveTo>
                <a:lnTo>
                  <a:pt x="0" y="0"/>
                </a:lnTo>
                <a:lnTo>
                  <a:pt x="0" y="4423151"/>
                </a:lnTo>
                <a:lnTo>
                  <a:pt x="2959490" y="4423151"/>
                </a:lnTo>
                <a:lnTo>
                  <a:pt x="295949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2980490" y="932528"/>
            <a:ext cx="1098480" cy="1098480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BB87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0745294" y="2031007"/>
            <a:ext cx="6716860" cy="6716860"/>
          </a:xfrm>
          <a:custGeom>
            <a:avLst/>
            <a:gdLst/>
            <a:ahLst/>
            <a:cxnLst/>
            <a:rect r="r" b="b" t="t" l="l"/>
            <a:pathLst>
              <a:path h="6716860" w="6716860">
                <a:moveTo>
                  <a:pt x="0" y="0"/>
                </a:moveTo>
                <a:lnTo>
                  <a:pt x="6716860" y="0"/>
                </a:lnTo>
                <a:lnTo>
                  <a:pt x="6716860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w="152400" cap="sq">
            <a:solidFill>
              <a:srgbClr val="B8BB87"/>
            </a:solidFill>
            <a:prstDash val="solid"/>
            <a:miter/>
          </a:ln>
        </p:spPr>
      </p:sp>
      <p:sp>
        <p:nvSpPr>
          <p:cNvPr name="TextBox 17" id="17"/>
          <p:cNvSpPr txBox="true"/>
          <p:nvPr/>
        </p:nvSpPr>
        <p:spPr>
          <a:xfrm rot="0">
            <a:off x="2317713" y="2359979"/>
            <a:ext cx="8636364" cy="31858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00"/>
              </a:lnSpc>
              <a:spcBef>
                <a:spcPct val="0"/>
              </a:spcBef>
            </a:pPr>
            <a:r>
              <a:rPr lang="en-US" b="true" sz="3571" spc="210">
                <a:solidFill>
                  <a:srgbClr val="4D4C4C"/>
                </a:solidFill>
                <a:latin typeface="Helios Bold"/>
                <a:ea typeface="Helios Bold"/>
                <a:cs typeface="Helios Bold"/>
                <a:sym typeface="Helios Bold"/>
              </a:rPr>
              <a:t>La postura bíblica no es una regla cultural, sino que se basa en el diseño de Dios, el respeto por nuestro cuerpo y la protección contra el daño.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317713" y="6102865"/>
            <a:ext cx="8427581" cy="2463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b="true" sz="3499" spc="206">
                <a:solidFill>
                  <a:srgbClr val="4D4C4C"/>
                </a:solidFill>
                <a:latin typeface="Helios Bold"/>
                <a:ea typeface="Helios Bold"/>
                <a:cs typeface="Helios Bold"/>
                <a:sym typeface="Helios Bold"/>
              </a:rPr>
              <a:t>El sexo es un regalo increíble, diseñado para ser disfrutado en el contexto del compromiso matrimonial.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58206" y="492563"/>
            <a:ext cx="3804597" cy="382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true">
                <a:solidFill>
                  <a:srgbClr val="B8BB87"/>
                </a:solidFill>
                <a:latin typeface="Helios Bold"/>
                <a:ea typeface="Helios Bold"/>
                <a:cs typeface="Helios Bold"/>
                <a:sym typeface="Helio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6160820" y="2461682"/>
            <a:ext cx="5966360" cy="19855818"/>
            <a:chOff x="0" y="0"/>
            <a:chExt cx="1571387" cy="522951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71387" cy="5229516"/>
            </a:xfrm>
            <a:custGeom>
              <a:avLst/>
              <a:gdLst/>
              <a:ahLst/>
              <a:cxnLst/>
              <a:rect r="r" b="b" t="t" l="l"/>
              <a:pathLst>
                <a:path h="5229516" w="1571387">
                  <a:moveTo>
                    <a:pt x="0" y="0"/>
                  </a:moveTo>
                  <a:lnTo>
                    <a:pt x="1571387" y="0"/>
                  </a:lnTo>
                  <a:lnTo>
                    <a:pt x="1571387" y="5229516"/>
                  </a:lnTo>
                  <a:lnTo>
                    <a:pt x="0" y="5229516"/>
                  </a:lnTo>
                  <a:close/>
                </a:path>
              </a:pathLst>
            </a:custGeom>
            <a:solidFill>
              <a:srgbClr val="B8BB8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571387" cy="52771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3780527" y="8216864"/>
            <a:ext cx="8227978" cy="4140271"/>
            <a:chOff x="0" y="0"/>
            <a:chExt cx="807640" cy="406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07640" cy="406400"/>
            </a:xfrm>
            <a:custGeom>
              <a:avLst/>
              <a:gdLst/>
              <a:ahLst/>
              <a:cxnLst/>
              <a:rect r="r" b="b" t="t" l="l"/>
              <a:pathLst>
                <a:path h="406400" w="807640">
                  <a:moveTo>
                    <a:pt x="604440" y="0"/>
                  </a:moveTo>
                  <a:cubicBezTo>
                    <a:pt x="716665" y="0"/>
                    <a:pt x="807640" y="90976"/>
                    <a:pt x="807640" y="203200"/>
                  </a:cubicBezTo>
                  <a:cubicBezTo>
                    <a:pt x="807640" y="315424"/>
                    <a:pt x="716665" y="406400"/>
                    <a:pt x="60444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4D4C4C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807640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-2368250" y="-2004346"/>
            <a:ext cx="4736499" cy="4736499"/>
          </a:xfrm>
          <a:custGeom>
            <a:avLst/>
            <a:gdLst/>
            <a:ahLst/>
            <a:cxnLst/>
            <a:rect r="r" b="b" t="t" l="l"/>
            <a:pathLst>
              <a:path h="4736499" w="4736499">
                <a:moveTo>
                  <a:pt x="0" y="0"/>
                </a:moveTo>
                <a:lnTo>
                  <a:pt x="4736500" y="0"/>
                </a:lnTo>
                <a:lnTo>
                  <a:pt x="4736500" y="4736499"/>
                </a:lnTo>
                <a:lnTo>
                  <a:pt x="0" y="47364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029078" y="1964509"/>
            <a:ext cx="12978113" cy="1838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052"/>
              </a:lnSpc>
              <a:spcBef>
                <a:spcPct val="0"/>
              </a:spcBef>
            </a:pPr>
            <a:r>
              <a:rPr lang="en-US" sz="10752">
                <a:solidFill>
                  <a:srgbClr val="71743C"/>
                </a:solidFill>
                <a:latin typeface="Borel"/>
                <a:ea typeface="Borel"/>
                <a:cs typeface="Borel"/>
                <a:sym typeface="Borel"/>
              </a:rPr>
              <a:t>Introducción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583536" y="4072845"/>
            <a:ext cx="14227189" cy="43408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69296" indent="-334648" lvl="1">
              <a:lnSpc>
                <a:spcPts val="4340"/>
              </a:lnSpc>
              <a:buFont typeface="Arial"/>
              <a:buChar char="•"/>
            </a:pPr>
            <a:r>
              <a:rPr lang="en-US" b="true" sz="3100" spc="182">
                <a:solidFill>
                  <a:srgbClr val="4D4C4C"/>
                </a:solidFill>
                <a:latin typeface="Helios Bold"/>
                <a:ea typeface="Helios Bold"/>
                <a:cs typeface="Helios Bold"/>
                <a:sym typeface="Helios Bold"/>
              </a:rPr>
              <a:t>Muchos jóvenes cristianos tienen una vida sexual activa.</a:t>
            </a:r>
          </a:p>
          <a:p>
            <a:pPr algn="just">
              <a:lnSpc>
                <a:spcPts val="4340"/>
              </a:lnSpc>
            </a:pPr>
          </a:p>
          <a:p>
            <a:pPr algn="just" marL="669296" indent="-334648" lvl="1">
              <a:lnSpc>
                <a:spcPts val="4340"/>
              </a:lnSpc>
              <a:buFont typeface="Arial"/>
              <a:buChar char="•"/>
            </a:pPr>
            <a:r>
              <a:rPr lang="en-US" b="true" sz="3100" spc="182">
                <a:solidFill>
                  <a:srgbClr val="4D4C4C"/>
                </a:solidFill>
                <a:latin typeface="Helios Bold"/>
                <a:ea typeface="Helios Bold"/>
                <a:cs typeface="Helios Bold"/>
                <a:sym typeface="Helios Bold"/>
              </a:rPr>
              <a:t>Existe confusión y dificultad para explicar la postura bíblica con claridad.</a:t>
            </a:r>
          </a:p>
          <a:p>
            <a:pPr algn="just">
              <a:lnSpc>
                <a:spcPts val="4340"/>
              </a:lnSpc>
            </a:pPr>
          </a:p>
          <a:p>
            <a:pPr algn="just" marL="669296" indent="-334648" lvl="1">
              <a:lnSpc>
                <a:spcPts val="4340"/>
              </a:lnSpc>
              <a:buFont typeface="Arial"/>
              <a:buChar char="•"/>
            </a:pPr>
            <a:r>
              <a:rPr lang="en-US" b="true" sz="3100" spc="182">
                <a:solidFill>
                  <a:srgbClr val="4D4C4C"/>
                </a:solidFill>
                <a:latin typeface="Helios Bold"/>
                <a:ea typeface="Helios Bold"/>
                <a:cs typeface="Helios Bold"/>
                <a:sym typeface="Helios Bold"/>
              </a:rPr>
              <a:t>A veces, es un tema del que no se habla abiertamente en la iglesia.</a:t>
            </a:r>
          </a:p>
          <a:p>
            <a:pPr algn="just">
              <a:lnSpc>
                <a:spcPts val="4340"/>
              </a:lnSpc>
            </a:pP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2717977" y="2135497"/>
            <a:ext cx="1191142" cy="1193312"/>
          </a:xfrm>
          <a:custGeom>
            <a:avLst/>
            <a:gdLst/>
            <a:ahLst/>
            <a:cxnLst/>
            <a:rect r="r" b="b" t="t" l="l"/>
            <a:pathLst>
              <a:path h="1193312" w="1191142">
                <a:moveTo>
                  <a:pt x="0" y="0"/>
                </a:moveTo>
                <a:lnTo>
                  <a:pt x="1191143" y="0"/>
                </a:lnTo>
                <a:lnTo>
                  <a:pt x="1191143" y="1193312"/>
                </a:lnTo>
                <a:lnTo>
                  <a:pt x="0" y="11933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0800000">
            <a:off x="15215173" y="2135497"/>
            <a:ext cx="1191142" cy="1193312"/>
          </a:xfrm>
          <a:custGeom>
            <a:avLst/>
            <a:gdLst/>
            <a:ahLst/>
            <a:cxnLst/>
            <a:rect r="r" b="b" t="t" l="l"/>
            <a:pathLst>
              <a:path h="1193312" w="1191142">
                <a:moveTo>
                  <a:pt x="0" y="0"/>
                </a:moveTo>
                <a:lnTo>
                  <a:pt x="1191142" y="0"/>
                </a:lnTo>
                <a:lnTo>
                  <a:pt x="1191142" y="1193312"/>
                </a:lnTo>
                <a:lnTo>
                  <a:pt x="0" y="11933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6631729" y="7589293"/>
            <a:ext cx="1255142" cy="1255142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BB87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2583536" y="148956"/>
            <a:ext cx="3804597" cy="382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true">
                <a:solidFill>
                  <a:srgbClr val="B8BB87"/>
                </a:solidFill>
                <a:latin typeface="Helios Bold"/>
                <a:ea typeface="Helios Bold"/>
                <a:cs typeface="Helios Bold"/>
                <a:sym typeface="Helio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8012279" y="277660"/>
            <a:ext cx="11836639" cy="9573198"/>
            <a:chOff x="0" y="0"/>
            <a:chExt cx="3117469" cy="252133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117469" cy="2521336"/>
            </a:xfrm>
            <a:custGeom>
              <a:avLst/>
              <a:gdLst/>
              <a:ahLst/>
              <a:cxnLst/>
              <a:rect r="r" b="b" t="t" l="l"/>
              <a:pathLst>
                <a:path h="2521336" w="3117469">
                  <a:moveTo>
                    <a:pt x="0" y="0"/>
                  </a:moveTo>
                  <a:lnTo>
                    <a:pt x="3117469" y="0"/>
                  </a:lnTo>
                  <a:lnTo>
                    <a:pt x="3117469" y="2521336"/>
                  </a:lnTo>
                  <a:lnTo>
                    <a:pt x="0" y="2521336"/>
                  </a:lnTo>
                  <a:close/>
                </a:path>
              </a:pathLst>
            </a:custGeom>
            <a:solidFill>
              <a:srgbClr val="B8BB8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3117469" cy="25689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800000">
            <a:off x="7089472" y="-2686123"/>
            <a:ext cx="13682253" cy="4140271"/>
            <a:chOff x="0" y="0"/>
            <a:chExt cx="1343020" cy="406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43020" cy="406400"/>
            </a:xfrm>
            <a:custGeom>
              <a:avLst/>
              <a:gdLst/>
              <a:ahLst/>
              <a:cxnLst/>
              <a:rect r="r" b="b" t="t" l="l"/>
              <a:pathLst>
                <a:path h="406400" w="1343020">
                  <a:moveTo>
                    <a:pt x="1139820" y="0"/>
                  </a:moveTo>
                  <a:cubicBezTo>
                    <a:pt x="1252045" y="0"/>
                    <a:pt x="1343020" y="90976"/>
                    <a:pt x="1343020" y="203200"/>
                  </a:cubicBezTo>
                  <a:cubicBezTo>
                    <a:pt x="1343020" y="315424"/>
                    <a:pt x="1252045" y="406400"/>
                    <a:pt x="113982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4D4C4C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1343020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-2506918" y="8424265"/>
            <a:ext cx="4326365" cy="4326365"/>
          </a:xfrm>
          <a:custGeom>
            <a:avLst/>
            <a:gdLst/>
            <a:ahLst/>
            <a:cxnLst/>
            <a:rect r="r" b="b" t="t" l="l"/>
            <a:pathLst>
              <a:path h="4326365" w="4326365">
                <a:moveTo>
                  <a:pt x="0" y="0"/>
                </a:moveTo>
                <a:lnTo>
                  <a:pt x="4326365" y="0"/>
                </a:lnTo>
                <a:lnTo>
                  <a:pt x="4326365" y="4326365"/>
                </a:lnTo>
                <a:lnTo>
                  <a:pt x="0" y="4326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-10800000">
            <a:off x="7457005" y="443095"/>
            <a:ext cx="1035787" cy="1035787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BB87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9833064" y="644500"/>
            <a:ext cx="7727862" cy="8633115"/>
            <a:chOff x="0" y="0"/>
            <a:chExt cx="1253208" cy="140001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53208" cy="1400010"/>
            </a:xfrm>
            <a:custGeom>
              <a:avLst/>
              <a:gdLst/>
              <a:ahLst/>
              <a:cxnLst/>
              <a:rect r="r" b="b" t="t" l="l"/>
              <a:pathLst>
                <a:path h="1400010" w="1253208">
                  <a:moveTo>
                    <a:pt x="0" y="0"/>
                  </a:moveTo>
                  <a:lnTo>
                    <a:pt x="1253208" y="0"/>
                  </a:lnTo>
                  <a:lnTo>
                    <a:pt x="1253208" y="1400010"/>
                  </a:lnTo>
                  <a:lnTo>
                    <a:pt x="0" y="1400010"/>
                  </a:lnTo>
                  <a:close/>
                </a:path>
              </a:pathLst>
            </a:custGeom>
            <a:blipFill>
              <a:blip r:embed="rId4"/>
              <a:stretch>
                <a:fillRect l="-16113" t="0" r="-51562" b="0"/>
              </a:stretch>
            </a:blipFill>
            <a:ln w="85725" cap="sq">
              <a:solidFill>
                <a:srgbClr val="FFFDF7"/>
              </a:solidFill>
              <a:prstDash val="solid"/>
              <a:miter/>
            </a:ln>
          </p:spPr>
        </p:sp>
      </p:grpSp>
      <p:sp>
        <p:nvSpPr>
          <p:cNvPr name="TextBox 14" id="14"/>
          <p:cNvSpPr txBox="true"/>
          <p:nvPr/>
        </p:nvSpPr>
        <p:spPr>
          <a:xfrm rot="0">
            <a:off x="1546593" y="3305531"/>
            <a:ext cx="6946198" cy="3733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9"/>
              </a:lnSpc>
            </a:pPr>
            <a:r>
              <a:rPr lang="en-US" sz="5403" spc="-178">
                <a:solidFill>
                  <a:srgbClr val="4D4C4C"/>
                </a:solidFill>
                <a:latin typeface="Intro Rust"/>
                <a:ea typeface="Intro Rust"/>
                <a:cs typeface="Intro Rust"/>
                <a:sym typeface="Intro Rust"/>
              </a:rPr>
              <a:t>¿ES SOLO UNA "CONVENCIÓN" CULTURAL O HAY UNA RAZÓN MÁS PROFUNDA?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52209" y="262230"/>
            <a:ext cx="3804597" cy="382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true">
                <a:solidFill>
                  <a:srgbClr val="B8BB87"/>
                </a:solidFill>
                <a:latin typeface="Helios Bold"/>
                <a:ea typeface="Helios Bold"/>
                <a:cs typeface="Helios Bold"/>
                <a:sym typeface="Helio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91517" y="1266928"/>
            <a:ext cx="7548515" cy="3045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292"/>
              </a:lnSpc>
              <a:spcBef>
                <a:spcPct val="0"/>
              </a:spcBef>
            </a:pPr>
            <a:r>
              <a:rPr lang="en-US" sz="8780">
                <a:solidFill>
                  <a:srgbClr val="71743C"/>
                </a:solidFill>
                <a:latin typeface="Borel"/>
                <a:ea typeface="Borel"/>
                <a:cs typeface="Borel"/>
                <a:sym typeface="Borel"/>
              </a:rPr>
              <a:t>La Búsqueda de un 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-3028275" y="7957867"/>
            <a:ext cx="8846265" cy="4053624"/>
            <a:chOff x="0" y="0"/>
            <a:chExt cx="886891" cy="4064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86891" cy="406400"/>
            </a:xfrm>
            <a:custGeom>
              <a:avLst/>
              <a:gdLst/>
              <a:ahLst/>
              <a:cxnLst/>
              <a:rect r="r" b="b" t="t" l="l"/>
              <a:pathLst>
                <a:path h="406400" w="886891">
                  <a:moveTo>
                    <a:pt x="683691" y="0"/>
                  </a:moveTo>
                  <a:cubicBezTo>
                    <a:pt x="795915" y="0"/>
                    <a:pt x="886891" y="90976"/>
                    <a:pt x="886891" y="203200"/>
                  </a:cubicBezTo>
                  <a:cubicBezTo>
                    <a:pt x="886891" y="315424"/>
                    <a:pt x="795915" y="406400"/>
                    <a:pt x="68369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4D4C4C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886891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-1107083" y="4024927"/>
            <a:ext cx="11005840" cy="6697778"/>
          </a:xfrm>
          <a:custGeom>
            <a:avLst/>
            <a:gdLst/>
            <a:ahLst/>
            <a:cxnLst/>
            <a:rect r="r" b="b" t="t" l="l"/>
            <a:pathLst>
              <a:path h="6697778" w="11005840">
                <a:moveTo>
                  <a:pt x="0" y="0"/>
                </a:moveTo>
                <a:lnTo>
                  <a:pt x="11005840" y="0"/>
                </a:lnTo>
                <a:lnTo>
                  <a:pt x="11005840" y="6697778"/>
                </a:lnTo>
                <a:lnTo>
                  <a:pt x="0" y="66977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3000"/>
            </a:blip>
            <a:stretch>
              <a:fillRect l="-2564" t="-2025" r="0" b="-10434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4427808"/>
            <a:ext cx="7574573" cy="3160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19"/>
              </a:lnSpc>
              <a:spcBef>
                <a:spcPct val="0"/>
              </a:spcBef>
            </a:pPr>
            <a:r>
              <a:rPr lang="en-US" b="true" sz="9085" spc="-299">
                <a:solidFill>
                  <a:srgbClr val="4D4C4C"/>
                </a:solidFill>
                <a:latin typeface="TS Deniz Bold"/>
                <a:ea typeface="TS Deniz Bold"/>
                <a:cs typeface="TS Deniz Bold"/>
                <a:sym typeface="TS Deniz Bold"/>
              </a:rPr>
              <a:t>"ASÍ DICE EL SEÑOR"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394858" y="8320921"/>
            <a:ext cx="1028463" cy="1028463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BB8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-1391517" y="6566350"/>
            <a:ext cx="2783034" cy="2783034"/>
          </a:xfrm>
          <a:custGeom>
            <a:avLst/>
            <a:gdLst/>
            <a:ahLst/>
            <a:cxnLst/>
            <a:rect r="r" b="b" t="t" l="l"/>
            <a:pathLst>
              <a:path h="2783034" w="2783034">
                <a:moveTo>
                  <a:pt x="0" y="0"/>
                </a:moveTo>
                <a:lnTo>
                  <a:pt x="2783034" y="0"/>
                </a:lnTo>
                <a:lnTo>
                  <a:pt x="2783034" y="2783034"/>
                </a:lnTo>
                <a:lnTo>
                  <a:pt x="0" y="27830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2" id="12"/>
          <p:cNvSpPr/>
          <p:nvPr/>
        </p:nvSpPr>
        <p:spPr>
          <a:xfrm>
            <a:off x="10067277" y="4312093"/>
            <a:ext cx="7172553" cy="0"/>
          </a:xfrm>
          <a:prstGeom prst="line">
            <a:avLst/>
          </a:prstGeom>
          <a:ln cap="flat" w="57150">
            <a:solidFill>
              <a:srgbClr val="71743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3" id="13"/>
          <p:cNvSpPr/>
          <p:nvPr/>
        </p:nvSpPr>
        <p:spPr>
          <a:xfrm>
            <a:off x="10106218" y="6408573"/>
            <a:ext cx="7172553" cy="0"/>
          </a:xfrm>
          <a:prstGeom prst="line">
            <a:avLst/>
          </a:prstGeom>
          <a:ln cap="flat" w="57150">
            <a:solidFill>
              <a:srgbClr val="71743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>
            <a:off x="10067277" y="8190498"/>
            <a:ext cx="7172553" cy="0"/>
          </a:xfrm>
          <a:prstGeom prst="line">
            <a:avLst/>
          </a:prstGeom>
          <a:ln cap="flat" w="57150">
            <a:solidFill>
              <a:srgbClr val="71743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5" id="15"/>
          <p:cNvSpPr txBox="true"/>
          <p:nvPr/>
        </p:nvSpPr>
        <p:spPr>
          <a:xfrm rot="0">
            <a:off x="10106218" y="1141338"/>
            <a:ext cx="7133612" cy="2883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79"/>
              </a:lnSpc>
              <a:spcBef>
                <a:spcPct val="0"/>
              </a:spcBef>
            </a:pPr>
            <a:r>
              <a:rPr lang="en-US" b="true" sz="3270" spc="192">
                <a:solidFill>
                  <a:srgbClr val="4D4C4C"/>
                </a:solidFill>
                <a:latin typeface="Helios Bold"/>
                <a:ea typeface="Helios Bold"/>
                <a:cs typeface="Helios Bold"/>
                <a:sym typeface="Helios Bold"/>
              </a:rPr>
              <a:t>01. A muchos les gustaría un versículo explícito como: "Es pecado tener relaciones sexuales antes del matrimonio".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086486" y="4532583"/>
            <a:ext cx="7153343" cy="1723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79"/>
              </a:lnSpc>
              <a:spcBef>
                <a:spcPct val="0"/>
              </a:spcBef>
            </a:pPr>
            <a:r>
              <a:rPr lang="en-US" b="true" sz="3270" spc="192">
                <a:solidFill>
                  <a:srgbClr val="4D4C4C"/>
                </a:solidFill>
                <a:latin typeface="Helios Bold"/>
                <a:ea typeface="Helios Bold"/>
                <a:cs typeface="Helios Bold"/>
                <a:sym typeface="Helios Bold"/>
              </a:rPr>
              <a:t>02. La Biblia no siempre funciona con prohibiciones directas y simples.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106218" y="6370473"/>
            <a:ext cx="7172553" cy="1723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79"/>
              </a:lnSpc>
              <a:spcBef>
                <a:spcPct val="0"/>
              </a:spcBef>
            </a:pPr>
            <a:r>
              <a:rPr lang="en-US" b="true" sz="3270" spc="192">
                <a:solidFill>
                  <a:srgbClr val="4D4C4C"/>
                </a:solidFill>
                <a:latin typeface="Helios Bold"/>
                <a:ea typeface="Helios Bold"/>
                <a:cs typeface="Helios Bold"/>
                <a:sym typeface="Helios Bold"/>
              </a:rPr>
              <a:t>04. Nos invita a entender principios más profundos en lugar de solo seguir reglas.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086486" y="8220257"/>
            <a:ext cx="7751363" cy="1723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79"/>
              </a:lnSpc>
              <a:spcBef>
                <a:spcPct val="0"/>
              </a:spcBef>
            </a:pPr>
            <a:r>
              <a:rPr lang="en-US" b="true" sz="3270" spc="192">
                <a:solidFill>
                  <a:srgbClr val="4D4C4C"/>
                </a:solidFill>
                <a:latin typeface="Helios Bold"/>
                <a:ea typeface="Helios Bold"/>
                <a:cs typeface="Helios Bold"/>
                <a:sym typeface="Helios Bold"/>
              </a:rPr>
              <a:t>05. El diálogo y el entendimiento son más valiosos que una prohibición sin explicación.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21022" y="313158"/>
            <a:ext cx="3804597" cy="382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true">
                <a:solidFill>
                  <a:srgbClr val="B8BB87"/>
                </a:solidFill>
                <a:latin typeface="Helios Bold"/>
                <a:ea typeface="Helios Bold"/>
                <a:cs typeface="Helios Bold"/>
                <a:sym typeface="Helio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13986999" y="-2149600"/>
            <a:ext cx="6316248" cy="3178300"/>
            <a:chOff x="0" y="0"/>
            <a:chExt cx="807640" cy="406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07640" cy="406400"/>
            </a:xfrm>
            <a:custGeom>
              <a:avLst/>
              <a:gdLst/>
              <a:ahLst/>
              <a:cxnLst/>
              <a:rect r="r" b="b" t="t" l="l"/>
              <a:pathLst>
                <a:path h="406400" w="807640">
                  <a:moveTo>
                    <a:pt x="604440" y="0"/>
                  </a:moveTo>
                  <a:cubicBezTo>
                    <a:pt x="716665" y="0"/>
                    <a:pt x="807640" y="90976"/>
                    <a:pt x="807640" y="203200"/>
                  </a:cubicBezTo>
                  <a:cubicBezTo>
                    <a:pt x="807640" y="315424"/>
                    <a:pt x="716665" y="406400"/>
                    <a:pt x="60444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4D4C4C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807640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7259300" y="-565845"/>
            <a:ext cx="15452455" cy="11836184"/>
            <a:chOff x="0" y="0"/>
            <a:chExt cx="4069782" cy="311734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069783" cy="3117349"/>
            </a:xfrm>
            <a:custGeom>
              <a:avLst/>
              <a:gdLst/>
              <a:ahLst/>
              <a:cxnLst/>
              <a:rect r="r" b="b" t="t" l="l"/>
              <a:pathLst>
                <a:path h="3117349" w="4069783">
                  <a:moveTo>
                    <a:pt x="0" y="0"/>
                  </a:moveTo>
                  <a:lnTo>
                    <a:pt x="4069783" y="0"/>
                  </a:lnTo>
                  <a:lnTo>
                    <a:pt x="4069783" y="3117349"/>
                  </a:lnTo>
                  <a:lnTo>
                    <a:pt x="0" y="3117349"/>
                  </a:lnTo>
                  <a:close/>
                </a:path>
              </a:pathLst>
            </a:custGeom>
            <a:solidFill>
              <a:srgbClr val="B8BB8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4069782" cy="31649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10800000">
            <a:off x="-1605807" y="3444698"/>
            <a:ext cx="8227978" cy="4140271"/>
            <a:chOff x="0" y="0"/>
            <a:chExt cx="807640" cy="4064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07640" cy="406400"/>
            </a:xfrm>
            <a:custGeom>
              <a:avLst/>
              <a:gdLst/>
              <a:ahLst/>
              <a:cxnLst/>
              <a:rect r="r" b="b" t="t" l="l"/>
              <a:pathLst>
                <a:path h="406400" w="807640">
                  <a:moveTo>
                    <a:pt x="604440" y="0"/>
                  </a:moveTo>
                  <a:cubicBezTo>
                    <a:pt x="716665" y="0"/>
                    <a:pt x="807640" y="90976"/>
                    <a:pt x="807640" y="203200"/>
                  </a:cubicBezTo>
                  <a:cubicBezTo>
                    <a:pt x="807640" y="315424"/>
                    <a:pt x="716665" y="406400"/>
                    <a:pt x="60444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4D4C4C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807640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586495" y="3623497"/>
            <a:ext cx="5921376" cy="3276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129"/>
              </a:lnSpc>
            </a:pPr>
            <a:r>
              <a:rPr lang="en-US" b="true" sz="9377">
                <a:solidFill>
                  <a:srgbClr val="4D4C4C"/>
                </a:solidFill>
                <a:latin typeface="TS Deniz Bold"/>
                <a:ea typeface="TS Deniz Bold"/>
                <a:cs typeface="TS Deniz Bold"/>
                <a:sym typeface="TS Deniz Bold"/>
              </a:rPr>
              <a:t>GEN.</a:t>
            </a:r>
          </a:p>
          <a:p>
            <a:pPr algn="ctr">
              <a:lnSpc>
                <a:spcPts val="13129"/>
              </a:lnSpc>
              <a:spcBef>
                <a:spcPct val="0"/>
              </a:spcBef>
            </a:pPr>
            <a:r>
              <a:rPr lang="en-US" b="true" sz="9377">
                <a:solidFill>
                  <a:srgbClr val="4D4C4C"/>
                </a:solidFill>
                <a:latin typeface="TS Deniz Bold"/>
                <a:ea typeface="TS Deniz Bold"/>
                <a:cs typeface="TS Deniz Bold"/>
                <a:sym typeface="TS Deniz Bold"/>
              </a:rPr>
              <a:t>2:18-24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879387" y="2646483"/>
            <a:ext cx="1098480" cy="1098480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BB87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-1698802" y="5514834"/>
            <a:ext cx="3397604" cy="3397604"/>
          </a:xfrm>
          <a:custGeom>
            <a:avLst/>
            <a:gdLst/>
            <a:ahLst/>
            <a:cxnLst/>
            <a:rect r="r" b="b" t="t" l="l"/>
            <a:pathLst>
              <a:path h="3397604" w="3397604">
                <a:moveTo>
                  <a:pt x="0" y="0"/>
                </a:moveTo>
                <a:lnTo>
                  <a:pt x="3397604" y="0"/>
                </a:lnTo>
                <a:lnTo>
                  <a:pt x="3397604" y="3397603"/>
                </a:lnTo>
                <a:lnTo>
                  <a:pt x="0" y="3397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977867" y="1028700"/>
            <a:ext cx="2616622" cy="1880960"/>
            <a:chOff x="0" y="0"/>
            <a:chExt cx="1480211" cy="106405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480211" cy="1064051"/>
            </a:xfrm>
            <a:custGeom>
              <a:avLst/>
              <a:gdLst/>
              <a:ahLst/>
              <a:cxnLst/>
              <a:rect r="r" b="b" t="t" l="l"/>
              <a:pathLst>
                <a:path h="1064051" w="1480211">
                  <a:moveTo>
                    <a:pt x="740106" y="0"/>
                  </a:moveTo>
                  <a:cubicBezTo>
                    <a:pt x="331357" y="0"/>
                    <a:pt x="0" y="238196"/>
                    <a:pt x="0" y="532025"/>
                  </a:cubicBezTo>
                  <a:cubicBezTo>
                    <a:pt x="0" y="825855"/>
                    <a:pt x="331357" y="1064051"/>
                    <a:pt x="740106" y="1064051"/>
                  </a:cubicBezTo>
                  <a:cubicBezTo>
                    <a:pt x="1148855" y="1064051"/>
                    <a:pt x="1480211" y="825855"/>
                    <a:pt x="1480211" y="532025"/>
                  </a:cubicBezTo>
                  <a:cubicBezTo>
                    <a:pt x="1480211" y="238196"/>
                    <a:pt x="1148855" y="0"/>
                    <a:pt x="740106" y="0"/>
                  </a:cubicBezTo>
                  <a:close/>
                </a:path>
              </a:pathLst>
            </a:custGeom>
            <a:solidFill>
              <a:srgbClr val="B8BB87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38770" y="33080"/>
              <a:ext cx="1202672" cy="9312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79"/>
                </a:lnSpc>
              </a:pPr>
              <a:r>
                <a:rPr lang="en-US" b="true" sz="2699">
                  <a:solidFill>
                    <a:srgbClr val="FFFFFF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PRINCIPIO 1</a:t>
              </a: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6565021" y="1194257"/>
            <a:ext cx="10637129" cy="275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062"/>
              </a:lnSpc>
              <a:spcBef>
                <a:spcPct val="0"/>
              </a:spcBef>
            </a:pPr>
            <a:r>
              <a:rPr lang="en-US" sz="7901" b="true">
                <a:solidFill>
                  <a:srgbClr val="4D4C4C"/>
                </a:solidFill>
                <a:latin typeface="TS Deniz Bold"/>
                <a:ea typeface="TS Deniz Bold"/>
                <a:cs typeface="TS Deniz Bold"/>
                <a:sym typeface="TS Deniz Bold"/>
              </a:rPr>
              <a:t> El Diseño Original de Dios para el Sexo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905105" y="3860583"/>
            <a:ext cx="9956961" cy="1482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79"/>
              </a:lnSpc>
              <a:spcBef>
                <a:spcPct val="0"/>
              </a:spcBef>
            </a:pPr>
            <a:r>
              <a:rPr lang="en-US" b="true" sz="4270" spc="251">
                <a:solidFill>
                  <a:srgbClr val="4D4C4C"/>
                </a:solidFill>
                <a:latin typeface="Helios Bold"/>
                <a:ea typeface="Helios Bold"/>
                <a:cs typeface="Helios Bold"/>
                <a:sym typeface="Helios Bold"/>
              </a:rPr>
              <a:t>01. El sexo no es malo; es una creación de Dios.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905105" y="5429109"/>
            <a:ext cx="9956961" cy="2987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79"/>
              </a:lnSpc>
              <a:spcBef>
                <a:spcPct val="0"/>
              </a:spcBef>
            </a:pPr>
            <a:r>
              <a:rPr lang="en-US" b="true" sz="4270" spc="251">
                <a:solidFill>
                  <a:srgbClr val="4D4C4C"/>
                </a:solidFill>
                <a:latin typeface="Helios Bold"/>
                <a:ea typeface="Helios Bold"/>
                <a:cs typeface="Helios Bold"/>
                <a:sym typeface="Helios Bold"/>
              </a:rPr>
              <a:t>02. Fue diseñado como la máxima expresión de unidad e intimidad dentro de un pacto de compromiso: el matrimonio.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905105" y="8501976"/>
            <a:ext cx="9956961" cy="1482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79"/>
              </a:lnSpc>
              <a:spcBef>
                <a:spcPct val="0"/>
              </a:spcBef>
            </a:pPr>
            <a:r>
              <a:rPr lang="en-US" b="true" sz="4270" spc="251">
                <a:solidFill>
                  <a:srgbClr val="4D4C4C"/>
                </a:solidFill>
                <a:latin typeface="Helios Bold"/>
                <a:ea typeface="Helios Bold"/>
                <a:cs typeface="Helios Bold"/>
                <a:sym typeface="Helios Bold"/>
              </a:rPr>
              <a:t>3. No es solo un acto físico, sino la unión de "una sola carne".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5499374" y="1511383"/>
            <a:ext cx="660687" cy="661890"/>
          </a:xfrm>
          <a:custGeom>
            <a:avLst/>
            <a:gdLst/>
            <a:ahLst/>
            <a:cxnLst/>
            <a:rect r="r" b="b" t="t" l="l"/>
            <a:pathLst>
              <a:path h="661890" w="660687">
                <a:moveTo>
                  <a:pt x="0" y="0"/>
                </a:moveTo>
                <a:lnTo>
                  <a:pt x="660687" y="0"/>
                </a:lnTo>
                <a:lnTo>
                  <a:pt x="660687" y="661890"/>
                </a:lnTo>
                <a:lnTo>
                  <a:pt x="0" y="661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75569" y="9769222"/>
            <a:ext cx="3804597" cy="382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true">
                <a:solidFill>
                  <a:srgbClr val="B8BB87"/>
                </a:solidFill>
                <a:latin typeface="Helios Bold"/>
                <a:ea typeface="Helios Bold"/>
                <a:cs typeface="Helios Bold"/>
                <a:sym typeface="Helio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07912" y="-6460963"/>
            <a:ext cx="20593590" cy="7489663"/>
            <a:chOff x="0" y="0"/>
            <a:chExt cx="5423826" cy="197258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423826" cy="1972586"/>
            </a:xfrm>
            <a:custGeom>
              <a:avLst/>
              <a:gdLst/>
              <a:ahLst/>
              <a:cxnLst/>
              <a:rect r="r" b="b" t="t" l="l"/>
              <a:pathLst>
                <a:path h="1972586" w="5423826">
                  <a:moveTo>
                    <a:pt x="0" y="0"/>
                  </a:moveTo>
                  <a:lnTo>
                    <a:pt x="5423826" y="0"/>
                  </a:lnTo>
                  <a:lnTo>
                    <a:pt x="5423826" y="1972586"/>
                  </a:lnTo>
                  <a:lnTo>
                    <a:pt x="0" y="1972586"/>
                  </a:lnTo>
                  <a:close/>
                </a:path>
              </a:pathLst>
            </a:custGeom>
            <a:solidFill>
              <a:srgbClr val="B8BB8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5423826" cy="20202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068907" y="9258300"/>
            <a:ext cx="21201429" cy="7489663"/>
            <a:chOff x="0" y="0"/>
            <a:chExt cx="5583916" cy="197258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583916" cy="1972586"/>
            </a:xfrm>
            <a:custGeom>
              <a:avLst/>
              <a:gdLst/>
              <a:ahLst/>
              <a:cxnLst/>
              <a:rect r="r" b="b" t="t" l="l"/>
              <a:pathLst>
                <a:path h="1972586" w="5583916">
                  <a:moveTo>
                    <a:pt x="0" y="0"/>
                  </a:moveTo>
                  <a:lnTo>
                    <a:pt x="5583916" y="0"/>
                  </a:lnTo>
                  <a:lnTo>
                    <a:pt x="5583916" y="1972586"/>
                  </a:lnTo>
                  <a:lnTo>
                    <a:pt x="0" y="1972586"/>
                  </a:lnTo>
                  <a:close/>
                </a:path>
              </a:pathLst>
            </a:custGeom>
            <a:solidFill>
              <a:srgbClr val="B8BB8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5583916" cy="20202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3313804" y="1845742"/>
            <a:ext cx="11614938" cy="1683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24"/>
              </a:lnSpc>
            </a:pPr>
            <a:r>
              <a:rPr lang="en-US" b="true" sz="5985" spc="-197">
                <a:solidFill>
                  <a:srgbClr val="4D4C4C"/>
                </a:solidFill>
                <a:latin typeface="TS Deniz Bold"/>
                <a:ea typeface="TS Deniz Bold"/>
                <a:cs typeface="TS Deniz Bold"/>
                <a:sym typeface="TS Deniz Bold"/>
              </a:rPr>
              <a:t>TU CUERPO ES TEMPLO DEL ESPÍRITU SANTO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-1540786" y="8631000"/>
            <a:ext cx="5955018" cy="1254599"/>
            <a:chOff x="0" y="0"/>
            <a:chExt cx="1928998" cy="4064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928998" cy="406400"/>
            </a:xfrm>
            <a:custGeom>
              <a:avLst/>
              <a:gdLst/>
              <a:ahLst/>
              <a:cxnLst/>
              <a:rect r="r" b="b" t="t" l="l"/>
              <a:pathLst>
                <a:path h="406400" w="1928998">
                  <a:moveTo>
                    <a:pt x="1725798" y="0"/>
                  </a:moveTo>
                  <a:cubicBezTo>
                    <a:pt x="1838022" y="0"/>
                    <a:pt x="1928998" y="90976"/>
                    <a:pt x="1928998" y="203200"/>
                  </a:cubicBezTo>
                  <a:cubicBezTo>
                    <a:pt x="1928998" y="315424"/>
                    <a:pt x="1838022" y="406400"/>
                    <a:pt x="172579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4D4C4C"/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1928998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3375000" y="363601"/>
            <a:ext cx="5924969" cy="1248269"/>
            <a:chOff x="0" y="0"/>
            <a:chExt cx="1928998" cy="4064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928998" cy="406400"/>
            </a:xfrm>
            <a:custGeom>
              <a:avLst/>
              <a:gdLst/>
              <a:ahLst/>
              <a:cxnLst/>
              <a:rect r="r" b="b" t="t" l="l"/>
              <a:pathLst>
                <a:path h="406400" w="1928998">
                  <a:moveTo>
                    <a:pt x="1725798" y="0"/>
                  </a:moveTo>
                  <a:cubicBezTo>
                    <a:pt x="1838022" y="0"/>
                    <a:pt x="1928998" y="90976"/>
                    <a:pt x="1928998" y="203200"/>
                  </a:cubicBezTo>
                  <a:cubicBezTo>
                    <a:pt x="1928998" y="315424"/>
                    <a:pt x="1838022" y="406400"/>
                    <a:pt x="172579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4D4C4C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85725"/>
              <a:ext cx="1928998" cy="492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459"/>
                </a:lnSpc>
              </a:pPr>
              <a:r>
                <a:rPr lang="en-US" b="true" sz="3899">
                  <a:solidFill>
                    <a:srgbClr val="71743C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Principio 2</a:t>
              </a: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-1537717" y="3605783"/>
            <a:ext cx="3075434" cy="3075434"/>
          </a:xfrm>
          <a:custGeom>
            <a:avLst/>
            <a:gdLst/>
            <a:ahLst/>
            <a:cxnLst/>
            <a:rect r="r" b="b" t="t" l="l"/>
            <a:pathLst>
              <a:path h="3075434" w="3075434">
                <a:moveTo>
                  <a:pt x="0" y="0"/>
                </a:moveTo>
                <a:lnTo>
                  <a:pt x="3075434" y="0"/>
                </a:lnTo>
                <a:lnTo>
                  <a:pt x="3075434" y="3075434"/>
                </a:lnTo>
                <a:lnTo>
                  <a:pt x="0" y="30754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710243" y="3605783"/>
            <a:ext cx="3075434" cy="3075434"/>
          </a:xfrm>
          <a:custGeom>
            <a:avLst/>
            <a:gdLst/>
            <a:ahLst/>
            <a:cxnLst/>
            <a:rect r="r" b="b" t="t" l="l"/>
            <a:pathLst>
              <a:path h="3075434" w="3075434">
                <a:moveTo>
                  <a:pt x="0" y="0"/>
                </a:moveTo>
                <a:lnTo>
                  <a:pt x="3075434" y="0"/>
                </a:lnTo>
                <a:lnTo>
                  <a:pt x="3075434" y="3075434"/>
                </a:lnTo>
                <a:lnTo>
                  <a:pt x="0" y="30754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931625" y="1611870"/>
            <a:ext cx="1191142" cy="1193312"/>
          </a:xfrm>
          <a:custGeom>
            <a:avLst/>
            <a:gdLst/>
            <a:ahLst/>
            <a:cxnLst/>
            <a:rect r="r" b="b" t="t" l="l"/>
            <a:pathLst>
              <a:path h="1193312" w="1191142">
                <a:moveTo>
                  <a:pt x="0" y="0"/>
                </a:moveTo>
                <a:lnTo>
                  <a:pt x="1191142" y="0"/>
                </a:lnTo>
                <a:lnTo>
                  <a:pt x="1191142" y="1193311"/>
                </a:lnTo>
                <a:lnTo>
                  <a:pt x="0" y="1193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10800000">
            <a:off x="14928742" y="1788592"/>
            <a:ext cx="1191142" cy="1193312"/>
          </a:xfrm>
          <a:custGeom>
            <a:avLst/>
            <a:gdLst/>
            <a:ahLst/>
            <a:cxnLst/>
            <a:rect r="r" b="b" t="t" l="l"/>
            <a:pathLst>
              <a:path h="1193312" w="1191142">
                <a:moveTo>
                  <a:pt x="0" y="0"/>
                </a:moveTo>
                <a:lnTo>
                  <a:pt x="1191142" y="0"/>
                </a:lnTo>
                <a:lnTo>
                  <a:pt x="1191142" y="1193312"/>
                </a:lnTo>
                <a:lnTo>
                  <a:pt x="0" y="11933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-10800000">
            <a:off x="-1537717" y="3605783"/>
            <a:ext cx="7982194" cy="3150674"/>
            <a:chOff x="0" y="0"/>
            <a:chExt cx="1029610" cy="4064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029610" cy="406400"/>
            </a:xfrm>
            <a:custGeom>
              <a:avLst/>
              <a:gdLst/>
              <a:ahLst/>
              <a:cxnLst/>
              <a:rect r="r" b="b" t="t" l="l"/>
              <a:pathLst>
                <a:path h="406400" w="1029610">
                  <a:moveTo>
                    <a:pt x="826410" y="0"/>
                  </a:moveTo>
                  <a:cubicBezTo>
                    <a:pt x="938634" y="0"/>
                    <a:pt x="1029610" y="90976"/>
                    <a:pt x="1029610" y="203200"/>
                  </a:cubicBezTo>
                  <a:cubicBezTo>
                    <a:pt x="1029610" y="315424"/>
                    <a:pt x="938634" y="406400"/>
                    <a:pt x="82641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4D4C4C"/>
              </a:solidFill>
              <a:prstDash val="solid"/>
              <a:miter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-47625"/>
              <a:ext cx="1029610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2504996" y="5143500"/>
            <a:ext cx="4225725" cy="4114800"/>
          </a:xfrm>
          <a:custGeom>
            <a:avLst/>
            <a:gdLst/>
            <a:ahLst/>
            <a:cxnLst/>
            <a:rect r="r" b="b" t="t" l="l"/>
            <a:pathLst>
              <a:path h="4114800" w="4225725">
                <a:moveTo>
                  <a:pt x="0" y="0"/>
                </a:moveTo>
                <a:lnTo>
                  <a:pt x="4225725" y="0"/>
                </a:lnTo>
                <a:lnTo>
                  <a:pt x="42257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304957" y="4484613"/>
            <a:ext cx="6444477" cy="1472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9"/>
              </a:lnSpc>
            </a:pPr>
            <a:r>
              <a:rPr lang="en-US" b="true" sz="4278">
                <a:solidFill>
                  <a:srgbClr val="4D4C4C"/>
                </a:solidFill>
                <a:latin typeface="TS Deniz Bold"/>
                <a:ea typeface="TS Deniz Bold"/>
                <a:cs typeface="TS Deniz Bold"/>
                <a:sym typeface="TS Deniz Bold"/>
              </a:rPr>
              <a:t>1  CORINTIOS </a:t>
            </a:r>
          </a:p>
          <a:p>
            <a:pPr algn="ctr">
              <a:lnSpc>
                <a:spcPts val="5989"/>
              </a:lnSpc>
              <a:spcBef>
                <a:spcPct val="0"/>
              </a:spcBef>
            </a:pPr>
            <a:r>
              <a:rPr lang="en-US" b="true" sz="4278">
                <a:solidFill>
                  <a:srgbClr val="4D4C4C"/>
                </a:solidFill>
                <a:latin typeface="TS Deniz Bold"/>
                <a:ea typeface="TS Deniz Bold"/>
                <a:cs typeface="TS Deniz Bold"/>
                <a:sym typeface="TS Deniz Bold"/>
              </a:rPr>
              <a:t>6:12-20.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2324502" y="3915948"/>
            <a:ext cx="4586713" cy="4586713"/>
          </a:xfrm>
          <a:custGeom>
            <a:avLst/>
            <a:gdLst/>
            <a:ahLst/>
            <a:cxnLst/>
            <a:rect r="r" b="b" t="t" l="l"/>
            <a:pathLst>
              <a:path h="4586713" w="4586713">
                <a:moveTo>
                  <a:pt x="0" y="0"/>
                </a:moveTo>
                <a:lnTo>
                  <a:pt x="4586713" y="0"/>
                </a:lnTo>
                <a:lnTo>
                  <a:pt x="4586713" y="4586713"/>
                </a:lnTo>
                <a:lnTo>
                  <a:pt x="0" y="45867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7148943" y="3746335"/>
            <a:ext cx="9561300" cy="19092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017"/>
              </a:lnSpc>
              <a:spcBef>
                <a:spcPct val="0"/>
              </a:spcBef>
            </a:pPr>
            <a:r>
              <a:rPr lang="en-US" b="true" sz="3583" spc="211">
                <a:solidFill>
                  <a:srgbClr val="4D4C4C"/>
                </a:solidFill>
                <a:latin typeface="Helios Bold"/>
                <a:ea typeface="Helios Bold"/>
                <a:cs typeface="Helios Bold"/>
                <a:sym typeface="Helios Bold"/>
              </a:rPr>
              <a:t>Para un cristiano, el cuerpo no le pertenece en su totalidad; es morada del Espíritu Santo.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698000" y="6123579"/>
            <a:ext cx="9561300" cy="6328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17"/>
              </a:lnSpc>
              <a:spcBef>
                <a:spcPct val="0"/>
              </a:spcBef>
            </a:pPr>
            <a:r>
              <a:rPr lang="en-US" b="true" sz="3583" spc="211">
                <a:solidFill>
                  <a:srgbClr val="4D4C4C"/>
                </a:solidFill>
                <a:latin typeface="Helios Bold"/>
                <a:ea typeface="Helios Bold"/>
                <a:cs typeface="Helios Bold"/>
                <a:sym typeface="Helios Bold"/>
              </a:rPr>
              <a:t>"Dios los compró por un precio".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886072" y="7115175"/>
            <a:ext cx="9561300" cy="19092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017"/>
              </a:lnSpc>
              <a:spcBef>
                <a:spcPct val="0"/>
              </a:spcBef>
            </a:pPr>
            <a:r>
              <a:rPr lang="en-US" b="true" sz="3583" spc="211">
                <a:solidFill>
                  <a:srgbClr val="4D4C4C"/>
                </a:solidFill>
                <a:latin typeface="Helios Bold"/>
                <a:ea typeface="Helios Bold"/>
                <a:cs typeface="Helios Bold"/>
                <a:sym typeface="Helios Bold"/>
              </a:rPr>
              <a:t>El pecado sexual es único porque daña el cuerpo, que está destinado para el Señor.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551082" y="315976"/>
            <a:ext cx="3804597" cy="382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true">
                <a:solidFill>
                  <a:srgbClr val="FFFFFF"/>
                </a:solidFill>
                <a:latin typeface="Helios Bold"/>
                <a:ea typeface="Helios Bold"/>
                <a:cs typeface="Helios Bold"/>
                <a:sym typeface="Helio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054592" y="5722159"/>
            <a:ext cx="7307011" cy="726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5"/>
              </a:lnSpc>
            </a:pPr>
            <a:r>
              <a:rPr lang="en-US" sz="3899">
                <a:solidFill>
                  <a:srgbClr val="71743C"/>
                </a:solidFill>
                <a:latin typeface="Borel"/>
                <a:ea typeface="Borel"/>
                <a:cs typeface="Borel"/>
                <a:sym typeface="Borel"/>
              </a:rPr>
              <a:t>(Mateo 5:32).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081458" y="6273171"/>
            <a:ext cx="7015614" cy="538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17"/>
              </a:lnSpc>
            </a:pPr>
            <a:r>
              <a:rPr lang="en-US" sz="3155">
                <a:solidFill>
                  <a:srgbClr val="4D4C4C"/>
                </a:solidFill>
                <a:latin typeface="Helios"/>
                <a:ea typeface="Helios"/>
                <a:cs typeface="Helios"/>
                <a:sym typeface="Helios"/>
              </a:rPr>
              <a:t>Como sinónimo de adulterio 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089286" y="5657744"/>
            <a:ext cx="791364" cy="791364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1743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9002964" y="5733970"/>
            <a:ext cx="944958" cy="638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09"/>
              </a:lnSpc>
              <a:spcBef>
                <a:spcPct val="0"/>
              </a:spcBef>
            </a:pPr>
            <a:r>
              <a:rPr lang="en-US" b="true" sz="3720">
                <a:solidFill>
                  <a:srgbClr val="FFFDF7"/>
                </a:solidFill>
                <a:latin typeface="TS Deniz Bold"/>
                <a:ea typeface="TS Deniz Bold"/>
                <a:cs typeface="TS Deniz Bold"/>
                <a:sym typeface="TS Deniz Bold"/>
              </a:rPr>
              <a:t>02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110979" y="7209941"/>
            <a:ext cx="7630570" cy="726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5"/>
              </a:lnSpc>
            </a:pPr>
            <a:r>
              <a:rPr lang="en-US" sz="3899">
                <a:solidFill>
                  <a:srgbClr val="71743C"/>
                </a:solidFill>
                <a:latin typeface="Borel"/>
                <a:ea typeface="Borel"/>
                <a:cs typeface="Borel"/>
                <a:sym typeface="Borel"/>
              </a:rPr>
              <a:t>(Hechos 15:20).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084113" y="7789552"/>
            <a:ext cx="7042480" cy="538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17"/>
              </a:lnSpc>
            </a:pPr>
            <a:r>
              <a:rPr lang="en-US" sz="3155">
                <a:solidFill>
                  <a:srgbClr val="4D4C4C"/>
                </a:solidFill>
                <a:latin typeface="Helios"/>
                <a:ea typeface="Helios"/>
                <a:cs typeface="Helios"/>
                <a:sym typeface="Helios"/>
              </a:rPr>
              <a:t>Cualquier forma de inmoralidad sexual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9104046" y="7145526"/>
            <a:ext cx="791364" cy="791364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1743C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-5400000">
            <a:off x="-2178831" y="277915"/>
            <a:ext cx="11836639" cy="9573198"/>
            <a:chOff x="0" y="0"/>
            <a:chExt cx="3117469" cy="252133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117469" cy="2521336"/>
            </a:xfrm>
            <a:custGeom>
              <a:avLst/>
              <a:gdLst/>
              <a:ahLst/>
              <a:cxnLst/>
              <a:rect r="r" b="b" t="t" l="l"/>
              <a:pathLst>
                <a:path h="2521336" w="3117469">
                  <a:moveTo>
                    <a:pt x="0" y="0"/>
                  </a:moveTo>
                  <a:lnTo>
                    <a:pt x="3117469" y="0"/>
                  </a:lnTo>
                  <a:lnTo>
                    <a:pt x="3117469" y="2521336"/>
                  </a:lnTo>
                  <a:lnTo>
                    <a:pt x="0" y="2521336"/>
                  </a:lnTo>
                  <a:close/>
                </a:path>
              </a:pathLst>
            </a:custGeom>
            <a:solidFill>
              <a:srgbClr val="B8BB87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47625"/>
              <a:ext cx="3117469" cy="25689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9012489" y="7231964"/>
            <a:ext cx="944958" cy="638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09"/>
              </a:lnSpc>
              <a:spcBef>
                <a:spcPct val="0"/>
              </a:spcBef>
            </a:pPr>
            <a:r>
              <a:rPr lang="en-US" b="true" sz="3720">
                <a:solidFill>
                  <a:srgbClr val="FFFDF7"/>
                </a:solidFill>
                <a:latin typeface="TS Deniz Bold"/>
                <a:ea typeface="TS Deniz Bold"/>
                <a:cs typeface="TS Deniz Bold"/>
                <a:sym typeface="TS Deniz Bold"/>
              </a:rPr>
              <a:t>03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028700" y="1028700"/>
            <a:ext cx="6656162" cy="8227732"/>
            <a:chOff x="0" y="0"/>
            <a:chExt cx="1031214" cy="1274691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031214" cy="1274691"/>
            </a:xfrm>
            <a:custGeom>
              <a:avLst/>
              <a:gdLst/>
              <a:ahLst/>
              <a:cxnLst/>
              <a:rect r="r" b="b" t="t" l="l"/>
              <a:pathLst>
                <a:path h="1274691" w="1031214">
                  <a:moveTo>
                    <a:pt x="0" y="0"/>
                  </a:moveTo>
                  <a:lnTo>
                    <a:pt x="1031214" y="0"/>
                  </a:lnTo>
                  <a:lnTo>
                    <a:pt x="1031214" y="1274691"/>
                  </a:lnTo>
                  <a:lnTo>
                    <a:pt x="0" y="1274691"/>
                  </a:lnTo>
                  <a:close/>
                </a:path>
              </a:pathLst>
            </a:custGeom>
            <a:blipFill>
              <a:blip r:embed="rId2"/>
              <a:stretch>
                <a:fillRect l="-42766" t="0" r="-42766" b="0"/>
              </a:stretch>
            </a:blipFill>
            <a:ln w="85725" cap="sq">
              <a:solidFill>
                <a:srgbClr val="FFFDF7"/>
              </a:solidFill>
              <a:prstDash val="solid"/>
              <a:miter/>
            </a:ln>
          </p:spPr>
        </p:sp>
      </p:grpSp>
      <p:grpSp>
        <p:nvGrpSpPr>
          <p:cNvPr name="Group 19" id="19"/>
          <p:cNvGrpSpPr/>
          <p:nvPr/>
        </p:nvGrpSpPr>
        <p:grpSpPr>
          <a:xfrm rot="0">
            <a:off x="11828114" y="-3111571"/>
            <a:ext cx="9568435" cy="4140271"/>
            <a:chOff x="0" y="0"/>
            <a:chExt cx="939217" cy="4064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939217" cy="406400"/>
            </a:xfrm>
            <a:custGeom>
              <a:avLst/>
              <a:gdLst/>
              <a:ahLst/>
              <a:cxnLst/>
              <a:rect r="r" b="b" t="t" l="l"/>
              <a:pathLst>
                <a:path h="406400" w="939217">
                  <a:moveTo>
                    <a:pt x="736017" y="0"/>
                  </a:moveTo>
                  <a:cubicBezTo>
                    <a:pt x="848241" y="0"/>
                    <a:pt x="939217" y="90976"/>
                    <a:pt x="939217" y="203200"/>
                  </a:cubicBezTo>
                  <a:cubicBezTo>
                    <a:pt x="939217" y="315424"/>
                    <a:pt x="848241" y="406400"/>
                    <a:pt x="73601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4D4C4C"/>
              </a:solidFill>
              <a:prstDash val="solid"/>
              <a:miter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-47625"/>
              <a:ext cx="939217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16283032" y="-1586869"/>
            <a:ext cx="4009935" cy="4009935"/>
          </a:xfrm>
          <a:custGeom>
            <a:avLst/>
            <a:gdLst/>
            <a:ahLst/>
            <a:cxnLst/>
            <a:rect r="r" b="b" t="t" l="l"/>
            <a:pathLst>
              <a:path h="4009935" w="4009935">
                <a:moveTo>
                  <a:pt x="0" y="0"/>
                </a:moveTo>
                <a:lnTo>
                  <a:pt x="4009936" y="0"/>
                </a:lnTo>
                <a:lnTo>
                  <a:pt x="4009936" y="4009935"/>
                </a:lnTo>
                <a:lnTo>
                  <a:pt x="0" y="40099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13575832" y="625185"/>
            <a:ext cx="959812" cy="959812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BB87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8982968" y="399048"/>
            <a:ext cx="8758580" cy="3011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65"/>
              </a:lnSpc>
            </a:pPr>
            <a:r>
              <a:rPr lang="en-US" sz="6500" b="true">
                <a:solidFill>
                  <a:srgbClr val="4D4C4C"/>
                </a:solidFill>
                <a:latin typeface="Helios Bold"/>
                <a:ea typeface="Helios Bold"/>
                <a:cs typeface="Helios Bold"/>
                <a:sym typeface="Helios Bold"/>
              </a:rPr>
              <a:t>ENTENDIENDO LA PALABRA "FORNICACIÓN"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2431178" y="542106"/>
            <a:ext cx="2616622" cy="1880960"/>
            <a:chOff x="0" y="0"/>
            <a:chExt cx="1480211" cy="1064051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480211" cy="1064051"/>
            </a:xfrm>
            <a:custGeom>
              <a:avLst/>
              <a:gdLst/>
              <a:ahLst/>
              <a:cxnLst/>
              <a:rect r="r" b="b" t="t" l="l"/>
              <a:pathLst>
                <a:path h="1064051" w="1480211">
                  <a:moveTo>
                    <a:pt x="740106" y="0"/>
                  </a:moveTo>
                  <a:cubicBezTo>
                    <a:pt x="331357" y="0"/>
                    <a:pt x="0" y="238196"/>
                    <a:pt x="0" y="532025"/>
                  </a:cubicBezTo>
                  <a:cubicBezTo>
                    <a:pt x="0" y="825855"/>
                    <a:pt x="331357" y="1064051"/>
                    <a:pt x="740106" y="1064051"/>
                  </a:cubicBezTo>
                  <a:cubicBezTo>
                    <a:pt x="1148855" y="1064051"/>
                    <a:pt x="1480211" y="825855"/>
                    <a:pt x="1480211" y="532025"/>
                  </a:cubicBezTo>
                  <a:cubicBezTo>
                    <a:pt x="1480211" y="238196"/>
                    <a:pt x="1148855" y="0"/>
                    <a:pt x="740106" y="0"/>
                  </a:cubicBezTo>
                  <a:close/>
                </a:path>
              </a:pathLst>
            </a:custGeom>
            <a:solidFill>
              <a:srgbClr val="B8BB87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138770" y="33080"/>
              <a:ext cx="1202672" cy="9312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79"/>
                </a:lnSpc>
              </a:pPr>
              <a:r>
                <a:rPr lang="en-US" b="true" sz="2699">
                  <a:solidFill>
                    <a:srgbClr val="FFFFFF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PRINCIPIO 3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9144000" y="3704330"/>
            <a:ext cx="791364" cy="791364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1743C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3" id="33"/>
          <p:cNvSpPr txBox="true"/>
          <p:nvPr/>
        </p:nvSpPr>
        <p:spPr>
          <a:xfrm rot="0">
            <a:off x="9012489" y="3780580"/>
            <a:ext cx="944958" cy="638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09"/>
              </a:lnSpc>
              <a:spcBef>
                <a:spcPct val="0"/>
              </a:spcBef>
            </a:pPr>
            <a:r>
              <a:rPr lang="en-US" b="true" sz="3720">
                <a:solidFill>
                  <a:srgbClr val="FFFDF7"/>
                </a:solidFill>
                <a:latin typeface="TS Deniz Bold"/>
                <a:ea typeface="TS Deniz Bold"/>
                <a:cs typeface="TS Deniz Bold"/>
                <a:sym typeface="TS Deniz Bold"/>
              </a:rPr>
              <a:t>01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0081458" y="3768745"/>
            <a:ext cx="7307011" cy="726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5"/>
              </a:lnSpc>
            </a:pPr>
            <a:r>
              <a:rPr lang="en-US" sz="3899">
                <a:solidFill>
                  <a:srgbClr val="71743C"/>
                </a:solidFill>
                <a:latin typeface="Borel"/>
                <a:ea typeface="Borel"/>
                <a:cs typeface="Borel"/>
                <a:sym typeface="Borel"/>
              </a:rPr>
              <a:t>(1 Tes. 4:3).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0054592" y="4429019"/>
            <a:ext cx="7015614" cy="1091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17"/>
              </a:lnSpc>
            </a:pPr>
            <a:r>
              <a:rPr lang="en-US" sz="3155">
                <a:solidFill>
                  <a:srgbClr val="4D4C4C"/>
                </a:solidFill>
                <a:latin typeface="Helios"/>
                <a:ea typeface="Helios"/>
                <a:cs typeface="Helios"/>
                <a:sym typeface="Helios"/>
              </a:rPr>
              <a:t>Advertencia a los solteros para evitar la inmoralidad sexual.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0110979" y="8669172"/>
            <a:ext cx="7630570" cy="726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5"/>
              </a:lnSpc>
            </a:pPr>
            <a:r>
              <a:rPr lang="en-US" sz="3899">
                <a:solidFill>
                  <a:srgbClr val="71743C"/>
                </a:solidFill>
                <a:latin typeface="Borel"/>
                <a:ea typeface="Borel"/>
                <a:cs typeface="Borel"/>
                <a:sym typeface="Borel"/>
              </a:rPr>
              <a:t>(Apocalipsis 2:14).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0084113" y="9248783"/>
            <a:ext cx="7042480" cy="538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17"/>
              </a:lnSpc>
            </a:pPr>
            <a:r>
              <a:rPr lang="en-US" sz="3155">
                <a:solidFill>
                  <a:srgbClr val="4D4C4C"/>
                </a:solidFill>
                <a:latin typeface="Helios"/>
                <a:ea typeface="Helios"/>
                <a:cs typeface="Helios"/>
                <a:sym typeface="Helios"/>
              </a:rPr>
              <a:t>Relacionada con la prostitución </a:t>
            </a:r>
          </a:p>
        </p:txBody>
      </p:sp>
      <p:grpSp>
        <p:nvGrpSpPr>
          <p:cNvPr name="Group 38" id="38"/>
          <p:cNvGrpSpPr/>
          <p:nvPr/>
        </p:nvGrpSpPr>
        <p:grpSpPr>
          <a:xfrm rot="0">
            <a:off x="9104046" y="8604757"/>
            <a:ext cx="791364" cy="791364"/>
            <a:chOff x="0" y="0"/>
            <a:chExt cx="812800" cy="8128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1743C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41" id="41"/>
          <p:cNvSpPr txBox="true"/>
          <p:nvPr/>
        </p:nvSpPr>
        <p:spPr>
          <a:xfrm rot="0">
            <a:off x="9012489" y="8691195"/>
            <a:ext cx="944958" cy="638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09"/>
              </a:lnSpc>
              <a:spcBef>
                <a:spcPct val="0"/>
              </a:spcBef>
            </a:pPr>
            <a:r>
              <a:rPr lang="en-US" b="true" sz="3720">
                <a:solidFill>
                  <a:srgbClr val="FFFDF7"/>
                </a:solidFill>
                <a:latin typeface="TS Deniz Bold"/>
                <a:ea typeface="TS Deniz Bold"/>
                <a:cs typeface="TS Deniz Bold"/>
                <a:sym typeface="TS Deniz Bold"/>
              </a:rPr>
              <a:t>04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028700" y="159836"/>
            <a:ext cx="3804597" cy="382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true">
                <a:solidFill>
                  <a:srgbClr val="FFFFFF"/>
                </a:solidFill>
                <a:latin typeface="Helios Bold"/>
                <a:ea typeface="Helios Bold"/>
                <a:cs typeface="Helios Bold"/>
                <a:sym typeface="Helio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6160820" y="-12167794"/>
            <a:ext cx="5966360" cy="19855818"/>
            <a:chOff x="0" y="0"/>
            <a:chExt cx="1571387" cy="522951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71387" cy="5229516"/>
            </a:xfrm>
            <a:custGeom>
              <a:avLst/>
              <a:gdLst/>
              <a:ahLst/>
              <a:cxnLst/>
              <a:rect r="r" b="b" t="t" l="l"/>
              <a:pathLst>
                <a:path h="5229516" w="1571387">
                  <a:moveTo>
                    <a:pt x="0" y="0"/>
                  </a:moveTo>
                  <a:lnTo>
                    <a:pt x="1571387" y="0"/>
                  </a:lnTo>
                  <a:lnTo>
                    <a:pt x="1571387" y="5229516"/>
                  </a:lnTo>
                  <a:lnTo>
                    <a:pt x="0" y="5229516"/>
                  </a:lnTo>
                  <a:close/>
                </a:path>
              </a:pathLst>
            </a:custGeom>
            <a:solidFill>
              <a:srgbClr val="B8BB8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571387" cy="52771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800000">
            <a:off x="13627384" y="-2382359"/>
            <a:ext cx="8227978" cy="4140271"/>
            <a:chOff x="0" y="0"/>
            <a:chExt cx="807640" cy="406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07640" cy="406400"/>
            </a:xfrm>
            <a:custGeom>
              <a:avLst/>
              <a:gdLst/>
              <a:ahLst/>
              <a:cxnLst/>
              <a:rect r="r" b="b" t="t" l="l"/>
              <a:pathLst>
                <a:path h="406400" w="807640">
                  <a:moveTo>
                    <a:pt x="604440" y="0"/>
                  </a:moveTo>
                  <a:cubicBezTo>
                    <a:pt x="716665" y="0"/>
                    <a:pt x="807640" y="90976"/>
                    <a:pt x="807640" y="203200"/>
                  </a:cubicBezTo>
                  <a:cubicBezTo>
                    <a:pt x="807640" y="315424"/>
                    <a:pt x="716665" y="406400"/>
                    <a:pt x="60444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4D4C4C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807640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-2368250" y="8057418"/>
            <a:ext cx="4736499" cy="4736499"/>
          </a:xfrm>
          <a:custGeom>
            <a:avLst/>
            <a:gdLst/>
            <a:ahLst/>
            <a:cxnLst/>
            <a:rect r="r" b="b" t="t" l="l"/>
            <a:pathLst>
              <a:path h="4736499" w="4736499">
                <a:moveTo>
                  <a:pt x="0" y="0"/>
                </a:moveTo>
                <a:lnTo>
                  <a:pt x="4736500" y="0"/>
                </a:lnTo>
                <a:lnTo>
                  <a:pt x="4736500" y="4736500"/>
                </a:lnTo>
                <a:lnTo>
                  <a:pt x="0" y="4736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654943" y="5895343"/>
            <a:ext cx="5606126" cy="22804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4"/>
              </a:lnSpc>
              <a:spcBef>
                <a:spcPct val="0"/>
              </a:spcBef>
            </a:pPr>
            <a:r>
              <a:rPr lang="en-US" b="true" sz="3217" spc="189">
                <a:solidFill>
                  <a:srgbClr val="4D4C4C"/>
                </a:solidFill>
                <a:latin typeface="Helios Bold"/>
                <a:ea typeface="Helios Bold"/>
                <a:cs typeface="Helios Bold"/>
                <a:sym typeface="Helios Bold"/>
              </a:rPr>
              <a:t>Pablo aconseja el matrimonio precisamente para evitar la inmoralidad sexual.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627772" y="4877237"/>
            <a:ext cx="660687" cy="661890"/>
          </a:xfrm>
          <a:custGeom>
            <a:avLst/>
            <a:gdLst/>
            <a:ahLst/>
            <a:cxnLst/>
            <a:rect r="r" b="b" t="t" l="l"/>
            <a:pathLst>
              <a:path h="661890" w="660687">
                <a:moveTo>
                  <a:pt x="0" y="0"/>
                </a:moveTo>
                <a:lnTo>
                  <a:pt x="660686" y="0"/>
                </a:lnTo>
                <a:lnTo>
                  <a:pt x="660686" y="661890"/>
                </a:lnTo>
                <a:lnTo>
                  <a:pt x="0" y="661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-10800000">
            <a:off x="15936505" y="1188018"/>
            <a:ext cx="1139788" cy="1139788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BB87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201338" y="1339565"/>
            <a:ext cx="15874955" cy="2362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54"/>
              </a:lnSpc>
              <a:spcBef>
                <a:spcPct val="0"/>
              </a:spcBef>
            </a:pPr>
            <a:r>
              <a:rPr lang="en-US" sz="6752">
                <a:solidFill>
                  <a:srgbClr val="71743C"/>
                </a:solidFill>
                <a:latin typeface="Intro Rust"/>
                <a:ea typeface="Intro Rust"/>
                <a:cs typeface="Intro Rust"/>
                <a:sym typeface="Intro Rust"/>
              </a:rPr>
              <a:t>Una Advertencia Directa para los Solteros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549991" y="4699538"/>
            <a:ext cx="6594009" cy="1044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64"/>
              </a:lnSpc>
              <a:spcBef>
                <a:spcPct val="0"/>
              </a:spcBef>
            </a:pPr>
            <a:r>
              <a:rPr lang="en-US" b="true" sz="6117" spc="-201">
                <a:solidFill>
                  <a:srgbClr val="4D4C4C"/>
                </a:solidFill>
                <a:latin typeface="TS Deniz Bold"/>
                <a:ea typeface="TS Deniz Bold"/>
                <a:cs typeface="TS Deniz Bold"/>
                <a:sym typeface="TS Deniz Bold"/>
              </a:rPr>
              <a:t>1 CORINTIOS 7:2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330379" y="5895343"/>
            <a:ext cx="7740121" cy="15997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4"/>
              </a:lnSpc>
              <a:spcBef>
                <a:spcPct val="0"/>
              </a:spcBef>
            </a:pPr>
            <a:r>
              <a:rPr lang="en-US" b="true" sz="3017" spc="178">
                <a:solidFill>
                  <a:srgbClr val="4D4C4C"/>
                </a:solidFill>
                <a:latin typeface="Helios Bold"/>
                <a:ea typeface="Helios Bold"/>
                <a:cs typeface="Helios Bold"/>
                <a:sym typeface="Helios Bold"/>
              </a:rPr>
              <a:t>La voluntad de Dios es nuestra santificación, lo cual incluye apartarnos de la inmoralidad sexual.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9408160" y="4940635"/>
            <a:ext cx="660687" cy="661890"/>
          </a:xfrm>
          <a:custGeom>
            <a:avLst/>
            <a:gdLst/>
            <a:ahLst/>
            <a:cxnLst/>
            <a:rect r="r" b="b" t="t" l="l"/>
            <a:pathLst>
              <a:path h="661890" w="660687">
                <a:moveTo>
                  <a:pt x="0" y="0"/>
                </a:moveTo>
                <a:lnTo>
                  <a:pt x="660686" y="0"/>
                </a:lnTo>
                <a:lnTo>
                  <a:pt x="660686" y="661890"/>
                </a:lnTo>
                <a:lnTo>
                  <a:pt x="0" y="661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0330379" y="4762937"/>
            <a:ext cx="7740121" cy="1044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64"/>
              </a:lnSpc>
              <a:spcBef>
                <a:spcPct val="0"/>
              </a:spcBef>
            </a:pPr>
            <a:r>
              <a:rPr lang="en-US" b="true" sz="6117" spc="-201">
                <a:solidFill>
                  <a:srgbClr val="4D4C4C"/>
                </a:solidFill>
                <a:latin typeface="TS Deniz Bold"/>
                <a:ea typeface="TS Deniz Bold"/>
                <a:cs typeface="TS Deniz Bold"/>
                <a:sym typeface="TS Deniz Bold"/>
              </a:rPr>
              <a:t>1 TESALONICENSES 4:3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86160" y="893157"/>
            <a:ext cx="3804597" cy="382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true">
                <a:solidFill>
                  <a:srgbClr val="B8BB87"/>
                </a:solidFill>
                <a:latin typeface="Helios Bold"/>
                <a:ea typeface="Helios Bold"/>
                <a:cs typeface="Helios Bold"/>
                <a:sym typeface="Helio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6160820" y="-12167794"/>
            <a:ext cx="5966360" cy="19855818"/>
            <a:chOff x="0" y="0"/>
            <a:chExt cx="1571387" cy="522951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71387" cy="5229516"/>
            </a:xfrm>
            <a:custGeom>
              <a:avLst/>
              <a:gdLst/>
              <a:ahLst/>
              <a:cxnLst/>
              <a:rect r="r" b="b" t="t" l="l"/>
              <a:pathLst>
                <a:path h="5229516" w="1571387">
                  <a:moveTo>
                    <a:pt x="0" y="0"/>
                  </a:moveTo>
                  <a:lnTo>
                    <a:pt x="1571387" y="0"/>
                  </a:lnTo>
                  <a:lnTo>
                    <a:pt x="1571387" y="5229516"/>
                  </a:lnTo>
                  <a:lnTo>
                    <a:pt x="0" y="5229516"/>
                  </a:lnTo>
                  <a:close/>
                </a:path>
              </a:pathLst>
            </a:custGeom>
            <a:solidFill>
              <a:srgbClr val="B8BB8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571387" cy="52771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800000">
            <a:off x="13627384" y="-2382359"/>
            <a:ext cx="8227978" cy="4140271"/>
            <a:chOff x="0" y="0"/>
            <a:chExt cx="807640" cy="406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07640" cy="406400"/>
            </a:xfrm>
            <a:custGeom>
              <a:avLst/>
              <a:gdLst/>
              <a:ahLst/>
              <a:cxnLst/>
              <a:rect r="r" b="b" t="t" l="l"/>
              <a:pathLst>
                <a:path h="406400" w="807640">
                  <a:moveTo>
                    <a:pt x="604440" y="0"/>
                  </a:moveTo>
                  <a:cubicBezTo>
                    <a:pt x="716665" y="0"/>
                    <a:pt x="807640" y="90976"/>
                    <a:pt x="807640" y="203200"/>
                  </a:cubicBezTo>
                  <a:cubicBezTo>
                    <a:pt x="807640" y="315424"/>
                    <a:pt x="716665" y="406400"/>
                    <a:pt x="60444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4D4C4C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807640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-2368250" y="8057418"/>
            <a:ext cx="4736499" cy="4736499"/>
          </a:xfrm>
          <a:custGeom>
            <a:avLst/>
            <a:gdLst/>
            <a:ahLst/>
            <a:cxnLst/>
            <a:rect r="r" b="b" t="t" l="l"/>
            <a:pathLst>
              <a:path h="4736499" w="4736499">
                <a:moveTo>
                  <a:pt x="0" y="0"/>
                </a:moveTo>
                <a:lnTo>
                  <a:pt x="4736500" y="0"/>
                </a:lnTo>
                <a:lnTo>
                  <a:pt x="4736500" y="4736500"/>
                </a:lnTo>
                <a:lnTo>
                  <a:pt x="0" y="4736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27772" y="4877237"/>
            <a:ext cx="660687" cy="661890"/>
          </a:xfrm>
          <a:custGeom>
            <a:avLst/>
            <a:gdLst/>
            <a:ahLst/>
            <a:cxnLst/>
            <a:rect r="r" b="b" t="t" l="l"/>
            <a:pathLst>
              <a:path h="661890" w="660687">
                <a:moveTo>
                  <a:pt x="0" y="0"/>
                </a:moveTo>
                <a:lnTo>
                  <a:pt x="660686" y="0"/>
                </a:lnTo>
                <a:lnTo>
                  <a:pt x="660686" y="661890"/>
                </a:lnTo>
                <a:lnTo>
                  <a:pt x="0" y="661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-10800000">
            <a:off x="15936505" y="1188018"/>
            <a:ext cx="1139788" cy="1139788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BB87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9738342" y="3701689"/>
            <a:ext cx="6598478" cy="6598478"/>
          </a:xfrm>
          <a:custGeom>
            <a:avLst/>
            <a:gdLst/>
            <a:ahLst/>
            <a:cxnLst/>
            <a:rect r="r" b="b" t="t" l="l"/>
            <a:pathLst>
              <a:path h="6598478" w="6598478">
                <a:moveTo>
                  <a:pt x="0" y="0"/>
                </a:moveTo>
                <a:lnTo>
                  <a:pt x="6598478" y="0"/>
                </a:lnTo>
                <a:lnTo>
                  <a:pt x="6598478" y="6598478"/>
                </a:lnTo>
                <a:lnTo>
                  <a:pt x="0" y="65984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w="171450" cap="sq">
            <a:solidFill>
              <a:srgbClr val="B8BB87"/>
            </a:solidFill>
            <a:prstDash val="solid"/>
            <a:miter/>
          </a:ln>
        </p:spPr>
      </p:sp>
      <p:sp>
        <p:nvSpPr>
          <p:cNvPr name="TextBox 14" id="14"/>
          <p:cNvSpPr txBox="true"/>
          <p:nvPr/>
        </p:nvSpPr>
        <p:spPr>
          <a:xfrm rot="0">
            <a:off x="2654943" y="5895343"/>
            <a:ext cx="5606126" cy="2851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4"/>
              </a:lnSpc>
              <a:spcBef>
                <a:spcPct val="0"/>
              </a:spcBef>
            </a:pPr>
            <a:r>
              <a:rPr lang="en-US" b="true" sz="3217" spc="189">
                <a:solidFill>
                  <a:srgbClr val="4D4C4C"/>
                </a:solidFill>
                <a:latin typeface="Helios Bold"/>
                <a:ea typeface="Helios Bold"/>
                <a:cs typeface="Helios Bold"/>
                <a:sym typeface="Helios Bold"/>
              </a:rPr>
              <a:t>El llamado es a controlar nuestro propio cuerpo y deseos, no a imitar a quienes no conocen a Dios.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09983" y="1339565"/>
            <a:ext cx="15874955" cy="2362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54"/>
              </a:lnSpc>
              <a:spcBef>
                <a:spcPct val="0"/>
              </a:spcBef>
            </a:pPr>
            <a:r>
              <a:rPr lang="en-US" sz="6752">
                <a:solidFill>
                  <a:srgbClr val="71743C"/>
                </a:solidFill>
                <a:latin typeface="Intro Rust"/>
                <a:ea typeface="Intro Rust"/>
                <a:cs typeface="Intro Rust"/>
                <a:sym typeface="Intro Rust"/>
              </a:rPr>
              <a:t>Una Advertencia Directa para los Solteros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549991" y="4699538"/>
            <a:ext cx="6594009" cy="1044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64"/>
              </a:lnSpc>
              <a:spcBef>
                <a:spcPct val="0"/>
              </a:spcBef>
            </a:pPr>
            <a:r>
              <a:rPr lang="en-US" b="true" sz="6117" spc="-201">
                <a:solidFill>
                  <a:srgbClr val="4D4C4C"/>
                </a:solidFill>
                <a:latin typeface="TS Deniz Bold"/>
                <a:ea typeface="TS Deniz Bold"/>
                <a:cs typeface="TS Deniz Bold"/>
                <a:sym typeface="TS Deniz Bold"/>
              </a:rPr>
              <a:t>1  CORINTIOS  7:2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86160" y="893157"/>
            <a:ext cx="3804597" cy="382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true">
                <a:solidFill>
                  <a:srgbClr val="B8BB87"/>
                </a:solidFill>
                <a:latin typeface="Helios Bold"/>
                <a:ea typeface="Helios Bold"/>
                <a:cs typeface="Helios Bold"/>
                <a:sym typeface="Helios Bold"/>
              </a:rPr>
              <a:t>recursos-biblicos.com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DAGxvnfFmJw</dc:identifier>
  <dcterms:modified xsi:type="dcterms:W3CDTF">2011-08-01T06:04:30Z</dcterms:modified>
  <cp:revision>1</cp:revision>
  <dc:title>Por qué es inmoral el sexo antes del matrimonio</dc:title>
</cp:coreProperties>
</file>