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272" r:id="rId19"/>
    <p:sldId id="258" r:id="rId20"/>
    <p:sldId id="277" r:id="rId21"/>
    <p:sldId id="281"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3ADCE-4553-634E-8899-58DEA8214259}" v="42" dt="2023-03-01T20:47:03.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9796"/>
  </p:normalViewPr>
  <p:slideViewPr>
    <p:cSldViewPr snapToGrid="0">
      <p:cViewPr varScale="1">
        <p:scale>
          <a:sx n="77" d="100"/>
          <a:sy n="77" d="100"/>
        </p:scale>
        <p:origin x="4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AF8DF-B0F1-8E42-9B24-A54C87713909}"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ABD8E-FC08-624E-A1D0-FB6DD3BB6DD3}" type="slidenum">
              <a:rPr lang="en-US" smtClean="0"/>
              <a:t>‹#›</a:t>
            </a:fld>
            <a:endParaRPr lang="en-US"/>
          </a:p>
        </p:txBody>
      </p:sp>
    </p:spTree>
    <p:extLst>
      <p:ext uri="{BB962C8B-B14F-4D97-AF65-F5344CB8AC3E}">
        <p14:creationId xmlns:p14="http://schemas.microsoft.com/office/powerpoint/2010/main" val="272690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t.counseling.org/2019/05/remembering-martin-buber-and-the-i-thou-in-counsel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35685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2800" b="0" i="0" dirty="0">
                <a:solidFill>
                  <a:srgbClr val="000000"/>
                </a:solidFill>
                <a:effectLst/>
                <a:latin typeface="Roboto" panose="02000000000000000000" pitchFamily="2" charset="0"/>
              </a:rPr>
              <a:t>El segundo mandamiento es amar a tu prójimo como a ti mismo.</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1" i="0" dirty="0">
                <a:solidFill>
                  <a:srgbClr val="000000"/>
                </a:solidFill>
                <a:effectLst/>
                <a:latin typeface="Roboto" panose="02000000000000000000" pitchFamily="2" charset="0"/>
              </a:rPr>
              <a:t>ÁMATE A TI MISMO</a:t>
            </a:r>
          </a:p>
          <a:p>
            <a:pPr marL="0" marR="0">
              <a:spcBef>
                <a:spcPts val="0"/>
              </a:spcBef>
              <a:spcAft>
                <a:spcPts val="0"/>
              </a:spcAft>
            </a:pPr>
            <a:r>
              <a:rPr lang="es-ES" sz="2800" b="0" i="0" dirty="0">
                <a:solidFill>
                  <a:srgbClr val="000000"/>
                </a:solidFill>
                <a:effectLst/>
                <a:latin typeface="Roboto" panose="02000000000000000000" pitchFamily="2" charset="0"/>
              </a:rPr>
              <a:t>Jesús cita de Levítico 19:18 Cuando continúa hablando con el escriba (Marcos 12:31). Sorprendentemente, dice que el segundo mandamiento es como el primero.  ¿Qué quiere decir? La pista está en la última frase, "como a ti mismo", que veremos primero.</a:t>
            </a:r>
          </a:p>
          <a:p>
            <a:pPr marL="0" marR="0">
              <a:spcBef>
                <a:spcPts val="0"/>
              </a:spcBef>
              <a:spcAft>
                <a:spcPts val="0"/>
              </a:spcAft>
            </a:pPr>
            <a:endParaRPr lang="es-ES" sz="2800" b="0" i="0" dirty="0">
              <a:solidFill>
                <a:srgbClr val="000000"/>
              </a:solidFill>
              <a:effectLst/>
              <a:latin typeface="Roboto" panose="02000000000000000000" pitchFamily="2" charset="0"/>
              <a:ea typeface="Calibri" panose="020F0502020204030204" pitchFamily="34" charset="0"/>
              <a:cs typeface="Calibri" panose="020F0502020204030204" pitchFamily="34" charset="0"/>
            </a:endParaRPr>
          </a:p>
          <a:p>
            <a:pPr algn="l" rtl="0"/>
            <a:r>
              <a:rPr lang="es-ES" sz="2800" b="0" i="0" dirty="0">
                <a:solidFill>
                  <a:srgbClr val="000000"/>
                </a:solidFill>
                <a:effectLst/>
                <a:latin typeface="Roboto" panose="02000000000000000000" pitchFamily="2" charset="0"/>
              </a:rPr>
              <a:t>La concientización de ti mismo y de tu relación con Dios están intrincadamente relacionadas. Alguien dijo una vez: "¡Solo puedes amar a Dios y a tu prójimo tanto como aceptas y te amas a ti mismo!" Si vamos a obedecer el segundo mandamiento, debemos comprender la importancia de amarnos a nosotros mismos, reconocer nuestro valor, desarrollar nuestra madurez emocional y cultivar una relación cercana con Dios.</a:t>
            </a:r>
          </a:p>
          <a:p>
            <a:br>
              <a:rPr lang="es-ES" sz="2800" b="0" i="0" dirty="0">
                <a:effectLst/>
                <a:latin typeface="Roboto" panose="02000000000000000000" pitchFamily="2" charset="0"/>
              </a:rPr>
            </a:b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71441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8205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2800" b="0" i="0" dirty="0">
                <a:solidFill>
                  <a:srgbClr val="000000"/>
                </a:solidFill>
                <a:effectLst/>
                <a:latin typeface="Roboto" panose="02000000000000000000" pitchFamily="2" charset="0"/>
              </a:rPr>
              <a:t>Cinco elementos que se necesitan para amarte a ti mismo</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514350" marR="0" indent="-514350">
              <a:spcBef>
                <a:spcPts val="0"/>
              </a:spcBef>
              <a:spcAft>
                <a:spcPts val="0"/>
              </a:spcAft>
              <a:buAutoNum type="arabicPeriod"/>
            </a:pPr>
            <a:r>
              <a:rPr lang="es-ES" sz="2800" b="1" i="0" dirty="0">
                <a:solidFill>
                  <a:srgbClr val="000000"/>
                </a:solidFill>
                <a:effectLst/>
                <a:latin typeface="Roboto" panose="02000000000000000000" pitchFamily="2" charset="0"/>
              </a:rPr>
              <a:t>Amate a ti mismo </a:t>
            </a:r>
          </a:p>
          <a:p>
            <a:pPr marL="0" marR="0" indent="0">
              <a:spcBef>
                <a:spcPts val="0"/>
              </a:spcBef>
              <a:spcAft>
                <a:spcPts val="0"/>
              </a:spcAft>
              <a:buNone/>
            </a:pPr>
            <a:r>
              <a:rPr lang="es-ES" sz="2800" b="0" i="0" dirty="0">
                <a:solidFill>
                  <a:srgbClr val="000000"/>
                </a:solidFill>
                <a:effectLst/>
                <a:latin typeface="Roboto" panose="02000000000000000000" pitchFamily="2" charset="0"/>
              </a:rPr>
              <a:t>Es vital amarnos a nosotros mismos para amar completamente a los demás. Desafortunadamente, muchos cristianos piensan que amarse a uno mismo es un pecado, un acto egoísta. Pero Jesús mismo nos ordena que amemos a nuestros prójimos como nos amamos a nosotros mismos. Pablo instruye a los esposos que amen a sus esposas como sus propios cuerpos (Efesios 5:28). Para amar a los demás, debemos poder amarnos tal como somos, seres únicos creados por Dios. Él quiere que celebremos nuestra singularidad. </a:t>
            </a:r>
          </a:p>
          <a:p>
            <a:pPr marL="0" marR="0" indent="0">
              <a:spcBef>
                <a:spcPts val="0"/>
              </a:spcBef>
              <a:spcAft>
                <a:spcPts val="0"/>
              </a:spcAft>
              <a:buNone/>
            </a:pPr>
            <a:endParaRPr lang="es-ES" sz="2800" b="0" i="0" dirty="0">
              <a:solidFill>
                <a:srgbClr val="000000"/>
              </a:solidFill>
              <a:effectLst/>
              <a:latin typeface="Roboto" panose="02000000000000000000" pitchFamily="2" charset="0"/>
            </a:endParaRPr>
          </a:p>
          <a:p>
            <a:pPr marL="0" marR="0" indent="0">
              <a:spcBef>
                <a:spcPts val="0"/>
              </a:spcBef>
              <a:spcAft>
                <a:spcPts val="0"/>
              </a:spcAft>
              <a:buNone/>
            </a:pPr>
            <a:r>
              <a:rPr lang="es-ES" sz="2800" b="0" i="0" dirty="0">
                <a:solidFill>
                  <a:srgbClr val="000000"/>
                </a:solidFill>
                <a:effectLst/>
                <a:latin typeface="Roboto" panose="02000000000000000000" pitchFamily="2" charset="0"/>
              </a:rPr>
              <a:t>Es difícil para nosotros amar a Dios con todo nuestro corazón, alma, mente y fuerza si no entendemos y reconocemos cuánto nos valora. Él sinceramente quiere que entendamos que valemos todo para él. Si no nos consideramos a nosotros mismos como seres maravillosos creados por Dios para su buen placer, no reconoceremos la profundidad del amor que Dios tiene por nosotros. </a:t>
            </a:r>
          </a:p>
          <a:p>
            <a:pPr marL="0" marR="0" indent="0">
              <a:spcBef>
                <a:spcPts val="0"/>
              </a:spcBef>
              <a:spcAft>
                <a:spcPts val="0"/>
              </a:spcAft>
              <a:buNone/>
            </a:pPr>
            <a:endParaRPr lang="es-ES" sz="2800" b="0" i="0" dirty="0">
              <a:solidFill>
                <a:srgbClr val="000000"/>
              </a:solidFill>
              <a:effectLst/>
              <a:latin typeface="Roboto" panose="02000000000000000000" pitchFamily="2" charset="0"/>
            </a:endParaRPr>
          </a:p>
          <a:p>
            <a:pPr marL="0" marR="0" indent="0">
              <a:spcBef>
                <a:spcPts val="0"/>
              </a:spcBef>
              <a:spcAft>
                <a:spcPts val="0"/>
              </a:spcAft>
              <a:buNone/>
            </a:pPr>
            <a:r>
              <a:rPr lang="es-ES" sz="2800" b="0" i="0" dirty="0">
                <a:solidFill>
                  <a:srgbClr val="000000"/>
                </a:solidFill>
                <a:effectLst/>
                <a:latin typeface="Roboto" panose="02000000000000000000" pitchFamily="2" charset="0"/>
              </a:rPr>
              <a:t>Si no podemos reconocer nuestro propio valor a la vista de Dios, es difícil reconocer el gran valor de los demás. Sin embargo, estamos llamados a considerar a los demás como más importantes que nosotros mismos (Filipenses 2: 3) y nos ponemos nuestras vidas por nuestros hermanos y hermanas (1 Juan 3:16). </a:t>
            </a:r>
            <a:r>
              <a:rPr lang="es-ES" sz="2800" b="0" i="0" dirty="0" err="1">
                <a:solidFill>
                  <a:srgbClr val="000000"/>
                </a:solidFill>
                <a:effectLst/>
                <a:latin typeface="Roboto" panose="02000000000000000000" pitchFamily="2" charset="0"/>
              </a:rPr>
              <a:t>Scazzero</a:t>
            </a:r>
            <a:r>
              <a:rPr lang="es-ES" sz="2800" b="0" i="0" dirty="0">
                <a:solidFill>
                  <a:srgbClr val="000000"/>
                </a:solidFill>
                <a:effectLst/>
                <a:latin typeface="Roboto" panose="02000000000000000000" pitchFamily="2" charset="0"/>
              </a:rPr>
              <a:t> nos recuerda que "debemos ser conscientes de que necesitamos un" yo "para depositar". 9 Tenemos que cuidar ese yo. Esto no es un acto egoísta. Se trata de ser buenos administradores de la vida que se nos ha sido dada. De esta manera, podremos cuidar a los demás y amarlos tan bien como lo hacemos nosotros mismos. </a:t>
            </a:r>
          </a:p>
          <a:p>
            <a:pPr marL="0" marR="0" indent="0">
              <a:spcBef>
                <a:spcPts val="0"/>
              </a:spcBef>
              <a:spcAft>
                <a:spcPts val="0"/>
              </a:spcAft>
              <a:buNone/>
            </a:pPr>
            <a:endParaRPr lang="es-ES" sz="2800" b="0" i="0" dirty="0">
              <a:solidFill>
                <a:srgbClr val="000000"/>
              </a:solidFill>
              <a:effectLst/>
              <a:latin typeface="Roboto" panose="02000000000000000000" pitchFamily="2" charset="0"/>
            </a:endParaRPr>
          </a:p>
          <a:p>
            <a:pPr marL="0" marR="0" indent="0">
              <a:spcBef>
                <a:spcPts val="0"/>
              </a:spcBef>
              <a:spcAft>
                <a:spcPts val="0"/>
              </a:spcAft>
              <a:buNone/>
            </a:pPr>
            <a:r>
              <a:rPr lang="es-ES" sz="2800" b="0" i="0" dirty="0">
                <a:solidFill>
                  <a:srgbClr val="000000"/>
                </a:solidFill>
                <a:effectLst/>
                <a:latin typeface="Roboto" panose="02000000000000000000" pitchFamily="2" charset="0"/>
              </a:rPr>
              <a:t>9 </a:t>
            </a:r>
            <a:r>
              <a:rPr lang="es-ES" sz="2800" b="0" i="0" dirty="0" err="1">
                <a:solidFill>
                  <a:srgbClr val="000000"/>
                </a:solidFill>
                <a:effectLst/>
                <a:latin typeface="Roboto" panose="02000000000000000000" pitchFamily="2" charset="0"/>
              </a:rPr>
              <a:t>Scazzero</a:t>
            </a:r>
            <a:r>
              <a:rPr lang="es-ES" sz="2800" b="0" i="0" dirty="0">
                <a:solidFill>
                  <a:srgbClr val="000000"/>
                </a:solidFill>
                <a:effectLst/>
                <a:latin typeface="Roboto" panose="02000000000000000000" pitchFamily="2" charset="0"/>
              </a:rPr>
              <a:t>, espiritualidad emocionalmente saludable, 35</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79369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gn="l" rtl="0">
              <a:buAutoNum type="arabicPeriod" startAt="2"/>
            </a:pPr>
            <a:r>
              <a:rPr lang="es-ES" sz="2800" b="1" i="0" dirty="0">
                <a:solidFill>
                  <a:srgbClr val="000000"/>
                </a:solidFill>
                <a:effectLst/>
                <a:latin typeface="Roboto" panose="02000000000000000000" pitchFamily="2" charset="0"/>
              </a:rPr>
              <a:t>Reconoce tu falso yo </a:t>
            </a:r>
          </a:p>
          <a:p>
            <a:pPr marL="0" indent="0" algn="l" rtl="0">
              <a:buNone/>
            </a:pPr>
            <a:r>
              <a:rPr lang="es-ES" sz="2800" b="0" i="0" dirty="0">
                <a:solidFill>
                  <a:srgbClr val="000000"/>
                </a:solidFill>
                <a:effectLst/>
                <a:latin typeface="Roboto" panose="02000000000000000000" pitchFamily="2" charset="0"/>
              </a:rPr>
              <a:t>Las personas pueden esforzarse por vivir de acuerdo con su yo auténtico, pero al mismo tiempo pueden luchar con la necesidad de usar su yo falso para complacer a los demás y llevarse bien o para obtener lo que necesitan para sobrevivir. </a:t>
            </a:r>
          </a:p>
          <a:p>
            <a:pPr marL="0" indent="0" algn="l" rtl="0">
              <a:buNone/>
            </a:pPr>
            <a:endParaRPr lang="es-ES" sz="2800" b="0" i="0" dirty="0">
              <a:solidFill>
                <a:srgbClr val="000000"/>
              </a:solidFill>
              <a:effectLst/>
              <a:latin typeface="Roboto" panose="02000000000000000000" pitchFamily="2" charset="0"/>
            </a:endParaRPr>
          </a:p>
          <a:p>
            <a:pPr marL="0" indent="0" algn="l" rtl="0">
              <a:buNone/>
            </a:pPr>
            <a:r>
              <a:rPr lang="es-ES" sz="2800" b="0" i="0" dirty="0">
                <a:solidFill>
                  <a:srgbClr val="000000"/>
                </a:solidFill>
                <a:effectLst/>
                <a:latin typeface="Roboto" panose="02000000000000000000" pitchFamily="2" charset="0"/>
              </a:rPr>
              <a:t>El esquema de desarrollo de Donald Winnicott se refiere al falso yo como “ciertos tipos de personalidades falsas que se desarrollan como resultado de fallas ambientales tempranas y repetidas, con el resultado de que el verdadero potencial del yo no se </a:t>
            </a:r>
            <a:r>
              <a:rPr kumimoji="0" lang="es-ES" sz="3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realizó, </a:t>
            </a:r>
            <a:r>
              <a:rPr lang="es-ES" sz="2800" b="0" i="0" dirty="0">
                <a:solidFill>
                  <a:srgbClr val="000000"/>
                </a:solidFill>
                <a:effectLst/>
                <a:latin typeface="Roboto" panose="02000000000000000000" pitchFamily="2" charset="0"/>
              </a:rPr>
              <a:t>sino que se </a:t>
            </a:r>
            <a:r>
              <a:rPr kumimoji="0" lang="es-ES" sz="3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ocultó</a:t>
            </a:r>
            <a:r>
              <a:rPr lang="es-ES" sz="2800" b="0" i="0" dirty="0">
                <a:solidFill>
                  <a:srgbClr val="000000"/>
                </a:solidFill>
                <a:effectLst/>
                <a:latin typeface="Roboto" panose="02000000000000000000" pitchFamily="2" charset="0"/>
              </a:rPr>
              <a:t>. Esta idea se presenta completamente en 'La teoría de la relación padre-hijo' (Winnicott, 1965c)". Winnicott explica que este proceso delirante de auto creación comienza temprano en nuestra infancia.10</a:t>
            </a:r>
          </a:p>
          <a:p>
            <a:pPr marL="0" indent="0" algn="l" rtl="0">
              <a:buNone/>
            </a:pPr>
            <a:endParaRPr lang="es-ES" sz="2800" b="0" i="0" dirty="0">
              <a:solidFill>
                <a:srgbClr val="000000"/>
              </a:solidFill>
              <a:effectLst/>
              <a:latin typeface="Roboto" panose="02000000000000000000" pitchFamily="2" charset="0"/>
            </a:endParaRPr>
          </a:p>
          <a:p>
            <a:pPr marL="0" indent="0" algn="l" rtl="0">
              <a:buNone/>
            </a:pPr>
            <a:r>
              <a:rPr lang="es-ES" sz="2800" b="0" i="0" dirty="0">
                <a:solidFill>
                  <a:srgbClr val="000000"/>
                </a:solidFill>
                <a:effectLst/>
                <a:latin typeface="Roboto" panose="02000000000000000000" pitchFamily="2" charset="0"/>
              </a:rPr>
              <a:t> Los niños a menudo necesitan responder de manera anormal para cumplir con las demandas de sus padres, sintiendo que deben conformarse para ser amados y tolerados. Esta actitud continúa en sus relaciones con los sistemas educativos, carreras y prácticas religiosas. </a:t>
            </a:r>
          </a:p>
          <a:p>
            <a:pPr marL="0" indent="0" algn="l" rtl="0">
              <a:buNone/>
            </a:pPr>
            <a:endParaRPr lang="es-ES" sz="2800" b="0" i="0" dirty="0">
              <a:solidFill>
                <a:srgbClr val="000000"/>
              </a:solidFill>
              <a:effectLst/>
              <a:latin typeface="Roboto" panose="02000000000000000000" pitchFamily="2" charset="0"/>
            </a:endParaRPr>
          </a:p>
          <a:p>
            <a:pPr marL="0" indent="0" algn="l" rtl="0">
              <a:buNone/>
            </a:pPr>
            <a:r>
              <a:rPr lang="es-ES" sz="2800" b="0" i="0" dirty="0">
                <a:solidFill>
                  <a:srgbClr val="000000"/>
                </a:solidFill>
                <a:effectLst/>
                <a:latin typeface="Roboto" panose="02000000000000000000" pitchFamily="2" charset="0"/>
              </a:rPr>
              <a:t>Hasta cierto punto, todos cultivamos un falso yo, pero muchos de nosotros no somos conscientes de ello.11 Es natural que nos ajustemos a las expectativas de las personas que nos rodean, pero podemos comenzar a usar una máscara, no solo para los demás, para Dios y nosotros mismos. </a:t>
            </a:r>
          </a:p>
          <a:p>
            <a:pPr marL="0" indent="0" algn="l" rtl="0">
              <a:buNone/>
            </a:pPr>
            <a:endParaRPr lang="es-ES" sz="2800" b="0" i="0" dirty="0">
              <a:solidFill>
                <a:srgbClr val="000000"/>
              </a:solidFill>
              <a:effectLst/>
              <a:latin typeface="Roboto" panose="02000000000000000000" pitchFamily="2" charset="0"/>
            </a:endParaRPr>
          </a:p>
          <a:p>
            <a:pPr marL="0" indent="0" algn="l" rtl="0">
              <a:buNone/>
            </a:pPr>
            <a:r>
              <a:rPr lang="es-ES" sz="2800" b="0" i="0" dirty="0">
                <a:solidFill>
                  <a:srgbClr val="000000"/>
                </a:solidFill>
                <a:effectLst/>
                <a:latin typeface="Roboto" panose="02000000000000000000" pitchFamily="2" charset="0"/>
              </a:rPr>
              <a:t>10 Jennifer Johns, “Falso yo”, </a:t>
            </a:r>
            <a:r>
              <a:rPr lang="es-ES" sz="2800" b="0" i="0" dirty="0" err="1">
                <a:solidFill>
                  <a:srgbClr val="000000"/>
                </a:solidFill>
                <a:effectLst/>
                <a:latin typeface="Roboto" panose="02000000000000000000" pitchFamily="2" charset="0"/>
              </a:rPr>
              <a:t>Encyclopedia.Com</a:t>
            </a:r>
            <a:endParaRPr lang="es-ES" sz="2800"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0847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startAt="3"/>
            </a:pPr>
            <a:r>
              <a:rPr lang="es-ES" sz="2800" b="1" i="0" dirty="0">
                <a:solidFill>
                  <a:srgbClr val="000000"/>
                </a:solidFill>
                <a:effectLst/>
                <a:latin typeface="Roboto" panose="02000000000000000000" pitchFamily="2" charset="0"/>
              </a:rPr>
              <a:t>Deshazte de tu falso yo </a:t>
            </a:r>
          </a:p>
          <a:p>
            <a:pPr marL="0" marR="0" lvl="0" indent="0">
              <a:spcBef>
                <a:spcPts val="0"/>
              </a:spcBef>
              <a:spcAft>
                <a:spcPts val="0"/>
              </a:spcAft>
              <a:buFont typeface="+mj-lt"/>
              <a:buNone/>
            </a:pPr>
            <a:r>
              <a:rPr lang="es-ES" sz="2800" b="0" i="0" dirty="0">
                <a:solidFill>
                  <a:srgbClr val="000000"/>
                </a:solidFill>
                <a:effectLst/>
                <a:latin typeface="Roboto" panose="02000000000000000000" pitchFamily="2" charset="0"/>
              </a:rPr>
              <a:t>Permitir que Dios tome el control sobre nosotros puede ayudarnos a deshacernos de los falsos yoes. Robert Mulholland dice en su libro, </a:t>
            </a:r>
            <a:r>
              <a:rPr lang="es-ES" sz="2800" b="0" i="1" dirty="0">
                <a:solidFill>
                  <a:srgbClr val="000000"/>
                </a:solidFill>
                <a:effectLst/>
                <a:latin typeface="Roboto" panose="02000000000000000000" pitchFamily="2" charset="0"/>
              </a:rPr>
              <a:t>El Viaje </a:t>
            </a:r>
            <a:r>
              <a:rPr lang="en-US" sz="4000" b="0" i="0" dirty="0">
                <a:solidFill>
                  <a:srgbClr val="000000"/>
                </a:solidFill>
                <a:effectLst/>
                <a:latin typeface="Roboto" panose="02000000000000000000" pitchFamily="2" charset="0"/>
              </a:rPr>
              <a:t>Más</a:t>
            </a:r>
            <a:r>
              <a:rPr lang="es-ES" sz="2800" b="0" i="1" dirty="0">
                <a:solidFill>
                  <a:srgbClr val="000000"/>
                </a:solidFill>
                <a:effectLst/>
                <a:latin typeface="Roboto" panose="02000000000000000000" pitchFamily="2" charset="0"/>
              </a:rPr>
              <a:t> Profundo</a:t>
            </a:r>
            <a:r>
              <a:rPr lang="es-ES" sz="2800" b="0" i="0" dirty="0">
                <a:solidFill>
                  <a:srgbClr val="000000"/>
                </a:solidFill>
                <a:effectLst/>
                <a:latin typeface="Roboto" panose="02000000000000000000" pitchFamily="2" charset="0"/>
              </a:rPr>
              <a:t>: </a:t>
            </a:r>
            <a:r>
              <a:rPr lang="es-ES" sz="2800" b="0" i="1" dirty="0">
                <a:solidFill>
                  <a:srgbClr val="000000"/>
                </a:solidFill>
                <a:effectLst/>
                <a:latin typeface="Roboto" panose="02000000000000000000" pitchFamily="2" charset="0"/>
              </a:rPr>
              <a:t>La Espiritualidad de Descubrir Tu Propio Yo, </a:t>
            </a:r>
            <a:r>
              <a:rPr lang="es-ES" sz="2800" b="0" i="0" dirty="0">
                <a:solidFill>
                  <a:srgbClr val="000000"/>
                </a:solidFill>
                <a:effectLst/>
                <a:latin typeface="Roboto" panose="02000000000000000000" pitchFamily="2" charset="0"/>
              </a:rPr>
              <a:t>“La tentación de asumir el papel de Dios en nuestra vida es la esencia del falso yo. El falso yo es un yo que de alguna manera está jugando a ser dios en su vida y en su mundo.”12</a:t>
            </a:r>
          </a:p>
          <a:p>
            <a:pPr marL="0" marR="0" lvl="0" indent="0">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2800" b="0" i="0" dirty="0">
                <a:solidFill>
                  <a:srgbClr val="000000"/>
                </a:solidFill>
                <a:effectLst/>
                <a:latin typeface="Roboto" panose="02000000000000000000" pitchFamily="2" charset="0"/>
              </a:rPr>
              <a:t>El falso yo también es como estar encerrado en una celda que nosotros y nuestras sociedades hemos creado. Es como si nos encerráramos personalmente para evitar la vergüenza, el dolor y la desconcertación. Alternativamente, nos convertimos en otra persona y nos amoldamos a las personas que nos rodean. Cuando nos sentimos encerrados en la celda, a veces dejamos de correr riesgos con las personas. Dejamos de amar a los demás por temor a que no nos amen. Dejamos de acudir a otros en busca de apoyo, por temor a que se nieguen a ayudarnos. Dejamos de decir lo que pensamos porque alguien ha usado nuestras palabras para herirnos o condenarnos. Nos aislamos de los demás. O bien, nuestro falso yo a veces nos empuja a decir mentiras para conseguir lo que queremos, a pretender ser alguien que no somos, a adaptarnos a las variadas situaciones en las que debemos actuar. </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0" i="0" dirty="0">
                <a:solidFill>
                  <a:srgbClr val="000000"/>
                </a:solidFill>
                <a:effectLst/>
                <a:latin typeface="Roboto" panose="02000000000000000000" pitchFamily="2" charset="0"/>
              </a:rPr>
              <a:t>Mulholland se refiere a estas actitudes desarrolladas a partir del falso yo como miedo, autoprotección, posesividad, manipulación, tendencias autodestructivas, autopromoción, autocomplacencia y la necesidad de distinguirnos de los demás.13</a:t>
            </a:r>
          </a:p>
          <a:p>
            <a:pPr marL="0" marR="0">
              <a:spcBef>
                <a:spcPts val="0"/>
              </a:spcBef>
              <a:spcAft>
                <a:spcPts val="0"/>
              </a:spcAft>
            </a:pPr>
            <a:endParaRPr lang="es-ES" sz="2800" b="0" i="0" dirty="0">
              <a:solidFill>
                <a:srgbClr val="000000"/>
              </a:solidFill>
              <a:effectLst/>
              <a:latin typeface="Roboto" panose="02000000000000000000" pitchFamily="2" charset="0"/>
              <a:ea typeface="Calibri" panose="020F0502020204030204" pitchFamily="34" charset="0"/>
              <a:cs typeface="Calibri" panose="020F0502020204030204" pitchFamily="34" charset="0"/>
            </a:endParaRPr>
          </a:p>
          <a:p>
            <a:pPr marL="0" marR="0">
              <a:spcBef>
                <a:spcPts val="0"/>
              </a:spcBef>
              <a:spcAft>
                <a:spcPts val="0"/>
              </a:spcAft>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2800" b="0" i="0" dirty="0">
                <a:solidFill>
                  <a:srgbClr val="000000"/>
                </a:solidFill>
                <a:effectLst/>
                <a:latin typeface="Roboto" panose="02000000000000000000" pitchFamily="2" charset="0"/>
              </a:rPr>
              <a:t>Estas actitudes se convierten en malos rasgos de carácter, pero pueden desaparecer si las llevamos a Jesús. La Biblia dice en 1 Juan 1:9 “Si confesamos nuestros pecados, él es fiel y justo para perdonar nuestros pecados y limpiarnos de toda maldad”. Mulholland comenta sobre este versículo:</a:t>
            </a:r>
          </a:p>
          <a:p>
            <a:pPr marL="0" marR="0">
              <a:spcBef>
                <a:spcPts val="0"/>
              </a:spcBef>
              <a:spcAft>
                <a:spcPts val="0"/>
              </a:spcAft>
            </a:pPr>
            <a:r>
              <a:rPr lang="es-ES" sz="2800" b="0" i="0" dirty="0">
                <a:solidFill>
                  <a:srgbClr val="000000"/>
                </a:solidFill>
                <a:effectLst/>
                <a:latin typeface="Roboto" panose="02000000000000000000" pitchFamily="2" charset="0"/>
              </a:rPr>
              <a:t>El propósito de Dios para nosotros no fue simplemente perdonar los pecados, sino transformar nuestro falso ser: limpiar toda su injusticia, hacernos justos, restaurarnos a nuestro verdadero ser en una relación amorosa con Dios y ser como Cristo en el mundo. … Es solo cuando estamos en una relación cercana con Dios que descubriremos nuestro verdadero yo, encontraremos nuestra propia identidad, encontraremos un mayor amor por los demás y seremos transformados.14 </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0" i="0" dirty="0">
                <a:solidFill>
                  <a:srgbClr val="000000"/>
                </a:solidFill>
                <a:effectLst/>
                <a:latin typeface="Roboto" panose="02000000000000000000" pitchFamily="2" charset="0"/>
              </a:rPr>
              <a:t>También agrega que “somos creados para experimentar nuestra verdadera vida, nuestra identidad genuina, nuestro significado más profundo, nuestro propósito más completo, nuestro valor supremo en una unión íntima y amorosa con Dios en el centro de nuestro ser”.15 Necesitamos estar viviendo constantemente en la presencia de Dios para vivir una vida genuina. </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0" i="0" dirty="0">
                <a:solidFill>
                  <a:srgbClr val="000000"/>
                </a:solidFill>
                <a:effectLst/>
                <a:latin typeface="Roboto" panose="02000000000000000000" pitchFamily="2" charset="0"/>
              </a:rPr>
              <a:t>Pablo escribe a la iglesia apostólica en Colosas: “Vuestra vida ahora está escondida con Cristo en Dios” (Colosenses 3:3). Así como la vida de Jesús estuvo escondida en Dios cuando estuvo en la tierra, Pablo indica que nuestras vidas están escondidas en Jesús. Esto no significa esconder nuestro yo auténtico de Dios y de los demás ni crear un yo falso. “Nos convertimos en seres autónomos, autorreferenciales, que hemos abandonado el centro de nuestra verdadera identidad en Dios. Nos objetivizamos o nos identificamos separados de Dios.”16 </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1" i="0" dirty="0">
                <a:solidFill>
                  <a:srgbClr val="000000"/>
                </a:solidFill>
                <a:effectLst/>
                <a:latin typeface="Roboto" panose="02000000000000000000" pitchFamily="2" charset="0"/>
              </a:rPr>
              <a:t>4.       Vive tu verdadero yo </a:t>
            </a:r>
          </a:p>
          <a:p>
            <a:pPr marL="0" marR="0">
              <a:spcBef>
                <a:spcPts val="0"/>
              </a:spcBef>
              <a:spcAft>
                <a:spcPts val="0"/>
              </a:spcAft>
            </a:pPr>
            <a:r>
              <a:rPr lang="es-ES" sz="2800" b="0" i="0" dirty="0">
                <a:solidFill>
                  <a:srgbClr val="000000"/>
                </a:solidFill>
                <a:effectLst/>
                <a:latin typeface="Roboto" panose="02000000000000000000" pitchFamily="2" charset="0"/>
              </a:rPr>
              <a:t>Es solo cuando tenemos esta relación cercana con Jesús que podemos vivir nuestro verdadero ser. Recuerde, Dios nos ha creado y moldeado internamente con una personalidad única, pensamientos y sueños únicos, temperamentos únicos, dones y talentos espirituales, y con nuestros propios sentimientos y deseos únicos. Estas cosas constituyen el yo auténtico. Estamos hechos maravillosamente por un Dios amoroso. Si nos acercamos a Él todos los días, Él nos ayudará a vivir una vida floreciente usando todo nuestro potencial. Sin embargo, más a menudo de lo que nos gustaría admitir, no celebramos nuestra singularidad como lo hizo David cuando declaró que estaba maravillosamente hecho. Tenemos inseguridades y, con demasiada frecuencia, nos enfocamos en nuestros defectos e imperfecciones en lugar de en nuestros hermosos seres auténticos. </a:t>
            </a:r>
          </a:p>
          <a:p>
            <a:pPr marL="0" marR="0">
              <a:spcBef>
                <a:spcPts val="0"/>
              </a:spcBef>
              <a:spcAft>
                <a:spcPts val="0"/>
              </a:spcAft>
            </a:pPr>
            <a:endParaRPr lang="es-ES" sz="2800" b="1" i="0" dirty="0">
              <a:solidFill>
                <a:srgbClr val="000000"/>
              </a:solidFill>
              <a:effectLst/>
              <a:latin typeface="Roboto" panose="02000000000000000000" pitchFamily="2" charset="0"/>
            </a:endParaRPr>
          </a:p>
          <a:p>
            <a:pPr marL="0" marR="0">
              <a:spcBef>
                <a:spcPts val="0"/>
              </a:spcBef>
              <a:spcAft>
                <a:spcPts val="0"/>
              </a:spcAft>
            </a:pPr>
            <a:r>
              <a:rPr lang="es-ES" sz="2800" b="1" i="0" dirty="0">
                <a:solidFill>
                  <a:srgbClr val="000000"/>
                </a:solidFill>
                <a:effectLst/>
                <a:latin typeface="Roboto" panose="02000000000000000000" pitchFamily="2" charset="0"/>
              </a:rPr>
              <a:t>5.         Vive emocionalmente sano </a:t>
            </a:r>
          </a:p>
          <a:p>
            <a:pPr marL="0" marR="0">
              <a:spcBef>
                <a:spcPts val="0"/>
              </a:spcBef>
              <a:spcAft>
                <a:spcPts val="0"/>
              </a:spcAft>
            </a:pPr>
            <a:r>
              <a:rPr lang="es-ES" sz="2800" b="0" i="0" dirty="0">
                <a:solidFill>
                  <a:srgbClr val="000000"/>
                </a:solidFill>
                <a:effectLst/>
                <a:latin typeface="Roboto" panose="02000000000000000000" pitchFamily="2" charset="0"/>
              </a:rPr>
              <a:t>Nuestro pasado está más conectado con nuestro presente de lo que nos damos cuenta. La mayoría de nosotros hemos experimentado traumas que nos han dejado un bagaje emocional que no nos permite vivir libremente. Es posible que evitemos lidiar con la tristeza, la ira, el dolor o el miedo, e incluso los pequeños eventos pueden desencadenar estas emociones y abrir heridas pasadas. Podemos encontrarnos viviendo emocionalmente poco saludables.</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0" i="0" dirty="0">
                <a:solidFill>
                  <a:srgbClr val="000000"/>
                </a:solidFill>
                <a:effectLst/>
                <a:latin typeface="Roboto" panose="02000000000000000000" pitchFamily="2" charset="0"/>
              </a:rPr>
              <a:t>Es entonces cuando recordamos las palabras de Pablo: “Es para la libertad que Cristo nos ha hecho libres. Estad, pues, firmes, y no os dejéis otra vez agobiar por el yugo de la servidumbre” (Gálatas 5:1). El Espíritu Santo ha sido enviado para capacitarnos para liberarnos de nuestras cargas. </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0" i="0" dirty="0">
                <a:solidFill>
                  <a:srgbClr val="000000"/>
                </a:solidFill>
                <a:effectLst/>
                <a:latin typeface="Roboto" panose="02000000000000000000" pitchFamily="2" charset="0"/>
              </a:rPr>
              <a:t>Tened siempre presente que fuisteis creados con amor y alegría por un-Dios gozoso que les ama. Fuisteis creados para ser amorosos y alegres, para ser capaces de dar y recibir amor, y para ejercitar vuestras humanidades y los dones únicos que Dios os dio sin temor al rechazo. </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0" i="0" dirty="0">
                <a:solidFill>
                  <a:srgbClr val="000000"/>
                </a:solidFill>
                <a:effectLst/>
                <a:latin typeface="Roboto" panose="02000000000000000000" pitchFamily="2" charset="0"/>
              </a:rPr>
              <a:t>11 D. W. Winnicott, Los procesos de maduración y la facilitación. Los comentarios e ideas en este seminario están tomados de esta lectura. También se consultaron artículos adicionales de y sobre el verdadero y falso yo de Winnicott: D.W. Winnicott, “El yo verdadero y falso”, y Danielle Trudeau, “Dr. D. W. Winnicott: El yo verdadero y falso”, </a:t>
            </a:r>
          </a:p>
          <a:p>
            <a:pPr marL="0" marR="0">
              <a:spcBef>
                <a:spcPts val="0"/>
              </a:spcBef>
              <a:spcAft>
                <a:spcPts val="0"/>
              </a:spcAft>
            </a:pPr>
            <a:r>
              <a:rPr lang="es-ES" sz="2800" b="0" i="0" dirty="0">
                <a:solidFill>
                  <a:srgbClr val="000000"/>
                </a:solidFill>
                <a:effectLst/>
                <a:latin typeface="Roboto" panose="02000000000000000000" pitchFamily="2" charset="0"/>
              </a:rPr>
              <a:t>12 M. Robert Mulholland, Jr., El viaje más profundo, 24. </a:t>
            </a:r>
          </a:p>
          <a:p>
            <a:pPr marL="0" marR="0">
              <a:spcBef>
                <a:spcPts val="0"/>
              </a:spcBef>
              <a:spcAft>
                <a:spcPts val="0"/>
              </a:spcAft>
            </a:pPr>
            <a:r>
              <a:rPr lang="es-ES" sz="2800" b="0" i="0" dirty="0">
                <a:solidFill>
                  <a:srgbClr val="000000"/>
                </a:solidFill>
                <a:effectLst/>
                <a:latin typeface="Roboto" panose="02000000000000000000" pitchFamily="2" charset="0"/>
              </a:rPr>
              <a:t>13 </a:t>
            </a:r>
            <a:r>
              <a:rPr lang="es-ES" sz="2800" b="0" i="0" dirty="0" err="1">
                <a:solidFill>
                  <a:srgbClr val="000000"/>
                </a:solidFill>
                <a:effectLst/>
                <a:latin typeface="Roboto" panose="02000000000000000000" pitchFamily="2" charset="0"/>
              </a:rPr>
              <a:t>Ibíd</a:t>
            </a:r>
            <a:r>
              <a:rPr lang="es-ES" sz="2800" b="0" i="0" dirty="0">
                <a:solidFill>
                  <a:srgbClr val="000000"/>
                </a:solidFill>
                <a:effectLst/>
                <a:latin typeface="Roboto" panose="02000000000000000000" pitchFamily="2" charset="0"/>
              </a:rPr>
              <a:t>., capítulos 2 y 3. </a:t>
            </a:r>
          </a:p>
          <a:p>
            <a:pPr marL="0" marR="0">
              <a:spcBef>
                <a:spcPts val="0"/>
              </a:spcBef>
              <a:spcAft>
                <a:spcPts val="0"/>
              </a:spcAft>
            </a:pPr>
            <a:r>
              <a:rPr lang="es-ES" sz="2800" b="0" i="0" dirty="0">
                <a:solidFill>
                  <a:srgbClr val="000000"/>
                </a:solidFill>
                <a:effectLst/>
                <a:latin typeface="Roboto" panose="02000000000000000000" pitchFamily="2" charset="0"/>
              </a:rPr>
              <a:t>14 </a:t>
            </a:r>
            <a:r>
              <a:rPr lang="es-ES" sz="2800" b="0" i="0" dirty="0" err="1">
                <a:solidFill>
                  <a:srgbClr val="000000"/>
                </a:solidFill>
                <a:effectLst/>
                <a:latin typeface="Roboto" panose="02000000000000000000" pitchFamily="2" charset="0"/>
              </a:rPr>
              <a:t>Ibíd</a:t>
            </a:r>
            <a:r>
              <a:rPr lang="es-ES" sz="2800" b="0" i="0" dirty="0">
                <a:solidFill>
                  <a:srgbClr val="000000"/>
                </a:solidFill>
                <a:effectLst/>
                <a:latin typeface="Roboto" panose="02000000000000000000" pitchFamily="2" charset="0"/>
              </a:rPr>
              <a:t>., 26. </a:t>
            </a:r>
          </a:p>
          <a:p>
            <a:pPr marL="0" marR="0">
              <a:spcBef>
                <a:spcPts val="0"/>
              </a:spcBef>
              <a:spcAft>
                <a:spcPts val="0"/>
              </a:spcAft>
            </a:pPr>
            <a:r>
              <a:rPr lang="es-ES" sz="2800" b="0" i="0" dirty="0">
                <a:solidFill>
                  <a:srgbClr val="000000"/>
                </a:solidFill>
                <a:effectLst/>
                <a:latin typeface="Roboto" panose="02000000000000000000" pitchFamily="2" charset="0"/>
              </a:rPr>
              <a:t>15 </a:t>
            </a:r>
            <a:r>
              <a:rPr lang="es-ES" sz="2800" b="0" i="0" dirty="0" err="1">
                <a:solidFill>
                  <a:srgbClr val="000000"/>
                </a:solidFill>
                <a:effectLst/>
                <a:latin typeface="Roboto" panose="02000000000000000000" pitchFamily="2" charset="0"/>
              </a:rPr>
              <a:t>Ibíd</a:t>
            </a:r>
            <a:r>
              <a:rPr lang="es-ES" sz="2800" b="0" i="0" dirty="0">
                <a:solidFill>
                  <a:srgbClr val="000000"/>
                </a:solidFill>
                <a:effectLst/>
                <a:latin typeface="Roboto" panose="02000000000000000000" pitchFamily="2" charset="0"/>
              </a:rPr>
              <a:t>., 31. </a:t>
            </a:r>
          </a:p>
          <a:p>
            <a:pPr marL="0" marR="0">
              <a:spcBef>
                <a:spcPts val="0"/>
              </a:spcBef>
              <a:spcAft>
                <a:spcPts val="0"/>
              </a:spcAft>
            </a:pPr>
            <a:r>
              <a:rPr lang="es-ES" sz="2800" b="0" i="0" dirty="0">
                <a:solidFill>
                  <a:srgbClr val="000000"/>
                </a:solidFill>
                <a:effectLst/>
                <a:latin typeface="Roboto" panose="02000000000000000000" pitchFamily="2" charset="0"/>
              </a:rPr>
              <a:t>16 </a:t>
            </a:r>
            <a:r>
              <a:rPr lang="es-ES" sz="2800" b="0" i="0" dirty="0" err="1">
                <a:solidFill>
                  <a:srgbClr val="000000"/>
                </a:solidFill>
                <a:effectLst/>
                <a:latin typeface="Roboto" panose="02000000000000000000" pitchFamily="2" charset="0"/>
              </a:rPr>
              <a:t>Ibíd</a:t>
            </a:r>
            <a:r>
              <a:rPr lang="es-ES" sz="2800" b="0" i="0" dirty="0">
                <a:solidFill>
                  <a:srgbClr val="000000"/>
                </a:solidFill>
                <a:effectLst/>
                <a:latin typeface="Roboto" panose="02000000000000000000" pitchFamily="2" charset="0"/>
              </a:rPr>
              <a:t>., 32.</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9010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startAt="4"/>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Vive tu verdadero yo</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2800" b="0" i="0" dirty="0">
                <a:solidFill>
                  <a:srgbClr val="000000"/>
                </a:solidFill>
                <a:effectLst/>
                <a:latin typeface="Roboto" panose="02000000000000000000" pitchFamily="2" charset="0"/>
              </a:rPr>
              <a:t>Es solo cuando tenemos esta relación cercana con Jesús que podemos vivir nuestro verdadero yo. Recuerde, Dios nos ha creado y moldeado internamente con una personalidad única, pensamientos y sueños únicos, temperamentos únicos, dones y talentos espirituales, y con nuestros propios sentimientos y deseos únicos. Estas cosas constituyen el yo auténtico. Estamos hechos maravillosamente por un Dios amoroso. Si nos acercamos a Él todos los días, Él nos ayudará a vivir una vida floreciente usando todo nuestro potencial. Sin embargo, más a menudo de lo que nos gustaría admitir, no celebramos nuestra singularidad como lo hizo David cuando declaró que estaba maravillosamente hecho. Tenemos inseguridades y, con demasiada frecuencia, nos enfocamos en nuestros defectos e imperfecciones en lugar de en nuestro hermoso ser auténtico.</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56861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5"/>
            </a:pPr>
            <a:r>
              <a:rPr lang="en-U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Vive emocionalmente sano</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2800" b="0" i="0" dirty="0">
                <a:solidFill>
                  <a:srgbClr val="000000"/>
                </a:solidFill>
                <a:effectLst/>
                <a:latin typeface="Roboto" panose="02000000000000000000" pitchFamily="2" charset="0"/>
              </a:rPr>
              <a:t>Nuestro pasado está más conectado con nuestro presente de lo que nos damos cuenta. La mayoría de nosotros hemos experimentado traumas que nos han dejado un bagaje emocional que no nos permite vivir libremente. Es posible que evitemos lidiar con la tristeza, la ira, el dolor o el miedo, e incluso los pequeños eventos pueden desencadenar estas emociones y abrir heridas pasadas. Podemos encontrarnos viviendo emocionalmente poco saludables.</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0" i="0" dirty="0">
                <a:solidFill>
                  <a:srgbClr val="000000"/>
                </a:solidFill>
                <a:effectLst/>
                <a:latin typeface="Roboto" panose="02000000000000000000" pitchFamily="2" charset="0"/>
              </a:rPr>
              <a:t>Es entonces cuando recordamos las palabras de Pablo: “Es para la libertad que Cristo nos ha hecho libres. Estad, pues, firmes, y no os dejéis otra vez agobiar por el yugo de la servidumbre” (Gálatas 5:1). El Espíritu Santo ha sido enviado para capacitarnos para liberarnos de nuestras cargas. </a:t>
            </a:r>
          </a:p>
          <a:p>
            <a:pPr marL="0" marR="0">
              <a:spcBef>
                <a:spcPts val="0"/>
              </a:spcBef>
              <a:spcAft>
                <a:spcPts val="0"/>
              </a:spcAft>
            </a:pPr>
            <a:endParaRPr lang="es-ES" sz="2800" b="0" i="0" dirty="0">
              <a:solidFill>
                <a:srgbClr val="000000"/>
              </a:solidFill>
              <a:effectLst/>
              <a:latin typeface="Roboto" panose="02000000000000000000" pitchFamily="2" charset="0"/>
            </a:endParaRPr>
          </a:p>
          <a:p>
            <a:pPr marL="0" marR="0">
              <a:spcBef>
                <a:spcPts val="0"/>
              </a:spcBef>
              <a:spcAft>
                <a:spcPts val="0"/>
              </a:spcAft>
            </a:pPr>
            <a:r>
              <a:rPr lang="es-ES" sz="2800" b="0" i="0" dirty="0">
                <a:solidFill>
                  <a:srgbClr val="000000"/>
                </a:solidFill>
                <a:effectLst/>
                <a:latin typeface="Roboto" panose="02000000000000000000" pitchFamily="2" charset="0"/>
              </a:rPr>
              <a:t>Tened siempre presente que fuisteis creados en amor y con alegría por un-Dios gozoso que os ama. Fuisteis creados para ser amorosos y alegres, para ser capaces de dar y recibir amor, y para ejercitar vuestras humanidades y los dones únicos que Dios os dio sin temor al rechazo.</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12636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spcBef>
                <a:spcPts val="0"/>
              </a:spcBef>
              <a:spcAft>
                <a:spcPts val="0"/>
              </a:spcAft>
              <a:buFont typeface="Arial" panose="020B0604020202020204" pitchFamily="34" charset="0"/>
              <a:buChar char="•"/>
            </a:pPr>
            <a:r>
              <a:rPr lang="es-ES" sz="2800" b="1" i="0" dirty="0">
                <a:solidFill>
                  <a:srgbClr val="000000"/>
                </a:solidFill>
                <a:effectLst/>
                <a:latin typeface="Roboto" panose="02000000000000000000" pitchFamily="2" charset="0"/>
              </a:rPr>
              <a:t>Seis factores que contribuyen a vivir emocionalmente saludable</a:t>
            </a:r>
          </a:p>
          <a:p>
            <a:pPr marL="0" marR="0">
              <a:spcBef>
                <a:spcPts val="0"/>
              </a:spcBef>
              <a:spcAft>
                <a:spcPts val="0"/>
              </a:spcAft>
            </a:pPr>
            <a:r>
              <a:rPr lang="en-US" sz="1800" b="1" cap="small" dirty="0">
                <a:solidFill>
                  <a:srgbClr val="0F1111"/>
                </a:solidFill>
                <a:effectLst/>
                <a:latin typeface="Avenir Next" panose="020B0503020202020204" pitchFamily="34" charset="0"/>
                <a:ea typeface="Calibri" panose="020F0502020204030204" pitchFamily="34" charset="0"/>
                <a:cs typeface="Calibri (Body)"/>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s-ES" sz="2800" b="0" i="0" dirty="0">
                <a:solidFill>
                  <a:srgbClr val="000000"/>
                </a:solidFill>
                <a:effectLst/>
                <a:latin typeface="Roboto" panose="02000000000000000000" pitchFamily="2" charset="0"/>
              </a:rPr>
              <a:t>Escucha tu interior en silencio; espera en el Señor. Muchas distracciones en este mundo nos impiden</a:t>
            </a:r>
          </a:p>
          <a:p>
            <a:pPr marL="0" marR="0" lvl="0" indent="0">
              <a:spcBef>
                <a:spcPts val="0"/>
              </a:spcBef>
              <a:spcAft>
                <a:spcPts val="0"/>
              </a:spcAft>
              <a:buFont typeface="+mj-lt"/>
              <a:buNone/>
            </a:pPr>
            <a:r>
              <a:rPr lang="es-ES" sz="2800" b="0" i="0" dirty="0">
                <a:solidFill>
                  <a:srgbClr val="000000"/>
                </a:solidFill>
                <a:effectLst/>
                <a:latin typeface="Roboto" panose="02000000000000000000" pitchFamily="2" charset="0"/>
              </a:rPr>
              <a:t>         escuchar nuestros sentimientos, gustos y disgustos. Parker Palmer analiza en su libro:  “</a:t>
            </a:r>
            <a:r>
              <a:rPr lang="es-ES" sz="2800" b="0" i="1" dirty="0">
                <a:solidFill>
                  <a:srgbClr val="000000"/>
                </a:solidFill>
                <a:effectLst/>
                <a:latin typeface="Roboto" panose="02000000000000000000" pitchFamily="2" charset="0"/>
              </a:rPr>
              <a:t>Una Integridad Oculta</a:t>
            </a:r>
            <a:r>
              <a:rPr lang="es-ES" sz="2800" b="0" i="0" dirty="0">
                <a:solidFill>
                  <a:srgbClr val="000000"/>
                </a:solidFill>
                <a:effectLst/>
                <a:latin typeface="Roboto" panose="02000000000000000000" pitchFamily="2" charset="0"/>
              </a:rPr>
              <a:t>”, cómo siempre tenemos personas que quieren arreglarnos, salvarnos, aconsejarnos y enderezarnos para convertirnos en lo que les gustaría que fuéramos.17</a:t>
            </a:r>
          </a:p>
          <a:p>
            <a:pPr marL="0" marR="0" lvl="0" indent="0">
              <a:spcBef>
                <a:spcPts val="0"/>
              </a:spcBef>
              <a:spcAft>
                <a:spcPts val="0"/>
              </a:spcAft>
              <a:buFont typeface="+mj-lt"/>
              <a:buNone/>
            </a:pPr>
            <a:r>
              <a:rPr lang="es-ES" sz="2800" b="0" i="0" dirty="0">
                <a:solidFill>
                  <a:srgbClr val="000000"/>
                </a:solidFill>
                <a:effectLst/>
                <a:latin typeface="Roboto" panose="02000000000000000000" pitchFamily="2" charset="0"/>
              </a:rPr>
              <a:t> </a:t>
            </a:r>
          </a:p>
          <a:p>
            <a:pPr marL="0" marR="0" lvl="0" indent="0">
              <a:spcBef>
                <a:spcPts val="0"/>
              </a:spcBef>
              <a:spcAft>
                <a:spcPts val="0"/>
              </a:spcAft>
              <a:buFont typeface="+mj-lt"/>
              <a:buNone/>
            </a:pPr>
            <a:r>
              <a:rPr lang="es-ES" sz="2800" b="0" i="0" dirty="0">
                <a:solidFill>
                  <a:srgbClr val="000000"/>
                </a:solidFill>
                <a:effectLst/>
                <a:latin typeface="Roboto" panose="02000000000000000000" pitchFamily="2" charset="0"/>
              </a:rPr>
              <a:t>Cada día cuando te levantes, pon tu vida en las manos de Cristo y pídele que te ayude a ser tu verdadero yo, a escuchar su voz guiándote y a no ser influenciado negativamente por tu entorno. Oren y escúchenlo en silencio. David escribe: “Alma mía, espera en silencio sólo en Dios, porque de él es mi esperanza. El solo es mi roca y mi salvación, Mi baluarte; No seré sacudido (Salmo 62: 5, 6, NVI).</a:t>
            </a:r>
          </a:p>
          <a:p>
            <a:pPr marL="0" marR="0" lvl="0" indent="0">
              <a:spcBef>
                <a:spcPts val="0"/>
              </a:spcBef>
              <a:spcAft>
                <a:spcPts val="0"/>
              </a:spcAft>
              <a:buFont typeface="+mj-lt"/>
              <a:buNone/>
            </a:pPr>
            <a:r>
              <a:rPr lang="en-US" sz="1800" dirty="0">
                <a:solidFill>
                  <a:srgbClr val="0F111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lgn="l" rtl="0"/>
            <a:r>
              <a:rPr lang="es-ES" sz="2800" b="0" i="0" dirty="0">
                <a:solidFill>
                  <a:srgbClr val="000000"/>
                </a:solidFill>
                <a:effectLst/>
                <a:latin typeface="Roboto" panose="02000000000000000000" pitchFamily="2" charset="0"/>
              </a:rPr>
              <a:t>A veces es difícil encontrar este momento de silencio porque hay innumerables demandas que exigen tu atención, el ritmo frenético de la vida, el bombardeo de comerciales, televisión, radio, redes sociales, etc. Peter </a:t>
            </a:r>
            <a:r>
              <a:rPr lang="es-ES" sz="2800" b="0" i="0" dirty="0" err="1">
                <a:solidFill>
                  <a:srgbClr val="000000"/>
                </a:solidFill>
                <a:effectLst/>
                <a:latin typeface="Roboto" panose="02000000000000000000" pitchFamily="2" charset="0"/>
              </a:rPr>
              <a:t>Scazzero</a:t>
            </a:r>
            <a:r>
              <a:rPr lang="es-ES" sz="2800" b="0" i="0" dirty="0">
                <a:solidFill>
                  <a:srgbClr val="000000"/>
                </a:solidFill>
                <a:effectLst/>
                <a:latin typeface="Roboto" panose="02000000000000000000" pitchFamily="2" charset="0"/>
              </a:rPr>
              <a:t> explica que el silencio y la soledad son difíciles de encontrar, pero son “esenciales para trabajar en nuestra verdadera identidad y para estar emocionalmente sanos, como Dios quiere”. 18 Pasar más tiempo con Dios intencionalmente a diario es necesario para vidas centradas en Cristo. </a:t>
            </a:r>
          </a:p>
          <a:p>
            <a:pPr algn="l" rtl="0"/>
            <a:endParaRPr lang="es-ES" sz="2800" b="0" i="0" dirty="0">
              <a:solidFill>
                <a:srgbClr val="000000"/>
              </a:solidFill>
              <a:effectLst/>
              <a:latin typeface="Roboto" panose="02000000000000000000" pitchFamily="2" charset="0"/>
            </a:endParaRPr>
          </a:p>
          <a:p>
            <a:pPr algn="l" rtl="0"/>
            <a:r>
              <a:rPr lang="es-ES" sz="2800" b="0" i="0" dirty="0">
                <a:solidFill>
                  <a:srgbClr val="000000"/>
                </a:solidFill>
                <a:effectLst/>
                <a:latin typeface="Roboto" panose="02000000000000000000" pitchFamily="2" charset="0"/>
              </a:rPr>
              <a:t>2)       </a:t>
            </a:r>
            <a:r>
              <a:rPr lang="es-ES" sz="2800" b="1" i="0" dirty="0">
                <a:solidFill>
                  <a:srgbClr val="000000"/>
                </a:solidFill>
                <a:effectLst/>
                <a:latin typeface="Roboto" panose="02000000000000000000" pitchFamily="2" charset="0"/>
              </a:rPr>
              <a:t>Crea conciencia de y gestiona tus emociones.</a:t>
            </a:r>
          </a:p>
          <a:p>
            <a:pPr algn="l" rtl="0"/>
            <a:r>
              <a:rPr lang="es-ES" sz="2800" b="0" i="0" dirty="0">
                <a:solidFill>
                  <a:srgbClr val="000000"/>
                </a:solidFill>
                <a:effectLst/>
                <a:latin typeface="Roboto" panose="02000000000000000000" pitchFamily="2" charset="0"/>
              </a:rPr>
              <a:t>Para estar sano emocionalmente, necesitas manejar tus emociones y tus sentimientos. Crear conciencia de las emociones que está experimentando es una parte importante de aprender a perdonarte y amarte a </a:t>
            </a:r>
            <a:r>
              <a:rPr lang="es-ES" sz="2800" b="0" i="0" dirty="0" err="1">
                <a:solidFill>
                  <a:srgbClr val="000000"/>
                </a:solidFill>
                <a:effectLst/>
                <a:latin typeface="Roboto" panose="02000000000000000000" pitchFamily="2" charset="0"/>
              </a:rPr>
              <a:t>tí</a:t>
            </a:r>
            <a:r>
              <a:rPr lang="es-ES" sz="2800" b="0" i="0" dirty="0">
                <a:solidFill>
                  <a:srgbClr val="000000"/>
                </a:solidFill>
                <a:effectLst/>
                <a:latin typeface="Roboto" panose="02000000000000000000" pitchFamily="2" charset="0"/>
              </a:rPr>
              <a:t> mismo. Las investigaciones han encontrado que identificar y etiquetar tus emociones pueden ayudar a reducir la intensidad de tus sentimientos.19 Esto puede ayudarte a regular mejor las emociones, incluidas las relacionadas con los sentimientos de culpa y vergüenza. </a:t>
            </a:r>
          </a:p>
          <a:p>
            <a:pPr algn="l" rtl="0"/>
            <a:endParaRPr lang="es-ES" sz="2800" b="0" i="0" dirty="0">
              <a:solidFill>
                <a:srgbClr val="000000"/>
              </a:solidFill>
              <a:effectLst/>
              <a:latin typeface="Roboto" panose="02000000000000000000" pitchFamily="2" charset="0"/>
            </a:endParaRPr>
          </a:p>
          <a:p>
            <a:pPr algn="l" rtl="0"/>
            <a:r>
              <a:rPr lang="es-ES" sz="2800" b="0" i="0" dirty="0">
                <a:solidFill>
                  <a:srgbClr val="000000"/>
                </a:solidFill>
                <a:effectLst/>
                <a:latin typeface="Roboto" panose="02000000000000000000" pitchFamily="2" charset="0"/>
              </a:rPr>
              <a:t>Dan B. </a:t>
            </a:r>
            <a:r>
              <a:rPr lang="es-ES" sz="2800" b="0" i="0" dirty="0" err="1">
                <a:solidFill>
                  <a:srgbClr val="000000"/>
                </a:solidFill>
                <a:effectLst/>
                <a:latin typeface="Roboto" panose="02000000000000000000" pitchFamily="2" charset="0"/>
              </a:rPr>
              <a:t>Allender</a:t>
            </a:r>
            <a:r>
              <a:rPr lang="es-ES" sz="2800" b="0" i="0" dirty="0">
                <a:solidFill>
                  <a:srgbClr val="000000"/>
                </a:solidFill>
                <a:effectLst/>
                <a:latin typeface="Roboto" panose="02000000000000000000" pitchFamily="2" charset="0"/>
              </a:rPr>
              <a:t> y </a:t>
            </a:r>
            <a:r>
              <a:rPr lang="es-ES" sz="2800" b="0" i="0" dirty="0" err="1">
                <a:solidFill>
                  <a:srgbClr val="000000"/>
                </a:solidFill>
                <a:effectLst/>
                <a:latin typeface="Roboto" panose="02000000000000000000" pitchFamily="2" charset="0"/>
              </a:rPr>
              <a:t>Tremper</a:t>
            </a:r>
            <a:r>
              <a:rPr lang="es-ES" sz="2800" b="0" i="0" dirty="0">
                <a:solidFill>
                  <a:srgbClr val="000000"/>
                </a:solidFill>
                <a:effectLst/>
                <a:latin typeface="Roboto" panose="02000000000000000000" pitchFamily="2" charset="0"/>
              </a:rPr>
              <a:t> Longman III analizan el manejo de tus emociones en su libro, </a:t>
            </a:r>
            <a:r>
              <a:rPr lang="es-ES" sz="2800" b="0" i="1" dirty="0">
                <a:solidFill>
                  <a:srgbClr val="000000"/>
                </a:solidFill>
                <a:effectLst/>
                <a:latin typeface="Roboto" panose="02000000000000000000" pitchFamily="2" charset="0"/>
              </a:rPr>
              <a:t>“El Loro del Alma.” </a:t>
            </a:r>
          </a:p>
          <a:p>
            <a:pPr lvl="1" algn="r" rtl="0">
              <a:lnSpc>
                <a:spcPct val="250000"/>
              </a:lnSpc>
            </a:pPr>
            <a:r>
              <a:rPr lang="es-ES" sz="2800" b="0" i="0" dirty="0">
                <a:solidFill>
                  <a:srgbClr val="000000"/>
                </a:solidFill>
                <a:effectLst/>
                <a:latin typeface="Roboto" panose="02000000000000000000" pitchFamily="2" charset="0"/>
              </a:rPr>
              <a:t>Ignorar tus emociones es darle la espalda la realidad. Escuchar nuestras emociones nos lleva a la realidad y la realidad es donde nos encontramos con Dios. Son el grito que le da voz al corazón... Sin embargo, a menudo    hacemos oídos sordos, a través de la negación emocional, la distorsión o la desconexión. Tensamos cualquier cosa perturbadora para obtener un tenue control de nuestro mundo interior. Estamos asustados y avergonzados de lo que se filtra en nuestra conciencia. Al descuidar nuestras emociones intensas, somos falsos con nosotros mismos y perdemos una maravillosa oportunidad de conocer a Dios. Olvidamos que el cambio viene a través de la honestidad brutal y la vulnerabilidad ante Dios.20</a:t>
            </a:r>
            <a:br>
              <a:rPr lang="es-ES" sz="2800" b="0" i="0" dirty="0">
                <a:effectLst/>
                <a:latin typeface="Roboto" panose="02000000000000000000" pitchFamily="2" charset="0"/>
              </a:rPr>
            </a:b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Es bueno abrirse a Dios, contarle todos los sentimientos que tienes y pedirle que te ayude a lidiar con ellos. </a:t>
            </a:r>
          </a:p>
          <a:p>
            <a:pPr marL="0" marR="0">
              <a:spcBef>
                <a:spcPts val="0"/>
              </a:spcBef>
              <a:spcAft>
                <a:spcPts val="0"/>
              </a:spcAft>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3)      Desarrolla tu inteligencia emocional. </a:t>
            </a:r>
          </a:p>
          <a:p>
            <a:pPr marL="0" marR="0">
              <a:spcBef>
                <a:spcPts val="0"/>
              </a:spcBef>
              <a:spcAft>
                <a:spcPts val="0"/>
              </a:spcAft>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Daniel Goleman define cinco componentes de la inteligencia emocional y explica que puedes y debes desarrollarlos.  </a:t>
            </a:r>
          </a:p>
          <a:p>
            <a:pPr marL="285750" marR="0" indent="-285750">
              <a:spcBef>
                <a:spcPts val="0"/>
              </a:spcBef>
              <a:spcAft>
                <a:spcPts val="0"/>
              </a:spcAft>
              <a:buFont typeface="Arial" panose="020B0604020202020204" pitchFamily="34" charset="0"/>
              <a:buChar char="•"/>
            </a:pPr>
            <a:r>
              <a:rPr lang="es-E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Identificando tus emociones. </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¿Estás feliz, triste, enojado, asustado, avergonzado? Ser capaz de identificar tus sentimientos te da la capacidad de comprender tus emociones. </a:t>
            </a:r>
          </a:p>
          <a:p>
            <a:pPr marL="285750" marR="0" indent="-285750">
              <a:spcBef>
                <a:spcPts val="0"/>
              </a:spcBef>
              <a:spcAft>
                <a:spcPts val="0"/>
              </a:spcAft>
              <a:buFont typeface="Arial" panose="020B0604020202020204" pitchFamily="34" charset="0"/>
              <a:buChar char="•"/>
            </a:pPr>
            <a:r>
              <a:rPr lang="es-E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Controlando tus emociones. </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Necesitas controlar tus emociones. Elena de White escribió: “Si los pensamientos están equivocados, los sentimientos estarán equivocados, y los pensamientos y sentimientos combinados forman el carácter moral”22. También escribió: “Pocos se dan cuenta de que es un deber ejercer control sobre los pensamientos y las imaginaciones. ”23</a:t>
            </a:r>
          </a:p>
          <a:p>
            <a:pPr marL="285750" marR="0" indent="-285750">
              <a:spcBef>
                <a:spcPts val="0"/>
              </a:spcBef>
              <a:spcAft>
                <a:spcPts val="0"/>
              </a:spcAft>
              <a:buFont typeface="Arial" panose="020B0604020202020204" pitchFamily="34" charset="0"/>
              <a:buChar char="•"/>
            </a:pPr>
            <a:r>
              <a:rPr lang="es-E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Conociendo las emociones de los demás. </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Para tomar conciencia de las emociones de otra persona, pregúntese cuáles podrían ser sus sentimientos y emociones. Haz que sea una prioridad comprender su comportamiento y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mués</a:t>
            </a:r>
            <a:r>
              <a:rPr lang="es-419"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treles</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empatía.                           </a:t>
            </a:r>
          </a:p>
          <a:p>
            <a:pPr marL="285750" marR="0" indent="-285750">
              <a:spcBef>
                <a:spcPts val="0"/>
              </a:spcBef>
              <a:spcAft>
                <a:spcPts val="0"/>
              </a:spcAft>
              <a:buFont typeface="Arial" panose="020B0604020202020204" pitchFamily="34" charset="0"/>
              <a:buChar char="•"/>
            </a:pPr>
            <a:r>
              <a:rPr lang="es-E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Manejo de relaciones. </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Cuando sabes cómo te sientes y eres capaz de controlar tus emociones y cuando también puedes entender el comportamiento de los demás y mostrarles empatía, mantendrás una buena relación con los demás.</a:t>
            </a:r>
          </a:p>
          <a:p>
            <a:pPr marL="285750" marR="0" indent="-285750">
              <a:spcBef>
                <a:spcPts val="0"/>
              </a:spcBef>
              <a:spcAft>
                <a:spcPts val="0"/>
              </a:spcAft>
              <a:buFont typeface="Arial" panose="020B0604020202020204" pitchFamily="34" charset="0"/>
              <a:buChar char="•"/>
            </a:pPr>
            <a:r>
              <a:rPr lang="es-E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Motivándose para lograr metas. </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Cuando controlas tus emociones y mantienes una buena relación con los demás, podrás avanzar y lograr más.</a:t>
            </a:r>
          </a:p>
          <a:p>
            <a:pPr marL="285750" marR="0" indent="-285750">
              <a:spcBef>
                <a:spcPts val="0"/>
              </a:spcBef>
              <a:spcAft>
                <a:spcPts val="0"/>
              </a:spcAft>
              <a:buFont typeface="Arial" panose="020B0604020202020204" pitchFamily="34" charset="0"/>
              <a:buChar char="•"/>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Dios mismo siente una amplia gama de emociones. Escuche la emoción en la voz de Dios: “¿Cómo puedo entregarte, Israel?... Mi corazón ha cambiado dentro de mí; se ha despertado toda mi compasión” (Oseas 11:8). Dios creó a los seres humanos a Su imagen, con emociones. Él tiene empatía con nuestros sentimientos y está listo y dispuesto a ayudarnos a controlar nuestras emociones. Dios aconsejó personalmente a Caín que controlara su sentimiento de ira (Génesis 4:5-7), porque Dios quiere que Sus hijos desarrollen inteligencia emocional. </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En su libro, </a:t>
            </a:r>
            <a:r>
              <a:rPr lang="en-US" sz="1800" i="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a:r>
            <a:r>
              <a:rPr lang="es-ES" sz="1800" i="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El Arte Perdido de Pensar</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Neil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Nedley</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afirma que no podemos mejorar fácilmente nuestro cociente de inteligencia (IQ), pero podemos mejorar enormemente nuestro cociente emocional [(EQ). Ambos por sus siglas en i</a:t>
            </a:r>
            <a:r>
              <a:rPr lang="es-419"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nglés</a:t>
            </a:r>
            <a:r>
              <a:rPr lang="es-419"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a:r>
            <a:r>
              <a:rPr lang="en-U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Continúa diciendo: "EQ tiene la capacidad de apartarse de la reacción emocional a un evento perturbador y mirar lógicamente lo que realmente sucedió".24</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Font typeface="Arial" panose="020B0604020202020204" pitchFamily="34" charset="0"/>
              <a:buAutoNum type="arabicParenR" startAt="4"/>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Vive una vida transformada. </a:t>
            </a:r>
          </a:p>
          <a:p>
            <a:pPr marL="0" marR="0" indent="0">
              <a:spcBef>
                <a:spcPts val="0"/>
              </a:spcBef>
              <a:spcAft>
                <a:spcPts val="0"/>
              </a:spcAft>
              <a:buFont typeface="Arial" panose="020B0604020202020204" pitchFamily="34" charset="0"/>
              <a:buNone/>
            </a:pP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revela que muy a menudo nuestro verdadero yo no es visto por los demás porque ocultamos nuestros sentimientos y luchamos solos. Él dice que solo el 10% es visible para otros en la superficie y el 90% está oculto, sin cambios e inmóvil. Esta parte ni siquiera es tocada por Jesús, pero Él está dispuesto y esperando para transformarnos en las partes ocultas.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compara nuestras vidas con el Modelo témpano donde solo el 10% está sobre la superficie. El otro 90% del t</a:t>
            </a:r>
            <a:r>
              <a:rPr lang="es-419"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émpano</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se encuentra oculto en capas debajo de la superficie.25</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Dolores o heridas pasadas, odios, malas infancias, tristezas, enfados, todo tipo de cosas, quedan sepultadas. Incluso si conocemos a Dios y vamos a la iglesia, no hay cambio en estas capas a menos que nos abramos y le pidamos a Dios que nos transforme. Dios nos creó a Su imagen (Génesis 1:27) y tiene la intención de que vivamos con nuestra humanidad completa, no con el 90% enterrado e intacto. Ser creado a la imagen de Dios incluye dimensiones físicas, espirituales, emocionales, intelectuales y sociales. Ignorar cualquier aspecto de nuestro ser siempre termina con consecuencias destructivas en nuestra relación con Dios, con los demás y con nosotros mismos.</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Jesús busca transformar todas las capas que se encuentran muy por debajo de la superficie de nuestra vida exterior. Lo que yace en lo profundo son esas cosas que no se ven hasta que salen cuando están bajo gran aflicción. Debemos permitirle a Jesús el acceso a nuestros témpanos. Cuando le presentamos todas las capas ocultas de nuestro témpano para sanación y transformación, sucede algo asombroso. “Las personas profundamente cambiadas cambian el mundo; tienen un impacto más poderoso y sostenible en el mundo.”26</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Conozca a Jesús → Asista a la iglesia → Emocionalmente saludable, siendo transformado → gran impacto</a:t>
            </a: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Conozca a Jesús → Asista a la iglesia → Ocultando emociones, no cambiando → pequeño impacto</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5)         Perdónate.</a:t>
            </a: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Todos cometemos errores y todos pecamos, pero a muchos de nosotros nos resulta difícil perdonarnos a nosotros mismos. Los pensamientos de culpa y apesadumbramiento pueden colarse en nuestra mente y convencernos de que no somos lo suficientemente buenos para ser amados. ¡Pero Dios nos ama! Él nos ha perdonado y liberado de la culpa del pecado. También debemos perdonarnos a nosotros mismos y olvidar el pasado, para que podamos aceptar la bondad y la compasión que Dios tiene para con nosotros. “Todos los que están en Jesús son liberados de condenación” (Romanos 8:1) y son libres para amar (Gálatas 5:13).</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Dos factores para perdonarte a ti mismo</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s-ES" sz="1800" b="1"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Ten compasión de ti mismo. </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Debemos aceptar lo que sucedió, pero debemos ser compasivos con nosotros mismos para permitir que nuestras vidas sigan adelante. Nos recordamos a nosotros mismos que pase lo que pase, Dios siempre está a nuestro lado, ya sea por algo que hacemos o por algo que otros hacen para hacernos sufrir.</a:t>
            </a:r>
          </a:p>
          <a:p>
            <a:pPr marL="0" marR="0" indent="0">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Pablo escribe a Timoteo:</a:t>
            </a:r>
          </a:p>
          <a:p>
            <a:pPr marL="0" marR="0">
              <a:spcBef>
                <a:spcPts val="0"/>
              </a:spcBef>
              <a:spcAft>
                <a:spcPts val="0"/>
              </a:spcAft>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15 He aquí una palabra fiel que merece plena aceptación: Cristo Jesús vino al mundo para salvar a los pecadores, de los cuales yo soy el peor. 16 Pero precisamente por eso se me mostró misericordia, para que en mí, el peor de los pecadores, Cristo Jesús mostrara su inmensa paciencia como ejemplo para los que creerían en él y recibirían la vida eterna (1 Timoteo 1:15-16).</a:t>
            </a:r>
          </a:p>
          <a:p>
            <a:pPr marL="0" marR="0">
              <a:spcBef>
                <a:spcPts val="0"/>
              </a:spcBef>
              <a:spcAft>
                <a:spcPts val="0"/>
              </a:spcAft>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Reconoce las limitaciones de ti mismo.</a:t>
            </a: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Algunas personas se culpan a sí mismas por todo porque han sufrido abusos y traumas en el pasado y todavía se sienten culpables. Estas personas necesitan ser apoyadas emocionalmente para recuperar su autoestima y reconocer su valor a los ojos de Dios.</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 menudo es difícil para nosotros pasar por el proceso de perdonarnos a nosotros mismos, pero podemos avanzar paso a paso con Dios a nuestro lado. Este ejercicio de auto perdón nos librará de resultados nocivos, como la enfermedad mental, que pueden tener un impacto negativo en nosotros y en nuestras relaciones con los demás.</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6)        Ora por animo</a:t>
            </a: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Necesitamos ánimo cuando decidimos hacer un cambio en nuestras vidas. El cambio no llega de la noche a la mañana. A veces no lo conseguimos y nos desanimamos. Pidámosle a Dios que nos ayude en este proceso y que confiemos en sus promesas.</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Una de mis promesas favoritas es Josué 1:9: </a:t>
            </a:r>
            <a:r>
              <a:rPr lang="es-ES" sz="2800" b="0" i="0" dirty="0">
                <a:solidFill>
                  <a:srgbClr val="121212"/>
                </a:solidFill>
                <a:effectLst/>
                <a:latin typeface="-apple-system"/>
              </a:rPr>
              <a:t>Ya te lo he ordenado: ¡Sé fuerte y valiente! ¡No tengas miedo ni te desanimes! Porque el SEÑOR tu Dios te acompañará dondequiera que vayas».</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(NVI).</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Nuestro Dios es fiel y justo, y Él estará allí por ti. También necesitas buenos amigos, amigos de confianza que te apoyen. Necesitas amigos con los que puedas compartir tus intenciones y que te animen a seguir adelante. Un verdadero amigo refresca el alma. Como dice Salomón: “El consejo sincero de un amigo es tan dulce como el perfume y el incienso” (Proverbios 27:9, NTV).</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dice que “la madurez emocional y la madurez espiritual van de la mano. Es simplemente imposible llegar a ser espiritualmente maduro mientras se permanece emocionalmente inmaduro.”27 Podemos concluir que es un proceso de madurez emocional, no un acto egoísta, aprender a amarnos (y perdonarnos) a nosotros mismos. Es el proceso de madurez espiritual, vivir nuestro yo auténtico como Dios nos creó para ser.</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En resumen, Jesús nos enseña en el segundo mandamiento a amarnos a nosotros mismos como Dios nos ama para que sepamos amar a nuestro prójimo como Dios lo ama. Aprendamos a “amar a tu prójimo”.</a:t>
            </a:r>
          </a:p>
          <a:p>
            <a:pPr marL="0" marR="0" indent="0">
              <a:spcBef>
                <a:spcPts val="0"/>
              </a:spcBef>
              <a:spcAft>
                <a:spcPts val="0"/>
              </a:spcAft>
              <a:buFont typeface="Arial" panose="020B0604020202020204" pitchFamily="34" charset="0"/>
              <a:buNone/>
            </a:pPr>
            <a:endPar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endParaRPr>
          </a:p>
          <a:p>
            <a:pPr marL="0" marR="0" indent="0">
              <a:lnSpc>
                <a:spcPct val="150000"/>
              </a:lnSpc>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17 Parker Palmer, Una integridad oculta, 80-81.</a:t>
            </a:r>
          </a:p>
          <a:p>
            <a:pPr marL="0" marR="0" indent="0">
              <a:lnSpc>
                <a:spcPct val="150000"/>
              </a:lnSpc>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18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Espiritualidad Emocionalmente Saludable 62. 19 Susan David, “3 Maneras para Entender Mejor tus Emociones”, Revista de Negocios de Harvard, en línea, noviembre de 2016.</a:t>
            </a:r>
          </a:p>
          <a:p>
            <a:pPr marL="0" marR="0" indent="0">
              <a:lnSpc>
                <a:spcPct val="150000"/>
              </a:lnSpc>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20 Dan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Allender</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y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Tremper</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Longman III. El Lloro del Alma, 24-25. Véase también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Espiritualidad emocionalmente sana, 49.</a:t>
            </a:r>
          </a:p>
          <a:p>
            <a:pPr marL="0" marR="0" indent="0">
              <a:lnSpc>
                <a:spcPct val="150000"/>
              </a:lnSpc>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21 Daniel Goleman, Inteligencia Emocional. Esta es una lista adaptada. Consulte también "Explicación de la teoría de la inteligencia emocional de Daniel Goleman",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Resilient</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Educator.Com</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Véase también Ministerios Adventistas de Posibilidades, “Salud mental y bienestar: plenitud en nuestro quebrantamiento”, PossibilityMinistries.org.</a:t>
            </a:r>
          </a:p>
          <a:p>
            <a:pPr marL="0" marR="0" indent="0">
              <a:lnSpc>
                <a:spcPct val="150000"/>
              </a:lnSpc>
              <a:spcBef>
                <a:spcPts val="0"/>
              </a:spcBef>
              <a:spcAft>
                <a:spcPts val="0"/>
              </a:spcAft>
              <a:buFont typeface="Arial" panose="020B0604020202020204" pitchFamily="34" charset="0"/>
              <a:buNone/>
            </a:pP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22 White, Testimonios para la Iglesia, vol. 5., 310.23 White, La asombrosa gracia de Dios, 327.24 Neil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Nedley</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El arte perdido de pensar, 16.25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Espiritualidad Emocionalmente Sana, 17.26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Espiritualidad Emocionalmente Sana, 5.27 </a:t>
            </a:r>
            <a:r>
              <a:rPr lang="es-ES" sz="1800" dirty="0" err="1">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Scazzero</a:t>
            </a:r>
            <a:r>
              <a:rPr lang="es-ES" sz="1800" dirty="0">
                <a:solidFill>
                  <a:srgbClr val="313131"/>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Espiritualidad Emocionalmente Sana.</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5818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Font typeface="+mj-lt"/>
              <a:buAutoNum type="arabicPeriod"/>
            </a:pPr>
            <a:r>
              <a:rPr lang="es-CO"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AMA A TU PRÓJIMO</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CO" sz="1800" dirty="0">
                <a:effectLst/>
                <a:latin typeface="Avenir Next" panose="020B0503020202020204" pitchFamily="34" charset="0"/>
                <a:ea typeface="Calibri" panose="020F0502020204030204" pitchFamily="34" charset="0"/>
                <a:cs typeface="Calibri" panose="020F0502020204030204" pitchFamily="34" charset="0"/>
              </a:rPr>
              <a:t>La primera parte del segundo gran mandamiento es amar a los demás. El gran teólogo judío Martin </a:t>
            </a:r>
            <a:r>
              <a:rPr lang="es-CO" sz="1800" dirty="0" err="1">
                <a:effectLst/>
                <a:latin typeface="Avenir Next" panose="020B0503020202020204" pitchFamily="34" charset="0"/>
                <a:ea typeface="Calibri" panose="020F0502020204030204" pitchFamily="34" charset="0"/>
                <a:cs typeface="Calibri" panose="020F0502020204030204" pitchFamily="34" charset="0"/>
              </a:rPr>
              <a:t>Buber</a:t>
            </a:r>
            <a:r>
              <a:rPr lang="es-CO" sz="1800" dirty="0">
                <a:effectLst/>
                <a:latin typeface="Avenir Next" panose="020B0503020202020204" pitchFamily="34" charset="0"/>
                <a:ea typeface="Calibri" panose="020F0502020204030204" pitchFamily="34" charset="0"/>
                <a:cs typeface="Calibri" panose="020F0502020204030204" pitchFamily="34" charset="0"/>
              </a:rPr>
              <a:t> escribió un libro brillante llamado “Yo y Tú”. En su libro, </a:t>
            </a:r>
            <a:r>
              <a:rPr lang="es-CO" sz="1800" dirty="0" err="1">
                <a:effectLst/>
                <a:latin typeface="Avenir Next" panose="020B0503020202020204" pitchFamily="34" charset="0"/>
                <a:ea typeface="Calibri" panose="020F0502020204030204" pitchFamily="34" charset="0"/>
                <a:cs typeface="Calibri" panose="020F0502020204030204" pitchFamily="34" charset="0"/>
              </a:rPr>
              <a:t>Buber</a:t>
            </a:r>
            <a:r>
              <a:rPr lang="es-CO" sz="1800" dirty="0">
                <a:effectLst/>
                <a:latin typeface="Avenir Next" panose="020B0503020202020204" pitchFamily="34" charset="0"/>
                <a:ea typeface="Calibri" panose="020F0502020204030204" pitchFamily="34" charset="0"/>
                <a:cs typeface="Calibri" panose="020F0502020204030204" pitchFamily="34" charset="0"/>
              </a:rPr>
              <a:t> describió la relación más sana o madura posible entre dos seres humanos como una relación yo-tú. En tal relación, según él, debemos reconocer que estamos hechos a imagen de Dios y que todas las demás personas sobre la faz de la tierra también lo son.28</a:t>
            </a:r>
          </a:p>
          <a:p>
            <a:pPr marL="0" marR="0">
              <a:spcBef>
                <a:spcPts val="0"/>
              </a:spcBef>
              <a:spcAft>
                <a:spcPts val="0"/>
              </a:spcAft>
            </a:pPr>
            <a:r>
              <a:rPr lang="en-US"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CO" sz="1800" dirty="0">
                <a:effectLst/>
                <a:latin typeface="Avenir Next" panose="020B0503020202020204" pitchFamily="34" charset="0"/>
                <a:ea typeface="Calibri" panose="020F0502020204030204" pitchFamily="34" charset="0"/>
                <a:cs typeface="Calibri" panose="020F0502020204030204" pitchFamily="34" charset="0"/>
              </a:rPr>
              <a:t>Al ser creada a la imagen de Dios, cada persona en la tierra merece respeto, dignidad y valor. Nunca debemos menospreciar a nadie. Nunca debemos considerar a otra persona como un objeto para nuestro propio beneficio. Debemos afirmar que cada individuo tiene una existencia única y separada. Y aunque sean diferentes a nosotros, debemos amar, respetar y valorar a cada ser humano.</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a:spcAft>
                <a:spcPts val="0"/>
              </a:spcAft>
            </a:pPr>
            <a:r>
              <a:rPr lang="en-ZA" sz="1800" baseline="30000" dirty="0">
                <a:effectLst/>
                <a:latin typeface="Calibri" panose="020F0502020204030204" pitchFamily="34" charset="0"/>
                <a:ea typeface="Calibri" panose="020F0502020204030204" pitchFamily="34" charset="0"/>
              </a:rPr>
              <a:t>28</a:t>
            </a:r>
            <a:r>
              <a:rPr lang="en-ZA" sz="1800" dirty="0">
                <a:effectLst/>
                <a:latin typeface="Calibri" panose="020F0502020204030204" pitchFamily="34" charset="0"/>
                <a:ea typeface="Calibri" panose="020F0502020204030204" pitchFamily="34" charset="0"/>
              </a:rPr>
              <a:t> Matthew Martin and Eric W. Cowan, “</a:t>
            </a:r>
            <a:r>
              <a:rPr lang="en-ZA" sz="1800" dirty="0" err="1">
                <a:effectLst/>
                <a:latin typeface="Calibri" panose="020F0502020204030204" pitchFamily="34" charset="0"/>
                <a:ea typeface="Calibri" panose="020F0502020204030204" pitchFamily="34" charset="0"/>
              </a:rPr>
              <a:t>Rembering</a:t>
            </a:r>
            <a:r>
              <a:rPr lang="en-ZA" sz="1800" dirty="0">
                <a:effectLst/>
                <a:latin typeface="Calibri" panose="020F0502020204030204" pitchFamily="34" charset="0"/>
                <a:ea typeface="Calibri" panose="020F0502020204030204" pitchFamily="34" charset="0"/>
              </a:rPr>
              <a:t> Martin Buber and the I-Thou in </a:t>
            </a:r>
            <a:r>
              <a:rPr lang="en-ZA" sz="1800" dirty="0" err="1">
                <a:effectLst/>
                <a:latin typeface="Calibri" panose="020F0502020204030204" pitchFamily="34" charset="0"/>
                <a:ea typeface="Calibri" panose="020F0502020204030204" pitchFamily="34" charset="0"/>
              </a:rPr>
              <a:t>Couseling</a:t>
            </a:r>
            <a:r>
              <a:rPr lang="en-ZA" sz="1800" dirty="0">
                <a:effectLst/>
                <a:latin typeface="Calibri" panose="020F0502020204030204" pitchFamily="34" charset="0"/>
                <a:ea typeface="Calibri" panose="020F0502020204030204" pitchFamily="34" charset="0"/>
              </a:rPr>
              <a:t>,” </a:t>
            </a:r>
            <a:r>
              <a:rPr lang="en-ZA" sz="1800" i="1" dirty="0" err="1">
                <a:effectLst/>
                <a:latin typeface="Calibri" panose="020F0502020204030204" pitchFamily="34" charset="0"/>
                <a:ea typeface="Calibri" panose="020F0502020204030204" pitchFamily="34" charset="0"/>
              </a:rPr>
              <a:t>Counseling</a:t>
            </a:r>
            <a:r>
              <a:rPr lang="en-ZA" sz="1800" i="1" dirty="0">
                <a:effectLst/>
                <a:latin typeface="Calibri" panose="020F0502020204030204" pitchFamily="34" charset="0"/>
                <a:ea typeface="Calibri" panose="020F0502020204030204" pitchFamily="34" charset="0"/>
              </a:rPr>
              <a:t> Today, </a:t>
            </a:r>
            <a:r>
              <a:rPr lang="en-ZA" sz="1800" dirty="0">
                <a:effectLst/>
                <a:latin typeface="Calibri" panose="020F0502020204030204" pitchFamily="34" charset="0"/>
                <a:ea typeface="Calibri" panose="020F0502020204030204" pitchFamily="34" charset="0"/>
              </a:rPr>
              <a:t>May 8, 2019</a:t>
            </a:r>
            <a:r>
              <a:rPr lang="en-ZA" sz="1800" i="1" dirty="0">
                <a:effectLst/>
                <a:latin typeface="Calibri" panose="020F0502020204030204" pitchFamily="34" charset="0"/>
                <a:ea typeface="Calibri" panose="020F0502020204030204" pitchFamily="34" charset="0"/>
              </a:rPr>
              <a:t>. </a:t>
            </a:r>
            <a:r>
              <a:rPr lang="es-CO" sz="1800" i="1" dirty="0">
                <a:effectLst/>
                <a:latin typeface="Calibri" panose="020F0502020204030204" pitchFamily="34" charset="0"/>
                <a:ea typeface="Calibri" panose="020F0502020204030204" pitchFamily="34" charset="0"/>
              </a:rPr>
              <a:t>Comentarios del Seminario fueron adaptados del artículo escrito acerca del libro Yo y Tu por </a:t>
            </a:r>
            <a:r>
              <a:rPr lang="es-CO" sz="1800" dirty="0">
                <a:effectLst/>
                <a:latin typeface="Calibri" panose="020F0502020204030204" pitchFamily="34" charset="0"/>
                <a:ea typeface="Calibri" panose="020F0502020204030204" pitchFamily="34" charset="0"/>
              </a:rPr>
              <a:t>Martin </a:t>
            </a:r>
            <a:r>
              <a:rPr lang="es-CO" sz="1800" dirty="0" err="1">
                <a:effectLst/>
                <a:latin typeface="Calibri" panose="020F0502020204030204" pitchFamily="34" charset="0"/>
                <a:ea typeface="Calibri" panose="020F0502020204030204" pitchFamily="34" charset="0"/>
              </a:rPr>
              <a:t>Buber</a:t>
            </a:r>
            <a:r>
              <a:rPr lang="es-CO" sz="1800" dirty="0">
                <a:effectLst/>
                <a:latin typeface="Calibri" panose="020F0502020204030204" pitchFamily="34" charset="0"/>
                <a:ea typeface="Calibri" panose="020F0502020204030204" pitchFamily="34" charset="0"/>
              </a:rPr>
              <a:t>. “</a:t>
            </a:r>
            <a:r>
              <a:rPr lang="es-CO" sz="1800" dirty="0" err="1">
                <a:effectLst/>
                <a:latin typeface="Calibri" panose="020F0502020204030204" pitchFamily="34" charset="0"/>
                <a:ea typeface="Calibri" panose="020F0502020204030204" pitchFamily="34" charset="0"/>
              </a:rPr>
              <a:t>Buber</a:t>
            </a:r>
            <a:r>
              <a:rPr lang="es-CO" sz="1800" dirty="0">
                <a:effectLst/>
                <a:latin typeface="Calibri" panose="020F0502020204030204" pitchFamily="34" charset="0"/>
                <a:ea typeface="Calibri" panose="020F0502020204030204" pitchFamily="34" charset="0"/>
              </a:rPr>
              <a:t> vio el encuentro entre tú y yo como el aspecto más importante de la experiencia humana porque es en esta relación que nos volvemos completamente humanos. Cuando uno se encuentra con otro como Tú, se reconoce la singularidad y separación del otro sin oscurecer la relación o humanidad común que se comparte. </a:t>
            </a:r>
            <a:r>
              <a:rPr lang="es-CO" sz="1800" dirty="0" err="1">
                <a:effectLst/>
                <a:latin typeface="Calibri" panose="020F0502020204030204" pitchFamily="34" charset="0"/>
                <a:ea typeface="Calibri" panose="020F0502020204030204" pitchFamily="34" charset="0"/>
              </a:rPr>
              <a:t>Buber</a:t>
            </a:r>
            <a:r>
              <a:rPr lang="es-CO" sz="1800" dirty="0">
                <a:effectLst/>
                <a:latin typeface="Calibri" panose="020F0502020204030204" pitchFamily="34" charset="0"/>
                <a:ea typeface="Calibri" panose="020F0502020204030204" pitchFamily="34" charset="0"/>
              </a:rPr>
              <a:t> contrastó esta relación yo-tú con una relación yo-eso, en la que la otra persona se experimenta como un objeto para ser influenciado o utilizado, un medio para un fin. Lamentablemente, la relación yo-eso requiere poca explicación para cualquiera que viva en un marco cultural de distracción y materialismo tecnológico.</a:t>
            </a:r>
          </a:p>
          <a:p>
            <a:pPr>
              <a:spcAft>
                <a:spcPts val="0"/>
              </a:spcAft>
            </a:pPr>
            <a:r>
              <a:rPr lang="es-CO" sz="1800" dirty="0">
                <a:solidFill>
                  <a:srgbClr val="0000FF"/>
                </a:solidFill>
                <a:effectLst/>
                <a:latin typeface="Calibri" panose="020F0502020204030204" pitchFamily="34" charset="0"/>
                <a:ea typeface="Calibri" panose="020F0502020204030204" pitchFamily="34" charset="0"/>
                <a:hlinkClick r:id="rId3"/>
              </a:rPr>
              <a:t>https://ct.counseling.org/2019/05/remembering-martin-buber-and-the-i-thou-in-counseling/</a:t>
            </a:r>
            <a:r>
              <a:rPr lang="en-US" sz="1800" dirty="0">
                <a:effectLst/>
                <a:latin typeface="Calibri" panose="020F0502020204030204" pitchFamily="34" charset="0"/>
                <a:ea typeface="Calibri" panose="020F0502020204030204" pitchFamily="34" charset="0"/>
              </a:rPr>
              <a:t> </a:t>
            </a:r>
            <a:endParaRPr lang="es-CO" sz="2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18</a:t>
            </a:fld>
            <a:endParaRPr lang="en-US"/>
          </a:p>
        </p:txBody>
      </p:sp>
    </p:spTree>
    <p:extLst>
      <p:ext uri="{BB962C8B-B14F-4D97-AF65-F5344CB8AC3E}">
        <p14:creationId xmlns:p14="http://schemas.microsoft.com/office/powerpoint/2010/main" val="84937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CO" sz="1100" b="1" dirty="0">
                <a:effectLst/>
                <a:latin typeface="Avenir Next" panose="020B0503020202020204" pitchFamily="34" charset="0"/>
                <a:ea typeface="Calibri" panose="020F0502020204030204" pitchFamily="34" charset="0"/>
                <a:cs typeface="Calibri" panose="020F0502020204030204" pitchFamily="34" charset="0"/>
              </a:rPr>
              <a:t>¿Cómo podemos respetar a los demás?</a:t>
            </a:r>
          </a:p>
          <a:p>
            <a:pPr marL="0" marR="0">
              <a:spcBef>
                <a:spcPts val="0"/>
              </a:spcBef>
              <a:spcAft>
                <a:spcPts val="0"/>
              </a:spcAft>
            </a:pPr>
            <a:r>
              <a:rPr lang="es-CO" sz="1100" dirty="0">
                <a:effectLst/>
                <a:latin typeface="Avenir Next" panose="020B0503020202020204" pitchFamily="34" charset="0"/>
                <a:ea typeface="Calibri" panose="020F0502020204030204" pitchFamily="34" charset="0"/>
                <a:cs typeface="Calibri" panose="020F0502020204030204" pitchFamily="34" charset="0"/>
              </a:rPr>
              <a:t>Respetar a los demás se hace cuando amamos incondicionalmente. El amor incondicional de Dios por sus seres creados se llama amor ágape. (Véase Juan 3:16; Juan 13:34, 35; Romanos 12:10.)</a:t>
            </a:r>
            <a:r>
              <a:rPr lang="en-ZA" sz="1100" dirty="0">
                <a:effectLst/>
                <a:latin typeface="Avenir Next" panose="020B05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s-CO" sz="1000" b="1" cap="small" dirty="0">
                <a:effectLst/>
                <a:latin typeface="Avenir Next" panose="020B0503020202020204" pitchFamily="34" charset="0"/>
                <a:ea typeface="Calibri" panose="020F0502020204030204" pitchFamily="34" charset="0"/>
                <a:cs typeface="Calibri (Body)"/>
              </a:rPr>
              <a:t>Consejos para mostrar amor incondicional y respetar a los demás.</a:t>
            </a:r>
          </a:p>
          <a:p>
            <a:pPr marL="457200">
              <a:spcAft>
                <a:spcPts val="0"/>
              </a:spcAft>
            </a:pPr>
            <a:r>
              <a:rPr lang="es-CO" sz="1100" dirty="0">
                <a:solidFill>
                  <a:srgbClr val="000000"/>
                </a:solidFill>
                <a:effectLst/>
                <a:latin typeface="Avenir Next"/>
                <a:ea typeface="Calibri" panose="020F0502020204030204" pitchFamily="34" charset="0"/>
                <a:cs typeface="Calibri" panose="020F0502020204030204" pitchFamily="34" charset="0"/>
              </a:rPr>
              <a:t>• </a:t>
            </a:r>
            <a:r>
              <a:rPr lang="es-CO" sz="1100" b="1" dirty="0" err="1">
                <a:solidFill>
                  <a:srgbClr val="000000"/>
                </a:solidFill>
                <a:effectLst/>
                <a:latin typeface="Avenir Next"/>
                <a:ea typeface="Calibri" panose="020F0502020204030204" pitchFamily="34" charset="0"/>
                <a:cs typeface="Calibri" panose="020F0502020204030204" pitchFamily="34" charset="0"/>
              </a:rPr>
              <a:t>Empatizar</a:t>
            </a:r>
            <a:r>
              <a:rPr lang="es-CO" sz="1100" b="1" dirty="0">
                <a:solidFill>
                  <a:srgbClr val="000000"/>
                </a:solidFill>
                <a:effectLst/>
                <a:latin typeface="Avenir Next"/>
                <a:ea typeface="Calibri" panose="020F0502020204030204" pitchFamily="34" charset="0"/>
                <a:cs typeface="Calibri" panose="020F0502020204030204" pitchFamily="34" charset="0"/>
              </a:rPr>
              <a:t>, simpatizar.</a:t>
            </a:r>
            <a:r>
              <a:rPr lang="es-CO" sz="1100" dirty="0">
                <a:solidFill>
                  <a:srgbClr val="000000"/>
                </a:solidFill>
                <a:effectLst/>
                <a:latin typeface="Avenir Next"/>
                <a:ea typeface="Calibri" panose="020F0502020204030204" pitchFamily="34" charset="0"/>
                <a:cs typeface="Calibri" panose="020F0502020204030204" pitchFamily="34" charset="0"/>
              </a:rPr>
              <a:t> Llevad las cargas los unos de los otros. (Gálatas 6:2).</a:t>
            </a:r>
            <a:endParaRPr lang="es-CO" sz="1200" dirty="0">
              <a:effectLst/>
              <a:latin typeface="Calibri" panose="020F0502020204030204" pitchFamily="34" charset="0"/>
              <a:ea typeface="Calibri" panose="020F0502020204030204" pitchFamily="34" charset="0"/>
            </a:endParaRPr>
          </a:p>
          <a:p>
            <a:pPr marL="457200">
              <a:spcAft>
                <a:spcPts val="0"/>
              </a:spcAft>
            </a:pPr>
            <a:r>
              <a:rPr lang="es-CO" sz="1100" dirty="0">
                <a:solidFill>
                  <a:srgbClr val="000000"/>
                </a:solidFill>
                <a:effectLst/>
                <a:latin typeface="Avenir Next"/>
                <a:ea typeface="Calibri" panose="020F0502020204030204" pitchFamily="34" charset="0"/>
                <a:cs typeface="Calibri" panose="020F0502020204030204" pitchFamily="34" charset="0"/>
              </a:rPr>
              <a:t>• </a:t>
            </a:r>
            <a:r>
              <a:rPr lang="es-CO" sz="1100" b="1" dirty="0">
                <a:solidFill>
                  <a:srgbClr val="000000"/>
                </a:solidFill>
                <a:effectLst/>
                <a:latin typeface="Avenir Next"/>
                <a:ea typeface="Calibri" panose="020F0502020204030204" pitchFamily="34" charset="0"/>
                <a:cs typeface="Calibri" panose="020F0502020204030204" pitchFamily="34" charset="0"/>
              </a:rPr>
              <a:t>Atender.</a:t>
            </a:r>
            <a:r>
              <a:rPr lang="es-CO" sz="1100" dirty="0">
                <a:solidFill>
                  <a:srgbClr val="000000"/>
                </a:solidFill>
                <a:effectLst/>
                <a:latin typeface="Avenir Next"/>
                <a:ea typeface="Calibri" panose="020F0502020204030204" pitchFamily="34" charset="0"/>
                <a:cs typeface="Calibri" panose="020F0502020204030204" pitchFamily="34" charset="0"/>
              </a:rPr>
              <a:t> Dar una mano amiga, dar apoyo (Mateo 25:35-40).</a:t>
            </a:r>
            <a:endParaRPr lang="es-CO" sz="1200" dirty="0">
              <a:effectLst/>
              <a:latin typeface="Calibri" panose="020F0502020204030204" pitchFamily="34" charset="0"/>
              <a:ea typeface="Calibri" panose="020F0502020204030204" pitchFamily="34" charset="0"/>
            </a:endParaRPr>
          </a:p>
          <a:p>
            <a:pPr marL="457200">
              <a:spcAft>
                <a:spcPts val="0"/>
              </a:spcAft>
            </a:pPr>
            <a:r>
              <a:rPr lang="es-CO" sz="1100" dirty="0">
                <a:solidFill>
                  <a:srgbClr val="000000"/>
                </a:solidFill>
                <a:effectLst/>
                <a:latin typeface="Avenir Next"/>
                <a:ea typeface="Calibri" panose="020F0502020204030204" pitchFamily="34" charset="0"/>
                <a:cs typeface="Calibri" panose="020F0502020204030204" pitchFamily="34" charset="0"/>
              </a:rPr>
              <a:t>•</a:t>
            </a:r>
            <a:r>
              <a:rPr lang="es-CO" sz="1100" b="1" dirty="0">
                <a:solidFill>
                  <a:srgbClr val="000000"/>
                </a:solidFill>
                <a:effectLst/>
                <a:latin typeface="Avenir Next"/>
                <a:ea typeface="Calibri" panose="020F0502020204030204" pitchFamily="34" charset="0"/>
                <a:cs typeface="Calibri" panose="020F0502020204030204" pitchFamily="34" charset="0"/>
              </a:rPr>
              <a:t> Valor.</a:t>
            </a:r>
            <a:r>
              <a:rPr lang="es-CO" sz="1100" dirty="0">
                <a:solidFill>
                  <a:srgbClr val="000000"/>
                </a:solidFill>
                <a:effectLst/>
                <a:latin typeface="Avenir Next"/>
                <a:ea typeface="Calibri" panose="020F0502020204030204" pitchFamily="34" charset="0"/>
                <a:cs typeface="Calibri" panose="020F0502020204030204" pitchFamily="34" charset="0"/>
              </a:rPr>
              <a:t> Muestra tanto cuidado por ellos como por ti mismo (Efesios 5:28).</a:t>
            </a:r>
            <a:endParaRPr lang="es-CO" sz="1200" dirty="0">
              <a:effectLst/>
              <a:latin typeface="Calibri" panose="020F0502020204030204" pitchFamily="34" charset="0"/>
              <a:ea typeface="Calibri" panose="020F0502020204030204" pitchFamily="34" charset="0"/>
            </a:endParaRPr>
          </a:p>
          <a:p>
            <a:pPr marL="457200">
              <a:spcAft>
                <a:spcPts val="0"/>
              </a:spcAft>
            </a:pPr>
            <a:r>
              <a:rPr lang="es-CO" sz="1100" dirty="0">
                <a:solidFill>
                  <a:srgbClr val="000000"/>
                </a:solidFill>
                <a:effectLst/>
                <a:latin typeface="Avenir Next"/>
                <a:ea typeface="Calibri" panose="020F0502020204030204" pitchFamily="34" charset="0"/>
                <a:cs typeface="Calibri" panose="020F0502020204030204" pitchFamily="34" charset="0"/>
              </a:rPr>
              <a:t>• </a:t>
            </a:r>
            <a:r>
              <a:rPr lang="es-CO" sz="1100" b="1" dirty="0">
                <a:solidFill>
                  <a:srgbClr val="000000"/>
                </a:solidFill>
                <a:effectLst/>
                <a:latin typeface="Avenir Next"/>
                <a:ea typeface="Calibri" panose="020F0502020204030204" pitchFamily="34" charset="0"/>
                <a:cs typeface="Calibri" panose="020F0502020204030204" pitchFamily="34" charset="0"/>
              </a:rPr>
              <a:t>Regocíjate.</a:t>
            </a:r>
            <a:r>
              <a:rPr lang="es-CO" sz="1100" dirty="0">
                <a:solidFill>
                  <a:srgbClr val="000000"/>
                </a:solidFill>
                <a:effectLst/>
                <a:latin typeface="Avenir Next"/>
                <a:ea typeface="Calibri" panose="020F0502020204030204" pitchFamily="34" charset="0"/>
                <a:cs typeface="Calibri" panose="020F0502020204030204" pitchFamily="34" charset="0"/>
              </a:rPr>
              <a:t> Aprecia su éxito sin ser celoso (Romanos 12:15).</a:t>
            </a:r>
            <a:endParaRPr lang="es-CO" sz="1200" dirty="0">
              <a:effectLst/>
              <a:latin typeface="Calibri" panose="020F0502020204030204" pitchFamily="34" charset="0"/>
              <a:ea typeface="Calibri" panose="020F0502020204030204" pitchFamily="34" charset="0"/>
            </a:endParaRPr>
          </a:p>
          <a:p>
            <a:pPr marL="457200">
              <a:spcAft>
                <a:spcPts val="0"/>
              </a:spcAft>
            </a:pPr>
            <a:r>
              <a:rPr lang="es-CO" sz="1100" dirty="0">
                <a:solidFill>
                  <a:srgbClr val="000000"/>
                </a:solidFill>
                <a:effectLst/>
                <a:latin typeface="Avenir Next"/>
                <a:ea typeface="Calibri" panose="020F0502020204030204" pitchFamily="34" charset="0"/>
                <a:cs typeface="Calibri" panose="020F0502020204030204" pitchFamily="34" charset="0"/>
              </a:rPr>
              <a:t>• </a:t>
            </a:r>
            <a:r>
              <a:rPr lang="es-CO" sz="1100" b="1" dirty="0">
                <a:solidFill>
                  <a:srgbClr val="000000"/>
                </a:solidFill>
                <a:effectLst/>
                <a:latin typeface="Avenir Next"/>
                <a:ea typeface="Calibri" panose="020F0502020204030204" pitchFamily="34" charset="0"/>
                <a:cs typeface="Calibri" panose="020F0502020204030204" pitchFamily="34" charset="0"/>
              </a:rPr>
              <a:t>Proporcionar. </a:t>
            </a:r>
            <a:r>
              <a:rPr lang="es-CO" sz="1100" dirty="0">
                <a:solidFill>
                  <a:srgbClr val="000000"/>
                </a:solidFill>
                <a:effectLst/>
                <a:latin typeface="Avenir Next"/>
                <a:ea typeface="Calibri" panose="020F0502020204030204" pitchFamily="34" charset="0"/>
                <a:cs typeface="Calibri" panose="020F0502020204030204" pitchFamily="34" charset="0"/>
              </a:rPr>
              <a:t>Cuando tengas necesidad, comparte con ellos (Mateo 5:42; Romanos 12:13).</a:t>
            </a:r>
            <a:endParaRPr lang="es-CO" sz="1200" dirty="0">
              <a:effectLst/>
              <a:latin typeface="Calibri" panose="020F0502020204030204" pitchFamily="34" charset="0"/>
              <a:ea typeface="Calibri" panose="020F0502020204030204" pitchFamily="34" charset="0"/>
            </a:endParaRPr>
          </a:p>
          <a:p>
            <a:pPr marL="457200">
              <a:spcAft>
                <a:spcPts val="0"/>
              </a:spcAft>
            </a:pPr>
            <a:r>
              <a:rPr lang="es-CO" sz="1100" dirty="0">
                <a:solidFill>
                  <a:srgbClr val="000000"/>
                </a:solidFill>
                <a:effectLst/>
                <a:latin typeface="Avenir Next"/>
                <a:ea typeface="Calibri" panose="020F0502020204030204" pitchFamily="34" charset="0"/>
                <a:cs typeface="Calibri" panose="020F0502020204030204" pitchFamily="34" charset="0"/>
              </a:rPr>
              <a:t>• </a:t>
            </a:r>
            <a:r>
              <a:rPr lang="es-CO" sz="1100" b="1" dirty="0">
                <a:solidFill>
                  <a:srgbClr val="000000"/>
                </a:solidFill>
                <a:effectLst/>
                <a:latin typeface="Avenir Next"/>
                <a:ea typeface="Calibri" panose="020F0502020204030204" pitchFamily="34" charset="0"/>
                <a:cs typeface="Calibri" panose="020F0502020204030204" pitchFamily="34" charset="0"/>
              </a:rPr>
              <a:t>No juzgues</a:t>
            </a:r>
            <a:r>
              <a:rPr lang="es-CO" sz="1100" dirty="0">
                <a:solidFill>
                  <a:srgbClr val="000000"/>
                </a:solidFill>
                <a:effectLst/>
                <a:latin typeface="Avenir Next"/>
                <a:ea typeface="Calibri" panose="020F0502020204030204" pitchFamily="34" charset="0"/>
                <a:cs typeface="Calibri" panose="020F0502020204030204" pitchFamily="34" charset="0"/>
              </a:rPr>
              <a:t>. Permita que Dios sea el juez (Mateo 7:1-5; Romanos 15:19).</a:t>
            </a:r>
            <a:endParaRPr lang="es-CO" sz="1200" dirty="0">
              <a:effectLst/>
              <a:latin typeface="Calibri" panose="020F0502020204030204" pitchFamily="34" charset="0"/>
              <a:ea typeface="Calibri" panose="020F0502020204030204" pitchFamily="34" charset="0"/>
            </a:endParaRPr>
          </a:p>
          <a:p>
            <a:pPr marL="457200">
              <a:spcAft>
                <a:spcPts val="0"/>
              </a:spcAft>
            </a:pPr>
            <a:r>
              <a:rPr lang="es-CO" sz="1100" dirty="0">
                <a:solidFill>
                  <a:srgbClr val="000000"/>
                </a:solidFill>
                <a:effectLst/>
                <a:latin typeface="Avenir Next"/>
                <a:ea typeface="Calibri" panose="020F0502020204030204" pitchFamily="34" charset="0"/>
                <a:cs typeface="Calibri" panose="020F0502020204030204" pitchFamily="34" charset="0"/>
              </a:rPr>
              <a:t>• </a:t>
            </a:r>
            <a:r>
              <a:rPr lang="es-CO" sz="1100" b="1" dirty="0">
                <a:solidFill>
                  <a:srgbClr val="000000"/>
                </a:solidFill>
                <a:effectLst/>
                <a:latin typeface="Avenir Next"/>
                <a:ea typeface="Calibri" panose="020F0502020204030204" pitchFamily="34" charset="0"/>
                <a:cs typeface="Calibri" panose="020F0502020204030204" pitchFamily="34" charset="0"/>
              </a:rPr>
              <a:t>Aceptar.</a:t>
            </a:r>
            <a:r>
              <a:rPr lang="es-CO" sz="1100" dirty="0">
                <a:solidFill>
                  <a:srgbClr val="000000"/>
                </a:solidFill>
                <a:effectLst/>
                <a:latin typeface="Avenir Next"/>
                <a:ea typeface="Calibri" panose="020F0502020204030204" pitchFamily="34" charset="0"/>
                <a:cs typeface="Calibri" panose="020F0502020204030204" pitchFamily="34" charset="0"/>
              </a:rPr>
              <a:t> No te detengas en las diferencias. (Romanos 15:7-12).</a:t>
            </a:r>
            <a:endParaRPr lang="es-CO" sz="1200" dirty="0">
              <a:effectLst/>
              <a:latin typeface="Calibri" panose="020F0502020204030204" pitchFamily="34" charset="0"/>
              <a:ea typeface="Calibri" panose="020F0502020204030204" pitchFamily="34" charset="0"/>
            </a:endParaRPr>
          </a:p>
          <a:p>
            <a:pPr marL="457200">
              <a:spcAft>
                <a:spcPts val="0"/>
              </a:spcAft>
            </a:pPr>
            <a:r>
              <a:rPr lang="es-CO" sz="1100" dirty="0">
                <a:solidFill>
                  <a:srgbClr val="000000"/>
                </a:solidFill>
                <a:effectLst/>
                <a:latin typeface="Avenir Next"/>
                <a:ea typeface="Calibri" panose="020F0502020204030204" pitchFamily="34" charset="0"/>
                <a:cs typeface="Calibri" panose="020F0502020204030204" pitchFamily="34" charset="0"/>
              </a:rPr>
              <a:t>• </a:t>
            </a:r>
            <a:r>
              <a:rPr lang="es-CO" sz="1100" b="1" dirty="0">
                <a:solidFill>
                  <a:srgbClr val="000000"/>
                </a:solidFill>
                <a:effectLst/>
                <a:latin typeface="Avenir Next"/>
                <a:ea typeface="Calibri" panose="020F0502020204030204" pitchFamily="34" charset="0"/>
                <a:cs typeface="Calibri" panose="020F0502020204030204" pitchFamily="34" charset="0"/>
              </a:rPr>
              <a:t>Buscar su salvación.</a:t>
            </a:r>
            <a:r>
              <a:rPr lang="es-CO" sz="1100" dirty="0">
                <a:solidFill>
                  <a:srgbClr val="000000"/>
                </a:solidFill>
                <a:effectLst/>
                <a:latin typeface="Avenir Next"/>
                <a:ea typeface="Calibri" panose="020F0502020204030204" pitchFamily="34" charset="0"/>
                <a:cs typeface="Calibri" panose="020F0502020204030204" pitchFamily="34" charset="0"/>
              </a:rPr>
              <a:t> Reza por ellos. Hacer discípulos, bautizándolos y enseñándoles (Romanos 10:1; Mateo 28:19-20).</a:t>
            </a:r>
            <a:endParaRPr lang="es-CO"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s-CO" sz="1100" dirty="0">
                <a:effectLst/>
                <a:latin typeface="Avenir Next" panose="020B0503020202020204" pitchFamily="34" charset="0"/>
                <a:ea typeface="Calibri" panose="020F0502020204030204" pitchFamily="34" charset="0"/>
              </a:rPr>
              <a:t>La lista puede ser exhaustiva. Puedes agregar más formas de respetar a los demás.</a:t>
            </a:r>
          </a:p>
          <a:p>
            <a:pPr marL="0" marR="0">
              <a:spcBef>
                <a:spcPts val="0"/>
              </a:spcBef>
              <a:spcAft>
                <a:spcPts val="0"/>
              </a:spcAft>
            </a:pPr>
            <a:r>
              <a:rPr lang="es-CO" sz="1100" dirty="0">
                <a:effectLst/>
                <a:latin typeface="Avenir Next" panose="020B0503020202020204" pitchFamily="34" charset="0"/>
                <a:ea typeface="Calibri" panose="020F0502020204030204" pitchFamily="34" charset="0"/>
              </a:rPr>
              <a:t>A menudo, consideramos a las personas como una relación yo-eso, dice </a:t>
            </a:r>
            <a:r>
              <a:rPr lang="es-CO" sz="1100" dirty="0" err="1">
                <a:effectLst/>
                <a:latin typeface="Avenir Next" panose="020B0503020202020204" pitchFamily="34" charset="0"/>
                <a:ea typeface="Calibri" panose="020F0502020204030204" pitchFamily="34" charset="0"/>
              </a:rPr>
              <a:t>Buber</a:t>
            </a:r>
            <a:r>
              <a:rPr lang="es-CO" sz="1100" dirty="0">
                <a:effectLst/>
                <a:latin typeface="Avenir Next" panose="020B0503020202020204" pitchFamily="34" charset="0"/>
                <a:ea typeface="Calibri" panose="020F0502020204030204" pitchFamily="34" charset="0"/>
              </a:rPr>
              <a:t>. Los tratamos como un medio para un fin, como un objeto para lograr lo que queremos o necesitamos.29</a:t>
            </a:r>
            <a:r>
              <a:rPr lang="en-US" sz="1100" dirty="0">
                <a:effectLst/>
                <a:latin typeface="Avenir Next" panose="020B050302020202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s-CO" sz="1000" b="1" cap="small" dirty="0">
                <a:effectLst/>
                <a:latin typeface="Avenir Next" panose="020B0503020202020204" pitchFamily="34" charset="0"/>
                <a:ea typeface="Calibri" panose="020F0502020204030204" pitchFamily="34" charset="0"/>
                <a:cs typeface="Calibri (Body)"/>
              </a:rPr>
              <a:t>Ejemplos de tratar a alguien como el medio para un fin</a:t>
            </a:r>
          </a:p>
          <a:p>
            <a:pPr marL="628650" marR="0" lvl="1" indent="-171450">
              <a:spcBef>
                <a:spcPts val="0"/>
              </a:spcBef>
              <a:spcAft>
                <a:spcPts val="0"/>
              </a:spcAft>
              <a:buFont typeface="Courier New" panose="02070309020205020404" pitchFamily="49" charset="0"/>
              <a:buChar char="o"/>
            </a:pPr>
            <a:r>
              <a:rPr lang="es-CO" sz="1100" dirty="0">
                <a:effectLst/>
                <a:latin typeface="Avenir Next" panose="020B0503020202020204" pitchFamily="34" charset="0"/>
                <a:ea typeface="Calibri" panose="020F0502020204030204" pitchFamily="34" charset="0"/>
                <a:cs typeface="Calibri" panose="020F0502020204030204" pitchFamily="34" charset="0"/>
              </a:rPr>
              <a:t>Queremos algo a cambio (nuestro objetivo final) cuando escuchamos los problemas de nuestro prójimo o lo ayudamos con una necesidad.</a:t>
            </a:r>
          </a:p>
          <a:p>
            <a:pPr marL="628650" marR="0" lvl="1" indent="-171450">
              <a:spcBef>
                <a:spcPts val="0"/>
              </a:spcBef>
              <a:spcAft>
                <a:spcPts val="0"/>
              </a:spcAft>
              <a:buFont typeface="Courier New" panose="02070309020205020404" pitchFamily="49" charset="0"/>
              <a:buChar char="o"/>
            </a:pPr>
            <a:r>
              <a:rPr lang="es-CO" sz="1100" dirty="0">
                <a:effectLst/>
                <a:latin typeface="Avenir Next" panose="020B0503020202020204" pitchFamily="34" charset="0"/>
                <a:ea typeface="Calibri" panose="020F0502020204030204" pitchFamily="34" charset="0"/>
                <a:cs typeface="Calibri" panose="020F0502020204030204" pitchFamily="34" charset="0"/>
              </a:rPr>
              <a:t>Esperamos que por nuestra atención a ellos asistan a una serie de evangelización o actividad relacionada con la </a:t>
            </a:r>
            <a:r>
              <a:rPr lang="es-CO" sz="1100" dirty="0" err="1">
                <a:effectLst/>
                <a:latin typeface="Avenir Next" panose="020B0503020202020204" pitchFamily="34" charset="0"/>
                <a:ea typeface="Calibri" panose="020F0502020204030204" pitchFamily="34" charset="0"/>
                <a:cs typeface="Calibri" panose="020F0502020204030204" pitchFamily="34" charset="0"/>
              </a:rPr>
              <a:t>iglesia.Pero</a:t>
            </a:r>
            <a:r>
              <a:rPr lang="es-CO" sz="1100" dirty="0">
                <a:effectLst/>
                <a:latin typeface="Avenir Next" panose="020B0503020202020204" pitchFamily="34" charset="0"/>
                <a:ea typeface="Calibri" panose="020F0502020204030204" pitchFamily="34" charset="0"/>
                <a:cs typeface="Calibri" panose="020F0502020204030204" pitchFamily="34" charset="0"/>
              </a:rPr>
              <a:t> si no responde de la manera que queremos, pasamos a otra persona.</a:t>
            </a:r>
          </a:p>
          <a:p>
            <a:pPr marL="171450" marR="0" indent="-171450">
              <a:spcBef>
                <a:spcPts val="0"/>
              </a:spcBef>
              <a:spcAft>
                <a:spcPts val="0"/>
              </a:spcAft>
              <a:buFont typeface="Arial" panose="020B0604020202020204" pitchFamily="34" charset="0"/>
              <a:buChar char="•"/>
            </a:pPr>
            <a:r>
              <a:rPr lang="es-CO" sz="1100" dirty="0">
                <a:effectLst/>
                <a:latin typeface="Avenir Next" panose="020B0503020202020204" pitchFamily="34" charset="0"/>
                <a:ea typeface="Calibri" panose="020F0502020204030204" pitchFamily="34" charset="0"/>
                <a:cs typeface="Calibri" panose="020F0502020204030204" pitchFamily="34" charset="0"/>
              </a:rPr>
              <a:t>Actuamos con superioridad y damos órdenes a los demás, como si nos estuvieran sirviendo.</a:t>
            </a:r>
          </a:p>
          <a:p>
            <a:pPr marL="171450" marR="0" indent="-171450">
              <a:spcBef>
                <a:spcPts val="0"/>
              </a:spcBef>
              <a:spcAft>
                <a:spcPts val="0"/>
              </a:spcAft>
              <a:buFont typeface="Arial" panose="020B0604020202020204" pitchFamily="34" charset="0"/>
              <a:buChar char="•"/>
            </a:pPr>
            <a:r>
              <a:rPr lang="es-CO" sz="1100" dirty="0" err="1">
                <a:effectLst/>
                <a:latin typeface="Avenir Next" panose="020B0503020202020204" pitchFamily="34" charset="0"/>
                <a:ea typeface="Calibri" panose="020F0502020204030204" pitchFamily="34" charset="0"/>
                <a:cs typeface="Calibri" panose="020F0502020204030204" pitchFamily="34" charset="0"/>
              </a:rPr>
              <a:t>gnoramos</a:t>
            </a:r>
            <a:r>
              <a:rPr lang="es-CO" sz="1100" dirty="0">
                <a:effectLst/>
                <a:latin typeface="Avenir Next" panose="020B0503020202020204" pitchFamily="34" charset="0"/>
                <a:ea typeface="Calibri" panose="020F0502020204030204" pitchFamily="34" charset="0"/>
                <a:cs typeface="Calibri" panose="020F0502020204030204" pitchFamily="34" charset="0"/>
              </a:rPr>
              <a:t> a ciertas personas para separarnos de sus situaciones, estado o </a:t>
            </a:r>
            <a:r>
              <a:rPr lang="es-CO" sz="1100" dirty="0" err="1">
                <a:effectLst/>
                <a:latin typeface="Avenir Next" panose="020B0503020202020204" pitchFamily="34" charset="0"/>
                <a:ea typeface="Calibri" panose="020F0502020204030204" pitchFamily="34" charset="0"/>
                <a:cs typeface="Calibri" panose="020F0502020204030204" pitchFamily="34" charset="0"/>
              </a:rPr>
              <a:t>comportamiento.Nos</a:t>
            </a:r>
            <a:r>
              <a:rPr lang="es-CO" sz="1100" dirty="0">
                <a:effectLst/>
                <a:latin typeface="Avenir Next" panose="020B0503020202020204" pitchFamily="34" charset="0"/>
                <a:ea typeface="Calibri" panose="020F0502020204030204" pitchFamily="34" charset="0"/>
                <a:cs typeface="Calibri" panose="020F0502020204030204" pitchFamily="34" charset="0"/>
              </a:rPr>
              <a:t> hacemos amigos de personas que pertenecen a un grupo o camarilla a la que queremos unirnos.</a:t>
            </a:r>
            <a:r>
              <a:rPr lang="en-US" sz="1000" baseline="30000" dirty="0">
                <a:effectLst/>
                <a:latin typeface="Calibri" panose="020F0502020204030204" pitchFamily="34" charset="0"/>
                <a:ea typeface="Calibri" panose="020F0502020204030204" pitchFamily="34" charset="0"/>
              </a:rPr>
              <a:t>29</a:t>
            </a:r>
            <a:r>
              <a:rPr lang="en-US" sz="1000" dirty="0">
                <a:effectLst/>
                <a:latin typeface="Calibri" panose="020F0502020204030204" pitchFamily="34" charset="0"/>
                <a:ea typeface="Calibri" panose="020F0502020204030204" pitchFamily="34" charset="0"/>
              </a:rPr>
              <a:t> </a:t>
            </a:r>
          </a:p>
          <a:p>
            <a:pPr marL="0" marR="0" indent="0">
              <a:spcBef>
                <a:spcPts val="0"/>
              </a:spcBef>
              <a:spcAft>
                <a:spcPts val="0"/>
              </a:spcAft>
              <a:buFont typeface="Arial" panose="020B0604020202020204" pitchFamily="34" charset="0"/>
              <a:buNone/>
            </a:pPr>
            <a:r>
              <a:rPr lang="en-US" sz="1000" dirty="0">
                <a:effectLst/>
                <a:latin typeface="Calibri" panose="020F0502020204030204" pitchFamily="34" charset="0"/>
                <a:ea typeface="Calibri" panose="020F0502020204030204" pitchFamily="34" charset="0"/>
              </a:rPr>
              <a:t>Ibid.</a:t>
            </a: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19</a:t>
            </a:fld>
            <a:endParaRPr lang="en-US"/>
          </a:p>
        </p:txBody>
      </p:sp>
    </p:spTree>
    <p:extLst>
      <p:ext uri="{BB962C8B-B14F-4D97-AF65-F5344CB8AC3E}">
        <p14:creationId xmlns:p14="http://schemas.microsoft.com/office/powerpoint/2010/main" val="174442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sz="2800" b="0" i="0" dirty="0">
                <a:solidFill>
                  <a:srgbClr val="000000"/>
                </a:solidFill>
                <a:effectLst/>
                <a:latin typeface="Roboto" panose="02000000000000000000" pitchFamily="2" charset="0"/>
              </a:rPr>
              <a:t>En su libro Espiritualidad emocionalmente saludable, Peter </a:t>
            </a:r>
            <a:r>
              <a:rPr lang="es-ES" sz="2800" b="0" i="0" dirty="0" err="1">
                <a:solidFill>
                  <a:srgbClr val="000000"/>
                </a:solidFill>
                <a:effectLst/>
                <a:latin typeface="Roboto" panose="02000000000000000000" pitchFamily="2" charset="0"/>
              </a:rPr>
              <a:t>Scazzero</a:t>
            </a:r>
            <a:r>
              <a:rPr lang="es-ES" sz="2800" b="0" i="0" dirty="0">
                <a:solidFill>
                  <a:srgbClr val="000000"/>
                </a:solidFill>
                <a:effectLst/>
                <a:latin typeface="Roboto" panose="02000000000000000000" pitchFamily="2" charset="0"/>
              </a:rPr>
              <a:t> afirma que no importa cuán "ungido" te sientas o cuánto sepas de la Biblia, "el elemento indispensable para decir que has alcanzado la madurez es el amor".6</a:t>
            </a:r>
          </a:p>
          <a:p>
            <a:br>
              <a:rPr lang="es-ES" sz="2800" b="0" i="0" dirty="0">
                <a:effectLst/>
                <a:latin typeface="Roboto" panose="02000000000000000000" pitchFamily="2" charset="0"/>
              </a:rPr>
            </a:b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4000" b="1" i="0" dirty="0">
                <a:solidFill>
                  <a:srgbClr val="000000"/>
                </a:solidFill>
                <a:effectLst/>
                <a:latin typeface="Roboto" panose="02000000000000000000" pitchFamily="2" charset="0"/>
              </a:rPr>
              <a:t>¿Qué es la madurez espiritual?</a:t>
            </a:r>
          </a:p>
          <a:p>
            <a:pPr marL="0" marR="0">
              <a:spcBef>
                <a:spcPts val="0"/>
              </a:spcBef>
              <a:spcAft>
                <a:spcPts val="0"/>
              </a:spcAft>
            </a:pPr>
            <a:r>
              <a:rPr lang="es-ES" sz="4000" b="0" i="0" dirty="0">
                <a:solidFill>
                  <a:srgbClr val="000000"/>
                </a:solidFill>
                <a:effectLst/>
                <a:latin typeface="Roboto" panose="02000000000000000000" pitchFamily="2" charset="0"/>
              </a:rPr>
              <a:t>La definición más común de un cristiano espiritualmente maduro es aquel cuyo carácter completo refleja el carácter de Jesucristo. En otras palabras, la madurez es el crecimiento que ocurre con el tiempo a través del desarrollo de una fe más profunda y un amor permanente en Cristo.</a:t>
            </a:r>
          </a:p>
          <a:p>
            <a:pPr marL="0" marR="0">
              <a:spcBef>
                <a:spcPts val="0"/>
              </a:spcBef>
              <a:spcAft>
                <a:spcPts val="0"/>
              </a:spcAft>
            </a:pPr>
            <a:endParaRPr lang="es-ES" sz="4000" b="0" i="0" dirty="0">
              <a:solidFill>
                <a:srgbClr val="000000"/>
              </a:solidFill>
              <a:effectLst/>
              <a:highlight>
                <a:srgbClr val="FFFFFF"/>
              </a:highlight>
              <a:latin typeface="Roboto" panose="02000000000000000000" pitchFamily="2" charset="0"/>
              <a:ea typeface="Calibri" panose="020F0502020204030204" pitchFamily="34" charset="0"/>
              <a:cs typeface="Calibri" panose="020F0502020204030204" pitchFamily="34" charset="0"/>
            </a:endParaRPr>
          </a:p>
          <a:p>
            <a:pPr marL="0" marR="0">
              <a:spcBef>
                <a:spcPts val="0"/>
              </a:spcBef>
              <a:spcAft>
                <a:spcPts val="0"/>
              </a:spcAft>
            </a:pPr>
            <a:r>
              <a:rPr lang="es-ES" sz="2800" b="0" i="0" dirty="0">
                <a:solidFill>
                  <a:srgbClr val="000000"/>
                </a:solidFill>
                <a:effectLst/>
                <a:latin typeface="Roboto" panose="02000000000000000000" pitchFamily="2" charset="0"/>
              </a:rPr>
              <a:t>En esencia, la madurez espiritual se trata de convertirnos en quienes Dios nos creó para ser. Es el desarrollo de todas nuestras capacidades como hijos de Dios, que incluyen nuestra identidad única como un alma valiosa creada a la imagen de Dios. No es un proceso centrado en uno mismo de tratar de obtener la realización personal a partir de nuestros propios esfuerzos. La madurez espiritual no es “hacer” la vida cristiana, es “ser” en Cristo mientras vivimos nuestras vidas. Desde esta perspectiva, nuestro “hacer” brota naturalmente de un corazón de “ser” enamorado de Cristo.</a:t>
            </a:r>
          </a:p>
          <a:p>
            <a:pPr marL="0" marR="0">
              <a:spcBef>
                <a:spcPts val="0"/>
              </a:spcBef>
              <a:spcAft>
                <a:spcPts val="0"/>
              </a:spcAft>
            </a:pPr>
            <a:endParaRPr lang="es-ES" sz="2800" b="0" i="0" dirty="0">
              <a:solidFill>
                <a:srgbClr val="000000"/>
              </a:solidFill>
              <a:effectLst/>
              <a:highlight>
                <a:srgbClr val="FFFFFF"/>
              </a:highlight>
              <a:latin typeface="Roboto" panose="02000000000000000000" pitchFamily="2" charset="0"/>
              <a:ea typeface="Calibri" panose="020F0502020204030204" pitchFamily="34" charset="0"/>
              <a:cs typeface="Calibri" panose="020F0502020204030204" pitchFamily="34" charset="0"/>
            </a:endParaRPr>
          </a:p>
          <a:p>
            <a:pPr algn="l" rtl="0"/>
            <a:r>
              <a:rPr lang="es-ES" sz="2800" b="0" i="0" dirty="0">
                <a:solidFill>
                  <a:srgbClr val="000000"/>
                </a:solidFill>
                <a:effectLst/>
                <a:latin typeface="Roboto" panose="02000000000000000000" pitchFamily="2" charset="0"/>
              </a:rPr>
              <a:t>En esta presentación exploraremos cómo podemos ser transformados por el amor y luego alcanzar la madurez espiritual sin descuidar nuestra salud emocional. Nos enfocaremos en los dos grandes mandamientos que Jesús citó en el Evangelio de Marcos, 12:28-31. </a:t>
            </a:r>
          </a:p>
          <a:p>
            <a:pPr algn="l" rtl="0"/>
            <a:endParaRPr lang="es-ES" sz="2800" b="0" i="0" dirty="0">
              <a:solidFill>
                <a:srgbClr val="000000"/>
              </a:solidFill>
              <a:effectLst/>
              <a:latin typeface="Roboto" panose="02000000000000000000" pitchFamily="2" charset="0"/>
            </a:endParaRPr>
          </a:p>
          <a:p>
            <a:pPr algn="l" rtl="0"/>
            <a:r>
              <a:rPr lang="es-ES" sz="2800" b="0" i="0" dirty="0">
                <a:solidFill>
                  <a:srgbClr val="000000"/>
                </a:solidFill>
                <a:effectLst/>
                <a:latin typeface="Roboto" panose="02000000000000000000" pitchFamily="2" charset="0"/>
              </a:rPr>
              <a:t>6 Peter </a:t>
            </a:r>
            <a:r>
              <a:rPr lang="es-ES" sz="2800" b="0" i="0" dirty="0" err="1">
                <a:solidFill>
                  <a:srgbClr val="000000"/>
                </a:solidFill>
                <a:effectLst/>
                <a:latin typeface="Roboto" panose="02000000000000000000" pitchFamily="2" charset="0"/>
              </a:rPr>
              <a:t>Scazzero</a:t>
            </a:r>
            <a:r>
              <a:rPr lang="es-ES" sz="2800" b="0" i="0" dirty="0">
                <a:solidFill>
                  <a:srgbClr val="000000"/>
                </a:solidFill>
                <a:effectLst/>
                <a:latin typeface="Roboto" panose="02000000000000000000" pitchFamily="2" charset="0"/>
              </a:rPr>
              <a:t>, Espiritualidad Emocionalmente Saludable, 165-167.</a:t>
            </a:r>
          </a:p>
          <a:p>
            <a:br>
              <a:rPr lang="es-ES" sz="2800" b="0" i="0" dirty="0">
                <a:effectLst/>
                <a:latin typeface="Roboto" panose="02000000000000000000" pitchFamily="2" charset="0"/>
              </a:rPr>
            </a:b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8047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Elena White </a:t>
            </a:r>
            <a:r>
              <a:rPr kumimoji="0" lang="en-ZA" sz="1800" b="0" i="0" u="none" strike="noStrike" kern="1200" cap="none" spc="0" normalizeH="0" baseline="0" noProof="0" dirty="0" err="1">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escribió</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Dejar sin alivio a un prójimo que sufre es una violación de la ley de Dios... El que ama a Dios no sólo amará a sus semejantes, sino que considerará con tierna compasión a las criaturas que Dios ha creado. Cuando el Espíritu de Dios está en el hombre, lo lleva a aliviar en lugar de crear sufrimiento... Debemos ocuparnos de cada caso de sufrimiento y considerarnos agentes de Dios para aliviar al necesitado hasta lo más extremo de nuestras necesidades. capacidad. Debemos ser colaboradores de Dios. Hay algunos que manifiestan gran afecto por sus parientes, por sus amigos y favoritos, que sin embargo no son amables y considerados con aquellos que necesitan tierna simpatía, bondad y amor. Preguntémonos con sinceridad de corazón: ¿Quién es mi prójimo? Nuestros prójimos no son simplemente nuestros vecinos y amigos especiales, no son simplemente aquellos que pertenecen a nuestra iglesia o que piensan como nosotros. Nuestros prójimos son toda la familia humana. Debemos hacer el bien a todos los hombres, y especialmente a los que son de la familia de la fe. Debemos dar al mundo una exhibición de lo que significa cumplir la ley de Dios. Debemos amar a Dios supremamente ya nuestro prójimo como a nosotros mismos.</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Elena G. de White,  </a:t>
            </a:r>
            <a:r>
              <a:rPr kumimoji="0" lang="en-ZA" sz="1800" b="0" i="1" u="none" strike="noStrike" kern="1200" cap="none" spc="0" normalizeH="0" baseline="0" noProof="0" dirty="0" err="1">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Hijos</a:t>
            </a:r>
            <a:r>
              <a:rPr kumimoji="0" lang="en-ZA" sz="1800" b="0" i="1"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e </a:t>
            </a:r>
            <a:r>
              <a:rPr kumimoji="0" lang="en-ZA" sz="1800" b="0" i="1" u="none" strike="noStrike" kern="1200" cap="none" spc="0" normalizeH="0" baseline="0" noProof="0" dirty="0" err="1">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Hijos</a:t>
            </a:r>
            <a:r>
              <a:rPr kumimoji="0" lang="en-ZA" sz="1800" b="0" i="1"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de Dios,</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53,3.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Dios tiene un camino distintivo para cada uno de nosotros. Nuestra oración es que seas fiel a la tuya. Que Dios te dé el coraje para vivir fielmente tu vida única en Cristo, y que Él te rodee. Que Él os mantenga cerca de Él y os transforme. Que escuches Su voz al comenzar un nuevo capítulo, amándolo con todo tu corazón y amando a tu prójimo como a ti mismo.</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20</a:t>
            </a:fld>
            <a:endParaRPr lang="en-US"/>
          </a:p>
        </p:txBody>
      </p:sp>
    </p:spTree>
    <p:extLst>
      <p:ext uri="{BB962C8B-B14F-4D97-AF65-F5344CB8AC3E}">
        <p14:creationId xmlns:p14="http://schemas.microsoft.com/office/powerpoint/2010/main" val="253749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Elena White </a:t>
            </a:r>
            <a:r>
              <a:rPr kumimoji="0" lang="en-ZA" sz="1800" b="0" i="0" u="none" strike="noStrike" kern="1200" cap="none" spc="0" normalizeH="0" baseline="0" noProof="0" dirty="0" err="1">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escribió</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Dejar sin alivio a un prójimo que sufre es una violación de la ley de Dios... El que ama a Dios no sólo amará a sus semejantes, sino que considerará con tierna compasión a las criaturas que Dios ha creado. Cuando el Espíritu de Dios está en el hombre, lo lleva a aliviar en lugar de crear sufrimiento... Debemos ocuparnos de cada caso de sufrimiento y considerarnos agentes de Dios para aliviar al necesitado hasta lo más extremo de nuestras habilidades. Debemos ser colaboradores de Dios. Hay algunos que manifiestan gran afecto por sus parientes, por sus amigos y favoritos, que sin embargo no son amables y considerados con aquellos que necesitan tierna simpatía, bondad y amor. Preguntémonos con sinceridad de corazón: ¿Quién es mi prójimo? Nuestros prójimos no son simplemente nuestros vecinos y amigos especiales, no son simplemente aquellos que pertenecen a nuestra iglesia o que piensan como nosotros. Nuestros prójimos son toda la familia humana. Debemos hacer el bien a todos los hombres, y especialmente a los que son de la familia de la fe. Debemos dar al mundo una exhibición de lo que significa cumplir la ley de Dios. Debemos amar a Dios supremamente ya nuestro prójimo como a nosotros mismos.</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Elena G. de White,  </a:t>
            </a:r>
            <a:r>
              <a:rPr kumimoji="0" lang="en-ZA" sz="1800" b="0" i="1" u="none" strike="noStrike" kern="1200" cap="none" spc="0" normalizeH="0" baseline="0" noProof="0" dirty="0" err="1">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Hijos</a:t>
            </a:r>
            <a:r>
              <a:rPr kumimoji="0" lang="en-ZA" sz="1800" b="0" i="1"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e </a:t>
            </a:r>
            <a:r>
              <a:rPr kumimoji="0" lang="en-ZA" sz="1800" b="0" i="1" u="none" strike="noStrike" kern="1200" cap="none" spc="0" normalizeH="0" baseline="0" noProof="0" dirty="0" err="1">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Hijos</a:t>
            </a:r>
            <a:r>
              <a:rPr kumimoji="0" lang="en-ZA" sz="1800" b="0" i="1"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de Dios,</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53,3.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Dios tiene un camino distintivo para cada uno de nosotros. Nuestra oración es que seas fiel a la tuya. Que Dios te dé el coraje para vivir fielmente tu vida única en Cristo, y que Él te rodee. Que Él os mantenga cerca de Él y os transforme. Que escuches Su voz al comenzar un nuevo capítulo, amándolo con todo tu corazón y amando a tu prójimo como a ti mismo.</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21</a:t>
            </a:fld>
            <a:endParaRPr lang="en-US"/>
          </a:p>
        </p:txBody>
      </p:sp>
    </p:spTree>
    <p:extLst>
      <p:ext uri="{BB962C8B-B14F-4D97-AF65-F5344CB8AC3E}">
        <p14:creationId xmlns:p14="http://schemas.microsoft.com/office/powerpoint/2010/main" val="131995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Elena White </a:t>
            </a:r>
            <a:r>
              <a:rPr kumimoji="0" lang="en-ZA" sz="1800" b="0" i="0" u="none" strike="noStrike" kern="1200" cap="none" spc="0" normalizeH="0" baseline="0" noProof="0" dirty="0" err="1">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escribió</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Dejar sin alivio a un prójimo que sufre es una violación de la ley de Dios... El que ama a Dios no sólo amará a sus semejantes, sino que considerará con tierna compasión a las criaturas que Dios ha creado. Cuando el Espíritu de Dios está en el hombre, lo lleva a aliviar en lugar de crear sufrimiento... Debemos ocuparnos de cada caso de sufrimiento y considerarnos agentes de Dios para aliviar al necesitado hasta lo más extremo de nuestras necesidades. capacidad. Debemos ser colaboradores de Dios. Hay algunos que manifiestan gran afecto por sus parientes, por sus amigos y favoritos, que sin embargo no son amables y considerados con aquellos que necesitan tierna simpatía, bondad y amor. Preguntémonos con sinceridad de corazón: ¿Quién es mi prójimo? Nuestros prójimos no son simplemente nuestros vecinos y amigos especiales, no son simplemente aquellos que pertenecen a nuestra iglesia o que piensan como nosotros. Nuestros prójimos son toda la familia humana. Debemos hacer el bien a todos los hombres, y especialmente a los que son de la familia de la fe. Debemos dar al mundo una exhibición de lo que significa cumplir la ley de Dios. Debemos amar a Dios supremamente ya nuestro prójimo como a nosotros mismos.</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Elena G. de White,  </a:t>
            </a:r>
            <a:r>
              <a:rPr kumimoji="0" lang="en-ZA" sz="1800" b="0" i="1" u="none" strike="noStrike" kern="1200" cap="none" spc="0" normalizeH="0" baseline="0" noProof="0" dirty="0" err="1">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Hijos</a:t>
            </a:r>
            <a:r>
              <a:rPr kumimoji="0" lang="en-ZA" sz="1800" b="0" i="1"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e </a:t>
            </a:r>
            <a:r>
              <a:rPr kumimoji="0" lang="en-ZA" sz="1800" b="0" i="1" u="none" strike="noStrike" kern="1200" cap="none" spc="0" normalizeH="0" baseline="0" noProof="0" dirty="0" err="1">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Hijos</a:t>
            </a:r>
            <a:r>
              <a:rPr kumimoji="0" lang="en-ZA" sz="1800" b="0" i="1"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de Dios,</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53,3.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Dios tiene un camino distintivo para cada uno de nosotros. Nuestra oración es que seas fiel a la tuya. Que Dios te dé el coraje para vivir fielmente tu vida única en Cristo, y que Él te rodee. Que Él os mantenga cerca de Él y os transforme. Que escuches Su voz al comenzar un nuevo capítulo, amándolo con todo tu corazón y amando a tu prójimo como a ti mismo.</a:t>
            </a:r>
            <a:r>
              <a:rPr kumimoji="0" lang="en-ZA" sz="1800" b="0" i="0" u="none" strike="noStrike" kern="1200" cap="none" spc="0" normalizeH="0" baseline="0" noProof="0" dirty="0">
                <a:ln>
                  <a:noFill/>
                </a:ln>
                <a:solidFill>
                  <a:srgbClr val="000000"/>
                </a:solidFill>
                <a:effectLst/>
                <a:uLnTx/>
                <a:uFillTx/>
                <a:latin typeface="Avenir Next" panose="020B050302020202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22</a:t>
            </a:fld>
            <a:endParaRPr lang="en-US"/>
          </a:p>
        </p:txBody>
      </p:sp>
    </p:spTree>
    <p:extLst>
      <p:ext uri="{BB962C8B-B14F-4D97-AF65-F5344CB8AC3E}">
        <p14:creationId xmlns:p14="http://schemas.microsoft.com/office/powerpoint/2010/main" val="112557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Elena White </a:t>
            </a:r>
            <a:r>
              <a:rPr lang="en-ZA" sz="1800"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escribió</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s-CO"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Dejar sin alivio a un prójimo que sufre es una violación de la ley de Dios... El que ama a Dios no sólo amará a sus semejantes, sino que considerará con tierna compasión a las criaturas que Dios ha creado. Cuando el Espíritu de Dios está en el hombre, lo lleva a aliviar en lugar de crear sufrimiento... Debemos ocuparnos de cada caso de sufrimiento y considerarnos agentes de Dios para aliviar al necesitado hasta lo más extremo de nuestras necesidades. capacidad. Debemos ser colaboradores de Dios. Hay algunos que manifiestan gran afecto por sus parientes, por sus amigos y favoritos, que sin embargo no son amables y considerados con aquellos que necesitan tierna simpatía, bondad y amor. Preguntémonos con sinceridad de corazón: ¿Quién es mi prójimo? Nuestros prójimos no son simplemente nuestros vecinos y amigos especiales, no son simplemente aquellos que pertenecen a nuestra iglesia o que piensan como nosotros. Nuestros prójimos son toda la familia humana. Debemos hacer el bien a todos los hombres, y especialmente a los que son de la familia de la fe. Debemos dar al mundo una exhibición de lo que significa cumplir la ley de Dios. Debemos amar a Dios supremamente ya nuestro prójimo como a nosotros mismos.</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Elena G. de White,  </a:t>
            </a:r>
            <a:r>
              <a:rPr lang="en-ZA" sz="1800" i="1"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Hijos</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e </a:t>
            </a:r>
            <a:r>
              <a:rPr lang="en-ZA" sz="1800" i="1"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Hijos</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de Dios,</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53,3.</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CO"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Dios tiene un camino distintivo para cada uno de nosotros. Nuestra oración es que seas fiel a la tuya. Que Dios te dé el coraje para vivir fielmente tu vida única en Cristo, y que Él te rodee. Que Él os mantenga cerca de Él y os transforme. Que escuches Su voz al comenzar un nuevo capítulo, amándolo con todo tu corazón y amando a tu prójimo como a ti mismo.</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23</a:t>
            </a:fld>
            <a:endParaRPr lang="en-US"/>
          </a:p>
        </p:txBody>
      </p:sp>
    </p:spTree>
    <p:extLst>
      <p:ext uri="{BB962C8B-B14F-4D97-AF65-F5344CB8AC3E}">
        <p14:creationId xmlns:p14="http://schemas.microsoft.com/office/powerpoint/2010/main" val="284867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ZA" sz="1200" b="1"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Conclusión</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Dios tiene un camino distintivo para cada uno de nosotros. Nuestra oración es que seas fiel a la tuya. Que Dios te dé el coraje para vivir fielmente tu vida única en Cristo, y que Él te rodee. Que Él los mantenga cerca de Él y los transforme. Que escuches Su voz al comenzar un nuevo capítulo, amándolo con todo tu corazón y amando a tu prójimo como a ti mismo.</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24</a:t>
            </a:fld>
            <a:endParaRPr lang="en-US"/>
          </a:p>
        </p:txBody>
      </p:sp>
    </p:spTree>
    <p:extLst>
      <p:ext uri="{BB962C8B-B14F-4D97-AF65-F5344CB8AC3E}">
        <p14:creationId xmlns:p14="http://schemas.microsoft.com/office/powerpoint/2010/main" val="287165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s-ES" sz="2800" b="0" i="0" dirty="0">
                <a:solidFill>
                  <a:srgbClr val="000000"/>
                </a:solidFill>
                <a:effectLst/>
                <a:latin typeface="Roboto" panose="02000000000000000000" pitchFamily="2" charset="0"/>
              </a:rPr>
              <a:t>28 Vino uno de los maestros de la ley y los oyó discutir. Al darse cuenta de que Jesús les había dado una buena respuesta, le preguntó: "De todos los mandamientos, ¿cuál es el más importante?“</a:t>
            </a:r>
          </a:p>
          <a:p>
            <a:pPr marL="457200" marR="0">
              <a:spcBef>
                <a:spcPts val="0"/>
              </a:spcBef>
              <a:spcAft>
                <a:spcPts val="0"/>
              </a:spcAft>
            </a:pPr>
            <a:endParaRPr lang="es-ES" sz="2800" b="0" i="0" baseline="30000" dirty="0">
              <a:solidFill>
                <a:srgbClr val="000000"/>
              </a:solidFill>
              <a:effectLst/>
              <a:latin typeface="Roboto" panose="02000000000000000000" pitchFamily="2" charset="0"/>
              <a:ea typeface="Quattrocento Sans" panose="020B0502050000020003" pitchFamily="34" charset="0"/>
              <a:cs typeface="Calibri" panose="020F0502020204030204" pitchFamily="34" charset="0"/>
            </a:endParaRPr>
          </a:p>
          <a:p>
            <a:pPr marL="457200" marR="0">
              <a:spcBef>
                <a:spcPts val="0"/>
              </a:spcBef>
              <a:spcAft>
                <a:spcPts val="0"/>
              </a:spcAft>
            </a:pPr>
            <a:r>
              <a:rPr lang="es-ES" sz="2800" b="0" i="0" dirty="0">
                <a:solidFill>
                  <a:srgbClr val="000000"/>
                </a:solidFill>
                <a:effectLst/>
                <a:latin typeface="Roboto" panose="02000000000000000000" pitchFamily="2" charset="0"/>
              </a:rPr>
              <a:t>29 “La más importante”, respondió Jesús, “es esta: 'Escucha, oh Israel: El Señor nuestro Dios, el Señor es uno. 30 Ama al Señor tu Dios con todo tu corazón y con toda tu alma y con toda tu mente y con todas tus fuerzas.' 31 El segundo es este: 'Ama a tu prójimo como a ti mismo.' No hay mandamiento mayor que estos.</a:t>
            </a:r>
          </a:p>
          <a:p>
            <a:pPr marL="457200" marR="0">
              <a:spcBef>
                <a:spcPts val="0"/>
              </a:spcBef>
              <a:spcAft>
                <a:spcPts val="0"/>
              </a:spcAft>
            </a:pP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2800" b="0" i="0" dirty="0">
                <a:solidFill>
                  <a:srgbClr val="000000"/>
                </a:solidFill>
                <a:effectLst/>
                <a:latin typeface="Roboto" panose="02000000000000000000" pitchFamily="2" charset="0"/>
              </a:rPr>
              <a:t>A medida que analicemos más estos versículos, descubriremos qué es la madurez espiritual y qué es la madurez emocional.</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9547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0" i="0" dirty="0">
                <a:solidFill>
                  <a:srgbClr val="000000"/>
                </a:solidFill>
                <a:effectLst/>
                <a:latin typeface="Roboto" panose="02000000000000000000" pitchFamily="2" charset="0"/>
              </a:rPr>
              <a:t>El primer mandamiento es amar al Señor con todo tu corazón, alma, mente y fuerzas.</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41483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es-ES" sz="2800" b="1" i="0" dirty="0">
                <a:solidFill>
                  <a:srgbClr val="000000"/>
                </a:solidFill>
                <a:effectLst/>
                <a:latin typeface="Roboto" panose="02000000000000000000" pitchFamily="2" charset="0"/>
              </a:rPr>
              <a:t>AMA A DIOS CON TODO TU CORAZON </a:t>
            </a:r>
          </a:p>
          <a:p>
            <a:pPr marL="0" marR="0" lvl="0" indent="0" algn="l">
              <a:spcBef>
                <a:spcPts val="0"/>
              </a:spcBef>
              <a:spcAft>
                <a:spcPts val="0"/>
              </a:spcAft>
              <a:buFontTx/>
              <a:buNone/>
            </a:pPr>
            <a:r>
              <a:rPr lang="es-ES" sz="2800" b="0" i="0" dirty="0">
                <a:solidFill>
                  <a:srgbClr val="000000"/>
                </a:solidFill>
                <a:effectLst/>
                <a:latin typeface="Roboto" panose="02000000000000000000" pitchFamily="2" charset="0"/>
              </a:rPr>
              <a:t>Jesús cita Deuteronomio 6:4, 5 cuando responde al escriba (Marcos 12:30). Esta parte del gran mandamiento nos insta a amar a Dios con todo nuestro corazón. Esto significa amarlo intensamente en todo momento y bajo cualquier circunstancia, buena o mala. También significa prevenir conscientemente cualquier cosa que nos separe de Él.</a:t>
            </a:r>
            <a:r>
              <a:rPr lang="en-ZA" sz="1800" b="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p>
          <a:p>
            <a:pPr marL="0" marR="0" lvl="0" indent="0" algn="l">
              <a:spcBef>
                <a:spcPts val="0"/>
              </a:spcBef>
              <a:spcAft>
                <a:spcPts val="0"/>
              </a:spcAft>
              <a:buFontTx/>
              <a:buNone/>
            </a:pPr>
            <a:r>
              <a:rPr lang="en-ZA" sz="1800" dirty="0">
                <a:effectLs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s-ES" sz="2800" b="0" i="0" dirty="0">
                <a:solidFill>
                  <a:srgbClr val="000000"/>
                </a:solidFill>
                <a:effectLst/>
                <a:latin typeface="Roboto" panose="02000000000000000000" pitchFamily="2" charset="0"/>
              </a:rPr>
              <a:t>Elena de White dice que amar a Dios con todo nuestro corazón es no permitir que nada en la tierra quite nuestro afecto por Dios. Vi que todo lo que divide los afectos, o quita del corazón el amor supremo a Dios, o impide la confianza ilimitada y la entera confianza en Él, asume el carácter y toma la forma de un ídolo…. No se permite ninguna separación de nuestros afectos de Dios. Nada es para dividir nuestro supremo amor por Él o nuestro deleite en Él. Tu voluntad, deseos, planes, anhelos y placeres deben estar todos en sujeción.7</a:t>
            </a:r>
          </a:p>
          <a:p>
            <a:pPr marL="0" marR="0">
              <a:spcBef>
                <a:spcPts val="0"/>
              </a:spcBef>
              <a:spcAft>
                <a:spcPts val="0"/>
              </a:spcAft>
            </a:pPr>
            <a:endParaRPr lang="en-Z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b="0" i="0" dirty="0">
                <a:solidFill>
                  <a:srgbClr val="000000"/>
                </a:solidFill>
                <a:effectLst/>
                <a:latin typeface="Roboto" panose="02000000000000000000" pitchFamily="2" charset="0"/>
              </a:rPr>
              <a:t>7 Elena G. de White, Exaltadle, pág. 136. (mayo 8)</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8167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sz="2800" b="1" i="0" dirty="0">
                <a:solidFill>
                  <a:srgbClr val="000000"/>
                </a:solidFill>
                <a:effectLst/>
                <a:latin typeface="Roboto" panose="02000000000000000000" pitchFamily="2" charset="0"/>
              </a:rPr>
              <a:t>AMA A DIOS CON TODA TU ALMA </a:t>
            </a:r>
          </a:p>
          <a:p>
            <a:pPr algn="l" rtl="0"/>
            <a:r>
              <a:rPr lang="es-ES" sz="2800" b="0" i="0" dirty="0">
                <a:solidFill>
                  <a:srgbClr val="000000"/>
                </a:solidFill>
                <a:effectLst/>
                <a:latin typeface="Roboto" panose="02000000000000000000" pitchFamily="2" charset="0"/>
              </a:rPr>
              <a:t>Esta parte del gran mandamiento nos recuerda amar a nuestro Padre celestial con toda nuestra alma. Albert Barnes escribe que amar al Señor con toda el alma “significa estar dispuesto a entregarle la vida y dedicarla toda a su servicio; vivir para él, y estar dispuesto a morir por su mandato.”8</a:t>
            </a:r>
          </a:p>
          <a:p>
            <a:br>
              <a:rPr lang="es-ES" sz="2800" b="0" i="0" dirty="0">
                <a:effectLst/>
                <a:latin typeface="Roboto" panose="02000000000000000000" pitchFamily="2" charset="0"/>
              </a:rPr>
            </a:br>
            <a:r>
              <a:rPr lang="en-ZA" sz="1800" dirty="0">
                <a:solidFill>
                  <a:srgbClr val="262626"/>
                </a:solidFill>
                <a:effectLst/>
                <a:latin typeface="Avenir Next" panose="020B0503020202020204" pitchFamily="34" charset="0"/>
                <a:ea typeface="Times New Roman" panose="02020603050405020304" pitchFamily="18"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l" rtl="0"/>
            <a:r>
              <a:rPr lang="es-ES" sz="2800" b="0" i="0" dirty="0">
                <a:solidFill>
                  <a:srgbClr val="000000"/>
                </a:solidFill>
                <a:effectLst/>
                <a:latin typeface="Roboto" panose="02000000000000000000" pitchFamily="2" charset="0"/>
              </a:rPr>
              <a:t>David lo dice así: “Como el ciervo brama por las corrientes de las aguas, así clama por ti, Dios mío, el alma mía. Mi alma tiene sed de Dios, del Dios vivo. ¿Cuándo puedo ir a encontrarme con Dios?” (Salmo 42:1, 2). Entonces, amar a Dios con toda nuestra alma es amarlo con todo lo que somos, encontrar nuestro interior inclinado hacia Él, buscarlo y mantenerlo en el centro de nuestra vida. </a:t>
            </a:r>
          </a:p>
          <a:p>
            <a:pPr algn="l" rtl="0"/>
            <a:endParaRPr lang="es-ES" sz="2800" b="0" i="0" dirty="0">
              <a:solidFill>
                <a:srgbClr val="000000"/>
              </a:solidFill>
              <a:effectLst/>
              <a:latin typeface="Roboto" panose="02000000000000000000" pitchFamily="2" charset="0"/>
            </a:endParaRPr>
          </a:p>
          <a:p>
            <a:pPr algn="l" rtl="0"/>
            <a:r>
              <a:rPr lang="es-ES" sz="2800" b="0" i="0" dirty="0">
                <a:solidFill>
                  <a:srgbClr val="000000"/>
                </a:solidFill>
                <a:effectLst/>
                <a:latin typeface="Roboto" panose="02000000000000000000" pitchFamily="2" charset="0"/>
              </a:rPr>
              <a:t>8 Albert Barnes [1834], Notas sobre la Biblia, Mateo 22:37.</a:t>
            </a:r>
          </a:p>
          <a:p>
            <a:pPr algn="l" rtl="0"/>
            <a:endParaRPr lang="es-ES" sz="2800"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2033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es-ES" sz="2800" b="1" i="0" dirty="0">
                <a:solidFill>
                  <a:srgbClr val="000000"/>
                </a:solidFill>
                <a:effectLst/>
                <a:latin typeface="Roboto" panose="02000000000000000000" pitchFamily="2" charset="0"/>
              </a:rPr>
              <a:t>AMA A DIOS CON TODA TU MENTE </a:t>
            </a:r>
          </a:p>
          <a:p>
            <a:pPr marL="0" marR="0" lvl="0" indent="0" algn="l">
              <a:spcBef>
                <a:spcPts val="0"/>
              </a:spcBef>
              <a:spcAft>
                <a:spcPts val="0"/>
              </a:spcAft>
              <a:buFontTx/>
              <a:buNone/>
            </a:pPr>
            <a:r>
              <a:rPr lang="es-ES" sz="2800" b="0" i="0" dirty="0">
                <a:solidFill>
                  <a:srgbClr val="000000"/>
                </a:solidFill>
                <a:effectLst/>
                <a:latin typeface="Roboto" panose="02000000000000000000" pitchFamily="2" charset="0"/>
              </a:rPr>
              <a:t>Esta parte del gran mandamiento nos muestra la importancia de mantener nuestra mente sujeta a Dios. Esto comienza con el lugar al que dirigimos nuestros pensamientos. Pablo nos anima a pensar en cosas que son verdaderas, nobles, justas, puras, amables, buenas, virtuosas y dignas de alabanza (Filipenses 4:8); y ser transformados por la renovación de nuestra mente para que podamos probar la voluntad de Dios (Romanos 12:2).</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7534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Tx/>
              <a:buNone/>
            </a:pPr>
            <a:r>
              <a:rPr lang="es-ES" sz="2800" b="1" i="0" dirty="0">
                <a:solidFill>
                  <a:srgbClr val="000000"/>
                </a:solidFill>
                <a:effectLst/>
                <a:latin typeface="Roboto" panose="02000000000000000000" pitchFamily="2" charset="0"/>
              </a:rPr>
              <a:t>Ama a Dios con toda tu fuerza </a:t>
            </a:r>
          </a:p>
          <a:p>
            <a:pPr marL="0" marR="0" lvl="0" indent="0" algn="l">
              <a:spcBef>
                <a:spcPts val="0"/>
              </a:spcBef>
              <a:spcAft>
                <a:spcPts val="0"/>
              </a:spcAft>
              <a:buFontTx/>
              <a:buNone/>
            </a:pPr>
            <a:r>
              <a:rPr lang="es-ES" sz="2800" b="0" i="0" dirty="0">
                <a:solidFill>
                  <a:srgbClr val="000000"/>
                </a:solidFill>
                <a:effectLst/>
                <a:latin typeface="Roboto" panose="02000000000000000000" pitchFamily="2" charset="0"/>
              </a:rPr>
              <a:t>Esta parte del gran mandamiento nos anima a amar a Dios con toda nuestra fuerza. La fuerza se refiere al aspecto físico del amor y es el "cómo" de mostrarle a Dios que lo amamos. "Con toda nuestra fuerza" es presentando todo nuestro ser, cuerpo y acción, como un sacrificio vivo y santo al Dios que amamos (Romanos 12: 1). Está hablando cuando vemos la injusticia. Es cuidado de los heridos física y espiritualmente. Es haciendo lo correcto, incluso si nadie nos ve. Es actuando con rectitud incluso cuando no vemos recompensa al hacerlo, incluso cuando somos perseguidos por esos actos justos. Si nuestra motivación y deseo internos es amar a Dios, nuestras acciones (la fuerza de nuestro cuerpo) lo mostrarán.</a:t>
            </a:r>
            <a:endParaRPr lang="en-US" b="1"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2089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ES" sz="2800" b="0" i="0" dirty="0">
                <a:solidFill>
                  <a:srgbClr val="000000"/>
                </a:solidFill>
                <a:effectLst/>
                <a:latin typeface="Roboto" panose="02000000000000000000" pitchFamily="2" charset="0"/>
              </a:rPr>
              <a:t>En resumen, la forma en que Jesús presenta el primer mandamiento nos enseña cómo ser espiritualmente maduros. El amor que tenemos por Dios será visto a través de nuestra relación con él y en todos los aspectos de nuestro ser.</a:t>
            </a:r>
          </a:p>
          <a:p>
            <a:br>
              <a:rPr lang="es-ES" sz="2800" b="0" i="0" dirty="0">
                <a:effectLst/>
                <a:latin typeface="Roboto" panose="02000000000000000000" pitchFamily="2" charset="0"/>
              </a:rPr>
            </a:b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7408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5835-D738-B5C5-2F3C-EF95C76BE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B9F21D-FD35-9341-CAE2-38598AE9B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C8E5E9-68DF-1B0C-320B-EB1447D7F09C}"/>
              </a:ext>
            </a:extLst>
          </p:cNvPr>
          <p:cNvSpPr>
            <a:spLocks noGrp="1"/>
          </p:cNvSpPr>
          <p:nvPr>
            <p:ph type="dt" sz="half" idx="10"/>
          </p:nvPr>
        </p:nvSpPr>
        <p:spPr/>
        <p:txBody>
          <a:bodyPr/>
          <a:lstStyle/>
          <a:p>
            <a:fld id="{037C7C4A-1CEC-3F46-83A5-E117E17A804C}" type="datetime1">
              <a:rPr lang="en-US" smtClean="0"/>
              <a:t>3/27/2023</a:t>
            </a:fld>
            <a:endParaRPr lang="en-US"/>
          </a:p>
        </p:txBody>
      </p:sp>
      <p:sp>
        <p:nvSpPr>
          <p:cNvPr id="5" name="Footer Placeholder 4">
            <a:extLst>
              <a:ext uri="{FF2B5EF4-FFF2-40B4-BE49-F238E27FC236}">
                <a16:creationId xmlns:a16="http://schemas.microsoft.com/office/drawing/2014/main" id="{338F1C55-6635-B5E0-898F-60DF25AC8D1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BD9354BA-70E7-9907-92DF-B26C056EBC17}"/>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26140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3489-4F95-4B44-EA90-286653B1F7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74F0B-BF5F-A2EE-B08D-B4D574A37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2B073-6441-5552-D5E4-C55DECA235C5}"/>
              </a:ext>
            </a:extLst>
          </p:cNvPr>
          <p:cNvSpPr>
            <a:spLocks noGrp="1"/>
          </p:cNvSpPr>
          <p:nvPr>
            <p:ph type="dt" sz="half" idx="10"/>
          </p:nvPr>
        </p:nvSpPr>
        <p:spPr/>
        <p:txBody>
          <a:bodyPr/>
          <a:lstStyle/>
          <a:p>
            <a:fld id="{6F70D02C-17F8-D048-A271-2053E41950D1}" type="datetime1">
              <a:rPr lang="en-US" smtClean="0"/>
              <a:t>3/27/2023</a:t>
            </a:fld>
            <a:endParaRPr lang="en-US"/>
          </a:p>
        </p:txBody>
      </p:sp>
      <p:sp>
        <p:nvSpPr>
          <p:cNvPr id="5" name="Footer Placeholder 4">
            <a:extLst>
              <a:ext uri="{FF2B5EF4-FFF2-40B4-BE49-F238E27FC236}">
                <a16:creationId xmlns:a16="http://schemas.microsoft.com/office/drawing/2014/main" id="{F2BBC688-C06D-7EDC-7FDB-169A19FCFCF2}"/>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4E4DBD5D-F59A-E64E-D99E-BB479E70D4F9}"/>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54586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F3EF6-AEA7-218C-0612-52195D708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D27207-F1C5-285E-59B1-FBC4B2E896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3A080-AAC8-F887-F8AB-1A5CF01475FA}"/>
              </a:ext>
            </a:extLst>
          </p:cNvPr>
          <p:cNvSpPr>
            <a:spLocks noGrp="1"/>
          </p:cNvSpPr>
          <p:nvPr>
            <p:ph type="dt" sz="half" idx="10"/>
          </p:nvPr>
        </p:nvSpPr>
        <p:spPr/>
        <p:txBody>
          <a:bodyPr/>
          <a:lstStyle/>
          <a:p>
            <a:fld id="{9DC2241F-F683-8245-99D2-50D9AD1497E7}" type="datetime1">
              <a:rPr lang="en-US" smtClean="0"/>
              <a:t>3/27/2023</a:t>
            </a:fld>
            <a:endParaRPr lang="en-US"/>
          </a:p>
        </p:txBody>
      </p:sp>
      <p:sp>
        <p:nvSpPr>
          <p:cNvPr id="5" name="Footer Placeholder 4">
            <a:extLst>
              <a:ext uri="{FF2B5EF4-FFF2-40B4-BE49-F238E27FC236}">
                <a16:creationId xmlns:a16="http://schemas.microsoft.com/office/drawing/2014/main" id="{4B5D521E-2796-3AE1-A9DA-35620EC70A5F}"/>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6DCFDD7A-574B-4564-32D7-DFA290351F95}"/>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55893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E52C-0BB9-91CD-35F1-29E891CF5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E86DF-FD8A-82C3-A206-6F436D6BD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2ECC5-CF15-F4FC-AD3B-105359EDAE03}"/>
              </a:ext>
            </a:extLst>
          </p:cNvPr>
          <p:cNvSpPr>
            <a:spLocks noGrp="1"/>
          </p:cNvSpPr>
          <p:nvPr>
            <p:ph type="dt" sz="half" idx="10"/>
          </p:nvPr>
        </p:nvSpPr>
        <p:spPr/>
        <p:txBody>
          <a:bodyPr/>
          <a:lstStyle/>
          <a:p>
            <a:fld id="{EDB1C0E1-0120-DE40-8971-FF0837AA5474}" type="datetime1">
              <a:rPr lang="en-US" smtClean="0"/>
              <a:t>3/27/2023</a:t>
            </a:fld>
            <a:endParaRPr lang="en-US"/>
          </a:p>
        </p:txBody>
      </p:sp>
      <p:sp>
        <p:nvSpPr>
          <p:cNvPr id="5" name="Footer Placeholder 4">
            <a:extLst>
              <a:ext uri="{FF2B5EF4-FFF2-40B4-BE49-F238E27FC236}">
                <a16:creationId xmlns:a16="http://schemas.microsoft.com/office/drawing/2014/main" id="{9B0B341A-1B52-0450-DC29-095399939DA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745DF46E-4C55-119D-F8C8-668124A25E0D}"/>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00554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F4CD-43C4-D1F1-8E7E-90259CF06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E566C8-E410-03B6-9E9B-691033F76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8C8161-810B-A006-3CBA-7EA25DF54D85}"/>
              </a:ext>
            </a:extLst>
          </p:cNvPr>
          <p:cNvSpPr>
            <a:spLocks noGrp="1"/>
          </p:cNvSpPr>
          <p:nvPr>
            <p:ph type="dt" sz="half" idx="10"/>
          </p:nvPr>
        </p:nvSpPr>
        <p:spPr/>
        <p:txBody>
          <a:bodyPr/>
          <a:lstStyle/>
          <a:p>
            <a:fld id="{ED1DFEE3-E07A-A444-B3F1-6B640DDED1C2}" type="datetime1">
              <a:rPr lang="en-US" smtClean="0"/>
              <a:t>3/27/2023</a:t>
            </a:fld>
            <a:endParaRPr lang="en-US"/>
          </a:p>
        </p:txBody>
      </p:sp>
      <p:sp>
        <p:nvSpPr>
          <p:cNvPr id="5" name="Footer Placeholder 4">
            <a:extLst>
              <a:ext uri="{FF2B5EF4-FFF2-40B4-BE49-F238E27FC236}">
                <a16:creationId xmlns:a16="http://schemas.microsoft.com/office/drawing/2014/main" id="{93887CE2-9EC0-86C7-13B6-9F87E259E35C}"/>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EAD50568-3385-29D7-4BAE-639710584242}"/>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381709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C07B-5C99-3762-6BC1-57CF95EB1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3FCC3-9422-C6B2-9DFE-474F4A746B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A4B3C-FDE2-7BB9-92CF-7DE6BA017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BE6E8-3149-4EA8-9FDF-95F71DD0F9FC}"/>
              </a:ext>
            </a:extLst>
          </p:cNvPr>
          <p:cNvSpPr>
            <a:spLocks noGrp="1"/>
          </p:cNvSpPr>
          <p:nvPr>
            <p:ph type="dt" sz="half" idx="10"/>
          </p:nvPr>
        </p:nvSpPr>
        <p:spPr/>
        <p:txBody>
          <a:bodyPr/>
          <a:lstStyle/>
          <a:p>
            <a:fld id="{3C2828C1-DC10-A74A-839A-B5A1ACB9AF01}" type="datetime1">
              <a:rPr lang="en-US" smtClean="0"/>
              <a:t>3/27/2023</a:t>
            </a:fld>
            <a:endParaRPr lang="en-US"/>
          </a:p>
        </p:txBody>
      </p:sp>
      <p:sp>
        <p:nvSpPr>
          <p:cNvPr id="6" name="Footer Placeholder 5">
            <a:extLst>
              <a:ext uri="{FF2B5EF4-FFF2-40B4-BE49-F238E27FC236}">
                <a16:creationId xmlns:a16="http://schemas.microsoft.com/office/drawing/2014/main" id="{380F7A67-6D62-9194-9E7F-67B896E2CBCB}"/>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2DAD78F0-FEF9-0E60-696A-2ED5CDAC243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64421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1E20-A485-923B-14DE-4915DC3CB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CBDC2A-290A-1B5E-5CFF-659502696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5F1005-BD56-6B93-F1C4-056F0C19C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AF4B0-657F-F464-CE98-D55A6C6D2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A7CCD-9ACB-ED34-5334-3B77EE10F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766A6-6ADF-FE70-103C-530A03E00B40}"/>
              </a:ext>
            </a:extLst>
          </p:cNvPr>
          <p:cNvSpPr>
            <a:spLocks noGrp="1"/>
          </p:cNvSpPr>
          <p:nvPr>
            <p:ph type="dt" sz="half" idx="10"/>
          </p:nvPr>
        </p:nvSpPr>
        <p:spPr/>
        <p:txBody>
          <a:bodyPr/>
          <a:lstStyle/>
          <a:p>
            <a:fld id="{3C29FB00-87D7-B541-B7AB-A4D082122CF5}" type="datetime1">
              <a:rPr lang="en-US" smtClean="0"/>
              <a:t>3/27/2023</a:t>
            </a:fld>
            <a:endParaRPr lang="en-US"/>
          </a:p>
        </p:txBody>
      </p:sp>
      <p:sp>
        <p:nvSpPr>
          <p:cNvPr id="8" name="Footer Placeholder 7">
            <a:extLst>
              <a:ext uri="{FF2B5EF4-FFF2-40B4-BE49-F238E27FC236}">
                <a16:creationId xmlns:a16="http://schemas.microsoft.com/office/drawing/2014/main" id="{18A6E64E-009F-23FC-4E3B-DC9E39F561FF}"/>
              </a:ext>
            </a:extLst>
          </p:cNvPr>
          <p:cNvSpPr>
            <a:spLocks noGrp="1"/>
          </p:cNvSpPr>
          <p:nvPr>
            <p:ph type="ftr" sz="quarter" idx="11"/>
          </p:nvPr>
        </p:nvSpPr>
        <p:spPr/>
        <p:txBody>
          <a:bodyPr/>
          <a:lstStyle/>
          <a:p>
            <a:r>
              <a:rPr lang="en-US"/>
              <a:t>Women's Ministries Emphasis Day | June 10, 2023</a:t>
            </a:r>
          </a:p>
        </p:txBody>
      </p:sp>
      <p:sp>
        <p:nvSpPr>
          <p:cNvPr id="9" name="Slide Number Placeholder 8">
            <a:extLst>
              <a:ext uri="{FF2B5EF4-FFF2-40B4-BE49-F238E27FC236}">
                <a16:creationId xmlns:a16="http://schemas.microsoft.com/office/drawing/2014/main" id="{B85F474D-3F6D-4286-7A5B-B0861084123C}"/>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80362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1E3A-D83C-7667-21B8-CAE3D793E4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A62403-A821-4DBE-BBEB-105D022DD447}"/>
              </a:ext>
            </a:extLst>
          </p:cNvPr>
          <p:cNvSpPr>
            <a:spLocks noGrp="1"/>
          </p:cNvSpPr>
          <p:nvPr>
            <p:ph type="dt" sz="half" idx="10"/>
          </p:nvPr>
        </p:nvSpPr>
        <p:spPr/>
        <p:txBody>
          <a:bodyPr/>
          <a:lstStyle/>
          <a:p>
            <a:fld id="{74373746-4C28-D54E-87FE-EE54EDB5DD5C}" type="datetime1">
              <a:rPr lang="en-US" smtClean="0"/>
              <a:t>3/27/2023</a:t>
            </a:fld>
            <a:endParaRPr lang="en-US"/>
          </a:p>
        </p:txBody>
      </p:sp>
      <p:sp>
        <p:nvSpPr>
          <p:cNvPr id="4" name="Footer Placeholder 3">
            <a:extLst>
              <a:ext uri="{FF2B5EF4-FFF2-40B4-BE49-F238E27FC236}">
                <a16:creationId xmlns:a16="http://schemas.microsoft.com/office/drawing/2014/main" id="{0D127255-F3BA-865E-2FFF-62D2A4E8E19C}"/>
              </a:ext>
            </a:extLst>
          </p:cNvPr>
          <p:cNvSpPr>
            <a:spLocks noGrp="1"/>
          </p:cNvSpPr>
          <p:nvPr>
            <p:ph type="ftr" sz="quarter" idx="11"/>
          </p:nvPr>
        </p:nvSpPr>
        <p:spPr/>
        <p:txBody>
          <a:bodyPr/>
          <a:lstStyle/>
          <a:p>
            <a:r>
              <a:rPr lang="en-US"/>
              <a:t>Women's Ministries Emphasis Day | June 10, 2023</a:t>
            </a:r>
          </a:p>
        </p:txBody>
      </p:sp>
      <p:sp>
        <p:nvSpPr>
          <p:cNvPr id="5" name="Slide Number Placeholder 4">
            <a:extLst>
              <a:ext uri="{FF2B5EF4-FFF2-40B4-BE49-F238E27FC236}">
                <a16:creationId xmlns:a16="http://schemas.microsoft.com/office/drawing/2014/main" id="{9DE5C589-D001-1E90-89A5-B050FF5B230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76295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6C814-BE4D-7EAF-1E9C-75A3DEEC8F41}"/>
              </a:ext>
            </a:extLst>
          </p:cNvPr>
          <p:cNvSpPr>
            <a:spLocks noGrp="1"/>
          </p:cNvSpPr>
          <p:nvPr>
            <p:ph type="dt" sz="half" idx="10"/>
          </p:nvPr>
        </p:nvSpPr>
        <p:spPr/>
        <p:txBody>
          <a:bodyPr/>
          <a:lstStyle/>
          <a:p>
            <a:fld id="{EBF88F21-C05E-FA48-A03F-C0090F212A88}" type="datetime1">
              <a:rPr lang="en-US" smtClean="0"/>
              <a:t>3/27/2023</a:t>
            </a:fld>
            <a:endParaRPr lang="en-US"/>
          </a:p>
        </p:txBody>
      </p:sp>
      <p:sp>
        <p:nvSpPr>
          <p:cNvPr id="3" name="Footer Placeholder 2">
            <a:extLst>
              <a:ext uri="{FF2B5EF4-FFF2-40B4-BE49-F238E27FC236}">
                <a16:creationId xmlns:a16="http://schemas.microsoft.com/office/drawing/2014/main" id="{A48064FA-F905-E440-18E9-0B3FD0C1ECAD}"/>
              </a:ext>
            </a:extLst>
          </p:cNvPr>
          <p:cNvSpPr>
            <a:spLocks noGrp="1"/>
          </p:cNvSpPr>
          <p:nvPr>
            <p:ph type="ftr" sz="quarter" idx="11"/>
          </p:nvPr>
        </p:nvSpPr>
        <p:spPr/>
        <p:txBody>
          <a:bodyPr/>
          <a:lstStyle/>
          <a:p>
            <a:r>
              <a:rPr lang="en-US"/>
              <a:t>Women's Ministries Emphasis Day | June 10, 2023</a:t>
            </a:r>
          </a:p>
        </p:txBody>
      </p:sp>
      <p:sp>
        <p:nvSpPr>
          <p:cNvPr id="4" name="Slide Number Placeholder 3">
            <a:extLst>
              <a:ext uri="{FF2B5EF4-FFF2-40B4-BE49-F238E27FC236}">
                <a16:creationId xmlns:a16="http://schemas.microsoft.com/office/drawing/2014/main" id="{05276EAA-BAB6-3FFE-2F1C-1F773F69B174}"/>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46745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AE94-425A-01FE-B056-11569466C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C28AD-8C1C-C5EE-BA09-FBC755C84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C38A7-E525-8D1E-734C-02D0CC7D2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CEECE-D4A1-40AE-D4D9-CCC36F80C4F0}"/>
              </a:ext>
            </a:extLst>
          </p:cNvPr>
          <p:cNvSpPr>
            <a:spLocks noGrp="1"/>
          </p:cNvSpPr>
          <p:nvPr>
            <p:ph type="dt" sz="half" idx="10"/>
          </p:nvPr>
        </p:nvSpPr>
        <p:spPr/>
        <p:txBody>
          <a:bodyPr/>
          <a:lstStyle/>
          <a:p>
            <a:fld id="{190745BB-488D-B74D-8EDB-784A1C39979E}" type="datetime1">
              <a:rPr lang="en-US" smtClean="0"/>
              <a:t>3/27/2023</a:t>
            </a:fld>
            <a:endParaRPr lang="en-US"/>
          </a:p>
        </p:txBody>
      </p:sp>
      <p:sp>
        <p:nvSpPr>
          <p:cNvPr id="6" name="Footer Placeholder 5">
            <a:extLst>
              <a:ext uri="{FF2B5EF4-FFF2-40B4-BE49-F238E27FC236}">
                <a16:creationId xmlns:a16="http://schemas.microsoft.com/office/drawing/2014/main" id="{9CFF27CA-75AD-ACD0-D647-AB92107EFC51}"/>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B534D313-6498-22EE-153E-251D2A0BE6C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70575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CABD-8684-EC9F-AEA8-4B2F8A647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D4C7F9-CB7B-9EE6-004C-433348ACB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F0D3D-AB86-DD21-46A6-CA85618B0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F93F4-F313-7262-A45B-7349FDD1A331}"/>
              </a:ext>
            </a:extLst>
          </p:cNvPr>
          <p:cNvSpPr>
            <a:spLocks noGrp="1"/>
          </p:cNvSpPr>
          <p:nvPr>
            <p:ph type="dt" sz="half" idx="10"/>
          </p:nvPr>
        </p:nvSpPr>
        <p:spPr/>
        <p:txBody>
          <a:bodyPr/>
          <a:lstStyle/>
          <a:p>
            <a:fld id="{323B289F-F606-6543-94C5-C878D60FDA2C}" type="datetime1">
              <a:rPr lang="en-US" smtClean="0"/>
              <a:t>3/27/2023</a:t>
            </a:fld>
            <a:endParaRPr lang="en-US"/>
          </a:p>
        </p:txBody>
      </p:sp>
      <p:sp>
        <p:nvSpPr>
          <p:cNvPr id="6" name="Footer Placeholder 5">
            <a:extLst>
              <a:ext uri="{FF2B5EF4-FFF2-40B4-BE49-F238E27FC236}">
                <a16:creationId xmlns:a16="http://schemas.microsoft.com/office/drawing/2014/main" id="{4C784A72-27B5-DC71-3B7A-05C03C7EAB1C}"/>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DFA2C8F8-8656-BAB0-7907-8D7B81637937}"/>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41108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07DEC-0300-A1B7-E242-1ECDF46DD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0F4D6-D345-A85C-D822-E60CBB97F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A1246-3292-45C2-7FE7-E78EDF699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1BE16-8C5A-214A-93F9-07B8B5723245}" type="datetime1">
              <a:rPr lang="en-US" smtClean="0"/>
              <a:t>3/27/2023</a:t>
            </a:fld>
            <a:endParaRPr lang="en-US"/>
          </a:p>
        </p:txBody>
      </p:sp>
      <p:sp>
        <p:nvSpPr>
          <p:cNvPr id="5" name="Footer Placeholder 4">
            <a:extLst>
              <a:ext uri="{FF2B5EF4-FFF2-40B4-BE49-F238E27FC236}">
                <a16:creationId xmlns:a16="http://schemas.microsoft.com/office/drawing/2014/main" id="{E7F3E8DA-762A-13A9-53DC-79061CEA7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Women's Ministries Emphasis Day | June 10, 2023</a:t>
            </a:r>
          </a:p>
        </p:txBody>
      </p:sp>
      <p:sp>
        <p:nvSpPr>
          <p:cNvPr id="6" name="Slide Number Placeholder 5">
            <a:extLst>
              <a:ext uri="{FF2B5EF4-FFF2-40B4-BE49-F238E27FC236}">
                <a16:creationId xmlns:a16="http://schemas.microsoft.com/office/drawing/2014/main" id="{EC16AE94-469B-0A3C-ACCC-6F5F5D5E4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17016-2A0F-CE4A-995C-3BD64DEC97AB}" type="slidenum">
              <a:rPr lang="en-US" smtClean="0"/>
              <a:t>‹#›</a:t>
            </a:fld>
            <a:endParaRPr lang="en-US"/>
          </a:p>
        </p:txBody>
      </p:sp>
    </p:spTree>
    <p:extLst>
      <p:ext uri="{BB962C8B-B14F-4D97-AF65-F5344CB8AC3E}">
        <p14:creationId xmlns:p14="http://schemas.microsoft.com/office/powerpoint/2010/main" val="40416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7D6D156-3019-FEB2-95A4-807E5B19ABC0}"/>
              </a:ext>
            </a:extLst>
          </p:cNvPr>
          <p:cNvSpPr txBox="1">
            <a:spLocks/>
          </p:cNvSpPr>
          <p:nvPr/>
        </p:nvSpPr>
        <p:spPr>
          <a:xfrm>
            <a:off x="122393" y="-108736"/>
            <a:ext cx="6371921" cy="2475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b="1" dirty="0">
                <a:solidFill>
                  <a:prstClr val="black">
                    <a:lumMod val="75000"/>
                    <a:lumOff val="25000"/>
                  </a:prstClr>
                </a:solidFill>
                <a:latin typeface="Cochocib Script Latin Pro" panose="02000503000000020003" pitchFamily="2" charset="77"/>
              </a:rPr>
              <a:t> </a:t>
            </a:r>
            <a:r>
              <a:rPr lang="en-US" sz="11500" b="1" dirty="0">
                <a:solidFill>
                  <a:srgbClr val="5B9BD5">
                    <a:lumMod val="50000"/>
                  </a:srgbClr>
                </a:solidFill>
                <a:latin typeface="Sinthya" panose="02000500000000000000" pitchFamily="2" charset="0"/>
              </a:rPr>
              <a:t>AMOR</a:t>
            </a:r>
            <a:endParaRPr lang="en-US" dirty="0">
              <a:solidFill>
                <a:prstClr val="black">
                  <a:lumMod val="75000"/>
                  <a:lumOff val="25000"/>
                </a:prstClr>
              </a:solidFill>
              <a:latin typeface="Sinthya" panose="02000500000000000000" pitchFamily="2" charset="0"/>
              <a:ea typeface="Apple Symbols" panose="02000000000000000000" pitchFamily="2" charset="-79"/>
              <a:cs typeface="Apple Symbols" panose="02000000000000000000" pitchFamily="2" charset="-79"/>
            </a:endParaRPr>
          </a:p>
        </p:txBody>
      </p:sp>
      <p:sp>
        <p:nvSpPr>
          <p:cNvPr id="7" name="TextBox 6">
            <a:extLst>
              <a:ext uri="{FF2B5EF4-FFF2-40B4-BE49-F238E27FC236}">
                <a16:creationId xmlns:a16="http://schemas.microsoft.com/office/drawing/2014/main" id="{0EE2D7CB-1F0E-E1EF-D55C-DD97E2E13F2D}"/>
              </a:ext>
            </a:extLst>
          </p:cNvPr>
          <p:cNvSpPr txBox="1"/>
          <p:nvPr/>
        </p:nvSpPr>
        <p:spPr>
          <a:xfrm>
            <a:off x="2293861" y="1783862"/>
            <a:ext cx="4943808" cy="1569660"/>
          </a:xfrm>
          <a:prstGeom prst="rect">
            <a:avLst/>
          </a:prstGeom>
          <a:noFill/>
        </p:spPr>
        <p:txBody>
          <a:bodyPr wrap="square">
            <a:spAutoFit/>
          </a:bodyPr>
          <a:lstStyle/>
          <a:p>
            <a:r>
              <a:rPr lang="en-US" sz="4800" dirty="0">
                <a:solidFill>
                  <a:srgbClr val="5B9BD5">
                    <a:lumMod val="50000"/>
                  </a:srgbClr>
                </a:solidFill>
                <a:latin typeface="Abadi MT Condensed Light" panose="020B0306030101010103" pitchFamily="34" charset="77"/>
              </a:rPr>
              <a:t>QUE TRANSFORMA</a:t>
            </a:r>
          </a:p>
        </p:txBody>
      </p:sp>
      <p:sp>
        <p:nvSpPr>
          <p:cNvPr id="8" name="TextBox 7">
            <a:extLst>
              <a:ext uri="{FF2B5EF4-FFF2-40B4-BE49-F238E27FC236}">
                <a16:creationId xmlns:a16="http://schemas.microsoft.com/office/drawing/2014/main" id="{CD4D18E6-3916-911A-EB63-1F9F65957E97}"/>
              </a:ext>
            </a:extLst>
          </p:cNvPr>
          <p:cNvSpPr txBox="1"/>
          <p:nvPr/>
        </p:nvSpPr>
        <p:spPr>
          <a:xfrm>
            <a:off x="448143" y="544843"/>
            <a:ext cx="4943808" cy="830997"/>
          </a:xfrm>
          <a:prstGeom prst="rect">
            <a:avLst/>
          </a:prstGeom>
          <a:noFill/>
        </p:spPr>
        <p:txBody>
          <a:bodyPr wrap="square">
            <a:spAutoFit/>
          </a:bodyPr>
          <a:lstStyle/>
          <a:p>
            <a:r>
              <a:rPr lang="en-US" sz="4800" dirty="0">
                <a:solidFill>
                  <a:srgbClr val="5B9BD5">
                    <a:lumMod val="50000"/>
                  </a:srgbClr>
                </a:solidFill>
                <a:latin typeface="Abadi MT Condensed Light" panose="020B0306030101010103" pitchFamily="34" charset="77"/>
                <a:cs typeface="Apple Symbols" panose="02000000000000000000" pitchFamily="2" charset="-79"/>
              </a:rPr>
              <a:t>UN  </a:t>
            </a:r>
            <a:endParaRPr lang="en-US" sz="4800" dirty="0">
              <a:solidFill>
                <a:srgbClr val="5B9BD5">
                  <a:lumMod val="50000"/>
                </a:srgbClr>
              </a:solidFill>
              <a:latin typeface="Abadi MT Condensed Light" panose="020B0306030101010103" pitchFamily="34" charset="77"/>
            </a:endParaRPr>
          </a:p>
        </p:txBody>
      </p:sp>
      <p:sp>
        <p:nvSpPr>
          <p:cNvPr id="16" name="TextBox 15">
            <a:extLst>
              <a:ext uri="{FF2B5EF4-FFF2-40B4-BE49-F238E27FC236}">
                <a16:creationId xmlns:a16="http://schemas.microsoft.com/office/drawing/2014/main" id="{A39EB4E8-5D7B-C33F-AE6D-6EAA48DD3110}"/>
              </a:ext>
            </a:extLst>
          </p:cNvPr>
          <p:cNvSpPr txBox="1"/>
          <p:nvPr/>
        </p:nvSpPr>
        <p:spPr>
          <a:xfrm>
            <a:off x="3990293" y="5397451"/>
            <a:ext cx="6494753" cy="830997"/>
          </a:xfrm>
          <a:prstGeom prst="rect">
            <a:avLst/>
          </a:prstGeom>
          <a:noFill/>
        </p:spPr>
        <p:txBody>
          <a:bodyPr wrap="square">
            <a:spAutoFit/>
          </a:bodyPr>
          <a:lstStyle/>
          <a:p>
            <a:pPr algn="ctr"/>
            <a:r>
              <a:rPr lang="es-ES" sz="1600" dirty="0">
                <a:solidFill>
                  <a:srgbClr val="000000"/>
                </a:solidFill>
                <a:latin typeface="Roboto" panose="02000000000000000000" pitchFamily="2" charset="0"/>
              </a:rPr>
              <a:t>Escrito por Margery Herinirina</a:t>
            </a:r>
          </a:p>
          <a:p>
            <a:pPr algn="ctr"/>
            <a:r>
              <a:rPr lang="es-ES" sz="1600" dirty="0">
                <a:solidFill>
                  <a:srgbClr val="000000"/>
                </a:solidFill>
                <a:latin typeface="Roboto" panose="02000000000000000000" pitchFamily="2" charset="0"/>
              </a:rPr>
              <a:t> Directora de Ministerios de la Mujer de la División de África Meridional-Océano Índico</a:t>
            </a:r>
            <a:endParaRPr lang="en-US" dirty="0">
              <a:solidFill>
                <a:prstClr val="black">
                  <a:lumMod val="75000"/>
                  <a:lumOff val="25000"/>
                </a:prstClr>
              </a:solidFill>
              <a:ea typeface="Calibri" panose="020F0502020204030204" pitchFamily="34" charset="0"/>
            </a:endParaRPr>
          </a:p>
        </p:txBody>
      </p:sp>
      <p:sp>
        <p:nvSpPr>
          <p:cNvPr id="20" name="TextBox 19">
            <a:extLst>
              <a:ext uri="{FF2B5EF4-FFF2-40B4-BE49-F238E27FC236}">
                <a16:creationId xmlns:a16="http://schemas.microsoft.com/office/drawing/2014/main" id="{94265C2E-3781-BE67-447A-91B53600E47D}"/>
              </a:ext>
            </a:extLst>
          </p:cNvPr>
          <p:cNvSpPr txBox="1"/>
          <p:nvPr/>
        </p:nvSpPr>
        <p:spPr>
          <a:xfrm>
            <a:off x="1438187" y="3381078"/>
            <a:ext cx="6096000" cy="369332"/>
          </a:xfrm>
          <a:prstGeom prst="rect">
            <a:avLst/>
          </a:prstGeom>
          <a:noFill/>
        </p:spPr>
        <p:txBody>
          <a:bodyPr wrap="square">
            <a:spAutoFit/>
          </a:bodyPr>
          <a:lstStyle/>
          <a:p>
            <a:r>
              <a:rPr lang="es-CO" b="1" dirty="0">
                <a:solidFill>
                  <a:srgbClr val="5B9BD5">
                    <a:lumMod val="50000"/>
                  </a:srgbClr>
                </a:solidFill>
                <a:latin typeface="Avenir Next" panose="020B0503020202020204" pitchFamily="34" charset="0"/>
                <a:ea typeface="Calibri" panose="020F0502020204030204" pitchFamily="34" charset="0"/>
                <a:cs typeface="Calibri" panose="020F0502020204030204" pitchFamily="34" charset="0"/>
              </a:rPr>
              <a:t>Transformación emocionalmente madura y holística</a:t>
            </a:r>
            <a:endParaRPr lang="en-US" dirty="0">
              <a:solidFill>
                <a:srgbClr val="5B9BD5">
                  <a:lumMod val="50000"/>
                </a:srgbClr>
              </a:solidFill>
            </a:endParaRPr>
          </a:p>
        </p:txBody>
      </p:sp>
      <p:pic>
        <p:nvPicPr>
          <p:cNvPr id="2" name="Picture 1">
            <a:extLst>
              <a:ext uri="{FF2B5EF4-FFF2-40B4-BE49-F238E27FC236}">
                <a16:creationId xmlns:a16="http://schemas.microsoft.com/office/drawing/2014/main" id="{FBB89265-804C-8B61-0709-5B89A9015B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1617" y="5896091"/>
            <a:ext cx="659963" cy="461665"/>
          </a:xfrm>
          <a:prstGeom prst="rect">
            <a:avLst/>
          </a:prstGeom>
        </p:spPr>
      </p:pic>
      <p:sp>
        <p:nvSpPr>
          <p:cNvPr id="12" name="Rectángulo 11"/>
          <p:cNvSpPr/>
          <p:nvPr/>
        </p:nvSpPr>
        <p:spPr>
          <a:xfrm>
            <a:off x="3707380" y="6191473"/>
            <a:ext cx="5823709" cy="461665"/>
          </a:xfrm>
          <a:prstGeom prst="rect">
            <a:avLst/>
          </a:prstGeom>
        </p:spPr>
        <p:txBody>
          <a:bodyPr wrap="none">
            <a:spAutoFit/>
          </a:bodyPr>
          <a:lstStyle/>
          <a:p>
            <a:pPr lvl="0" algn="r"/>
            <a:r>
              <a:rPr lang="en-US" sz="2400" dirty="0">
                <a:solidFill>
                  <a:prstClr val="black">
                    <a:lumMod val="75000"/>
                    <a:lumOff val="25000"/>
                  </a:prstClr>
                </a:solidFill>
                <a:latin typeface="Abadi MT Condensed Light" panose="020B0306030101010103" pitchFamily="34" charset="77"/>
              </a:rPr>
              <a:t>Día de </a:t>
            </a:r>
            <a:r>
              <a:rPr lang="en-US" sz="2400" dirty="0" err="1">
                <a:solidFill>
                  <a:prstClr val="black">
                    <a:lumMod val="75000"/>
                    <a:lumOff val="25000"/>
                  </a:prstClr>
                </a:solidFill>
                <a:latin typeface="Abadi MT Condensed Light" panose="020B0306030101010103" pitchFamily="34" charset="77"/>
              </a:rPr>
              <a:t>Énfasis</a:t>
            </a:r>
            <a:r>
              <a:rPr lang="en-US" sz="2400" dirty="0">
                <a:solidFill>
                  <a:prstClr val="black">
                    <a:lumMod val="75000"/>
                    <a:lumOff val="25000"/>
                  </a:prstClr>
                </a:solidFill>
                <a:latin typeface="Abadi MT Condensed Light" panose="020B0306030101010103" pitchFamily="34" charset="77"/>
              </a:rPr>
              <a:t> en el </a:t>
            </a:r>
            <a:r>
              <a:rPr lang="en-US" sz="2400" dirty="0" err="1">
                <a:solidFill>
                  <a:prstClr val="black">
                    <a:lumMod val="75000"/>
                    <a:lumOff val="25000"/>
                  </a:prstClr>
                </a:solidFill>
                <a:latin typeface="Abadi MT Condensed Light" panose="020B0306030101010103" pitchFamily="34" charset="77"/>
              </a:rPr>
              <a:t>Ministerio</a:t>
            </a:r>
            <a:r>
              <a:rPr lang="en-US" sz="2400" dirty="0">
                <a:solidFill>
                  <a:prstClr val="black">
                    <a:lumMod val="75000"/>
                    <a:lumOff val="25000"/>
                  </a:prstClr>
                </a:solidFill>
                <a:latin typeface="Abadi MT Condensed Light" panose="020B0306030101010103" pitchFamily="34" charset="77"/>
              </a:rPr>
              <a:t> de la </a:t>
            </a:r>
            <a:r>
              <a:rPr lang="en-US" sz="2400" dirty="0" err="1">
                <a:solidFill>
                  <a:prstClr val="black">
                    <a:lumMod val="75000"/>
                    <a:lumOff val="25000"/>
                  </a:prstClr>
                </a:solidFill>
                <a:latin typeface="Abadi MT Condensed Light" panose="020B0306030101010103" pitchFamily="34" charset="77"/>
              </a:rPr>
              <a:t>Mujer</a:t>
            </a:r>
            <a:r>
              <a:rPr lang="en-US" sz="2400" dirty="0">
                <a:solidFill>
                  <a:prstClr val="black">
                    <a:lumMod val="75000"/>
                    <a:lumOff val="25000"/>
                  </a:prstClr>
                </a:solidFill>
                <a:latin typeface="Abadi MT Condensed Light" panose="020B0306030101010103" pitchFamily="34" charset="77"/>
              </a:rPr>
              <a:t> | 10 </a:t>
            </a:r>
            <a:r>
              <a:rPr lang="en-US" sz="2400" dirty="0" err="1">
                <a:solidFill>
                  <a:prstClr val="black">
                    <a:lumMod val="75000"/>
                    <a:lumOff val="25000"/>
                  </a:prstClr>
                </a:solidFill>
                <a:latin typeface="Abadi MT Condensed Light" panose="020B0306030101010103" pitchFamily="34" charset="77"/>
              </a:rPr>
              <a:t>Junio</a:t>
            </a:r>
            <a:r>
              <a:rPr lang="en-US" sz="2400" dirty="0">
                <a:solidFill>
                  <a:prstClr val="black">
                    <a:lumMod val="75000"/>
                    <a:lumOff val="25000"/>
                  </a:prstClr>
                </a:solidFill>
                <a:latin typeface="Abadi MT Condensed Light" panose="020B0306030101010103" pitchFamily="34" charset="77"/>
              </a:rPr>
              <a:t>, 2023</a:t>
            </a:r>
          </a:p>
        </p:txBody>
      </p:sp>
    </p:spTree>
    <p:extLst>
      <p:ext uri="{BB962C8B-B14F-4D97-AF65-F5344CB8AC3E}">
        <p14:creationId xmlns:p14="http://schemas.microsoft.com/office/powerpoint/2010/main" val="3117726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9407-941B-B930-1705-C089C87B393D}"/>
              </a:ext>
            </a:extLst>
          </p:cNvPr>
          <p:cNvSpPr>
            <a:spLocks noGrp="1"/>
          </p:cNvSpPr>
          <p:nvPr>
            <p:ph type="title"/>
          </p:nvPr>
        </p:nvSpPr>
        <p:spPr>
          <a:xfrm>
            <a:off x="443922" y="2813483"/>
            <a:ext cx="9600623" cy="2852737"/>
          </a:xfrm>
        </p:spPr>
        <p:txBody>
          <a:bodyPr>
            <a:normAutofit fontScale="90000"/>
          </a:bodyPr>
          <a:lstStyle/>
          <a:p>
            <a:pPr algn="ctr"/>
            <a:r>
              <a:rPr lang="en-US" sz="5300" b="0" i="0" dirty="0">
                <a:solidFill>
                  <a:schemeClr val="bg2">
                    <a:lumMod val="25000"/>
                  </a:schemeClr>
                </a:solidFill>
                <a:effectLst/>
                <a:latin typeface="Abadi MT Condensed Light" panose="020B0306030101010103"/>
              </a:rPr>
              <a:t>El segundo mandamiento es</a:t>
            </a:r>
            <a:br>
              <a:rPr lang="en-ZA" sz="5300" dirty="0">
                <a:solidFill>
                  <a:schemeClr val="bg2">
                    <a:lumMod val="25000"/>
                  </a:schemeClr>
                </a:solidFill>
                <a:effectLst/>
                <a:latin typeface="Abadi MT Condensed Light" panose="020B0306030101010103"/>
                <a:ea typeface="Calibri" panose="020F0502020204030204" pitchFamily="34" charset="0"/>
                <a:cs typeface="Calibri" panose="020F0502020204030204" pitchFamily="34" charset="0"/>
              </a:rPr>
            </a:br>
            <a:r>
              <a:rPr lang="en-ZA" sz="4800" dirty="0">
                <a:solidFill>
                  <a:schemeClr val="bg2">
                    <a:lumMod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br>
              <a:rPr lang="en-ZA" sz="4800" dirty="0">
                <a:solidFill>
                  <a:schemeClr val="bg2">
                    <a:lumMod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US" sz="6700" dirty="0" err="1">
                <a:solidFill>
                  <a:schemeClr val="accent1">
                    <a:lumMod val="75000"/>
                  </a:schemeClr>
                </a:solidFill>
                <a:latin typeface="Sinthya" panose="02000500000000000000"/>
              </a:rPr>
              <a:t>a</a:t>
            </a:r>
            <a:r>
              <a:rPr lang="en-US" sz="6700" b="0" i="0" dirty="0" err="1">
                <a:solidFill>
                  <a:schemeClr val="accent1">
                    <a:lumMod val="75000"/>
                  </a:schemeClr>
                </a:solidFill>
                <a:effectLst/>
                <a:latin typeface="Sinthya" panose="02000500000000000000"/>
              </a:rPr>
              <a:t>marás</a:t>
            </a:r>
            <a:r>
              <a:rPr lang="en-US" sz="6700" b="0" i="0" dirty="0">
                <a:solidFill>
                  <a:schemeClr val="accent1">
                    <a:lumMod val="75000"/>
                  </a:schemeClr>
                </a:solidFill>
                <a:effectLst/>
                <a:latin typeface="Roboto" panose="02000000000000000000" pitchFamily="2" charset="0"/>
              </a:rPr>
              <a:t> </a:t>
            </a:r>
            <a:r>
              <a:rPr lang="en-US" sz="6700" b="0" i="0" dirty="0">
                <a:solidFill>
                  <a:schemeClr val="accent1">
                    <a:lumMod val="75000"/>
                  </a:schemeClr>
                </a:solidFill>
                <a:effectLst/>
                <a:latin typeface="Sinthya" panose="02000500000000000000"/>
              </a:rPr>
              <a:t>a tu prójimo como a ti mismo</a:t>
            </a:r>
            <a:endParaRPr lang="en-US" sz="6700" dirty="0">
              <a:solidFill>
                <a:schemeClr val="accent1">
                  <a:lumMod val="75000"/>
                </a:schemeClr>
              </a:solidFill>
              <a:latin typeface="Sinthya" panose="02000500000000000000"/>
            </a:endParaRPr>
          </a:p>
        </p:txBody>
      </p:sp>
      <p:sp>
        <p:nvSpPr>
          <p:cNvPr id="4" name="Footer Placeholder 3">
            <a:extLst>
              <a:ext uri="{FF2B5EF4-FFF2-40B4-BE49-F238E27FC236}">
                <a16:creationId xmlns:a16="http://schemas.microsoft.com/office/drawing/2014/main" id="{F8ABDE13-182B-4D31-A56D-35BA89DD4053}"/>
              </a:ext>
            </a:extLst>
          </p:cNvPr>
          <p:cNvSpPr>
            <a:spLocks noGrp="1"/>
          </p:cNvSpPr>
          <p:nvPr>
            <p:ph type="ftr" sz="quarter" idx="11"/>
          </p:nvPr>
        </p:nvSpPr>
        <p:spPr>
          <a:xfrm>
            <a:off x="443922" y="6538912"/>
            <a:ext cx="5202135" cy="371754"/>
          </a:xfrm>
        </p:spPr>
        <p:txBody>
          <a:bodyPr/>
          <a:lstStyle/>
          <a:p>
            <a:pPr>
              <a:lnSpc>
                <a:spcPct val="107000"/>
              </a:lnSpc>
              <a:spcAft>
                <a:spcPts val="800"/>
              </a:spcAft>
            </a:pPr>
            <a:r>
              <a:rPr lang="es-419"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050" dirty="0">
              <a:solidFill>
                <a:schemeClr val="bg1">
                  <a:lumMod val="85000"/>
                </a:schemeClr>
              </a:solidFill>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10</a:t>
            </a:fld>
            <a:endParaRPr lang="en-US">
              <a:solidFill>
                <a:prstClr val="black">
                  <a:tint val="75000"/>
                </a:prstClr>
              </a:solidFill>
            </a:endParaRPr>
          </a:p>
        </p:txBody>
      </p:sp>
      <p:pic>
        <p:nvPicPr>
          <p:cNvPr id="7" name="Picture 6" descr="Background pattern&#10;&#10;Description automatically generated with medium confidence">
            <a:extLst>
              <a:ext uri="{FF2B5EF4-FFF2-40B4-BE49-F238E27FC236}">
                <a16:creationId xmlns:a16="http://schemas.microsoft.com/office/drawing/2014/main" id="{D30DC768-6885-2520-0841-7AF6247BA5F9}"/>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230041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587334" y="510269"/>
            <a:ext cx="9746837" cy="1297420"/>
          </a:xfrm>
        </p:spPr>
        <p:txBody>
          <a:bodyPr>
            <a:normAutofit fontScale="90000"/>
          </a:bodyPr>
          <a:lstStyle/>
          <a:p>
            <a:r>
              <a:rPr lang="es-ES" sz="4900" b="1" i="0" dirty="0">
                <a:solidFill>
                  <a:schemeClr val="accent1">
                    <a:lumMod val="50000"/>
                  </a:schemeClr>
                </a:solidFill>
                <a:effectLst/>
                <a:latin typeface="Abadi MT Condensed Light"/>
              </a:rPr>
              <a:t>Cinco Elementos que se Necesitan para </a:t>
            </a:r>
            <a:r>
              <a:rPr lang="es-ES" sz="6700" b="1" dirty="0">
                <a:solidFill>
                  <a:schemeClr val="accent1">
                    <a:lumMod val="50000"/>
                  </a:schemeClr>
                </a:solidFill>
                <a:latin typeface="Sinthya" panose="02000500000000000000"/>
              </a:rPr>
              <a:t>A</a:t>
            </a:r>
            <a:r>
              <a:rPr lang="es-ES" sz="6700" b="1" i="0" dirty="0">
                <a:solidFill>
                  <a:schemeClr val="accent1">
                    <a:lumMod val="50000"/>
                  </a:schemeClr>
                </a:solidFill>
                <a:effectLst/>
                <a:latin typeface="Sinthya" panose="02000500000000000000"/>
              </a:rPr>
              <a:t>marte a ti Mismo</a:t>
            </a:r>
            <a:endParaRPr lang="en-US" sz="6700" b="1" dirty="0">
              <a:solidFill>
                <a:schemeClr val="accent1">
                  <a:lumMod val="50000"/>
                </a:schemeClr>
              </a:solidFill>
              <a:latin typeface="Sinthya" panose="02000500000000000000"/>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1349644" y="2401189"/>
            <a:ext cx="8859982" cy="4258955"/>
          </a:xfrm>
        </p:spPr>
        <p:txBody>
          <a:bodyPr anchor="t">
            <a:normAutofit/>
          </a:bodyPr>
          <a:lstStyle/>
          <a:p>
            <a:pPr marL="342900" marR="0" lvl="0" indent="-342900">
              <a:lnSpc>
                <a:spcPct val="107000"/>
              </a:lnSpc>
              <a:spcBef>
                <a:spcPts val="0"/>
              </a:spcBef>
              <a:spcAft>
                <a:spcPts val="0"/>
              </a:spcAft>
              <a:buFont typeface="+mj-lt"/>
              <a:buAutoNum type="arabicPeriod"/>
            </a:pPr>
            <a:r>
              <a:rPr lang="es-419"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rPr>
              <a:t>Ámate a ti mismo</a:t>
            </a:r>
            <a:endParaRPr lang="en-US"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s-419"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rPr>
              <a:t>Reconoce tu falso yo</a:t>
            </a:r>
            <a:endParaRPr lang="en-US"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a:pPr>
            <a:r>
              <a:rPr lang="es-419"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rPr>
              <a:t>Deshazte de tu falso yo</a:t>
            </a:r>
            <a:endParaRPr lang="en-US"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a:pPr>
            <a:r>
              <a:rPr lang="es-419"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rPr>
              <a:t>Vive tu verdadero yo</a:t>
            </a:r>
            <a:r>
              <a:rPr lang="en-US"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rPr>
              <a:t> </a:t>
            </a:r>
          </a:p>
          <a:p>
            <a:pPr marL="342900" marR="0" lvl="0" indent="-342900" algn="l">
              <a:lnSpc>
                <a:spcPct val="107000"/>
              </a:lnSpc>
              <a:spcBef>
                <a:spcPts val="0"/>
              </a:spcBef>
              <a:spcAft>
                <a:spcPts val="800"/>
              </a:spcAft>
              <a:buFont typeface="+mj-lt"/>
              <a:buAutoNum type="arabicPeriod"/>
            </a:pPr>
            <a:r>
              <a:rPr lang="es-419"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rPr>
              <a:t>Vivir emocionalmente saludable</a:t>
            </a:r>
            <a:endParaRPr lang="en-US" sz="3200" dirty="0">
              <a:solidFill>
                <a:schemeClr val="bg2">
                  <a:lumMod val="25000"/>
                </a:schemeClr>
              </a:solidFill>
              <a:effectLst/>
              <a:latin typeface="Abadi MT Condensed Ligh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11</a:t>
            </a:fld>
            <a:endParaRPr lang="en-US">
              <a:solidFill>
                <a:prstClr val="black">
                  <a:tint val="75000"/>
                </a:prstClr>
              </a:solidFill>
            </a:endParaRPr>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49" y="6356349"/>
            <a:ext cx="4610215" cy="365125"/>
          </a:xfrm>
        </p:spPr>
        <p:txBody>
          <a:bodyPr/>
          <a:lstStyle/>
          <a:p>
            <a:pPr>
              <a:lnSpc>
                <a:spcPct val="107000"/>
              </a:lnSpc>
              <a:spcAft>
                <a:spcPts val="800"/>
              </a:spcAft>
            </a:pPr>
            <a:r>
              <a:rPr lang="es-419"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050" dirty="0">
              <a:solidFill>
                <a:schemeClr val="bg1">
                  <a:lumMod val="85000"/>
                </a:schemeClr>
              </a:solidFill>
              <a:ea typeface="Calibri" panose="020F0502020204030204" pitchFamily="34" charset="0"/>
              <a:cs typeface="Times New Roman" panose="02020603050405020304" pitchFamily="18" charset="0"/>
            </a:endParaRP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50796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5021"/>
            <a:ext cx="8859982" cy="1297420"/>
          </a:xfrm>
        </p:spPr>
        <p:txBody>
          <a:bodyPr>
            <a:normAutofit/>
          </a:bodyPr>
          <a:lstStyle/>
          <a:p>
            <a:r>
              <a:rPr lang="en-US" sz="4800" b="1" i="0" dirty="0">
                <a:solidFill>
                  <a:schemeClr val="accent1">
                    <a:lumMod val="50000"/>
                  </a:schemeClr>
                </a:solidFill>
                <a:effectLst/>
                <a:latin typeface="Abadi MT Condensed Light"/>
              </a:rPr>
              <a:t>1. </a:t>
            </a:r>
            <a:r>
              <a:rPr lang="en-US" sz="4800" b="1" dirty="0">
                <a:solidFill>
                  <a:schemeClr val="accent1">
                    <a:lumMod val="50000"/>
                  </a:schemeClr>
                </a:solidFill>
                <a:latin typeface="Abadi MT Condensed Light"/>
              </a:rPr>
              <a:t>A</a:t>
            </a:r>
            <a:r>
              <a:rPr lang="en-US" sz="4800" b="1" i="0" dirty="0">
                <a:solidFill>
                  <a:schemeClr val="accent1">
                    <a:lumMod val="50000"/>
                  </a:schemeClr>
                </a:solidFill>
                <a:effectLst/>
                <a:latin typeface="Abadi MT Condensed Light"/>
              </a:rPr>
              <a:t>mate a ti mismo</a:t>
            </a:r>
            <a:endParaRPr lang="en-US" sz="4800" b="1" dirty="0">
              <a:solidFill>
                <a:schemeClr val="accent1">
                  <a:lumMod val="50000"/>
                </a:schemeClr>
              </a:solidFill>
              <a:latin typeface="Abadi MT Condensed Light"/>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500161"/>
            <a:ext cx="8859982" cy="4258955"/>
          </a:xfrm>
        </p:spPr>
        <p:txBody>
          <a:bodyPr anchor="t">
            <a:normAutofit/>
          </a:bodyPr>
          <a:lstStyle/>
          <a:p>
            <a:pPr marL="0" indent="0">
              <a:buNone/>
            </a:pPr>
            <a:r>
              <a:rPr lang="es-ES" sz="3200" b="0" i="0" dirty="0">
                <a:solidFill>
                  <a:schemeClr val="bg2">
                    <a:lumMod val="25000"/>
                  </a:schemeClr>
                </a:solidFill>
                <a:effectLst/>
                <a:latin typeface="Abadi MT Condensed Light"/>
              </a:rPr>
              <a:t>Es vital amarnos a nosotros mismos para poder amar plenamente a los demás. </a:t>
            </a:r>
          </a:p>
          <a:p>
            <a:pPr marL="0" indent="0">
              <a:buNone/>
            </a:pPr>
            <a:r>
              <a:rPr lang="es-ES" sz="3200" b="0" i="0" dirty="0">
                <a:solidFill>
                  <a:schemeClr val="bg2">
                    <a:lumMod val="25000"/>
                  </a:schemeClr>
                </a:solidFill>
                <a:effectLst/>
                <a:latin typeface="Abadi MT Condensed Light"/>
              </a:rPr>
              <a:t>Reconoce tu propio valor a los ojos de Dios. </a:t>
            </a:r>
          </a:p>
          <a:p>
            <a:pPr marL="0" indent="0">
              <a:buNone/>
            </a:pPr>
            <a:r>
              <a:rPr lang="es-ES" sz="3200" b="0" i="0" dirty="0">
                <a:solidFill>
                  <a:schemeClr val="bg2">
                    <a:lumMod val="25000"/>
                  </a:schemeClr>
                </a:solidFill>
                <a:effectLst/>
                <a:latin typeface="Abadi MT Condensed Light"/>
              </a:rPr>
              <a:t>Para amar a los demás, debemos ser capaces de amarnos a nosotros mismos tal como somos. </a:t>
            </a:r>
          </a:p>
          <a:p>
            <a:pPr marL="0" indent="0">
              <a:buNone/>
            </a:pPr>
            <a:r>
              <a:rPr lang="es-ES" sz="3200" b="0" i="0" dirty="0">
                <a:solidFill>
                  <a:schemeClr val="bg2">
                    <a:lumMod val="25000"/>
                  </a:schemeClr>
                </a:solidFill>
                <a:effectLst/>
                <a:latin typeface="Abadi MT Condensed Light"/>
              </a:rPr>
              <a:t>Debemos ser conscientes de que necesitamos un 'yo' para dar”. Tenemos que cuidar de ese yo.</a:t>
            </a:r>
            <a:endParaRPr lang="en-US" sz="3200" dirty="0">
              <a:solidFill>
                <a:schemeClr val="bg2">
                  <a:lumMod val="25000"/>
                </a:schemeClr>
              </a:solidFill>
              <a:latin typeface="Abadi MT Condensed Light"/>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12</a:t>
            </a:fld>
            <a:endParaRPr lang="en-US">
              <a:solidFill>
                <a:prstClr val="black">
                  <a:tint val="75000"/>
                </a:prstClr>
              </a:solidFill>
            </a:endParaRPr>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527050" y="6325684"/>
            <a:ext cx="4685030" cy="365125"/>
          </a:xfrm>
        </p:spPr>
        <p:txBody>
          <a:bodyPr/>
          <a:lstStyle/>
          <a:p>
            <a:pPr>
              <a:lnSpc>
                <a:spcPct val="107000"/>
              </a:lnSpc>
              <a:spcAft>
                <a:spcPts val="800"/>
              </a:spcAft>
            </a:pPr>
            <a:r>
              <a:rPr lang="es-419" dirty="0">
                <a:solidFill>
                  <a:prstClr val="white"/>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050" dirty="0">
              <a:solidFill>
                <a:prstClr val="white"/>
              </a:solidFill>
              <a:ea typeface="Calibri" panose="020F0502020204030204" pitchFamily="34" charset="0"/>
              <a:cs typeface="Times New Roman" panose="02020603050405020304" pitchFamily="18" charset="0"/>
            </a:endParaRP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21866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a:bodyPr>
          <a:lstStyle/>
          <a:p>
            <a:r>
              <a:rPr lang="es-ES" b="1" i="0" dirty="0">
                <a:solidFill>
                  <a:schemeClr val="accent1">
                    <a:lumMod val="50000"/>
                  </a:schemeClr>
                </a:solidFill>
                <a:effectLst/>
                <a:latin typeface="Abadi MT Condensed Light" panose="020B0306030101010103"/>
              </a:rPr>
              <a:t>2. Reconoce tu falso yo.</a:t>
            </a:r>
            <a:endParaRPr lang="en-US" b="1" dirty="0">
              <a:solidFill>
                <a:schemeClr val="accent1">
                  <a:lumMod val="50000"/>
                </a:schemeClr>
              </a:solidFill>
              <a:latin typeface="Abadi MT Condensed Light" panose="020B0306030101010103"/>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13</a:t>
            </a:fld>
            <a:endParaRPr lang="en-US">
              <a:solidFill>
                <a:prstClr val="black">
                  <a:tint val="75000"/>
                </a:prstClr>
              </a:solidFill>
            </a:endParaRPr>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314272" y="6373893"/>
            <a:ext cx="6283614" cy="365125"/>
          </a:xfrm>
        </p:spPr>
        <p:txBody>
          <a:bodyPr/>
          <a:lstStyle/>
          <a:p>
            <a:pPr>
              <a:lnSpc>
                <a:spcPct val="107000"/>
              </a:lnSpc>
              <a:spcAft>
                <a:spcPts val="800"/>
              </a:spcAft>
            </a:pPr>
            <a:r>
              <a:rPr lang="es-419" sz="1400"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100" dirty="0">
              <a:solidFill>
                <a:schemeClr val="bg1">
                  <a:lumMod val="85000"/>
                </a:schemeClr>
              </a:solidFill>
              <a:ea typeface="Calibri" panose="020F0502020204030204" pitchFamily="34" charset="0"/>
              <a:cs typeface="Times New Roman" panose="02020603050405020304" pitchFamily="18" charset="0"/>
            </a:endParaRP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3" name="TextBox 2">
            <a:extLst>
              <a:ext uri="{FF2B5EF4-FFF2-40B4-BE49-F238E27FC236}">
                <a16:creationId xmlns:a16="http://schemas.microsoft.com/office/drawing/2014/main" id="{B9A3C8EE-F37F-1BFA-0DC6-7AE7EB7D2603}"/>
              </a:ext>
            </a:extLst>
          </p:cNvPr>
          <p:cNvSpPr txBox="1"/>
          <p:nvPr/>
        </p:nvSpPr>
        <p:spPr>
          <a:xfrm>
            <a:off x="838200" y="2064741"/>
            <a:ext cx="8668166" cy="2554545"/>
          </a:xfrm>
          <a:prstGeom prst="rect">
            <a:avLst/>
          </a:prstGeom>
          <a:noFill/>
          <a:ln>
            <a:noFill/>
          </a:ln>
        </p:spPr>
        <p:txBody>
          <a:bodyPr wrap="square" anchor="ctr">
            <a:spAutoFit/>
          </a:bodyPr>
          <a:lstStyle/>
          <a:p>
            <a:r>
              <a:rPr lang="es-ES" sz="3200" dirty="0">
                <a:solidFill>
                  <a:schemeClr val="bg2">
                    <a:lumMod val="25000"/>
                  </a:schemeClr>
                </a:solidFill>
                <a:latin typeface="Abadi MT Condensed Light" panose="020B0306030101010103"/>
              </a:rPr>
              <a:t>El esquema de desarrollo por Donald Winnicott se refiere al falso yo como "ciertos tipos de personalidades falsas que se desarrollan como resultado de fallas ambientales tempranas y repetidas, con el resultado de que el verdadero potencial del yo no se realizó, sino que se ocultó".</a:t>
            </a:r>
            <a:endParaRPr lang="en-US" sz="3200" dirty="0">
              <a:ln w="0"/>
              <a:solidFill>
                <a:schemeClr val="bg2">
                  <a:lumMod val="25000"/>
                </a:schemeClr>
              </a:solidFill>
              <a:latin typeface="Abadi MT Condensed Light" panose="020B0306030101010103"/>
            </a:endParaRPr>
          </a:p>
        </p:txBody>
      </p:sp>
    </p:spTree>
    <p:extLst>
      <p:ext uri="{BB962C8B-B14F-4D97-AF65-F5344CB8AC3E}">
        <p14:creationId xmlns:p14="http://schemas.microsoft.com/office/powerpoint/2010/main" val="319063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1562100" y="250826"/>
            <a:ext cx="8859982" cy="1297420"/>
          </a:xfrm>
        </p:spPr>
        <p:txBody>
          <a:bodyPr>
            <a:normAutofit/>
          </a:bodyPr>
          <a:lstStyle/>
          <a:p>
            <a:r>
              <a:rPr lang="es-ES" b="1" i="0" dirty="0">
                <a:solidFill>
                  <a:schemeClr val="accent1">
                    <a:lumMod val="75000"/>
                  </a:schemeClr>
                </a:solidFill>
                <a:effectLst/>
                <a:latin typeface="Abadi MT Condensed Light" panose="020B0306030101010103"/>
              </a:rPr>
              <a:t>3. Deshazte de tu falso yo.</a:t>
            </a:r>
            <a:endParaRPr lang="en-US" b="1" dirty="0">
              <a:solidFill>
                <a:schemeClr val="accent1">
                  <a:lumMod val="75000"/>
                </a:schemeClr>
              </a:solidFill>
              <a:latin typeface="Abadi MT Condensed Light" panose="020B0306030101010103"/>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647699" y="1101014"/>
            <a:ext cx="8859982" cy="4258955"/>
          </a:xfrm>
        </p:spPr>
        <p:txBody>
          <a:bodyPr anchor="ctr">
            <a:normAutofit lnSpcReduction="10000"/>
          </a:bodyPr>
          <a:lstStyle/>
          <a:p>
            <a:r>
              <a:rPr lang="es-ES" sz="3200" b="0" i="0" dirty="0">
                <a:solidFill>
                  <a:schemeClr val="bg2">
                    <a:lumMod val="25000"/>
                  </a:schemeClr>
                </a:solidFill>
                <a:effectLst/>
                <a:latin typeface="Abadi MT Condensed Light" panose="020B0306030101010103"/>
              </a:rPr>
              <a:t>Permitir que Dios tome el control sobre nosotros puede ayudarnos a deshacernos de los falsos yos.</a:t>
            </a:r>
          </a:p>
          <a:p>
            <a:r>
              <a:rPr lang="es-ES" sz="3200" b="0" i="0" dirty="0">
                <a:solidFill>
                  <a:schemeClr val="bg2">
                    <a:lumMod val="25000"/>
                  </a:schemeClr>
                </a:solidFill>
                <a:effectLst/>
                <a:latin typeface="Abadi MT Condensed Light" panose="020B0306030101010103"/>
              </a:rPr>
              <a:t>“La tentación de asumir el papel de Dios en nuestra vida es la esencia del falso yo. El falso yo es un yo que de alguna manera está jugando a ser dios en su vida y en su mundo”. (</a:t>
            </a:r>
            <a:r>
              <a:rPr lang="es-ES" sz="3200" b="0" i="0" dirty="0" err="1">
                <a:solidFill>
                  <a:schemeClr val="bg2">
                    <a:lumMod val="25000"/>
                  </a:schemeClr>
                </a:solidFill>
                <a:effectLst/>
                <a:latin typeface="Abadi MT Condensed Light" panose="020B0306030101010103"/>
              </a:rPr>
              <a:t>Mullholland</a:t>
            </a:r>
            <a:r>
              <a:rPr lang="es-ES" sz="3200" b="0" i="0" dirty="0">
                <a:solidFill>
                  <a:schemeClr val="bg2">
                    <a:lumMod val="25000"/>
                  </a:schemeClr>
                </a:solidFill>
                <a:effectLst/>
                <a:latin typeface="Abadi MT Condensed Light" panose="020B0306030101010103"/>
              </a:rPr>
              <a:t>)</a:t>
            </a:r>
          </a:p>
          <a:p>
            <a:r>
              <a:rPr lang="es-ES" sz="3200" b="0" i="0" dirty="0">
                <a:solidFill>
                  <a:schemeClr val="bg2">
                    <a:lumMod val="25000"/>
                  </a:schemeClr>
                </a:solidFill>
                <a:effectLst/>
                <a:latin typeface="Abadi MT Condensed Light" panose="020B0306030101010103"/>
              </a:rPr>
              <a:t> 1 Juan 1:9 “Si confesamos nuestros pecados, él es fiel y justo y nos perdonará nuestros pecados y nos limpiará de toda maldad.”</a:t>
            </a:r>
            <a:endParaRPr lang="en-US" sz="3200" dirty="0">
              <a:solidFill>
                <a:schemeClr val="bg2">
                  <a:lumMod val="25000"/>
                </a:schemeClr>
              </a:solidFill>
              <a:effectLst/>
              <a:latin typeface="Abadi MT Condensed Light" panose="020B0306030101010103"/>
              <a:ea typeface="Calibri" panose="020F0502020204030204" pitchFamily="34"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14</a:t>
            </a:fld>
            <a:endParaRPr lang="en-US">
              <a:solidFill>
                <a:prstClr val="black">
                  <a:tint val="75000"/>
                </a:prstClr>
              </a:solidFill>
            </a:endParaRPr>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837445" y="6394258"/>
            <a:ext cx="5315381" cy="434790"/>
          </a:xfrm>
        </p:spPr>
        <p:txBody>
          <a:bodyPr/>
          <a:lstStyle/>
          <a:p>
            <a:pPr>
              <a:lnSpc>
                <a:spcPct val="107000"/>
              </a:lnSpc>
              <a:spcAft>
                <a:spcPts val="800"/>
              </a:spcAft>
            </a:pPr>
            <a:r>
              <a:rPr lang="es-419" sz="1400"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100" dirty="0">
              <a:solidFill>
                <a:schemeClr val="bg1">
                  <a:lumMod val="85000"/>
                </a:schemeClr>
              </a:solidFill>
              <a:ea typeface="Calibri" panose="020F0502020204030204" pitchFamily="34" charset="0"/>
              <a:cs typeface="Times New Roman" panose="02020603050405020304" pitchFamily="18" charset="0"/>
            </a:endParaRP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22144" y="6417681"/>
            <a:ext cx="425555" cy="303794"/>
          </a:xfrm>
          <a:prstGeom prst="rect">
            <a:avLst/>
          </a:prstGeom>
        </p:spPr>
      </p:pic>
    </p:spTree>
    <p:extLst>
      <p:ext uri="{BB962C8B-B14F-4D97-AF65-F5344CB8AC3E}">
        <p14:creationId xmlns:p14="http://schemas.microsoft.com/office/powerpoint/2010/main" val="281803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1122218" y="434850"/>
            <a:ext cx="8859982" cy="1297420"/>
          </a:xfrm>
        </p:spPr>
        <p:txBody>
          <a:bodyPr>
            <a:normAutofit/>
          </a:bodyPr>
          <a:lstStyle/>
          <a:p>
            <a:r>
              <a:rPr lang="en-US" sz="4800" b="1" dirty="0">
                <a:solidFill>
                  <a:schemeClr val="accent5">
                    <a:lumMod val="50000"/>
                  </a:schemeClr>
                </a:solidFill>
                <a:latin typeface="Abadi MT Condensed Light" panose="020B0306030101010103" pitchFamily="34" charset="77"/>
              </a:rPr>
              <a:t>4. Vive tu verdadero yo.</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1122218" y="2097395"/>
            <a:ext cx="8859982" cy="4258955"/>
          </a:xfrm>
        </p:spPr>
        <p:txBody>
          <a:bodyPr anchor="t">
            <a:normAutofit/>
          </a:bodyPr>
          <a:lstStyle/>
          <a:p>
            <a:r>
              <a:rPr lang="es-ES" sz="3200" b="0" i="0" dirty="0">
                <a:solidFill>
                  <a:schemeClr val="bg2">
                    <a:lumMod val="25000"/>
                  </a:schemeClr>
                </a:solidFill>
                <a:effectLst/>
                <a:latin typeface="Abadi MT Condensed Light" panose="020B0306030101010103"/>
              </a:rPr>
              <a:t>Es solo cuando tenemos esta relación cercana con Jesús que podemos vivir nuestro verdadero yo.</a:t>
            </a:r>
          </a:p>
          <a:p>
            <a:r>
              <a:rPr lang="es-ES" sz="3200" b="0" i="0" dirty="0">
                <a:solidFill>
                  <a:schemeClr val="bg2">
                    <a:lumMod val="25000"/>
                  </a:schemeClr>
                </a:solidFill>
                <a:effectLst/>
                <a:latin typeface="Abadi MT Condensed Light" panose="020B0306030101010103"/>
              </a:rPr>
              <a:t> Nuestra singularidad constituye el yo auténtico. </a:t>
            </a:r>
          </a:p>
          <a:p>
            <a:r>
              <a:rPr lang="es-ES" sz="3200" b="0" i="0" dirty="0">
                <a:solidFill>
                  <a:schemeClr val="bg2">
                    <a:lumMod val="25000"/>
                  </a:schemeClr>
                </a:solidFill>
                <a:effectLst/>
                <a:latin typeface="Abadi MT Condensed Light" panose="020B0306030101010103"/>
              </a:rPr>
              <a:t>Si nos acercamos a Él todos los días, Él nos ayudará a vivir una vida floreciente usando todo nuestro potencial.</a:t>
            </a:r>
            <a:endParaRPr lang="en-US" sz="3200" dirty="0">
              <a:solidFill>
                <a:schemeClr val="bg2">
                  <a:lumMod val="25000"/>
                </a:schemeClr>
              </a:solidFill>
              <a:latin typeface="Abadi MT Condensed Light" panose="020B0306030101010103"/>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15</a:t>
            </a:fld>
            <a:endParaRPr lang="en-US">
              <a:solidFill>
                <a:prstClr val="black">
                  <a:tint val="75000"/>
                </a:prstClr>
              </a:solidFill>
            </a:endParaRPr>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834902" y="6372559"/>
            <a:ext cx="4717307" cy="348916"/>
          </a:xfrm>
        </p:spPr>
        <p:txBody>
          <a:bodyPr/>
          <a:lstStyle/>
          <a:p>
            <a:pPr>
              <a:lnSpc>
                <a:spcPct val="107000"/>
              </a:lnSpc>
              <a:spcAft>
                <a:spcPts val="800"/>
              </a:spcAft>
            </a:pPr>
            <a:r>
              <a:rPr lang="es-419"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050" dirty="0">
              <a:solidFill>
                <a:schemeClr val="bg1">
                  <a:lumMod val="85000"/>
                </a:schemeClr>
              </a:solidFill>
              <a:ea typeface="Calibri" panose="020F0502020204030204" pitchFamily="34" charset="0"/>
              <a:cs typeface="Times New Roman" panose="02020603050405020304" pitchFamily="18" charset="0"/>
            </a:endParaRP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409347" y="6433890"/>
            <a:ext cx="425555" cy="303794"/>
          </a:xfrm>
          <a:prstGeom prst="rect">
            <a:avLst/>
          </a:prstGeom>
        </p:spPr>
      </p:pic>
    </p:spTree>
    <p:extLst>
      <p:ext uri="{BB962C8B-B14F-4D97-AF65-F5344CB8AC3E}">
        <p14:creationId xmlns:p14="http://schemas.microsoft.com/office/powerpoint/2010/main" val="423946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a:bodyPr>
          <a:lstStyle/>
          <a:p>
            <a:r>
              <a:rPr lang="en-US" sz="4800" b="1" dirty="0">
                <a:solidFill>
                  <a:schemeClr val="accent1">
                    <a:lumMod val="50000"/>
                  </a:schemeClr>
                </a:solidFill>
                <a:latin typeface="Abadi MT Condensed Light" panose="020B0306030101010103"/>
              </a:rPr>
              <a:t>5.</a:t>
            </a:r>
            <a:r>
              <a:rPr lang="en-US" sz="4800" b="1" i="0" dirty="0">
                <a:solidFill>
                  <a:schemeClr val="accent1">
                    <a:lumMod val="50000"/>
                  </a:schemeClr>
                </a:solidFill>
                <a:effectLst/>
                <a:latin typeface="Abadi MT Condensed Light" panose="020B0306030101010103"/>
              </a:rPr>
              <a:t> Vive emocionalmente sano.</a:t>
            </a:r>
            <a:endParaRPr lang="en-US" sz="4800" b="1" dirty="0">
              <a:solidFill>
                <a:schemeClr val="accent1">
                  <a:lumMod val="50000"/>
                </a:schemeClr>
              </a:solidFill>
              <a:latin typeface="Abadi MT Condensed Light" panose="020B0306030101010103"/>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939800" y="1783777"/>
            <a:ext cx="8859982" cy="3646054"/>
          </a:xfrm>
        </p:spPr>
        <p:txBody>
          <a:bodyPr anchor="t">
            <a:normAutofit/>
          </a:bodyPr>
          <a:lstStyle/>
          <a:p>
            <a:r>
              <a:rPr lang="es-ES" sz="3200" b="0" i="0" dirty="0">
                <a:solidFill>
                  <a:schemeClr val="bg2">
                    <a:lumMod val="25000"/>
                  </a:schemeClr>
                </a:solidFill>
                <a:effectLst/>
                <a:latin typeface="Abadi MT Condensed Light" panose="020B0306030101010103"/>
              </a:rPr>
              <a:t>“Es para la libertad que Cristo nos ha hecho libres. Estad, pues, firmes, y no os dejéis otra vez agobiar por el yugo de la servidumbre” (Gálatas 5:1).</a:t>
            </a:r>
          </a:p>
          <a:p>
            <a:r>
              <a:rPr lang="es-ES" sz="3200" b="0" i="0" dirty="0">
                <a:solidFill>
                  <a:schemeClr val="bg2">
                    <a:lumMod val="25000"/>
                  </a:schemeClr>
                </a:solidFill>
                <a:effectLst/>
                <a:latin typeface="Abadi MT Condensed Light" panose="020B0306030101010103"/>
              </a:rPr>
              <a:t> El Espíritu Santo ha sido enviado para capacitarnos para liberarnos de nuestras cargas. </a:t>
            </a:r>
          </a:p>
          <a:p>
            <a:r>
              <a:rPr lang="es-ES" sz="3200" b="0" i="0" dirty="0">
                <a:solidFill>
                  <a:schemeClr val="bg2">
                    <a:lumMod val="25000"/>
                  </a:schemeClr>
                </a:solidFill>
                <a:effectLst/>
                <a:latin typeface="Abadi MT Condensed Light" panose="020B0306030101010103"/>
              </a:rPr>
              <a:t>Fuisteis creados </a:t>
            </a:r>
            <a:r>
              <a:rPr lang="es-ES" sz="3200" dirty="0">
                <a:solidFill>
                  <a:schemeClr val="bg2">
                    <a:lumMod val="25000"/>
                  </a:schemeClr>
                </a:solidFill>
                <a:latin typeface="Abadi MT Condensed Light" panose="020B0306030101010103"/>
              </a:rPr>
              <a:t>e</a:t>
            </a:r>
            <a:r>
              <a:rPr lang="es-ES" sz="3200" b="0" i="0" dirty="0">
                <a:solidFill>
                  <a:schemeClr val="bg2">
                    <a:lumMod val="25000"/>
                  </a:schemeClr>
                </a:solidFill>
                <a:effectLst/>
                <a:latin typeface="Abadi MT Condensed Light" panose="020B0306030101010103"/>
              </a:rPr>
              <a:t>n amor y con alegría por un-Dios gozoso que os ama.</a:t>
            </a:r>
            <a:endParaRPr lang="en-US" sz="3200" dirty="0">
              <a:solidFill>
                <a:schemeClr val="bg2">
                  <a:lumMod val="25000"/>
                </a:schemeClr>
              </a:solidFill>
              <a:effectLst/>
              <a:latin typeface="Abadi MT Condensed Light" panose="020B0306030101010103"/>
              <a:ea typeface="Calibri" panose="020F0502020204030204" pitchFamily="34"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16</a:t>
            </a:fld>
            <a:endParaRPr lang="en-US">
              <a:solidFill>
                <a:prstClr val="black">
                  <a:tint val="75000"/>
                </a:prstClr>
              </a:solidFill>
            </a:endParaRPr>
          </a:p>
        </p:txBody>
      </p:sp>
      <p:sp>
        <p:nvSpPr>
          <p:cNvPr id="18" name="Footer Placeholder 11">
            <a:extLst>
              <a:ext uri="{FF2B5EF4-FFF2-40B4-BE49-F238E27FC236}">
                <a16:creationId xmlns:a16="http://schemas.microsoft.com/office/drawing/2014/main" id="{9BE494BC-554C-A1DF-AA45-82FFBACAF442}"/>
              </a:ext>
            </a:extLst>
          </p:cNvPr>
          <p:cNvSpPr>
            <a:spLocks noGrp="1"/>
          </p:cNvSpPr>
          <p:nvPr>
            <p:ph type="ftr" sz="quarter" idx="11"/>
          </p:nvPr>
        </p:nvSpPr>
        <p:spPr>
          <a:xfrm>
            <a:off x="939799" y="6493790"/>
            <a:ext cx="5228525" cy="337812"/>
          </a:xfrm>
        </p:spPr>
        <p:txBody>
          <a:bodyPr/>
          <a:lstStyle/>
          <a:p>
            <a:pPr>
              <a:lnSpc>
                <a:spcPct val="107000"/>
              </a:lnSpc>
              <a:spcAft>
                <a:spcPts val="800"/>
              </a:spcAft>
            </a:pPr>
            <a:r>
              <a:rPr lang="es-419" sz="1400"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400" dirty="0">
              <a:solidFill>
                <a:schemeClr val="bg1">
                  <a:lumMod val="85000"/>
                </a:schemeClr>
              </a:solidFill>
              <a:ea typeface="Calibri" panose="020F0502020204030204" pitchFamily="34" charset="0"/>
              <a:cs typeface="Times New Roman" panose="02020603050405020304" pitchFamily="18" charset="0"/>
            </a:endParaRPr>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09983" y="6447295"/>
            <a:ext cx="425555" cy="303794"/>
          </a:xfrm>
          <a:prstGeom prst="rect">
            <a:avLst/>
          </a:prstGeom>
        </p:spPr>
      </p:pic>
    </p:spTree>
    <p:extLst>
      <p:ext uri="{BB962C8B-B14F-4D97-AF65-F5344CB8AC3E}">
        <p14:creationId xmlns:p14="http://schemas.microsoft.com/office/powerpoint/2010/main" val="18215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41520"/>
            <a:ext cx="8859982" cy="1297420"/>
          </a:xfrm>
        </p:spPr>
        <p:txBody>
          <a:bodyPr>
            <a:normAutofit/>
          </a:bodyPr>
          <a:lstStyle/>
          <a:p>
            <a:r>
              <a:rPr lang="en-US" sz="4800" b="1" dirty="0">
                <a:solidFill>
                  <a:schemeClr val="accent1">
                    <a:lumMod val="50000"/>
                  </a:schemeClr>
                </a:solidFill>
                <a:latin typeface="Sinthya"/>
              </a:rPr>
              <a:t>Vive</a:t>
            </a:r>
            <a:r>
              <a:rPr lang="en-US" sz="3200" dirty="0">
                <a:solidFill>
                  <a:schemeClr val="accent1">
                    <a:lumMod val="50000"/>
                  </a:schemeClr>
                </a:solidFill>
                <a:latin typeface="Roboto" panose="02000000000000000000" pitchFamily="2" charset="0"/>
              </a:rPr>
              <a:t> </a:t>
            </a:r>
            <a:r>
              <a:rPr lang="en-US" sz="3200" b="1" dirty="0">
                <a:solidFill>
                  <a:schemeClr val="accent1">
                    <a:lumMod val="50000"/>
                  </a:schemeClr>
                </a:solidFill>
                <a:latin typeface="Abadi MT Condensed Light"/>
              </a:rPr>
              <a:t>Emocionalmente Sano</a:t>
            </a: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453258"/>
            <a:ext cx="8859982" cy="4258955"/>
          </a:xfrm>
        </p:spPr>
        <p:txBody>
          <a:bodyPr>
            <a:noAutofit/>
          </a:bodyPr>
          <a:lstStyle/>
          <a:p>
            <a:pPr marL="514350" indent="-514350">
              <a:buAutoNum type="arabicPeriod"/>
            </a:pPr>
            <a:r>
              <a:rPr lang="es-ES" b="0" i="0" dirty="0">
                <a:solidFill>
                  <a:schemeClr val="bg2">
                    <a:lumMod val="25000"/>
                  </a:schemeClr>
                </a:solidFill>
                <a:effectLst/>
                <a:latin typeface="Abadi MT Condensed Light"/>
              </a:rPr>
              <a:t>Escucha la voz de Dios en el silencio; pasa tiempo y espera en el Señor. </a:t>
            </a:r>
          </a:p>
          <a:p>
            <a:pPr marL="514350" indent="-514350">
              <a:buAutoNum type="arabicPeriod"/>
            </a:pPr>
            <a:r>
              <a:rPr lang="es-ES" b="0" i="0" dirty="0">
                <a:solidFill>
                  <a:schemeClr val="bg2">
                    <a:lumMod val="25000"/>
                  </a:schemeClr>
                </a:solidFill>
                <a:effectLst/>
                <a:latin typeface="Abadi MT Condensed Light"/>
              </a:rPr>
              <a:t>Crea conciencia de y gestiona tus emociones. </a:t>
            </a:r>
          </a:p>
          <a:p>
            <a:pPr marL="514350" indent="-514350">
              <a:buAutoNum type="arabicPeriod"/>
            </a:pPr>
            <a:r>
              <a:rPr lang="es-ES" b="0" i="0" dirty="0">
                <a:solidFill>
                  <a:schemeClr val="bg2">
                    <a:lumMod val="25000"/>
                  </a:schemeClr>
                </a:solidFill>
                <a:effectLst/>
                <a:latin typeface="Abadi MT Condensed Light"/>
              </a:rPr>
              <a:t>Desarrolla la inteligencia emocional (EQ). </a:t>
            </a:r>
          </a:p>
          <a:p>
            <a:pPr marL="514350" indent="-514350">
              <a:buAutoNum type="arabicPeriod"/>
            </a:pPr>
            <a:r>
              <a:rPr lang="es-ES" b="0" i="0" dirty="0">
                <a:solidFill>
                  <a:schemeClr val="bg2">
                    <a:lumMod val="25000"/>
                  </a:schemeClr>
                </a:solidFill>
                <a:effectLst/>
                <a:latin typeface="Abadi MT Condensed Light"/>
              </a:rPr>
              <a:t>Vive una vida transformada. </a:t>
            </a:r>
          </a:p>
          <a:p>
            <a:pPr marL="514350" indent="-514350">
              <a:buAutoNum type="arabicPeriod"/>
            </a:pPr>
            <a:r>
              <a:rPr lang="es-ES" b="0" i="0" dirty="0">
                <a:solidFill>
                  <a:schemeClr val="bg2">
                    <a:lumMod val="25000"/>
                  </a:schemeClr>
                </a:solidFill>
                <a:effectLst/>
                <a:latin typeface="Abadi MT Condensed Light"/>
              </a:rPr>
              <a:t>Perdónate. Ten compasión y reconoce tus limitaciones. </a:t>
            </a:r>
          </a:p>
          <a:p>
            <a:pPr marL="514350" indent="-514350">
              <a:buAutoNum type="arabicPeriod"/>
            </a:pPr>
            <a:r>
              <a:rPr lang="es-ES" b="0" i="0" dirty="0">
                <a:solidFill>
                  <a:schemeClr val="bg2">
                    <a:lumMod val="25000"/>
                  </a:schemeClr>
                </a:solidFill>
                <a:effectLst/>
                <a:latin typeface="Abadi MT Condensed Light"/>
              </a:rPr>
              <a:t>Ore por ánimo</a:t>
            </a:r>
            <a:r>
              <a:rPr lang="es-ES" sz="3200" b="0" i="0" dirty="0">
                <a:solidFill>
                  <a:srgbClr val="000000"/>
                </a:solidFill>
                <a:effectLst/>
                <a:latin typeface="Abadi MT Condensed Light"/>
              </a:rPr>
              <a:t>. </a:t>
            </a:r>
            <a:endParaRPr lang="en-US" sz="3200" dirty="0">
              <a:latin typeface="Abadi MT Condensed Light"/>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17</a:t>
            </a:fld>
            <a:endParaRPr lang="en-US">
              <a:solidFill>
                <a:prstClr val="black">
                  <a:tint val="75000"/>
                </a:prstClr>
              </a:solidFill>
            </a:endParaRPr>
          </a:p>
        </p:txBody>
      </p:sp>
      <p:pic>
        <p:nvPicPr>
          <p:cNvPr id="2" name="Picture 1" descr="Background pattern&#10;&#10;Description automatically generated with medium confidence">
            <a:extLst>
              <a:ext uri="{FF2B5EF4-FFF2-40B4-BE49-F238E27FC236}">
                <a16:creationId xmlns:a16="http://schemas.microsoft.com/office/drawing/2014/main" id="{309C8750-7CE3-6D1F-B68D-EC60AA2ACAF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7" name="TextBox 6">
            <a:extLst>
              <a:ext uri="{FF2B5EF4-FFF2-40B4-BE49-F238E27FC236}">
                <a16:creationId xmlns:a16="http://schemas.microsoft.com/office/drawing/2014/main" id="{3A6BF101-CAD3-4322-1A6E-C40B64F9D681}"/>
              </a:ext>
            </a:extLst>
          </p:cNvPr>
          <p:cNvSpPr txBox="1"/>
          <p:nvPr/>
        </p:nvSpPr>
        <p:spPr>
          <a:xfrm>
            <a:off x="718167" y="6400412"/>
            <a:ext cx="6864069" cy="276999"/>
          </a:xfrm>
          <a:prstGeom prst="rect">
            <a:avLst/>
          </a:prstGeom>
          <a:noFill/>
        </p:spPr>
        <p:txBody>
          <a:bodyPr wrap="square">
            <a:spAutoFit/>
          </a:bodyPr>
          <a:lstStyle/>
          <a:p>
            <a:r>
              <a:rPr lang="es-ES" sz="1200" dirty="0">
                <a:solidFill>
                  <a:schemeClr val="bg1">
                    <a:lumMod val="85000"/>
                  </a:schemeClr>
                </a:solidFill>
                <a:latin typeface="Roboto" panose="02000000000000000000" pitchFamily="2" charset="0"/>
              </a:rPr>
              <a:t>Día de Énfasis en el Ministerio de la Mujer | 10 de junio de 2023</a:t>
            </a:r>
            <a:endParaRPr lang="en-US" sz="1200" dirty="0">
              <a:solidFill>
                <a:schemeClr val="bg1">
                  <a:lumMod val="85000"/>
                </a:schemeClr>
              </a:solidFill>
            </a:endParaRPr>
          </a:p>
        </p:txBody>
      </p:sp>
    </p:spTree>
    <p:extLst>
      <p:ext uri="{BB962C8B-B14F-4D97-AF65-F5344CB8AC3E}">
        <p14:creationId xmlns:p14="http://schemas.microsoft.com/office/powerpoint/2010/main" val="359115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s-CO" sz="4800"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Ama a tu Prójimo</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ormAutofit/>
          </a:bodyPr>
          <a:lstStyle/>
          <a:p>
            <a:pPr>
              <a:spcBef>
                <a:spcPts val="0"/>
              </a:spcBef>
            </a:pPr>
            <a:r>
              <a:rPr lang="es-CO"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Debemos reconocer que estamos hechos a la imagen de Dios y también lo es cualquier otra persona sobre la faz de la tierra.</a:t>
            </a:r>
          </a:p>
          <a:p>
            <a:pPr>
              <a:spcBef>
                <a:spcPts val="0"/>
              </a:spcBef>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a:spcBef>
                <a:spcPts val="0"/>
              </a:spcBef>
            </a:pPr>
            <a:r>
              <a:rPr lang="es-CO"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Habiendo sido creada a la imagen de Dios, cada persona en la tierra merece respeto, dignidad y valor.</a:t>
            </a:r>
          </a:p>
          <a:p>
            <a:pPr>
              <a:spcBef>
                <a:spcPts val="0"/>
              </a:spcBef>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a:spcBef>
                <a:spcPts val="0"/>
              </a:spcBef>
            </a:pPr>
            <a:r>
              <a:rPr lang="es-CO"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El amor incondicional que Dios tiene por sus seres creados se llama amor </a:t>
            </a:r>
            <a:r>
              <a:rPr lang="en-ZA" i="1" dirty="0" err="1">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á</a:t>
            </a:r>
            <a:r>
              <a:rPr lang="en-ZA" i="1"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gape</a:t>
            </a:r>
            <a:r>
              <a:rPr lang="en-ZA" i="1"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18</a:t>
            </a:fld>
            <a:endParaRPr lang="en-US"/>
          </a:p>
        </p:txBody>
      </p:sp>
      <p:sp>
        <p:nvSpPr>
          <p:cNvPr id="2" name="Footer Placeholder 11">
            <a:extLst>
              <a:ext uri="{FF2B5EF4-FFF2-40B4-BE49-F238E27FC236}">
                <a16:creationId xmlns:a16="http://schemas.microsoft.com/office/drawing/2014/main" id="{377A10BD-7AE1-FA01-8162-650295D876D7}"/>
              </a:ext>
            </a:extLst>
          </p:cNvPr>
          <p:cNvSpPr>
            <a:spLocks noGrp="1"/>
          </p:cNvSpPr>
          <p:nvPr>
            <p:ph type="ftr" sz="quarter" idx="11"/>
          </p:nvPr>
        </p:nvSpPr>
        <p:spPr>
          <a:xfrm>
            <a:off x="626440" y="6356349"/>
            <a:ext cx="4555159" cy="365126"/>
          </a:xfrm>
        </p:spPr>
        <p:txBody>
          <a:bodyPr/>
          <a:lstStyle/>
          <a:p>
            <a:pPr algn="l"/>
            <a:r>
              <a:rPr lang="es-CO" dirty="0">
                <a:solidFill>
                  <a:schemeClr val="bg1">
                    <a:lumMod val="85000"/>
                  </a:schemeClr>
                </a:solidFill>
              </a:rPr>
              <a:t>Día de Énfasis en el Ministerio de la Mujer | 10 de junio de 2023</a:t>
            </a:r>
            <a:endParaRPr lang="en-US" dirty="0">
              <a:solidFill>
                <a:schemeClr val="bg1">
                  <a:lumMod val="85000"/>
                </a:schemeClr>
              </a:solidFill>
            </a:endParaRPr>
          </a:p>
        </p:txBody>
      </p:sp>
      <p:pic>
        <p:nvPicPr>
          <p:cNvPr id="3" name="Picture 2" descr="Background pattern&#10;&#10;Description automatically generated with medium confidence">
            <a:extLst>
              <a:ext uri="{FF2B5EF4-FFF2-40B4-BE49-F238E27FC236}">
                <a16:creationId xmlns:a16="http://schemas.microsoft.com/office/drawing/2014/main" id="{37DF3931-0C6E-C8DA-B318-F676B243E89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95931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B7D454-7FD7-5F70-CC0B-47C0C2B54A1C}"/>
              </a:ext>
            </a:extLst>
          </p:cNvPr>
          <p:cNvSpPr>
            <a:spLocks noGrp="1"/>
          </p:cNvSpPr>
          <p:nvPr>
            <p:ph type="title"/>
          </p:nvPr>
        </p:nvSpPr>
        <p:spPr>
          <a:xfrm>
            <a:off x="443922" y="-175801"/>
            <a:ext cx="7154847" cy="1325563"/>
          </a:xfrm>
        </p:spPr>
        <p:txBody>
          <a:bodyPr>
            <a:normAutofit fontScale="90000"/>
          </a:bodyPr>
          <a:lstStyle/>
          <a:p>
            <a:br>
              <a:rPr lang="en-US" sz="4900" b="1" dirty="0">
                <a:solidFill>
                  <a:schemeClr val="accent5">
                    <a:lumMod val="50000"/>
                  </a:schemeClr>
                </a:solidFill>
                <a:latin typeface="Sinthya" panose="02000500000000000000" pitchFamily="2" charset="0"/>
              </a:rPr>
            </a:br>
            <a:r>
              <a:rPr lang="es-CO" sz="3600" b="1" dirty="0">
                <a:solidFill>
                  <a:schemeClr val="accent5">
                    <a:lumMod val="50000"/>
                  </a:schemeClr>
                </a:solidFill>
                <a:latin typeface="Sinthya" panose="02000500000000000000" pitchFamily="2" charset="0"/>
              </a:rPr>
              <a:t>Consejos para mostrar </a:t>
            </a:r>
            <a:r>
              <a:rPr lang="es-CO" sz="4900" b="1" dirty="0">
                <a:solidFill>
                  <a:schemeClr val="accent5">
                    <a:lumMod val="50000"/>
                  </a:schemeClr>
                </a:solidFill>
                <a:latin typeface="Sinthya" panose="02000500000000000000" pitchFamily="2" charset="0"/>
              </a:rPr>
              <a:t>amor  </a:t>
            </a:r>
            <a:r>
              <a:rPr lang="es-CO" sz="4000" b="1" dirty="0">
                <a:solidFill>
                  <a:schemeClr val="accent5">
                    <a:lumMod val="50000"/>
                  </a:schemeClr>
                </a:solidFill>
                <a:latin typeface="Sinthya" panose="02000500000000000000" pitchFamily="2" charset="0"/>
              </a:rPr>
              <a:t>y</a:t>
            </a:r>
            <a:r>
              <a:rPr lang="es-CO" sz="4900" b="1" dirty="0">
                <a:solidFill>
                  <a:schemeClr val="accent5">
                    <a:lumMod val="50000"/>
                  </a:schemeClr>
                </a:solidFill>
                <a:latin typeface="Sinthya" panose="02000500000000000000" pitchFamily="2" charset="0"/>
              </a:rPr>
              <a:t> respeto </a:t>
            </a:r>
            <a:r>
              <a:rPr lang="es-CO" sz="4000" b="1" dirty="0">
                <a:solidFill>
                  <a:schemeClr val="accent5">
                    <a:lumMod val="50000"/>
                  </a:schemeClr>
                </a:solidFill>
                <a:latin typeface="Sinthya" panose="02000500000000000000" pitchFamily="2" charset="0"/>
              </a:rPr>
              <a:t>incondicional</a:t>
            </a:r>
            <a:endParaRPr lang="en-US" sz="2700" b="1" dirty="0">
              <a:solidFill>
                <a:schemeClr val="accent5">
                  <a:lumMod val="50000"/>
                </a:schemeClr>
              </a:solidFill>
              <a:latin typeface="Sinthya" panose="02000500000000000000" pitchFamily="2" charset="0"/>
            </a:endParaRPr>
          </a:p>
        </p:txBody>
      </p:sp>
      <p:sp>
        <p:nvSpPr>
          <p:cNvPr id="10" name="Content Placeholder 9">
            <a:extLst>
              <a:ext uri="{FF2B5EF4-FFF2-40B4-BE49-F238E27FC236}">
                <a16:creationId xmlns:a16="http://schemas.microsoft.com/office/drawing/2014/main" id="{05D1775C-B8B0-D5A1-5B2D-C6C72D38FF8E}"/>
              </a:ext>
            </a:extLst>
          </p:cNvPr>
          <p:cNvSpPr>
            <a:spLocks noGrp="1"/>
          </p:cNvSpPr>
          <p:nvPr>
            <p:ph idx="1"/>
          </p:nvPr>
        </p:nvSpPr>
        <p:spPr>
          <a:xfrm>
            <a:off x="547721" y="2188017"/>
            <a:ext cx="9677400" cy="4514418"/>
          </a:xfrm>
        </p:spPr>
        <p:txBody>
          <a:bodyPr>
            <a:normAutofit fontScale="77500" lnSpcReduction="20000"/>
          </a:bodyPr>
          <a:lstStyle/>
          <a:p>
            <a:pPr marL="0" marR="0" lvl="0" indent="0">
              <a:lnSpc>
                <a:spcPct val="150000"/>
              </a:lnSpc>
              <a:spcBef>
                <a:spcPts val="0"/>
              </a:spcBef>
              <a:spcAft>
                <a:spcPts val="0"/>
              </a:spcAft>
              <a:buNone/>
            </a:pPr>
            <a:r>
              <a:rPr lang="en-ZA" sz="3200" b="1" dirty="0" err="1">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Empatizar</a:t>
            </a:r>
            <a:r>
              <a:rPr lang="en-ZA" sz="32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en-ZA" sz="3200" b="1" dirty="0" err="1">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simpatizar</a:t>
            </a:r>
            <a:r>
              <a:rPr lang="en-ZA" sz="32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es-CO"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Llevad las cargas los unos de los otros. (Gálatas 6:2).</a:t>
            </a:r>
          </a:p>
          <a:p>
            <a:pPr marL="0" marR="0" lvl="0" indent="0">
              <a:lnSpc>
                <a:spcPct val="150000"/>
              </a:lnSpc>
              <a:spcBef>
                <a:spcPts val="0"/>
              </a:spcBef>
              <a:spcAft>
                <a:spcPts val="0"/>
              </a:spcAft>
              <a:buNone/>
            </a:pPr>
            <a:r>
              <a:rPr lang="en-ZA" sz="3200" b="1" dirty="0" err="1">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Sirve</a:t>
            </a: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s-CO"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Dar una mano amiga, dar apoyo (Mateo 25:35-40).</a:t>
            </a:r>
          </a:p>
          <a:p>
            <a:pPr marL="0" marR="0" lvl="0" indent="0">
              <a:lnSpc>
                <a:spcPct val="150000"/>
              </a:lnSpc>
              <a:spcBef>
                <a:spcPts val="0"/>
              </a:spcBef>
              <a:spcAft>
                <a:spcPts val="0"/>
              </a:spcAft>
              <a:buNone/>
            </a:pPr>
            <a:r>
              <a:rPr lang="en-ZA" sz="3200" b="1" dirty="0" err="1">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Valor</a:t>
            </a: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s-CO"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Muestre tanto cuidado por ellos como por usted mismo (Efesios 5:28).</a:t>
            </a:r>
          </a:p>
          <a:p>
            <a:pPr marL="0" marR="0" lvl="0" indent="0">
              <a:lnSpc>
                <a:spcPct val="150000"/>
              </a:lnSpc>
              <a:spcBef>
                <a:spcPts val="0"/>
              </a:spcBef>
              <a:spcAft>
                <a:spcPts val="0"/>
              </a:spcAft>
              <a:buNone/>
            </a:pPr>
            <a:r>
              <a:rPr lang="en-ZA" sz="3200" b="1" dirty="0" err="1">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Alegrarse</a:t>
            </a: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s-CO"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Aprecia su éxito sin sentir celos (Romanos 12:15).</a:t>
            </a:r>
          </a:p>
          <a:p>
            <a:pPr marL="0" marR="0" lvl="0" indent="0">
              <a:lnSpc>
                <a:spcPct val="150000"/>
              </a:lnSpc>
              <a:spcBef>
                <a:spcPts val="0"/>
              </a:spcBef>
              <a:spcAft>
                <a:spcPts val="0"/>
              </a:spcAft>
              <a:buNone/>
            </a:pPr>
            <a:r>
              <a:rPr lang="en-ZA" sz="3200" b="1" dirty="0" err="1">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Provee</a:t>
            </a: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s-CO"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Cuando tengan necesidad, comparte con ellos (Mateo 5:42; Romanos 12:13).</a:t>
            </a:r>
          </a:p>
          <a:p>
            <a:pPr marL="0" marR="0" lvl="0" indent="0">
              <a:lnSpc>
                <a:spcPct val="150000"/>
              </a:lnSpc>
              <a:spcBef>
                <a:spcPts val="0"/>
              </a:spcBef>
              <a:spcAft>
                <a:spcPts val="0"/>
              </a:spcAft>
              <a:buNone/>
            </a:pPr>
            <a:r>
              <a:rPr lang="en-ZA" sz="3200" b="1" dirty="0">
                <a:solidFill>
                  <a:schemeClr val="accent5">
                    <a:lumMod val="50000"/>
                  </a:schemeClr>
                </a:solidFill>
                <a:latin typeface="Abadi MT Condensed Light" panose="020B0306030101010103" pitchFamily="34" charset="77"/>
                <a:ea typeface="Calibri" panose="020F0502020204030204" pitchFamily="34" charset="0"/>
              </a:rPr>
              <a:t>No </a:t>
            </a:r>
            <a:r>
              <a:rPr lang="en-ZA" sz="3200" b="1" dirty="0" err="1">
                <a:solidFill>
                  <a:schemeClr val="accent5">
                    <a:lumMod val="50000"/>
                  </a:schemeClr>
                </a:solidFill>
                <a:latin typeface="Abadi MT Condensed Light" panose="020B0306030101010103" pitchFamily="34" charset="77"/>
                <a:ea typeface="Calibri" panose="020F0502020204030204" pitchFamily="34" charset="0"/>
              </a:rPr>
              <a:t>juzgues</a:t>
            </a:r>
            <a:r>
              <a:rPr lang="en-ZA" sz="3200" b="1" dirty="0">
                <a:solidFill>
                  <a:schemeClr val="accent5">
                    <a:lumMod val="50000"/>
                  </a:schemeClr>
                </a:solidFill>
                <a:latin typeface="Abadi MT Condensed Light" panose="020B0306030101010103" pitchFamily="34" charset="77"/>
                <a:ea typeface="Calibri" panose="020F0502020204030204" pitchFamily="34" charset="0"/>
              </a:rPr>
              <a:t>. </a:t>
            </a:r>
            <a:r>
              <a:rPr lang="es-CO" dirty="0">
                <a:solidFill>
                  <a:schemeClr val="tx1">
                    <a:lumMod val="75000"/>
                    <a:lumOff val="25000"/>
                  </a:schemeClr>
                </a:solidFill>
                <a:latin typeface="Abadi MT Condensed Light" panose="020B0306030101010103" pitchFamily="34" charset="77"/>
                <a:ea typeface="Calibri" panose="020F0502020204030204" pitchFamily="34" charset="0"/>
              </a:rPr>
              <a:t>Permita que Dios sea el juez (Mateo 7:1-5; Romanos 15:19).</a:t>
            </a:r>
          </a:p>
          <a:p>
            <a:pPr marL="0" marR="0" lvl="0" indent="0">
              <a:lnSpc>
                <a:spcPct val="150000"/>
              </a:lnSpc>
              <a:spcBef>
                <a:spcPts val="0"/>
              </a:spcBef>
              <a:spcAft>
                <a:spcPts val="0"/>
              </a:spcAft>
              <a:buNone/>
            </a:pPr>
            <a:r>
              <a:rPr lang="en-ZA" sz="3200" b="1" dirty="0" err="1">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Acepte</a:t>
            </a: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sz="32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s-CO"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No te detengas en las diferencias. (Romanos 15:7-12).</a:t>
            </a:r>
            <a:endParaRPr lang="en-US" sz="4400" dirty="0">
              <a:solidFill>
                <a:schemeClr val="tx1">
                  <a:lumMod val="75000"/>
                  <a:lumOff val="25000"/>
                </a:schemeClr>
              </a:solidFill>
              <a:latin typeface="Abadi MT Condensed Light" panose="020B0306030101010103" pitchFamily="34" charset="77"/>
            </a:endParaRPr>
          </a:p>
        </p:txBody>
      </p:sp>
      <p:sp>
        <p:nvSpPr>
          <p:cNvPr id="8" name="Slide Number Placeholder 7">
            <a:extLst>
              <a:ext uri="{FF2B5EF4-FFF2-40B4-BE49-F238E27FC236}">
                <a16:creationId xmlns:a16="http://schemas.microsoft.com/office/drawing/2014/main" id="{6846E7AB-EBB6-E03C-21C3-82BF9C155C45}"/>
              </a:ext>
            </a:extLst>
          </p:cNvPr>
          <p:cNvSpPr>
            <a:spLocks noGrp="1"/>
          </p:cNvSpPr>
          <p:nvPr>
            <p:ph type="sldNum" sz="quarter" idx="12"/>
          </p:nvPr>
        </p:nvSpPr>
        <p:spPr/>
        <p:txBody>
          <a:bodyPr/>
          <a:lstStyle/>
          <a:p>
            <a:fld id="{A5D17016-2A0F-CE4A-995C-3BD64DEC97AB}" type="slidenum">
              <a:rPr lang="en-US" smtClean="0"/>
              <a:t>19</a:t>
            </a:fld>
            <a:endParaRPr lang="en-US"/>
          </a:p>
        </p:txBody>
      </p:sp>
      <p:sp>
        <p:nvSpPr>
          <p:cNvPr id="11" name="Footer Placeholder 3">
            <a:extLst>
              <a:ext uri="{FF2B5EF4-FFF2-40B4-BE49-F238E27FC236}">
                <a16:creationId xmlns:a16="http://schemas.microsoft.com/office/drawing/2014/main" id="{AAB56D85-97DD-9195-3FA0-FFC659F20379}"/>
              </a:ext>
            </a:extLst>
          </p:cNvPr>
          <p:cNvSpPr>
            <a:spLocks noGrp="1"/>
          </p:cNvSpPr>
          <p:nvPr>
            <p:ph type="ftr" sz="quarter" idx="11"/>
          </p:nvPr>
        </p:nvSpPr>
        <p:spPr>
          <a:xfrm>
            <a:off x="412460" y="6531552"/>
            <a:ext cx="4591339" cy="466148"/>
          </a:xfrm>
        </p:spPr>
        <p:txBody>
          <a:bodyPr/>
          <a:lstStyle/>
          <a:p>
            <a:pPr algn="l"/>
            <a:r>
              <a:rPr lang="es-CO" dirty="0">
                <a:solidFill>
                  <a:schemeClr val="bg1">
                    <a:lumMod val="85000"/>
                  </a:schemeClr>
                </a:solidFill>
              </a:rPr>
              <a:t>Día de Énfasis en el Ministerio de la Mujer | 10 de junio de 2023</a:t>
            </a:r>
            <a:endParaRPr lang="en-US" dirty="0">
              <a:solidFill>
                <a:schemeClr val="bg1">
                  <a:lumMod val="85000"/>
                </a:schemeClr>
              </a:solidFill>
            </a:endParaRPr>
          </a:p>
        </p:txBody>
      </p:sp>
      <p:pic>
        <p:nvPicPr>
          <p:cNvPr id="12" name="Picture 11" descr="Background pattern&#10;&#10;Description automatically generated with medium confidence">
            <a:extLst>
              <a:ext uri="{FF2B5EF4-FFF2-40B4-BE49-F238E27FC236}">
                <a16:creationId xmlns:a16="http://schemas.microsoft.com/office/drawing/2014/main" id="{F428DCD5-DBA1-2DB1-8E03-24804871641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Tree>
    <p:extLst>
      <p:ext uri="{BB962C8B-B14F-4D97-AF65-F5344CB8AC3E}">
        <p14:creationId xmlns:p14="http://schemas.microsoft.com/office/powerpoint/2010/main" val="306867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95037-8B03-5E8E-9603-480975C78AD8}"/>
              </a:ext>
            </a:extLst>
          </p:cNvPr>
          <p:cNvSpPr>
            <a:spLocks noGrp="1"/>
          </p:cNvSpPr>
          <p:nvPr>
            <p:ph type="title"/>
          </p:nvPr>
        </p:nvSpPr>
        <p:spPr>
          <a:xfrm>
            <a:off x="831850" y="1709738"/>
            <a:ext cx="8741641" cy="2852737"/>
          </a:xfrm>
        </p:spPr>
        <p:txBody>
          <a:bodyPr/>
          <a:lstStyle/>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dirty="0">
                <a:solidFill>
                  <a:schemeClr val="accent1">
                    <a:lumMod val="50000"/>
                  </a:schemeClr>
                </a:solidFill>
                <a:latin typeface="Abadi MT Condensed Light" panose="020B0306030101010103" pitchFamily="34" charset="77"/>
              </a:rPr>
              <a:t>MADUREZ ESPIRITUAL</a:t>
            </a:r>
          </a:p>
        </p:txBody>
      </p:sp>
      <p:sp>
        <p:nvSpPr>
          <p:cNvPr id="5" name="Text Placeholder 4">
            <a:extLst>
              <a:ext uri="{FF2B5EF4-FFF2-40B4-BE49-F238E27FC236}">
                <a16:creationId xmlns:a16="http://schemas.microsoft.com/office/drawing/2014/main" id="{97542E68-42EA-EF27-398B-85D3196FB14E}"/>
              </a:ext>
            </a:extLst>
          </p:cNvPr>
          <p:cNvSpPr>
            <a:spLocks noGrp="1"/>
          </p:cNvSpPr>
          <p:nvPr>
            <p:ph type="body" idx="1"/>
          </p:nvPr>
        </p:nvSpPr>
        <p:spPr>
          <a:xfrm>
            <a:off x="831850" y="4589463"/>
            <a:ext cx="8741641" cy="1500187"/>
          </a:xfrm>
        </p:spPr>
        <p:txBody>
          <a:bodyPr/>
          <a:lstStyle/>
          <a:p>
            <a:r>
              <a:rPr lang="es-ES" b="0" i="0" dirty="0">
                <a:solidFill>
                  <a:schemeClr val="accent1">
                    <a:lumMod val="75000"/>
                  </a:schemeClr>
                </a:solidFill>
                <a:effectLst/>
              </a:rPr>
              <a:t>Llegar a ser quienes Dios nos creó para ser</a:t>
            </a:r>
            <a:endParaRPr lang="en-US" dirty="0">
              <a:solidFill>
                <a:schemeClr val="accent1">
                  <a:lumMod val="75000"/>
                </a:schemeClr>
              </a:solidFill>
            </a:endParaRPr>
          </a:p>
        </p:txBody>
      </p:sp>
      <p:sp>
        <p:nvSpPr>
          <p:cNvPr id="6" name="Footer Placeholder 5">
            <a:extLst>
              <a:ext uri="{FF2B5EF4-FFF2-40B4-BE49-F238E27FC236}">
                <a16:creationId xmlns:a16="http://schemas.microsoft.com/office/drawing/2014/main" id="{71C12A70-F340-4454-DF46-5D393A3266D5}"/>
              </a:ext>
            </a:extLst>
          </p:cNvPr>
          <p:cNvSpPr>
            <a:spLocks noGrp="1"/>
          </p:cNvSpPr>
          <p:nvPr>
            <p:ph type="ftr" sz="quarter" idx="11"/>
          </p:nvPr>
        </p:nvSpPr>
        <p:spPr>
          <a:xfrm>
            <a:off x="515761" y="6325684"/>
            <a:ext cx="4571628" cy="365125"/>
          </a:xfrm>
        </p:spPr>
        <p:txBody>
          <a:bodyPr/>
          <a:lstStyle/>
          <a:p>
            <a:pPr>
              <a:lnSpc>
                <a:spcPct val="107000"/>
              </a:lnSpc>
              <a:spcAft>
                <a:spcPts val="800"/>
              </a:spcAft>
            </a:pPr>
            <a:r>
              <a:rPr lang="es-419"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050" dirty="0">
              <a:solidFill>
                <a:schemeClr val="bg1">
                  <a:lumMod val="85000"/>
                </a:schemeClr>
              </a:solidFill>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2</a:t>
            </a:fld>
            <a:endParaRPr lang="en-US">
              <a:solidFill>
                <a:prstClr val="black">
                  <a:tint val="75000"/>
                </a:prstClr>
              </a:solidFill>
            </a:endParaRPr>
          </a:p>
        </p:txBody>
      </p:sp>
      <p:pic>
        <p:nvPicPr>
          <p:cNvPr id="8" name="Picture 7" descr="Background pattern&#10;&#10;Description automatically generated with medium confidence">
            <a:extLst>
              <a:ext uri="{FF2B5EF4-FFF2-40B4-BE49-F238E27FC236}">
                <a16:creationId xmlns:a16="http://schemas.microsoft.com/office/drawing/2014/main" id="{D47CA9D5-6037-7AC7-1F8A-D249C5A7AF5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3131331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797984" y="405373"/>
            <a:ext cx="8859982" cy="5419562"/>
          </a:xfrm>
        </p:spPr>
        <p:txBody>
          <a:bodyPr>
            <a:normAutofit/>
          </a:bodyPr>
          <a:lstStyle/>
          <a:p>
            <a:pPr marL="0" indent="0">
              <a:spcBef>
                <a:spcPts val="0"/>
              </a:spcBef>
              <a:buNone/>
            </a:pPr>
            <a:r>
              <a:rPr lang="es-CO" sz="4000" dirty="0">
                <a:solidFill>
                  <a:srgbClr val="000000"/>
                </a:solidFill>
                <a:latin typeface="Avenir Next" panose="020B0503020202020204" pitchFamily="34" charset="0"/>
                <a:ea typeface="Calibri" panose="020F0502020204030204" pitchFamily="34" charset="0"/>
                <a:cs typeface="Calibri" panose="020F0502020204030204" pitchFamily="34" charset="0"/>
              </a:rPr>
              <a:t>“Dejar sin alivio a un prójimo que sufre es una violación de la ley de Dios... El que ama a Dios no sólo amará a sus semejantes, sino que considerará con tierna compasión a las criaturas que Dios ha creado. Cuando el Espíritu de Dios está en el hombre, lo lleva a aliviar en lugar de crear sufrimiento... </a:t>
            </a:r>
            <a:endParaRPr lang="en-US" sz="4000" dirty="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20</a:t>
            </a:fld>
            <a:endParaRPr lang="en-US"/>
          </a:p>
        </p:txBody>
      </p:sp>
      <p:sp>
        <p:nvSpPr>
          <p:cNvPr id="6" name="Footer Placeholder 11">
            <a:extLst>
              <a:ext uri="{FF2B5EF4-FFF2-40B4-BE49-F238E27FC236}">
                <a16:creationId xmlns:a16="http://schemas.microsoft.com/office/drawing/2014/main" id="{75BBB268-DF65-3C51-116E-A2115193A660}"/>
              </a:ext>
            </a:extLst>
          </p:cNvPr>
          <p:cNvSpPr>
            <a:spLocks noGrp="1"/>
          </p:cNvSpPr>
          <p:nvPr>
            <p:ph type="ftr" sz="quarter" idx="11"/>
          </p:nvPr>
        </p:nvSpPr>
        <p:spPr>
          <a:xfrm>
            <a:off x="527050" y="6325685"/>
            <a:ext cx="4794250" cy="334460"/>
          </a:xfrm>
        </p:spPr>
        <p:txBody>
          <a:bodyPr/>
          <a:lstStyle/>
          <a:p>
            <a:pPr algn="l"/>
            <a:r>
              <a:rPr lang="es-CO" dirty="0">
                <a:solidFill>
                  <a:schemeClr val="bg1">
                    <a:lumMod val="85000"/>
                  </a:schemeClr>
                </a:solidFill>
              </a:rPr>
              <a:t>Día de Énfasis en el Ministerio de la Mujer | 10 de junio de 2023</a:t>
            </a:r>
            <a:endParaRPr lang="en-US" dirty="0">
              <a:solidFill>
                <a:schemeClr val="bg1">
                  <a:lumMod val="85000"/>
                </a:schemeClr>
              </a:solidFill>
            </a:endParaRPr>
          </a:p>
        </p:txBody>
      </p:sp>
      <p:pic>
        <p:nvPicPr>
          <p:cNvPr id="7" name="Picture 6" descr="Background pattern&#10;&#10;Description automatically generated with medium confidence">
            <a:extLst>
              <a:ext uri="{FF2B5EF4-FFF2-40B4-BE49-F238E27FC236}">
                <a16:creationId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00080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49489" y="427953"/>
            <a:ext cx="8859982" cy="5419562"/>
          </a:xfrm>
        </p:spPr>
        <p:txBody>
          <a:bodyPr>
            <a:normAutofit/>
          </a:bodyPr>
          <a:lstStyle/>
          <a:p>
            <a:pPr marL="0" indent="0">
              <a:spcBef>
                <a:spcPts val="0"/>
              </a:spcBef>
              <a:buNone/>
            </a:pPr>
            <a:r>
              <a:rPr lang="en-ZA"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s-CO" sz="4000" dirty="0">
                <a:solidFill>
                  <a:srgbClr val="000000"/>
                </a:solidFill>
                <a:latin typeface="Avenir Next" panose="020B0503020202020204" pitchFamily="34" charset="0"/>
                <a:ea typeface="Calibri" panose="020F0502020204030204" pitchFamily="34" charset="0"/>
                <a:cs typeface="Calibri" panose="020F0502020204030204" pitchFamily="34" charset="0"/>
              </a:rPr>
              <a:t>Debemos ocuparnos de cada caso de sufrimiento y considerarnos agentes de Dios para aliviar al necesitado hasta lo más extremo de nuestras habilidades. Debemos ser colaboradores de Dios. Hay algunos que manifiestan gran afecto por sus parientes, por sus amigos y favoritos, que sin embargo no son amables y considerados con aquellos que necesitan tierna simpatía, bondad y amor</a:t>
            </a:r>
            <a:r>
              <a:rPr lang="en-ZA"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sz="4000" dirty="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21</a:t>
            </a:fld>
            <a:endParaRPr lang="en-US"/>
          </a:p>
        </p:txBody>
      </p:sp>
      <p:sp>
        <p:nvSpPr>
          <p:cNvPr id="6" name="Footer Placeholder 11">
            <a:extLst>
              <a:ext uri="{FF2B5EF4-FFF2-40B4-BE49-F238E27FC236}">
                <a16:creationId xmlns:a16="http://schemas.microsoft.com/office/drawing/2014/main" id="{75BBB268-DF65-3C51-116E-A2115193A660}"/>
              </a:ext>
            </a:extLst>
          </p:cNvPr>
          <p:cNvSpPr>
            <a:spLocks noGrp="1"/>
          </p:cNvSpPr>
          <p:nvPr>
            <p:ph type="ftr" sz="quarter" idx="11"/>
          </p:nvPr>
        </p:nvSpPr>
        <p:spPr>
          <a:xfrm>
            <a:off x="527050" y="6325684"/>
            <a:ext cx="4603750" cy="395791"/>
          </a:xfrm>
        </p:spPr>
        <p:txBody>
          <a:bodyPr/>
          <a:lstStyle/>
          <a:p>
            <a:pPr algn="l"/>
            <a:r>
              <a:rPr lang="es-CO" dirty="0">
                <a:solidFill>
                  <a:schemeClr val="bg1">
                    <a:lumMod val="85000"/>
                  </a:schemeClr>
                </a:solidFill>
              </a:rPr>
              <a:t>Día de Énfasis en el Ministerio de la Mujer | 10 de junio de 2023</a:t>
            </a:r>
            <a:endParaRPr lang="en-US" dirty="0">
              <a:solidFill>
                <a:schemeClr val="bg1">
                  <a:lumMod val="85000"/>
                </a:schemeClr>
              </a:solidFill>
            </a:endParaRPr>
          </a:p>
        </p:txBody>
      </p:sp>
      <p:pic>
        <p:nvPicPr>
          <p:cNvPr id="7" name="Picture 6" descr="Background pattern&#10;&#10;Description automatically generated with medium confidence">
            <a:extLst>
              <a:ext uri="{FF2B5EF4-FFF2-40B4-BE49-F238E27FC236}">
                <a16:creationId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54112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88294" y="450529"/>
            <a:ext cx="8859982" cy="5419562"/>
          </a:xfrm>
        </p:spPr>
        <p:txBody>
          <a:bodyPr>
            <a:normAutofit/>
          </a:bodyPr>
          <a:lstStyle/>
          <a:p>
            <a:pPr marL="0" indent="0">
              <a:spcBef>
                <a:spcPts val="0"/>
              </a:spcBef>
              <a:buNone/>
            </a:pPr>
            <a:r>
              <a:rPr lang="en-ZA"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s-CO" sz="4000" dirty="0">
                <a:solidFill>
                  <a:srgbClr val="000000"/>
                </a:solidFill>
                <a:latin typeface="Avenir Next" panose="020B0503020202020204" pitchFamily="34" charset="0"/>
                <a:ea typeface="Calibri" panose="020F0502020204030204" pitchFamily="34" charset="0"/>
                <a:cs typeface="Calibri" panose="020F0502020204030204" pitchFamily="34" charset="0"/>
              </a:rPr>
              <a:t>Preguntémonos con sinceridad de corazón: ¿Quién es mi prójimo? Nuestros prójimos no son simplemente nuestros vecinos y amigos especiales, no son simplemente aquellos que pertenecen a nuestra iglesia o que piensan como nosotros. Nuestros prójimos son toda la familia humana. Debemos hacer el bien a todos los hombres, y especialmente a los que son de la familia de la fe</a:t>
            </a:r>
            <a:r>
              <a:rPr lang="en-ZA"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sz="4000" dirty="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22</a:t>
            </a:fld>
            <a:endParaRPr lang="en-US"/>
          </a:p>
        </p:txBody>
      </p:sp>
      <p:sp>
        <p:nvSpPr>
          <p:cNvPr id="2" name="Footer Placeholder 11">
            <a:extLst>
              <a:ext uri="{FF2B5EF4-FFF2-40B4-BE49-F238E27FC236}">
                <a16:creationId xmlns:a16="http://schemas.microsoft.com/office/drawing/2014/main" id="{88AA8436-CB54-8274-C163-823576A0927C}"/>
              </a:ext>
            </a:extLst>
          </p:cNvPr>
          <p:cNvSpPr>
            <a:spLocks noGrp="1"/>
          </p:cNvSpPr>
          <p:nvPr>
            <p:ph type="ftr" sz="quarter" idx="11"/>
          </p:nvPr>
        </p:nvSpPr>
        <p:spPr>
          <a:xfrm>
            <a:off x="527050" y="6325684"/>
            <a:ext cx="4781550" cy="395791"/>
          </a:xfrm>
        </p:spPr>
        <p:txBody>
          <a:bodyPr/>
          <a:lstStyle/>
          <a:p>
            <a:pPr algn="l"/>
            <a:r>
              <a:rPr lang="es-CO" dirty="0">
                <a:solidFill>
                  <a:schemeClr val="bg1">
                    <a:lumMod val="85000"/>
                  </a:schemeClr>
                </a:solidFill>
              </a:rPr>
              <a:t>Día de Énfasis en el Ministerio de la Mujer | 10 de junio de 2023</a:t>
            </a:r>
            <a:endParaRPr lang="en-US" dirty="0">
              <a:solidFill>
                <a:schemeClr val="bg1">
                  <a:lumMod val="85000"/>
                </a:schemeClr>
              </a:solidFill>
            </a:endParaRPr>
          </a:p>
        </p:txBody>
      </p:sp>
      <p:pic>
        <p:nvPicPr>
          <p:cNvPr id="3" name="Picture 2" descr="Background pattern&#10;&#10;Description automatically generated with medium confidence">
            <a:extLst>
              <a:ext uri="{FF2B5EF4-FFF2-40B4-BE49-F238E27FC236}">
                <a16:creationId xmlns:a16="http://schemas.microsoft.com/office/drawing/2014/main" id="{C11622ED-5DAA-E75A-4804-27D09D978B3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06369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635000" y="1528619"/>
            <a:ext cx="8859982" cy="5419562"/>
          </a:xfrm>
        </p:spPr>
        <p:txBody>
          <a:bodyPr>
            <a:normAutofit/>
          </a:bodyPr>
          <a:lstStyle/>
          <a:p>
            <a:pPr marR="0" indent="0">
              <a:spcBef>
                <a:spcPts val="0"/>
              </a:spcBef>
              <a:spcAft>
                <a:spcPts val="0"/>
              </a:spcAft>
              <a:buNone/>
            </a:pPr>
            <a:r>
              <a:rPr lang="en-ZA"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s-CO" sz="4000" dirty="0">
                <a:solidFill>
                  <a:srgbClr val="000000"/>
                </a:solidFill>
                <a:latin typeface="Avenir Next" panose="020B0503020202020204" pitchFamily="34" charset="0"/>
                <a:ea typeface="Calibri" panose="020F0502020204030204" pitchFamily="34" charset="0"/>
                <a:cs typeface="Calibri" panose="020F0502020204030204" pitchFamily="34" charset="0"/>
              </a:rPr>
              <a:t>Debemos dar al mundo una exhibición de lo que significa cumplir la ley de Dios. Debemos amar a Dios supremamente ya nuestro prójimo como a nosotros mismos.</a:t>
            </a:r>
            <a:r>
              <a:rPr lang="en-ZA" sz="40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en-ZA"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US" sz="4000" dirty="0">
                <a:effectLst/>
                <a:latin typeface="Abadi MT Condensed Light" panose="020B0306030101010103" pitchFamily="34" charset="77"/>
              </a:rPr>
              <a:t> </a:t>
            </a:r>
            <a:endParaRPr lang="en-US" sz="4000" dirty="0">
              <a:latin typeface="Abadi MT Condensed Light" panose="020B0306030101010103" pitchFamily="34" charset="77"/>
            </a:endParaRPr>
          </a:p>
          <a:p>
            <a:pPr marL="0" marR="0" lvl="0" indent="0" algn="r">
              <a:spcBef>
                <a:spcPts val="0"/>
              </a:spcBef>
              <a:spcAft>
                <a:spcPts val="0"/>
              </a:spcAft>
              <a:buNone/>
            </a:pPr>
            <a:r>
              <a:rPr lang="en-US" sz="2400" dirty="0">
                <a:latin typeface="Abadi MT Condensed Light" panose="020B0306030101010103" pitchFamily="34" charset="77"/>
              </a:rPr>
              <a:t>Elena G. de White, </a:t>
            </a:r>
            <a:r>
              <a:rPr lang="en-ZA" sz="2400" i="1" dirty="0" err="1">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Hijos</a:t>
            </a:r>
            <a:r>
              <a:rPr lang="en-ZA" sz="2400" i="1"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e </a:t>
            </a:r>
            <a:r>
              <a:rPr lang="en-ZA" sz="2400" i="1" dirty="0" err="1">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Hijas</a:t>
            </a:r>
            <a:r>
              <a:rPr lang="en-ZA" sz="2400" i="1"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de Dios,</a:t>
            </a:r>
            <a:r>
              <a:rPr lang="en-ZA" sz="24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p. 53</a:t>
            </a:r>
          </a:p>
          <a:p>
            <a:pPr marL="0" marR="0" lvl="0" indent="0" algn="r">
              <a:spcBef>
                <a:spcPts val="0"/>
              </a:spcBef>
              <a:spcAft>
                <a:spcPts val="0"/>
              </a:spcAft>
              <a:buNone/>
            </a:pPr>
            <a:r>
              <a:rPr lang="en-US" sz="2400" dirty="0">
                <a:effectLst/>
                <a:latin typeface="Abadi MT Condensed Light" panose="020B0306030101010103" pitchFamily="34" charset="77"/>
              </a:rPr>
              <a:t> </a:t>
            </a:r>
            <a:endParaRPr lang="en-US" sz="2400" dirty="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23</a:t>
            </a:fld>
            <a:endParaRPr lang="en-US"/>
          </a:p>
        </p:txBody>
      </p:sp>
      <p:sp>
        <p:nvSpPr>
          <p:cNvPr id="2" name="Footer Placeholder 11">
            <a:extLst>
              <a:ext uri="{FF2B5EF4-FFF2-40B4-BE49-F238E27FC236}">
                <a16:creationId xmlns:a16="http://schemas.microsoft.com/office/drawing/2014/main" id="{E19AB4E1-A08A-9E6D-B598-9F3056E7FDF7}"/>
              </a:ext>
            </a:extLst>
          </p:cNvPr>
          <p:cNvSpPr>
            <a:spLocks noGrp="1"/>
          </p:cNvSpPr>
          <p:nvPr>
            <p:ph type="ftr" sz="quarter" idx="11"/>
          </p:nvPr>
        </p:nvSpPr>
        <p:spPr>
          <a:xfrm>
            <a:off x="527049" y="6325684"/>
            <a:ext cx="4361473" cy="365125"/>
          </a:xfrm>
        </p:spPr>
        <p:txBody>
          <a:bodyPr/>
          <a:lstStyle/>
          <a:p>
            <a:pPr algn="l"/>
            <a:r>
              <a:rPr lang="es-CO" dirty="0">
                <a:solidFill>
                  <a:schemeClr val="bg1">
                    <a:lumMod val="85000"/>
                  </a:schemeClr>
                </a:solidFill>
              </a:rPr>
              <a:t>Día de Énfasis en el Ministerio de la Mujer | 10 de junio de 2023</a:t>
            </a:r>
            <a:endParaRPr lang="en-US" dirty="0">
              <a:solidFill>
                <a:schemeClr val="bg1">
                  <a:lumMod val="85000"/>
                </a:schemeClr>
              </a:solidFill>
            </a:endParaRPr>
          </a:p>
        </p:txBody>
      </p:sp>
      <p:pic>
        <p:nvPicPr>
          <p:cNvPr id="3" name="Picture 2" descr="Background pattern&#10;&#10;Description automatically generated with medium confidence">
            <a:extLst>
              <a:ext uri="{FF2B5EF4-FFF2-40B4-BE49-F238E27FC236}">
                <a16:creationId xmlns:a16="http://schemas.microsoft.com/office/drawing/2014/main" id="{9E1CFD35-065C-BCB8-2F0A-09236B3A21E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74670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7D6D156-3019-FEB2-95A4-807E5B19ABC0}"/>
              </a:ext>
            </a:extLst>
          </p:cNvPr>
          <p:cNvSpPr txBox="1">
            <a:spLocks/>
          </p:cNvSpPr>
          <p:nvPr/>
        </p:nvSpPr>
        <p:spPr>
          <a:xfrm>
            <a:off x="-275921" y="433371"/>
            <a:ext cx="6371921" cy="2475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b="1" dirty="0">
                <a:solidFill>
                  <a:schemeClr val="tx1">
                    <a:lumMod val="75000"/>
                    <a:lumOff val="25000"/>
                  </a:schemeClr>
                </a:solidFill>
                <a:latin typeface="Cochocib Script Latin Pro" panose="02000503000000020003" pitchFamily="2" charset="77"/>
              </a:rPr>
              <a:t> </a:t>
            </a:r>
            <a:r>
              <a:rPr lang="en-US" sz="9600" dirty="0">
                <a:solidFill>
                  <a:schemeClr val="accent5">
                    <a:lumMod val="50000"/>
                  </a:schemeClr>
                </a:solidFill>
                <a:latin typeface="Sinthya" panose="02000500000000000000" pitchFamily="2" charset="0"/>
              </a:rPr>
              <a:t>Amor</a:t>
            </a:r>
            <a:r>
              <a:rPr lang="en-US" sz="16600" dirty="0">
                <a:solidFill>
                  <a:schemeClr val="tx1">
                    <a:lumMod val="75000"/>
                    <a:lumOff val="25000"/>
                  </a:schemeClr>
                </a:solidFill>
              </a:rPr>
              <a:t> </a:t>
            </a:r>
            <a:endParaRPr lang="en-US" dirty="0">
              <a:solidFill>
                <a:schemeClr val="tx1">
                  <a:lumMod val="75000"/>
                  <a:lumOff val="25000"/>
                </a:schemeClr>
              </a:solidFill>
              <a:latin typeface="Apple Symbols" panose="02000000000000000000" pitchFamily="2" charset="-79"/>
              <a:ea typeface="Apple Symbols" panose="02000000000000000000" pitchFamily="2" charset="-79"/>
              <a:cs typeface="Apple Symbols" panose="02000000000000000000" pitchFamily="2" charset="-79"/>
            </a:endParaRPr>
          </a:p>
        </p:txBody>
      </p:sp>
      <p:sp>
        <p:nvSpPr>
          <p:cNvPr id="7" name="TextBox 6">
            <a:extLst>
              <a:ext uri="{FF2B5EF4-FFF2-40B4-BE49-F238E27FC236}">
                <a16:creationId xmlns:a16="http://schemas.microsoft.com/office/drawing/2014/main" id="{0EE2D7CB-1F0E-E1EF-D55C-DD97E2E13F2D}"/>
              </a:ext>
            </a:extLst>
          </p:cNvPr>
          <p:cNvSpPr txBox="1"/>
          <p:nvPr/>
        </p:nvSpPr>
        <p:spPr>
          <a:xfrm>
            <a:off x="1344603" y="2443441"/>
            <a:ext cx="4943808" cy="830997"/>
          </a:xfrm>
          <a:prstGeom prst="rect">
            <a:avLst/>
          </a:prstGeom>
          <a:noFill/>
        </p:spPr>
        <p:txBody>
          <a:bodyPr wrap="square">
            <a:spAutoFit/>
          </a:bodyPr>
          <a:lstStyle/>
          <a:p>
            <a:r>
              <a:rPr lang="en-US" sz="4800" dirty="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QUE TRANSFORMA</a:t>
            </a:r>
            <a:endParaRPr lang="en-US" sz="4800" dirty="0">
              <a:solidFill>
                <a:schemeClr val="accent5">
                  <a:lumMod val="50000"/>
                </a:schemeClr>
              </a:solidFill>
              <a:latin typeface="Abadi MT Condensed Light" panose="020B0306030101010103" pitchFamily="34" charset="77"/>
            </a:endParaRPr>
          </a:p>
        </p:txBody>
      </p:sp>
      <p:sp>
        <p:nvSpPr>
          <p:cNvPr id="8" name="TextBox 7">
            <a:extLst>
              <a:ext uri="{FF2B5EF4-FFF2-40B4-BE49-F238E27FC236}">
                <a16:creationId xmlns:a16="http://schemas.microsoft.com/office/drawing/2014/main" id="{CD4D18E6-3916-911A-EB63-1F9F65957E97}"/>
              </a:ext>
            </a:extLst>
          </p:cNvPr>
          <p:cNvSpPr txBox="1"/>
          <p:nvPr/>
        </p:nvSpPr>
        <p:spPr>
          <a:xfrm>
            <a:off x="897159" y="840015"/>
            <a:ext cx="4943808" cy="830997"/>
          </a:xfrm>
          <a:prstGeom prst="rect">
            <a:avLst/>
          </a:prstGeom>
          <a:noFill/>
        </p:spPr>
        <p:txBody>
          <a:bodyPr wrap="square">
            <a:spAutoFit/>
          </a:bodyPr>
          <a:lstStyle/>
          <a:p>
            <a:r>
              <a:rPr lang="en-US" sz="4800" dirty="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Un</a:t>
            </a:r>
            <a:endParaRPr lang="en-US" sz="4800" dirty="0">
              <a:solidFill>
                <a:schemeClr val="accent5">
                  <a:lumMod val="50000"/>
                </a:schemeClr>
              </a:solidFill>
              <a:latin typeface="Abadi MT Condensed Light" panose="020B0306030101010103" pitchFamily="34" charset="77"/>
            </a:endParaRPr>
          </a:p>
        </p:txBody>
      </p:sp>
    </p:spTree>
    <p:extLst>
      <p:ext uri="{BB962C8B-B14F-4D97-AF65-F5344CB8AC3E}">
        <p14:creationId xmlns:p14="http://schemas.microsoft.com/office/powerpoint/2010/main" val="361104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C749AD-F20E-4DE3-032C-444075146866}"/>
              </a:ext>
            </a:extLst>
          </p:cNvPr>
          <p:cNvSpPr>
            <a:spLocks noGrp="1"/>
          </p:cNvSpPr>
          <p:nvPr>
            <p:ph type="title"/>
          </p:nvPr>
        </p:nvSpPr>
        <p:spPr>
          <a:xfrm>
            <a:off x="838200" y="648996"/>
            <a:ext cx="8818418" cy="1325563"/>
          </a:xfrm>
        </p:spPr>
        <p:txBody>
          <a:bodyPr>
            <a:normAutofit/>
          </a:bodyPr>
          <a:lstStyle/>
          <a:p>
            <a:r>
              <a:rPr lang="es-ES" sz="3200" b="0" i="0" dirty="0">
                <a:solidFill>
                  <a:srgbClr val="000000"/>
                </a:solidFill>
                <a:effectLst/>
                <a:latin typeface="Roboto" panose="02000000000000000000" pitchFamily="2" charset="0"/>
              </a:rPr>
              <a:t>“</a:t>
            </a:r>
            <a:r>
              <a:rPr lang="es-ES" sz="3600" b="0" i="0" dirty="0">
                <a:solidFill>
                  <a:schemeClr val="accent1">
                    <a:lumMod val="50000"/>
                  </a:schemeClr>
                </a:solidFill>
                <a:effectLst/>
                <a:latin typeface="Abadi MT Condensed Light" panose="020B0306030101010103"/>
              </a:rPr>
              <a:t>De todos los mandamientos, ¿cuál es el más importante?”</a:t>
            </a:r>
            <a:endParaRPr lang="en-US" sz="3600" dirty="0">
              <a:solidFill>
                <a:schemeClr val="accent1">
                  <a:lumMod val="50000"/>
                </a:schemeClr>
              </a:solidFill>
              <a:latin typeface="Abadi MT Condensed Light" panose="020B0306030101010103"/>
            </a:endParaRPr>
          </a:p>
        </p:txBody>
      </p:sp>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2494265"/>
            <a:ext cx="8818418" cy="3062464"/>
          </a:xfrm>
        </p:spPr>
        <p:txBody>
          <a:bodyPr>
            <a:noAutofit/>
          </a:bodyPr>
          <a:lstStyle/>
          <a:p>
            <a:pPr marL="0" marR="0" indent="0">
              <a:spcBef>
                <a:spcPts val="0"/>
              </a:spcBef>
              <a:spcAft>
                <a:spcPts val="0"/>
              </a:spcAft>
              <a:buNone/>
            </a:pPr>
            <a:r>
              <a:rPr lang="es-ES" sz="3200" b="0" i="0" dirty="0">
                <a:solidFill>
                  <a:schemeClr val="bg2">
                    <a:lumMod val="25000"/>
                  </a:schemeClr>
                </a:solidFill>
                <a:effectLst/>
                <a:latin typeface="Roboto" panose="02000000000000000000" pitchFamily="2" charset="0"/>
              </a:rPr>
              <a:t>“</a:t>
            </a:r>
            <a:r>
              <a:rPr lang="es-ES" sz="3200" b="0" i="0" dirty="0">
                <a:solidFill>
                  <a:schemeClr val="bg2">
                    <a:lumMod val="25000"/>
                  </a:schemeClr>
                </a:solidFill>
                <a:effectLst/>
                <a:latin typeface="Abadi MT Condensed Light" panose="020B0306030101010103"/>
              </a:rPr>
              <a:t>La más importante”, respondió Jesús, “es esta: ‘Escucha, oh Israel: El Señor nuestro Dios, el Señor uno es. Amarás al Señor tu Dios con todo tu corazón y con toda tu alma y con toda tu mente y con todas tus fuerzas.’ El segundo es este: ‘Ama a tu prójimo como a ti mismo.’ No hay mandamiento mayor que estos.” Marcos 12:28-31</a:t>
            </a:r>
            <a:endParaRPr lang="en-US" sz="3200" dirty="0">
              <a:solidFill>
                <a:schemeClr val="bg2">
                  <a:lumMod val="25000"/>
                </a:schemeClr>
              </a:solidFill>
              <a:latin typeface="Abadi MT Condensed Light" panose="020B0306030101010103"/>
            </a:endParaRPr>
          </a:p>
        </p:txBody>
      </p:sp>
      <p:sp>
        <p:nvSpPr>
          <p:cNvPr id="12" name="Footer Placeholder 11">
            <a:extLst>
              <a:ext uri="{FF2B5EF4-FFF2-40B4-BE49-F238E27FC236}">
                <a16:creationId xmlns:a16="http://schemas.microsoft.com/office/drawing/2014/main" id="{6B939CB7-11B4-3C43-61E7-A81CE03F0D3F}"/>
              </a:ext>
            </a:extLst>
          </p:cNvPr>
          <p:cNvSpPr>
            <a:spLocks noGrp="1"/>
          </p:cNvSpPr>
          <p:nvPr>
            <p:ph type="ftr" sz="quarter" idx="11"/>
          </p:nvPr>
        </p:nvSpPr>
        <p:spPr>
          <a:xfrm>
            <a:off x="527050" y="6325684"/>
            <a:ext cx="4527088" cy="365125"/>
          </a:xfrm>
        </p:spPr>
        <p:txBody>
          <a:bodyPr/>
          <a:lstStyle/>
          <a:p>
            <a:pPr>
              <a:lnSpc>
                <a:spcPct val="107000"/>
              </a:lnSpc>
              <a:spcAft>
                <a:spcPts val="800"/>
              </a:spcAft>
            </a:pPr>
            <a:r>
              <a:rPr lang="es-419"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050" dirty="0">
              <a:solidFill>
                <a:schemeClr val="bg1">
                  <a:lumMod val="85000"/>
                </a:schemeClr>
              </a:solidFill>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3</a:t>
            </a:fld>
            <a:endParaRPr lang="en-US">
              <a:solidFill>
                <a:prstClr val="black">
                  <a:tint val="75000"/>
                </a:prstClr>
              </a:solidFill>
            </a:endParaRPr>
          </a:p>
        </p:txBody>
      </p:sp>
      <p:pic>
        <p:nvPicPr>
          <p:cNvPr id="14" name="Picture 13" descr="Background pattern&#10;&#10;Description automatically generated with medium confidence">
            <a:extLst>
              <a:ext uri="{FF2B5EF4-FFF2-40B4-BE49-F238E27FC236}">
                <a16:creationId xmlns:a16="http://schemas.microsoft.com/office/drawing/2014/main" id="{E585BA78-0CAD-5BF4-FE4E-16EC1962EF6A}"/>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425894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9407-941B-B930-1705-C089C87B393D}"/>
              </a:ext>
            </a:extLst>
          </p:cNvPr>
          <p:cNvSpPr>
            <a:spLocks noGrp="1"/>
          </p:cNvSpPr>
          <p:nvPr>
            <p:ph type="title"/>
          </p:nvPr>
        </p:nvSpPr>
        <p:spPr>
          <a:xfrm>
            <a:off x="381576" y="2180742"/>
            <a:ext cx="9600623" cy="2852737"/>
          </a:xfrm>
        </p:spPr>
        <p:txBody>
          <a:bodyPr>
            <a:normAutofit/>
          </a:bodyPr>
          <a:lstStyle/>
          <a:p>
            <a:pPr algn="ctr"/>
            <a:r>
              <a:rPr lang="en-US" sz="4800" b="1" i="0" dirty="0">
                <a:solidFill>
                  <a:schemeClr val="bg2">
                    <a:lumMod val="10000"/>
                  </a:schemeClr>
                </a:solidFill>
                <a:effectLst/>
                <a:latin typeface="Abadi MT Condensed Light" panose="020B0306030101010103"/>
              </a:rPr>
              <a:t>El primer mandamiento es</a:t>
            </a:r>
            <a:br>
              <a:rPr lang="en-ZA" sz="4800" b="1" dirty="0">
                <a:solidFill>
                  <a:schemeClr val="bg2">
                    <a:lumMod val="10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5400" b="1" dirty="0" err="1">
                <a:solidFill>
                  <a:srgbClr val="5B9BD5">
                    <a:lumMod val="50000"/>
                  </a:srgbClr>
                </a:solidFill>
                <a:latin typeface="Sinthya" panose="02000500000000000000" pitchFamily="2" charset="0"/>
                <a:ea typeface="Calibri" panose="020F0502020204030204" pitchFamily="34" charset="0"/>
                <a:cs typeface="Calibri" panose="020F0502020204030204" pitchFamily="34" charset="0"/>
              </a:rPr>
              <a:t>ama</a:t>
            </a:r>
            <a:r>
              <a:rPr lang="en-ZA" sz="5400" b="1" dirty="0">
                <a:solidFill>
                  <a:srgbClr val="5B9BD5">
                    <a:lumMod val="50000"/>
                  </a:srgbClr>
                </a:solidFill>
                <a:latin typeface="Sinthya" panose="02000500000000000000" pitchFamily="2" charset="0"/>
                <a:ea typeface="Calibri" panose="020F0502020204030204" pitchFamily="34" charset="0"/>
                <a:cs typeface="Calibri" panose="020F0502020204030204" pitchFamily="34" charset="0"/>
              </a:rPr>
              <a:t> al </a:t>
            </a:r>
            <a:r>
              <a:rPr lang="en-ZA" sz="6600" b="1" dirty="0" err="1">
                <a:solidFill>
                  <a:srgbClr val="5B9BD5">
                    <a:lumMod val="50000"/>
                  </a:srgbClr>
                </a:solidFill>
                <a:latin typeface="Sinthya" panose="02000500000000000000" pitchFamily="2" charset="0"/>
                <a:ea typeface="Calibri" panose="020F0502020204030204" pitchFamily="34" charset="0"/>
                <a:cs typeface="Calibri" panose="020F0502020204030204" pitchFamily="34" charset="0"/>
              </a:rPr>
              <a:t>Señor</a:t>
            </a:r>
            <a:endParaRPr lang="en-US" sz="6600" b="1" dirty="0">
              <a:solidFill>
                <a:schemeClr val="accent5">
                  <a:lumMod val="50000"/>
                </a:schemeClr>
              </a:solidFill>
              <a:latin typeface="Sinthya" panose="02000500000000000000" pitchFamily="2" charset="0"/>
            </a:endParaRPr>
          </a:p>
        </p:txBody>
      </p:sp>
      <p:sp>
        <p:nvSpPr>
          <p:cNvPr id="3" name="Text Placeholder 2">
            <a:extLst>
              <a:ext uri="{FF2B5EF4-FFF2-40B4-BE49-F238E27FC236}">
                <a16:creationId xmlns:a16="http://schemas.microsoft.com/office/drawing/2014/main" id="{D3A7E4CF-4A80-AAF2-6013-251E3FEAC1CE}"/>
              </a:ext>
            </a:extLst>
          </p:cNvPr>
          <p:cNvSpPr>
            <a:spLocks noGrp="1"/>
          </p:cNvSpPr>
          <p:nvPr>
            <p:ph type="body" idx="1"/>
          </p:nvPr>
        </p:nvSpPr>
        <p:spPr>
          <a:xfrm>
            <a:off x="534074" y="5247548"/>
            <a:ext cx="9600623" cy="1500187"/>
          </a:xfrm>
        </p:spPr>
        <p:txBody>
          <a:bodyPr>
            <a:normAutofit/>
          </a:bodyPr>
          <a:lstStyle/>
          <a:p>
            <a:pPr algn="ctr"/>
            <a:r>
              <a:rPr lang="es-ES" sz="3200" b="1" i="0" dirty="0">
                <a:solidFill>
                  <a:srgbClr val="C00000"/>
                </a:solidFill>
                <a:effectLst/>
                <a:latin typeface="Abadi MT Condensed Light" panose="020B0306030101010103"/>
              </a:rPr>
              <a:t>con todo tu corazón, alma, mente y fuerza</a:t>
            </a:r>
            <a:endParaRPr lang="en-US" sz="3200" b="1" dirty="0">
              <a:solidFill>
                <a:srgbClr val="C00000"/>
              </a:solidFill>
              <a:latin typeface="Abadi MT Condensed Light" panose="020B0306030101010103"/>
            </a:endParaRPr>
          </a:p>
        </p:txBody>
      </p:sp>
      <p:sp>
        <p:nvSpPr>
          <p:cNvPr id="5" name="Slide Number Placeholder 4">
            <a:extLst>
              <a:ext uri="{FF2B5EF4-FFF2-40B4-BE49-F238E27FC236}">
                <a16:creationId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4</a:t>
            </a:fld>
            <a:endParaRPr lang="en-US">
              <a:solidFill>
                <a:prstClr val="black">
                  <a:tint val="75000"/>
                </a:prstClr>
              </a:solidFill>
            </a:endParaRPr>
          </a:p>
        </p:txBody>
      </p:sp>
      <p:pic>
        <p:nvPicPr>
          <p:cNvPr id="6" name="Picture 5" descr="Background pattern&#10;&#10;Description automatically generated with medium confidence">
            <a:extLst>
              <a:ext uri="{FF2B5EF4-FFF2-40B4-BE49-F238E27FC236}">
                <a16:creationId xmlns:a16="http://schemas.microsoft.com/office/drawing/2014/main" id="{079484DE-E6D9-9499-ADF0-706483C068D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
        <p:nvSpPr>
          <p:cNvPr id="8" name="TextBox 7">
            <a:extLst>
              <a:ext uri="{FF2B5EF4-FFF2-40B4-BE49-F238E27FC236}">
                <a16:creationId xmlns:a16="http://schemas.microsoft.com/office/drawing/2014/main" id="{97A059F9-37BF-BDDC-12B8-315AF4BB3B43}"/>
              </a:ext>
            </a:extLst>
          </p:cNvPr>
          <p:cNvSpPr txBox="1"/>
          <p:nvPr/>
        </p:nvSpPr>
        <p:spPr>
          <a:xfrm>
            <a:off x="629688" y="6616930"/>
            <a:ext cx="6677199" cy="261610"/>
          </a:xfrm>
          <a:prstGeom prst="rect">
            <a:avLst/>
          </a:prstGeom>
          <a:noFill/>
        </p:spPr>
        <p:txBody>
          <a:bodyPr wrap="square">
            <a:spAutoFit/>
          </a:bodyPr>
          <a:lstStyle/>
          <a:p>
            <a:r>
              <a:rPr lang="es-ES" sz="1100" dirty="0">
                <a:solidFill>
                  <a:schemeClr val="accent3">
                    <a:lumMod val="60000"/>
                    <a:lumOff val="40000"/>
                  </a:schemeClr>
                </a:solidFill>
                <a:latin typeface="Roboto" panose="02000000000000000000" pitchFamily="2" charset="0"/>
              </a:rPr>
              <a:t>Día de Énfasis en el Ministerio de la Mujer | 10 de junio de 2023</a:t>
            </a:r>
            <a:endParaRPr lang="en-US" sz="1100" dirty="0">
              <a:solidFill>
                <a:schemeClr val="accent3">
                  <a:lumMod val="60000"/>
                  <a:lumOff val="40000"/>
                </a:schemeClr>
              </a:solidFill>
            </a:endParaRPr>
          </a:p>
        </p:txBody>
      </p:sp>
    </p:spTree>
    <p:extLst>
      <p:ext uri="{BB962C8B-B14F-4D97-AF65-F5344CB8AC3E}">
        <p14:creationId xmlns:p14="http://schemas.microsoft.com/office/powerpoint/2010/main" val="302973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952605" y="1519238"/>
            <a:ext cx="8818418" cy="6147025"/>
          </a:xfrm>
        </p:spPr>
        <p:txBody>
          <a:bodyPr>
            <a:normAutofit/>
          </a:bodyPr>
          <a:lstStyle/>
          <a:p>
            <a:pPr marL="0" marR="0" indent="0">
              <a:spcBef>
                <a:spcPts val="0"/>
              </a:spcBef>
              <a:spcAft>
                <a:spcPts val="0"/>
              </a:spcAft>
              <a:buNone/>
            </a:pPr>
            <a:r>
              <a:rPr lang="es-ES" sz="3200" b="0" i="0" dirty="0">
                <a:solidFill>
                  <a:schemeClr val="bg2">
                    <a:lumMod val="25000"/>
                  </a:schemeClr>
                </a:solidFill>
                <a:effectLst/>
                <a:latin typeface="Abadi MT Condensed Light" panose="020B0306030101010103"/>
              </a:rPr>
              <a:t>Vi que todo lo que divide los afectos, o quita del corazón el amor supremo a Dios, o impide la confianza ilimitada y la entera confianza en Él, asume el carácter y toma la forma de un ídolo…. No se permite ninguna separación de nuestros afectos de Dios. Nada es para dividir nuestro supremo amor por Él o nuestro deleite en Él. Tu voluntad, deseos, planes, anhelos y placeres deben estar todos en sujeción”.</a:t>
            </a:r>
          </a:p>
          <a:p>
            <a:pPr marL="0" marR="0" indent="0">
              <a:spcBef>
                <a:spcPts val="0"/>
              </a:spcBef>
              <a:spcAft>
                <a:spcPts val="0"/>
              </a:spcAft>
              <a:buNone/>
            </a:pPr>
            <a:endParaRPr lang="es-ES" sz="3200" b="0" i="0" dirty="0">
              <a:solidFill>
                <a:schemeClr val="bg2">
                  <a:lumMod val="25000"/>
                </a:schemeClr>
              </a:solidFill>
              <a:effectLst/>
              <a:latin typeface="Abadi MT Condensed Light" panose="020B0306030101010103"/>
            </a:endParaRPr>
          </a:p>
          <a:p>
            <a:pPr marL="0" marR="0" indent="0">
              <a:spcBef>
                <a:spcPts val="0"/>
              </a:spcBef>
              <a:spcAft>
                <a:spcPts val="0"/>
              </a:spcAft>
              <a:buNone/>
            </a:pPr>
            <a:r>
              <a:rPr lang="es-ES" sz="2400" b="0" i="0" dirty="0">
                <a:solidFill>
                  <a:schemeClr val="bg2">
                    <a:lumMod val="25000"/>
                  </a:schemeClr>
                </a:solidFill>
                <a:effectLst/>
                <a:latin typeface="Abadi MT Condensed Light" panose="020B0306030101010103"/>
              </a:rPr>
              <a:t>Elena de White, </a:t>
            </a:r>
            <a:r>
              <a:rPr lang="es-ES" sz="2400" b="0" i="1" dirty="0">
                <a:solidFill>
                  <a:schemeClr val="bg2">
                    <a:lumMod val="25000"/>
                  </a:schemeClr>
                </a:solidFill>
                <a:effectLst/>
                <a:latin typeface="Abadi MT Condensed Light" panose="020B0306030101010103"/>
              </a:rPr>
              <a:t>Exaltadle</a:t>
            </a:r>
            <a:r>
              <a:rPr lang="es-ES" sz="2400" b="0" i="0" dirty="0">
                <a:solidFill>
                  <a:schemeClr val="bg2">
                    <a:lumMod val="25000"/>
                  </a:schemeClr>
                </a:solidFill>
                <a:effectLst/>
                <a:latin typeface="Abadi MT Condensed Light" panose="020B0306030101010103"/>
              </a:rPr>
              <a:t>, pág. 136. (mayo 8)</a:t>
            </a:r>
            <a:endParaRPr lang="en-US" sz="2400" dirty="0">
              <a:solidFill>
                <a:schemeClr val="bg2">
                  <a:lumMod val="25000"/>
                </a:schemeClr>
              </a:solidFill>
              <a:effectLst/>
              <a:latin typeface="Abadi MT Condensed Light" panose="020B0306030101010103"/>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5</a:t>
            </a:fld>
            <a:endParaRPr lang="en-US">
              <a:solidFill>
                <a:prstClr val="black">
                  <a:tint val="75000"/>
                </a:prstClr>
              </a:solidFill>
            </a:endParaRPr>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952605" y="19367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solidFill>
                  <a:schemeClr val="accent1">
                    <a:lumMod val="50000"/>
                  </a:schemeClr>
                </a:solidFill>
                <a:latin typeface="Sinthya" panose="02000500000000000000"/>
              </a:rPr>
              <a:t>Ama al SEÑOR </a:t>
            </a:r>
            <a:r>
              <a:rPr lang="es-ES" dirty="0">
                <a:solidFill>
                  <a:schemeClr val="accent1">
                    <a:lumMod val="50000"/>
                  </a:schemeClr>
                </a:solidFill>
                <a:latin typeface="Abadi MT Condensed Light" panose="020B0306030101010103"/>
              </a:rPr>
              <a:t>CON TODO TU </a:t>
            </a:r>
            <a:r>
              <a:rPr lang="es-ES" b="1" dirty="0">
                <a:solidFill>
                  <a:srgbClr val="C00000"/>
                </a:solidFill>
                <a:latin typeface="Abadi MT Condensed Light" panose="020B0306030101010103"/>
              </a:rPr>
              <a:t>CORAZÓN</a:t>
            </a:r>
            <a:endParaRPr lang="en-US" b="1" dirty="0">
              <a:solidFill>
                <a:srgbClr val="C00000"/>
              </a:solidFill>
              <a:latin typeface="Abadi MT Condensed Light" panose="020B0306030101010103"/>
            </a:endParaRPr>
          </a:p>
        </p:txBody>
      </p:sp>
      <p:sp>
        <p:nvSpPr>
          <p:cNvPr id="5" name="Footer Placeholder 11">
            <a:extLst>
              <a:ext uri="{FF2B5EF4-FFF2-40B4-BE49-F238E27FC236}">
                <a16:creationId xmlns:a16="http://schemas.microsoft.com/office/drawing/2014/main" id="{D4792FF9-025E-71D3-03FA-629B7C68F656}"/>
              </a:ext>
            </a:extLst>
          </p:cNvPr>
          <p:cNvSpPr>
            <a:spLocks noGrp="1"/>
          </p:cNvSpPr>
          <p:nvPr>
            <p:ph type="ftr" sz="quarter" idx="11"/>
          </p:nvPr>
        </p:nvSpPr>
        <p:spPr>
          <a:xfrm>
            <a:off x="1064932" y="6345780"/>
            <a:ext cx="5335869" cy="395791"/>
          </a:xfrm>
        </p:spPr>
        <p:txBody>
          <a:bodyPr/>
          <a:lstStyle/>
          <a:p>
            <a:pPr algn="l"/>
            <a:r>
              <a:rPr lang="es-ES" sz="1400" dirty="0">
                <a:solidFill>
                  <a:schemeClr val="accent3">
                    <a:lumMod val="60000"/>
                    <a:lumOff val="40000"/>
                  </a:schemeClr>
                </a:solidFill>
                <a:latin typeface="Roboto" panose="02000000000000000000" pitchFamily="2" charset="0"/>
              </a:rPr>
              <a:t>Día de Énfasis en el Ministerio de la Mujer | 10 de junio de 2023</a:t>
            </a:r>
            <a:endParaRPr lang="en-US" sz="1400" dirty="0">
              <a:solidFill>
                <a:schemeClr val="accent3">
                  <a:lumMod val="60000"/>
                  <a:lumOff val="40000"/>
                </a:schemeClr>
              </a:solidFill>
            </a:endParaRPr>
          </a:p>
        </p:txBody>
      </p:sp>
      <p:pic>
        <p:nvPicPr>
          <p:cNvPr id="6" name="Picture 5" descr="Background pattern&#10;&#10;Description automatically generated with medium confidence">
            <a:extLst>
              <a:ext uri="{FF2B5EF4-FFF2-40B4-BE49-F238E27FC236}">
                <a16:creationId xmlns:a16="http://schemas.microsoft.com/office/drawing/2014/main" id="{44DE5BEA-9573-9634-5B44-68AA95BA741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527050" y="6417681"/>
            <a:ext cx="425555" cy="303794"/>
          </a:xfrm>
          <a:prstGeom prst="rect">
            <a:avLst/>
          </a:prstGeom>
        </p:spPr>
      </p:pic>
    </p:spTree>
    <p:extLst>
      <p:ext uri="{BB962C8B-B14F-4D97-AF65-F5344CB8AC3E}">
        <p14:creationId xmlns:p14="http://schemas.microsoft.com/office/powerpoint/2010/main" val="268412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2187574"/>
            <a:ext cx="8818418" cy="2307153"/>
          </a:xfrm>
        </p:spPr>
        <p:txBody>
          <a:bodyPr>
            <a:normAutofit/>
          </a:bodyPr>
          <a:lstStyle/>
          <a:p>
            <a:pPr marL="0" marR="0" indent="0">
              <a:spcBef>
                <a:spcPts val="0"/>
              </a:spcBef>
              <a:spcAft>
                <a:spcPts val="0"/>
              </a:spcAft>
              <a:buNone/>
            </a:pPr>
            <a:r>
              <a:rPr lang="es-ES" sz="3200" b="0" i="0" dirty="0">
                <a:solidFill>
                  <a:srgbClr val="000000"/>
                </a:solidFill>
                <a:effectLst/>
                <a:latin typeface="Roboto" panose="02000000000000000000" pitchFamily="2" charset="0"/>
              </a:rPr>
              <a:t>“</a:t>
            </a:r>
            <a:r>
              <a:rPr lang="es-ES" sz="3200" b="0" i="0" dirty="0">
                <a:solidFill>
                  <a:srgbClr val="000000"/>
                </a:solidFill>
                <a:effectLst/>
                <a:latin typeface="Abadi MT Condensed Light" panose="020B0306030101010103"/>
              </a:rPr>
              <a:t>Como el ciervo brama por las corrientes de las aguas, así suspira por ti, Dios mío, el alma mía. Mi alma tiene sed de Dios, del Dios vivo. ¿Cuándo puedo ir a encontrarme con Dios?” Salmo 42:1, 2</a:t>
            </a:r>
            <a:endParaRPr lang="en-US" sz="3200" dirty="0">
              <a:latin typeface="Abadi MT Condensed Light" panose="020B0306030101010103"/>
              <a:ea typeface="Calibri" panose="020F0502020204030204" pitchFamily="34" charset="0"/>
            </a:endParaRPr>
          </a:p>
          <a:p>
            <a:pPr marL="0" marR="0" indent="0">
              <a:spcBef>
                <a:spcPts val="0"/>
              </a:spcBef>
              <a:spcAft>
                <a:spcPts val="0"/>
              </a:spcAft>
              <a:buNone/>
            </a:pPr>
            <a:endParaRPr lang="en-US" sz="4800" dirty="0">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6</a:t>
            </a:fld>
            <a:endParaRPr lang="en-US">
              <a:solidFill>
                <a:prstClr val="black">
                  <a:tint val="75000"/>
                </a:prstClr>
              </a:solidFill>
            </a:endParaRPr>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1018308" y="507206"/>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s-ES" dirty="0">
                <a:solidFill>
                  <a:srgbClr val="000000"/>
                </a:solidFill>
                <a:latin typeface="Sinthya" panose="02000500000000000000"/>
              </a:rPr>
              <a:t>Ama al SEÑOR</a:t>
            </a:r>
            <a:r>
              <a:rPr lang="es-ES" sz="4000" dirty="0">
                <a:solidFill>
                  <a:srgbClr val="000000"/>
                </a:solidFill>
                <a:latin typeface="Sinthya" panose="02000500000000000000"/>
              </a:rPr>
              <a:t> </a:t>
            </a:r>
            <a:r>
              <a:rPr lang="es-ES" dirty="0">
                <a:solidFill>
                  <a:srgbClr val="000000"/>
                </a:solidFill>
                <a:latin typeface="Abadi MT Condensed Light" panose="020B0306030101010103"/>
              </a:rPr>
              <a:t>CON TODO TU </a:t>
            </a:r>
            <a:r>
              <a:rPr lang="es-ES" b="1" dirty="0">
                <a:solidFill>
                  <a:srgbClr val="C00000"/>
                </a:solidFill>
                <a:latin typeface="Abadi MT Condensed Light" panose="020B0306030101010103"/>
              </a:rPr>
              <a:t>ALMA</a:t>
            </a:r>
            <a:endParaRPr lang="en-US" b="1" dirty="0">
              <a:solidFill>
                <a:srgbClr val="C00000"/>
              </a:solidFill>
              <a:latin typeface="Abadi MT Condensed Light" panose="020B0306030101010103"/>
            </a:endParaRPr>
          </a:p>
        </p:txBody>
      </p:sp>
      <p:sp>
        <p:nvSpPr>
          <p:cNvPr id="2" name="Footer Placeholder 11">
            <a:extLst>
              <a:ext uri="{FF2B5EF4-FFF2-40B4-BE49-F238E27FC236}">
                <a16:creationId xmlns:a16="http://schemas.microsoft.com/office/drawing/2014/main" id="{A852BC8B-2BC2-9CAA-B3FF-473E2DF8E5B8}"/>
              </a:ext>
            </a:extLst>
          </p:cNvPr>
          <p:cNvSpPr>
            <a:spLocks noGrp="1"/>
          </p:cNvSpPr>
          <p:nvPr>
            <p:ph type="ftr" sz="quarter" idx="11"/>
          </p:nvPr>
        </p:nvSpPr>
        <p:spPr>
          <a:xfrm>
            <a:off x="527050" y="6325684"/>
            <a:ext cx="4776470" cy="365125"/>
          </a:xfrm>
        </p:spPr>
        <p:txBody>
          <a:bodyPr/>
          <a:lstStyle/>
          <a:p>
            <a:pPr>
              <a:lnSpc>
                <a:spcPct val="107000"/>
              </a:lnSpc>
              <a:spcAft>
                <a:spcPts val="800"/>
              </a:spcAft>
            </a:pPr>
            <a:r>
              <a:rPr lang="es-419"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050" dirty="0">
              <a:solidFill>
                <a:schemeClr val="bg1">
                  <a:lumMod val="85000"/>
                </a:schemeClr>
              </a:solidFill>
              <a:ea typeface="Calibri" panose="020F0502020204030204" pitchFamily="34" charset="0"/>
              <a:cs typeface="Times New Roman" panose="02020603050405020304" pitchFamily="18" charset="0"/>
            </a:endParaRPr>
          </a:p>
        </p:txBody>
      </p:sp>
      <p:pic>
        <p:nvPicPr>
          <p:cNvPr id="3" name="Picture 2" descr="Background pattern&#10;&#10;Description automatically generated with medium confidence">
            <a:extLst>
              <a:ext uri="{FF2B5EF4-FFF2-40B4-BE49-F238E27FC236}">
                <a16:creationId xmlns:a16="http://schemas.microsoft.com/office/drawing/2014/main" id="{F873FBBE-8ED7-D646-70D4-DFDF410B41A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6" name="Rectangle 2">
            <a:extLst>
              <a:ext uri="{FF2B5EF4-FFF2-40B4-BE49-F238E27FC236}">
                <a16:creationId xmlns:a16="http://schemas.microsoft.com/office/drawing/2014/main" id="{9C51C7E2-F7CA-E542-80DD-C20B3CB8470E}"/>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7" name="Rectangle 3">
            <a:extLst>
              <a:ext uri="{FF2B5EF4-FFF2-40B4-BE49-F238E27FC236}">
                <a16:creationId xmlns:a16="http://schemas.microsoft.com/office/drawing/2014/main" id="{8C1DE51A-D755-9943-31B0-FA04C9E7BD45}"/>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4">
            <a:extLst>
              <a:ext uri="{FF2B5EF4-FFF2-40B4-BE49-F238E27FC236}">
                <a16:creationId xmlns:a16="http://schemas.microsoft.com/office/drawing/2014/main" id="{B3FE8099-E376-1025-33A7-D5510F50A7CF}"/>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solidFill>
                  <a:prstClr val="black"/>
                </a:solidFill>
                <a:latin typeface="Roboto" panose="02000000000000000000" pitchFamily="2" charset="0"/>
              </a:rPr>
            </a:br>
            <a:endParaRPr lang="en-US" altLang="en-US">
              <a:solidFill>
                <a:prstClr val="black"/>
              </a:solidFill>
              <a:latin typeface="Arial" panose="020B0604020202020204" pitchFamily="34" charset="0"/>
            </a:endParaRPr>
          </a:p>
        </p:txBody>
      </p:sp>
      <p:sp>
        <p:nvSpPr>
          <p:cNvPr id="10" name="Rectangle 6">
            <a:extLst>
              <a:ext uri="{FF2B5EF4-FFF2-40B4-BE49-F238E27FC236}">
                <a16:creationId xmlns:a16="http://schemas.microsoft.com/office/drawing/2014/main" id="{CE5BA6AA-9FAE-4DC8-0DDD-744BBE4E99C9}"/>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7">
            <a:extLst>
              <a:ext uri="{FF2B5EF4-FFF2-40B4-BE49-F238E27FC236}">
                <a16:creationId xmlns:a16="http://schemas.microsoft.com/office/drawing/2014/main" id="{E5532340-C9F9-9FA9-43D0-AE4B008E8BCC}"/>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8">
            <a:extLst>
              <a:ext uri="{FF2B5EF4-FFF2-40B4-BE49-F238E27FC236}">
                <a16:creationId xmlns:a16="http://schemas.microsoft.com/office/drawing/2014/main" id="{E33868A2-1370-9D91-32D7-F96F6E1F0828}"/>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solidFill>
                  <a:prstClr val="black"/>
                </a:solidFill>
                <a:latin typeface="Roboto" panose="02000000000000000000" pitchFamily="2" charset="0"/>
              </a:rPr>
            </a:br>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34861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918415"/>
            <a:ext cx="8818418" cy="4351338"/>
          </a:xfrm>
        </p:spPr>
        <p:txBody>
          <a:bodyPr>
            <a:normAutofit/>
          </a:bodyPr>
          <a:lstStyle/>
          <a:p>
            <a:pPr marL="0" marR="0" indent="0">
              <a:spcBef>
                <a:spcPts val="0"/>
              </a:spcBef>
              <a:spcAft>
                <a:spcPts val="0"/>
              </a:spcAft>
              <a:buNone/>
            </a:pPr>
            <a:r>
              <a:rPr lang="es-ES" sz="3200" b="0" i="0" dirty="0">
                <a:solidFill>
                  <a:schemeClr val="bg2">
                    <a:lumMod val="25000"/>
                  </a:schemeClr>
                </a:solidFill>
                <a:effectLst/>
                <a:latin typeface="Abadi MT Condensed Light" panose="020B0306030101010103"/>
              </a:rPr>
              <a:t>Piensa en cosas que son verdaderas, nobles, justas, puras, amables, buenas, virtuosas y dignas de alabanza (Filipenses 4:8) </a:t>
            </a:r>
          </a:p>
          <a:p>
            <a:pPr marL="0" marR="0" indent="0">
              <a:spcBef>
                <a:spcPts val="0"/>
              </a:spcBef>
              <a:spcAft>
                <a:spcPts val="0"/>
              </a:spcAft>
              <a:buNone/>
            </a:pPr>
            <a:endParaRPr lang="es-ES" sz="3200" dirty="0">
              <a:solidFill>
                <a:schemeClr val="bg2">
                  <a:lumMod val="25000"/>
                </a:schemeClr>
              </a:solidFill>
              <a:latin typeface="Abadi MT Condensed Light" panose="020B0306030101010103"/>
            </a:endParaRPr>
          </a:p>
          <a:p>
            <a:pPr marL="0" marR="0" indent="0">
              <a:spcBef>
                <a:spcPts val="0"/>
              </a:spcBef>
              <a:spcAft>
                <a:spcPts val="0"/>
              </a:spcAft>
              <a:buNone/>
            </a:pPr>
            <a:r>
              <a:rPr lang="es-ES" sz="3200" b="0" i="0" dirty="0">
                <a:solidFill>
                  <a:schemeClr val="bg2">
                    <a:lumMod val="25000"/>
                  </a:schemeClr>
                </a:solidFill>
                <a:effectLst/>
                <a:latin typeface="Abadi MT Condensed Light" panose="020B0306030101010103"/>
              </a:rPr>
              <a:t>Ser transformados por la renovación de nuestra mente para que podamos probar la voluntad de Dios (Romanos 12:2).</a:t>
            </a:r>
            <a:endParaRPr lang="en-US" sz="3200" dirty="0">
              <a:solidFill>
                <a:schemeClr val="bg2">
                  <a:lumMod val="25000"/>
                </a:schemeClr>
              </a:solidFill>
              <a:effectLst/>
              <a:latin typeface="Abadi MT Condensed Light" panose="020B0306030101010103"/>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7</a:t>
            </a:fld>
            <a:endParaRPr lang="en-US">
              <a:solidFill>
                <a:prstClr val="black">
                  <a:tint val="75000"/>
                </a:prstClr>
              </a:solidFill>
            </a:endParaRPr>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s-ES" dirty="0">
                <a:solidFill>
                  <a:schemeClr val="accent1">
                    <a:lumMod val="50000"/>
                  </a:schemeClr>
                </a:solidFill>
                <a:latin typeface="Sinthya" panose="02000500000000000000"/>
              </a:rPr>
              <a:t>Ama al SEÑOR </a:t>
            </a:r>
            <a:r>
              <a:rPr lang="es-ES" dirty="0">
                <a:solidFill>
                  <a:schemeClr val="accent1">
                    <a:lumMod val="50000"/>
                  </a:schemeClr>
                </a:solidFill>
                <a:latin typeface="Abadi MT Condensed Light" panose="020B0306030101010103"/>
              </a:rPr>
              <a:t>CON TODO TU </a:t>
            </a:r>
            <a:r>
              <a:rPr lang="es-ES" b="1" dirty="0">
                <a:solidFill>
                  <a:srgbClr val="C00000"/>
                </a:solidFill>
                <a:latin typeface="Abadi MT Condensed Light" panose="020B0306030101010103"/>
              </a:rPr>
              <a:t>MENTE</a:t>
            </a:r>
            <a:endParaRPr lang="en-US" b="1" dirty="0">
              <a:solidFill>
                <a:srgbClr val="C00000"/>
              </a:solidFill>
              <a:latin typeface="Abadi MT Condensed Light" panose="020B0306030101010103"/>
            </a:endParaRPr>
          </a:p>
        </p:txBody>
      </p:sp>
      <p:sp>
        <p:nvSpPr>
          <p:cNvPr id="2" name="Footer Placeholder 11">
            <a:extLst>
              <a:ext uri="{FF2B5EF4-FFF2-40B4-BE49-F238E27FC236}">
                <a16:creationId xmlns:a16="http://schemas.microsoft.com/office/drawing/2014/main" id="{5E4E7D3F-8D29-8BCB-22DC-A594A35F4B9C}"/>
              </a:ext>
            </a:extLst>
          </p:cNvPr>
          <p:cNvSpPr>
            <a:spLocks noGrp="1"/>
          </p:cNvSpPr>
          <p:nvPr>
            <p:ph type="ftr" sz="quarter" idx="11"/>
          </p:nvPr>
        </p:nvSpPr>
        <p:spPr>
          <a:xfrm>
            <a:off x="527050" y="6325684"/>
            <a:ext cx="4660092" cy="365125"/>
          </a:xfrm>
        </p:spPr>
        <p:txBody>
          <a:bodyPr/>
          <a:lstStyle/>
          <a:p>
            <a:pPr>
              <a:lnSpc>
                <a:spcPct val="107000"/>
              </a:lnSpc>
              <a:spcAft>
                <a:spcPts val="800"/>
              </a:spcAft>
            </a:pPr>
            <a:r>
              <a:rPr lang="es-419"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050" dirty="0">
              <a:solidFill>
                <a:schemeClr val="bg1">
                  <a:lumMod val="85000"/>
                </a:schemeClr>
              </a:solidFill>
              <a:ea typeface="Calibri" panose="020F0502020204030204" pitchFamily="34" charset="0"/>
              <a:cs typeface="Times New Roman" panose="02020603050405020304" pitchFamily="18" charset="0"/>
            </a:endParaRPr>
          </a:p>
        </p:txBody>
      </p:sp>
      <p:pic>
        <p:nvPicPr>
          <p:cNvPr id="3" name="Picture 2" descr="Background pattern&#10;&#10;Description automatically generated with medium confidence">
            <a:extLst>
              <a:ext uri="{FF2B5EF4-FFF2-40B4-BE49-F238E27FC236}">
                <a16:creationId xmlns:a16="http://schemas.microsoft.com/office/drawing/2014/main" id="{4D46CB0E-0DF8-E62E-623A-D7C45313B8F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6" name="Rectangle 2">
            <a:extLst>
              <a:ext uri="{FF2B5EF4-FFF2-40B4-BE49-F238E27FC236}">
                <a16:creationId xmlns:a16="http://schemas.microsoft.com/office/drawing/2014/main" id="{50AF6282-68D6-D11D-2DB9-ECCE9CFDC2A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7" name="Rectangle 3">
            <a:extLst>
              <a:ext uri="{FF2B5EF4-FFF2-40B4-BE49-F238E27FC236}">
                <a16:creationId xmlns:a16="http://schemas.microsoft.com/office/drawing/2014/main" id="{78146C2B-1BE5-1426-B96D-49B1A14B52E7}"/>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4">
            <a:extLst>
              <a:ext uri="{FF2B5EF4-FFF2-40B4-BE49-F238E27FC236}">
                <a16:creationId xmlns:a16="http://schemas.microsoft.com/office/drawing/2014/main" id="{8C24A38A-D5E5-29E9-5070-567BD91AA657}"/>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solidFill>
                  <a:prstClr val="black"/>
                </a:solidFill>
                <a:latin typeface="Roboto" panose="02000000000000000000" pitchFamily="2" charset="0"/>
              </a:rPr>
            </a:br>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75875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es-ES" sz="3200" b="0" i="0" dirty="0">
                <a:solidFill>
                  <a:schemeClr val="bg2">
                    <a:lumMod val="25000"/>
                  </a:schemeClr>
                </a:solidFill>
                <a:effectLst/>
                <a:latin typeface="Abadi MT Condensed Light" panose="020B0306030101010103"/>
              </a:rPr>
              <a:t>"Con toda nuestra fuerza" significa presentar todo nuestro ser, cuerpo y acción, como un sacrificio vivo y santo al Dios que amamos (Romanos 12: 1). </a:t>
            </a:r>
          </a:p>
          <a:p>
            <a:pPr marL="0" marR="0" indent="0">
              <a:spcBef>
                <a:spcPts val="0"/>
              </a:spcBef>
              <a:spcAft>
                <a:spcPts val="0"/>
              </a:spcAft>
              <a:buNone/>
            </a:pPr>
            <a:endParaRPr lang="es-ES" sz="3200" dirty="0">
              <a:solidFill>
                <a:schemeClr val="bg2">
                  <a:lumMod val="25000"/>
                </a:schemeClr>
              </a:solidFill>
              <a:latin typeface="Abadi MT Condensed Light" panose="020B0306030101010103"/>
            </a:endParaRPr>
          </a:p>
          <a:p>
            <a:pPr marL="0" marR="0" indent="0">
              <a:spcBef>
                <a:spcPts val="0"/>
              </a:spcBef>
              <a:spcAft>
                <a:spcPts val="0"/>
              </a:spcAft>
              <a:buNone/>
            </a:pPr>
            <a:r>
              <a:rPr lang="es-ES" sz="3200" b="0" i="0" dirty="0">
                <a:solidFill>
                  <a:schemeClr val="bg2">
                    <a:lumMod val="25000"/>
                  </a:schemeClr>
                </a:solidFill>
                <a:effectLst/>
                <a:latin typeface="Abadi MT Condensed Light" panose="020B0306030101010103"/>
              </a:rPr>
              <a:t>Si nuestra motivación y deseo internos es amar a Dios, nuestras acciones (la fuerza de nuestro cuerpo) lo mostrarán.</a:t>
            </a:r>
            <a:endParaRPr lang="en-US" sz="3200" dirty="0">
              <a:solidFill>
                <a:schemeClr val="bg2">
                  <a:lumMod val="25000"/>
                </a:schemeClr>
              </a:solidFill>
              <a:effectLst/>
              <a:latin typeface="Abadi MT Condensed Light" panose="020B0306030101010103"/>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8</a:t>
            </a:fld>
            <a:endParaRPr lang="en-US">
              <a:solidFill>
                <a:prstClr val="black">
                  <a:tint val="75000"/>
                </a:prstClr>
              </a:solidFill>
            </a:endParaRPr>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s-ES" dirty="0">
                <a:solidFill>
                  <a:schemeClr val="accent1">
                    <a:lumMod val="50000"/>
                  </a:schemeClr>
                </a:solidFill>
                <a:latin typeface="Sinthya" panose="02000500000000000000"/>
              </a:rPr>
              <a:t>Ama al SEÑOR </a:t>
            </a:r>
            <a:r>
              <a:rPr lang="es-ES" dirty="0">
                <a:solidFill>
                  <a:schemeClr val="accent1">
                    <a:lumMod val="50000"/>
                  </a:schemeClr>
                </a:solidFill>
                <a:latin typeface="Abadi MT Condensed Light" panose="020B0306030101010103"/>
              </a:rPr>
              <a:t>CON TODO TU </a:t>
            </a:r>
            <a:r>
              <a:rPr lang="es-ES" b="1" dirty="0">
                <a:solidFill>
                  <a:srgbClr val="C00000"/>
                </a:solidFill>
                <a:latin typeface="Abadi MT Condensed Light" panose="020B0306030101010103"/>
              </a:rPr>
              <a:t>FUERZA</a:t>
            </a:r>
            <a:endParaRPr lang="en-US" b="1" dirty="0">
              <a:solidFill>
                <a:srgbClr val="C00000"/>
              </a:solidFill>
              <a:latin typeface="Abadi MT Condensed Light" panose="020B0306030101010103"/>
            </a:endParaRPr>
          </a:p>
        </p:txBody>
      </p:sp>
      <p:sp>
        <p:nvSpPr>
          <p:cNvPr id="2" name="Footer Placeholder 11">
            <a:extLst>
              <a:ext uri="{FF2B5EF4-FFF2-40B4-BE49-F238E27FC236}">
                <a16:creationId xmlns:a16="http://schemas.microsoft.com/office/drawing/2014/main" id="{771A4316-1D5D-ECF9-3838-D13435C59B3E}"/>
              </a:ext>
            </a:extLst>
          </p:cNvPr>
          <p:cNvSpPr>
            <a:spLocks noGrp="1"/>
          </p:cNvSpPr>
          <p:nvPr>
            <p:ph type="ftr" sz="quarter" idx="11"/>
          </p:nvPr>
        </p:nvSpPr>
        <p:spPr>
          <a:xfrm>
            <a:off x="527050" y="6477581"/>
            <a:ext cx="4114800" cy="365125"/>
          </a:xfrm>
        </p:spPr>
        <p:txBody>
          <a:bodyPr/>
          <a:lstStyle/>
          <a:p>
            <a:pPr>
              <a:lnSpc>
                <a:spcPct val="107000"/>
              </a:lnSpc>
              <a:spcAft>
                <a:spcPts val="800"/>
              </a:spcAft>
            </a:pPr>
            <a:r>
              <a:rPr lang="es-419" dirty="0">
                <a:solidFill>
                  <a:prstClr val="white"/>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a:t>
            </a:r>
            <a:r>
              <a:rPr lang="es-419" dirty="0">
                <a:solidFill>
                  <a:srgbClr val="000000"/>
                </a:solidFill>
                <a:latin typeface="Helvetica" panose="020B0604020202020204" pitchFamily="34" charset="0"/>
                <a:ea typeface="Calibri" panose="020F0502020204030204" pitchFamily="34" charset="0"/>
                <a:cs typeface="Times New Roman" panose="02020603050405020304" pitchFamily="18" charset="0"/>
              </a:rPr>
              <a:t>2023</a:t>
            </a:r>
            <a:endParaRPr lang="en-US" sz="1050" dirty="0">
              <a:solidFill>
                <a:prstClr val="black">
                  <a:tint val="75000"/>
                </a:prstClr>
              </a:solidFill>
              <a:ea typeface="Calibri" panose="020F0502020204030204" pitchFamily="34" charset="0"/>
              <a:cs typeface="Times New Roman" panose="02020603050405020304" pitchFamily="18" charset="0"/>
            </a:endParaRPr>
          </a:p>
        </p:txBody>
      </p:sp>
      <p:pic>
        <p:nvPicPr>
          <p:cNvPr id="3" name="Picture 2" descr="Background pattern&#10;&#10;Description automatically generated with medium confidence">
            <a:extLst>
              <a:ext uri="{FF2B5EF4-FFF2-40B4-BE49-F238E27FC236}">
                <a16:creationId xmlns:a16="http://schemas.microsoft.com/office/drawing/2014/main" id="{1A62FCFC-816D-C6B9-6123-A972CB5983F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88111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95037-8B03-5E8E-9603-480975C78AD8}"/>
              </a:ext>
            </a:extLst>
          </p:cNvPr>
          <p:cNvSpPr>
            <a:spLocks noGrp="1"/>
          </p:cNvSpPr>
          <p:nvPr>
            <p:ph type="title"/>
          </p:nvPr>
        </p:nvSpPr>
        <p:spPr>
          <a:xfrm>
            <a:off x="940338" y="459776"/>
            <a:ext cx="8741641" cy="2852737"/>
          </a:xfrm>
        </p:spPr>
        <p:txBody>
          <a:bodyPr>
            <a:normAutofit/>
          </a:bodyPr>
          <a:lstStyle/>
          <a:p>
            <a:r>
              <a:rPr lang="es-ES" sz="5400" i="0" dirty="0">
                <a:solidFill>
                  <a:srgbClr val="C00000"/>
                </a:solidFill>
                <a:effectLst/>
                <a:latin typeface="Abadi MT Condensed Light"/>
              </a:rPr>
              <a:t>El amor que tenemos por Dios será visto en nuestra relación con él.</a:t>
            </a:r>
            <a:endParaRPr lang="en-US" sz="5400" dirty="0">
              <a:solidFill>
                <a:srgbClr val="C00000"/>
              </a:solidFill>
              <a:latin typeface="Abadi MT Condensed Light"/>
            </a:endParaRPr>
          </a:p>
        </p:txBody>
      </p:sp>
      <p:sp>
        <p:nvSpPr>
          <p:cNvPr id="7" name="Slide Number Placeholder 6">
            <a:extLst>
              <a:ext uri="{FF2B5EF4-FFF2-40B4-BE49-F238E27FC236}">
                <a16:creationId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solidFill>
                  <a:prstClr val="black">
                    <a:tint val="75000"/>
                  </a:prstClr>
                </a:solidFill>
              </a:rPr>
              <a:pPr/>
              <a:t>9</a:t>
            </a:fld>
            <a:endParaRPr lang="en-US">
              <a:solidFill>
                <a:prstClr val="black">
                  <a:tint val="75000"/>
                </a:prstClr>
              </a:solidFill>
            </a:endParaRPr>
          </a:p>
        </p:txBody>
      </p:sp>
      <p:sp>
        <p:nvSpPr>
          <p:cNvPr id="8" name="Footer Placeholder 11">
            <a:extLst>
              <a:ext uri="{FF2B5EF4-FFF2-40B4-BE49-F238E27FC236}">
                <a16:creationId xmlns:a16="http://schemas.microsoft.com/office/drawing/2014/main" id="{B05DBF3A-8ED3-4CF6-D9EF-E91511A8153D}"/>
              </a:ext>
            </a:extLst>
          </p:cNvPr>
          <p:cNvSpPr>
            <a:spLocks noGrp="1"/>
          </p:cNvSpPr>
          <p:nvPr>
            <p:ph type="ftr" sz="quarter" idx="11"/>
          </p:nvPr>
        </p:nvSpPr>
        <p:spPr>
          <a:xfrm>
            <a:off x="527050" y="6356350"/>
            <a:ext cx="4535401" cy="365125"/>
          </a:xfrm>
        </p:spPr>
        <p:txBody>
          <a:bodyPr/>
          <a:lstStyle/>
          <a:p>
            <a:pPr>
              <a:lnSpc>
                <a:spcPct val="107000"/>
              </a:lnSpc>
              <a:spcAft>
                <a:spcPts val="800"/>
              </a:spcAft>
            </a:pPr>
            <a:r>
              <a:rPr lang="es-419" dirty="0">
                <a:solidFill>
                  <a:schemeClr val="bg1">
                    <a:lumMod val="85000"/>
                  </a:schemeClr>
                </a:solidFill>
                <a:latin typeface="Helvetica" panose="020B0604020202020204" pitchFamily="34" charset="0"/>
                <a:ea typeface="Calibri" panose="020F0502020204030204" pitchFamily="34" charset="0"/>
                <a:cs typeface="Times New Roman" panose="02020603050405020304" pitchFamily="18" charset="0"/>
              </a:rPr>
              <a:t>Día de Énfasis en el Ministerio de la Mujer | 10 de junio de 2023</a:t>
            </a:r>
            <a:endParaRPr lang="en-US" sz="1050" dirty="0">
              <a:solidFill>
                <a:schemeClr val="bg1">
                  <a:lumMod val="85000"/>
                </a:schemeClr>
              </a:solidFill>
              <a:ea typeface="Calibri" panose="020F0502020204030204" pitchFamily="34" charset="0"/>
              <a:cs typeface="Times New Roman" panose="02020603050405020304" pitchFamily="18" charset="0"/>
            </a:endParaRPr>
          </a:p>
        </p:txBody>
      </p:sp>
      <p:pic>
        <p:nvPicPr>
          <p:cNvPr id="9" name="Picture 8" descr="Background pattern&#10;&#10;Description automatically generated with medium confidence">
            <a:extLst>
              <a:ext uri="{FF2B5EF4-FFF2-40B4-BE49-F238E27FC236}">
                <a16:creationId xmlns:a16="http://schemas.microsoft.com/office/drawing/2014/main" id="{7971E41D-6156-1E1B-F06E-87D0616BA6D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203864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9006</Words>
  <Application>Microsoft Office PowerPoint</Application>
  <PresentationFormat>Widescreen</PresentationFormat>
  <Paragraphs>374</Paragraphs>
  <Slides>24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Abadi MT Condensed Light</vt:lpstr>
      <vt:lpstr>Apple Symbols</vt:lpstr>
      <vt:lpstr>-apple-system</vt:lpstr>
      <vt:lpstr>Arial</vt:lpstr>
      <vt:lpstr>Avenir Next</vt:lpstr>
      <vt:lpstr>Calibri</vt:lpstr>
      <vt:lpstr>Calibri Light</vt:lpstr>
      <vt:lpstr>Cochocib Script Latin Pro</vt:lpstr>
      <vt:lpstr>Courier New</vt:lpstr>
      <vt:lpstr>Helvetica</vt:lpstr>
      <vt:lpstr>Roboto</vt:lpstr>
      <vt:lpstr>Sinthya</vt:lpstr>
      <vt:lpstr>Times New Roman</vt:lpstr>
      <vt:lpstr>Office Theme</vt:lpstr>
      <vt:lpstr>PowerPoint Presentation</vt:lpstr>
      <vt:lpstr>  MADUREZ ESPIRITUAL</vt:lpstr>
      <vt:lpstr>“De todos los mandamientos, ¿cuál es el más importante?”</vt:lpstr>
      <vt:lpstr>El primer mandamiento es   ama al Señor</vt:lpstr>
      <vt:lpstr>PowerPoint Presentation</vt:lpstr>
      <vt:lpstr>PowerPoint Presentation</vt:lpstr>
      <vt:lpstr>PowerPoint Presentation</vt:lpstr>
      <vt:lpstr>PowerPoint Presentation</vt:lpstr>
      <vt:lpstr>El amor que tenemos por Dios será visto en nuestra relación con él.</vt:lpstr>
      <vt:lpstr>El segundo mandamiento es   amarás a tu prójimo como a ti mismo</vt:lpstr>
      <vt:lpstr>Cinco Elementos que se Necesitan para Amarte a ti Mismo</vt:lpstr>
      <vt:lpstr>1. Amate a ti mismo</vt:lpstr>
      <vt:lpstr>2. Reconoce tu falso yo.</vt:lpstr>
      <vt:lpstr>3. Deshazte de tu falso yo.</vt:lpstr>
      <vt:lpstr>4. Vive tu verdadero yo.</vt:lpstr>
      <vt:lpstr>5. Vive emocionalmente sano.</vt:lpstr>
      <vt:lpstr>Vive Emocionalmente Sano</vt:lpstr>
      <vt:lpstr>Ama a tu Prójimo</vt:lpstr>
      <vt:lpstr> Consejos para mostrar amor  y respeto incondicional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Itin, Nilde</dc:creator>
  <cp:lastModifiedBy>Zoraida Powell</cp:lastModifiedBy>
  <cp:revision>28</cp:revision>
  <dcterms:created xsi:type="dcterms:W3CDTF">2023-03-01T09:17:48Z</dcterms:created>
  <dcterms:modified xsi:type="dcterms:W3CDTF">2023-03-27T13:05:44Z</dcterms:modified>
</cp:coreProperties>
</file>