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7"/>
  </p:notesMasterIdLst>
  <p:sldIdLst>
    <p:sldId id="256" r:id="rId2"/>
    <p:sldId id="259" r:id="rId3"/>
    <p:sldId id="279" r:id="rId4"/>
    <p:sldId id="274" r:id="rId5"/>
    <p:sldId id="257" r:id="rId6"/>
    <p:sldId id="260" r:id="rId7"/>
    <p:sldId id="265" r:id="rId8"/>
    <p:sldId id="263" r:id="rId9"/>
    <p:sldId id="261" r:id="rId10"/>
    <p:sldId id="262" r:id="rId11"/>
    <p:sldId id="269" r:id="rId12"/>
    <p:sldId id="271" r:id="rId13"/>
    <p:sldId id="268" r:id="rId14"/>
    <p:sldId id="280" r:id="rId15"/>
    <p:sldId id="270" r:id="rId16"/>
    <p:sldId id="272" r:id="rId17"/>
    <p:sldId id="275" r:id="rId18"/>
    <p:sldId id="277" r:id="rId19"/>
    <p:sldId id="276" r:id="rId20"/>
    <p:sldId id="281" r:id="rId21"/>
    <p:sldId id="278" r:id="rId22"/>
    <p:sldId id="285" r:id="rId23"/>
    <p:sldId id="283" r:id="rId24"/>
    <p:sldId id="258" r:id="rId25"/>
    <p:sldId id="284"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A3F79"/>
    <a:srgbClr val="97546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1B4B4AA-695F-3C4F-82E2-0D98661655AC}" v="254" dt="2023-03-01T19:26:18.93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81905"/>
  </p:normalViewPr>
  <p:slideViewPr>
    <p:cSldViewPr snapToGrid="0">
      <p:cViewPr varScale="1">
        <p:scale>
          <a:sx n="90" d="100"/>
          <a:sy n="90" d="100"/>
        </p:scale>
        <p:origin x="750"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C826590-4DFC-C74A-BAD5-EAF89819C5A2}" type="datetimeFigureOut">
              <a:rPr lang="en-US" smtClean="0"/>
              <a:t>3/27/2023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C4F94D6-2918-5746-B085-8FA6D9F8628E}" type="slidenum">
              <a:rPr lang="en-US" smtClean="0"/>
              <a:t>‹#›</a:t>
            </a:fld>
            <a:endParaRPr lang="en-US"/>
          </a:p>
        </p:txBody>
      </p:sp>
    </p:spTree>
    <p:extLst>
      <p:ext uri="{BB962C8B-B14F-4D97-AF65-F5344CB8AC3E}">
        <p14:creationId xmlns:p14="http://schemas.microsoft.com/office/powerpoint/2010/main" val="19442771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nSpc>
                <a:spcPct val="120000"/>
              </a:lnSpc>
              <a:spcBef>
                <a:spcPts val="0"/>
              </a:spcBef>
              <a:spcAft>
                <a:spcPts val="0"/>
              </a:spcAft>
              <a:buNone/>
            </a:pPr>
            <a:endParaRPr lang="en-ZA" sz="1800" baseline="30000" dirty="0">
              <a:effectLst/>
              <a:latin typeface="Avenir Next" panose="020B0503020202020204" pitchFamily="34" charset="0"/>
              <a:ea typeface="Calibri" panose="020F0502020204030204" pitchFamily="34" charset="0"/>
              <a:cs typeface="Calibri" panose="020F0502020204030204" pitchFamily="34" charset="0"/>
            </a:endParaRPr>
          </a:p>
          <a:p>
            <a:pPr marL="0" marR="0" indent="0">
              <a:lnSpc>
                <a:spcPct val="120000"/>
              </a:lnSpc>
              <a:spcBef>
                <a:spcPts val="0"/>
              </a:spcBef>
              <a:spcAft>
                <a:spcPts val="0"/>
              </a:spcAft>
              <a:buNone/>
            </a:pPr>
            <a:r>
              <a:rPr lang="en-ZA" sz="1800" baseline="30000" dirty="0">
                <a:effectLst/>
                <a:latin typeface="Avenir Next" panose="020B0503020202020204" pitchFamily="34" charset="0"/>
                <a:ea typeface="Calibri" panose="020F0502020204030204" pitchFamily="34" charset="0"/>
                <a:cs typeface="Calibri" panose="020F0502020204030204" pitchFamily="34" charset="0"/>
              </a:rPr>
              <a:t>        </a:t>
            </a:r>
            <a:r>
              <a:rPr lang="es-MX" sz="2800" b="1" baseline="30000" dirty="0">
                <a:effectLst/>
                <a:latin typeface="Avenir Next" panose="020B0503020202020204" pitchFamily="34" charset="0"/>
                <a:ea typeface="Calibri" panose="020F0502020204030204" pitchFamily="34" charset="0"/>
                <a:cs typeface="Calibri" panose="020F0502020204030204" pitchFamily="34" charset="0"/>
              </a:rPr>
              <a:t>Lectura 1 Juan 4:10, 11, NVI</a:t>
            </a:r>
          </a:p>
          <a:p>
            <a:pPr marL="0" marR="0" indent="0">
              <a:lnSpc>
                <a:spcPct val="120000"/>
              </a:lnSpc>
              <a:spcBef>
                <a:spcPts val="0"/>
              </a:spcBef>
              <a:spcAft>
                <a:spcPts val="0"/>
              </a:spcAft>
              <a:buNone/>
            </a:pPr>
            <a:endParaRPr lang="en-ZA" sz="2800" b="1" baseline="30000" dirty="0">
              <a:effectLst/>
              <a:latin typeface="Avenir Next" panose="020B0503020202020204" pitchFamily="34" charset="0"/>
              <a:ea typeface="Calibri" panose="020F0502020204030204" pitchFamily="34" charset="0"/>
              <a:cs typeface="Calibri" panose="020F0502020204030204" pitchFamily="34" charset="0"/>
            </a:endParaRPr>
          </a:p>
          <a:p>
            <a:pPr marL="0" marR="0" indent="0">
              <a:lnSpc>
                <a:spcPct val="120000"/>
              </a:lnSpc>
              <a:spcBef>
                <a:spcPts val="0"/>
              </a:spcBef>
              <a:spcAft>
                <a:spcPts val="0"/>
              </a:spcAft>
              <a:buNone/>
            </a:pPr>
            <a:r>
              <a:rPr lang="en-ZA" sz="1800" baseline="30000" dirty="0">
                <a:effectLst/>
                <a:latin typeface="Avenir Next" panose="020B0503020202020204" pitchFamily="34" charset="0"/>
                <a:ea typeface="Calibri" panose="020F0502020204030204" pitchFamily="34" charset="0"/>
                <a:cs typeface="Calibri" panose="020F0502020204030204" pitchFamily="34" charset="0"/>
              </a:rPr>
              <a:t>10</a:t>
            </a:r>
            <a:r>
              <a:rPr lang="en-ZA" sz="1800" dirty="0">
                <a:effectLst/>
                <a:latin typeface="Avenir Next" panose="020B0503020202020204" pitchFamily="34" charset="0"/>
                <a:ea typeface="Calibri" panose="020F0502020204030204" pitchFamily="34" charset="0"/>
                <a:cs typeface="Calibri" panose="020F0502020204030204" pitchFamily="34" charset="0"/>
              </a:rPr>
              <a:t> “</a:t>
            </a:r>
            <a:r>
              <a:rPr lang="es-MX" sz="1800" dirty="0">
                <a:solidFill>
                  <a:srgbClr val="7A3F79"/>
                </a:solidFill>
                <a:effectLst/>
                <a:latin typeface="Avenir Next" panose="020B0503020202020204" pitchFamily="34" charset="0"/>
                <a:ea typeface="Calibri" panose="020F0502020204030204" pitchFamily="34" charset="0"/>
                <a:cs typeface="Calibri" panose="020F0502020204030204" pitchFamily="34" charset="0"/>
              </a:rPr>
              <a:t>En esto consiste </a:t>
            </a:r>
            <a:r>
              <a:rPr lang="es-MX" sz="1800" b="1" dirty="0">
                <a:solidFill>
                  <a:srgbClr val="7A3F79"/>
                </a:solidFill>
                <a:effectLst/>
                <a:latin typeface="Avenir Next" panose="020B0503020202020204" pitchFamily="34" charset="0"/>
                <a:ea typeface="Calibri" panose="020F0502020204030204" pitchFamily="34" charset="0"/>
                <a:cs typeface="Calibri" panose="020F0502020204030204" pitchFamily="34" charset="0"/>
              </a:rPr>
              <a:t>el amor</a:t>
            </a:r>
            <a:r>
              <a:rPr lang="es-MX" sz="1800" dirty="0">
                <a:solidFill>
                  <a:srgbClr val="7A3F79"/>
                </a:solidFill>
                <a:effectLst/>
                <a:latin typeface="Avenir Next" panose="020B0503020202020204" pitchFamily="34" charset="0"/>
                <a:ea typeface="Calibri" panose="020F0502020204030204" pitchFamily="34" charset="0"/>
                <a:cs typeface="Calibri" panose="020F0502020204030204" pitchFamily="34" charset="0"/>
              </a:rPr>
              <a:t>: no en que nosotros hayamos amado a Dios, sino en que él nos amó y envió a su Hijo para que fuera ofrecido como sacrificio por el perdón de nuestros pecados. </a:t>
            </a:r>
          </a:p>
          <a:p>
            <a:pPr marL="0" marR="0" indent="0">
              <a:lnSpc>
                <a:spcPct val="120000"/>
              </a:lnSpc>
              <a:spcBef>
                <a:spcPts val="0"/>
              </a:spcBef>
              <a:spcAft>
                <a:spcPts val="0"/>
              </a:spcAft>
              <a:buNone/>
            </a:pPr>
            <a:r>
              <a:rPr lang="es-MX" sz="1800" dirty="0">
                <a:solidFill>
                  <a:srgbClr val="7A3F79"/>
                </a:solidFill>
                <a:effectLst/>
                <a:latin typeface="Avenir Next" panose="020B0503020202020204" pitchFamily="34" charset="0"/>
                <a:ea typeface="Calibri" panose="020F0502020204030204" pitchFamily="34" charset="0"/>
                <a:cs typeface="Calibri" panose="020F0502020204030204" pitchFamily="34" charset="0"/>
              </a:rPr>
              <a:t> Queridos hermanos, ya que Dios nos ha amado así, también nosotros debemos amarnos los unos a los otros</a:t>
            </a:r>
            <a:r>
              <a:rPr lang="en-ZA" sz="1800" dirty="0">
                <a:effectLst/>
                <a:latin typeface="Avenir Next" panose="020B0503020202020204" pitchFamily="34" charset="0"/>
                <a:ea typeface="Calibri" panose="020F0502020204030204" pitchFamily="34" charset="0"/>
                <a:cs typeface="Calibri" panose="020F0502020204030204" pitchFamily="34" charset="0"/>
              </a:rPr>
              <a:t>.”</a:t>
            </a:r>
            <a:endParaRPr lang="en-US" sz="1800" dirty="0">
              <a:effectLst/>
              <a:latin typeface="Calibri" panose="020F0502020204030204" pitchFamily="34" charset="0"/>
              <a:ea typeface="Calibri" panose="020F0502020204030204" pitchFamily="34" charset="0"/>
            </a:endParaRPr>
          </a:p>
          <a:p>
            <a:endParaRPr lang="en-US" dirty="0"/>
          </a:p>
        </p:txBody>
      </p:sp>
      <p:sp>
        <p:nvSpPr>
          <p:cNvPr id="4" name="Slide Number Placeholder 3"/>
          <p:cNvSpPr>
            <a:spLocks noGrp="1"/>
          </p:cNvSpPr>
          <p:nvPr>
            <p:ph type="sldNum" sz="quarter" idx="5"/>
          </p:nvPr>
        </p:nvSpPr>
        <p:spPr/>
        <p:txBody>
          <a:bodyPr/>
          <a:lstStyle/>
          <a:p>
            <a:fld id="{6C4F94D6-2918-5746-B085-8FA6D9F8628E}" type="slidenum">
              <a:rPr lang="en-US" smtClean="0"/>
              <a:t>2</a:t>
            </a:fld>
            <a:endParaRPr lang="en-US" dirty="0"/>
          </a:p>
        </p:txBody>
      </p:sp>
    </p:spTree>
    <p:extLst>
      <p:ext uri="{BB962C8B-B14F-4D97-AF65-F5344CB8AC3E}">
        <p14:creationId xmlns:p14="http://schemas.microsoft.com/office/powerpoint/2010/main" val="15099732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MX" b="1" dirty="0"/>
              <a:t>Cristo como nuestro modelo de amor</a:t>
            </a:r>
          </a:p>
          <a:p>
            <a:r>
              <a:rPr lang="es-MX" dirty="0"/>
              <a:t>Jesús fue a los pobres, a los necesitados, a las viudas, a los enfermos, y los sanó y les sirvió independientemente de sus opciones de vida. Jesús defendió a la mujer que cometió adulterio ante sus acusadores a pesar de su naturaleza y estilo de vida pecaminosos. Él nos ve por lo que podemos ser y no por lo que somos actualmente. A su vez, Él nos está llamando a extender un amor que precede a las acciones y reacciones de los demás. Un amor que no conoce fronteras. Un amor que se atreve a ir incluso a lugares donde no se le quiere.</a:t>
            </a:r>
          </a:p>
          <a:p>
            <a:endParaRPr lang="es-MX" dirty="0"/>
          </a:p>
          <a:p>
            <a:r>
              <a:rPr lang="es-MX" dirty="0"/>
              <a:t>En el modelo de amor de Cristo, también vemos el arrepentimiento. Pablo nos pregunta: “¿Despreciáis las riquezas de su bondad, clemencia y paciencia, sin daros cuenta de que la bondad de Dios está destinada a llevaros al arrepentimiento?” (Romanos 2:4). La bondad amorosa de Dios nos lleva al arrepentimiento, y cuando el Espíritu de Dios nos da poder, recibimos sus rasgos de bondad, paciencia y tolerancia, y también podemos guiar a otros a Jesús para el arrepentimiento.</a:t>
            </a:r>
            <a:endParaRPr lang="en-US" dirty="0"/>
          </a:p>
        </p:txBody>
      </p:sp>
      <p:sp>
        <p:nvSpPr>
          <p:cNvPr id="4" name="Slide Number Placeholder 3"/>
          <p:cNvSpPr>
            <a:spLocks noGrp="1"/>
          </p:cNvSpPr>
          <p:nvPr>
            <p:ph type="sldNum" sz="quarter" idx="5"/>
          </p:nvPr>
        </p:nvSpPr>
        <p:spPr/>
        <p:txBody>
          <a:bodyPr/>
          <a:lstStyle/>
          <a:p>
            <a:fld id="{6C4F94D6-2918-5746-B085-8FA6D9F8628E}" type="slidenum">
              <a:rPr lang="en-US" smtClean="0"/>
              <a:t>11</a:t>
            </a:fld>
            <a:endParaRPr lang="en-US"/>
          </a:p>
        </p:txBody>
      </p:sp>
    </p:spTree>
    <p:extLst>
      <p:ext uri="{BB962C8B-B14F-4D97-AF65-F5344CB8AC3E}">
        <p14:creationId xmlns:p14="http://schemas.microsoft.com/office/powerpoint/2010/main" val="7937123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MX" b="1" dirty="0"/>
              <a:t>Surge la pregunta</a:t>
            </a:r>
            <a:r>
              <a:rPr lang="es-MX" dirty="0"/>
              <a:t>: ¿Por qué es mucho más fácil juzgar a las personas que amarlas a pesar de su comportamiento? Como cristianos que creemos tener la verdad, a veces podemos estar cegados por nuestra naturaleza pecaminosa. A veces podemos incluso sentirnos más espirituales que otros que no comparten nuestras creencias, pero debemos recordar que “el que dice vivir en él, debe vivir como Jesús” (1 Juan 2:6).</a:t>
            </a:r>
            <a:endParaRPr lang="en-US" dirty="0"/>
          </a:p>
        </p:txBody>
      </p:sp>
      <p:sp>
        <p:nvSpPr>
          <p:cNvPr id="4" name="Slide Number Placeholder 3"/>
          <p:cNvSpPr>
            <a:spLocks noGrp="1"/>
          </p:cNvSpPr>
          <p:nvPr>
            <p:ph type="sldNum" sz="quarter" idx="5"/>
          </p:nvPr>
        </p:nvSpPr>
        <p:spPr/>
        <p:txBody>
          <a:bodyPr/>
          <a:lstStyle/>
          <a:p>
            <a:fld id="{6C4F94D6-2918-5746-B085-8FA6D9F8628E}" type="slidenum">
              <a:rPr lang="en-US" smtClean="0"/>
              <a:t>12</a:t>
            </a:fld>
            <a:endParaRPr lang="en-US"/>
          </a:p>
        </p:txBody>
      </p:sp>
    </p:spTree>
    <p:extLst>
      <p:ext uri="{BB962C8B-B14F-4D97-AF65-F5344CB8AC3E}">
        <p14:creationId xmlns:p14="http://schemas.microsoft.com/office/powerpoint/2010/main" val="5281981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MX" b="1" dirty="0"/>
              <a:t>Redefiniendo el término “pecador”</a:t>
            </a:r>
          </a:p>
          <a:p>
            <a:r>
              <a:rPr lang="es-MX" dirty="0"/>
              <a:t>Los científicos sociales creen que los humanos son críticos porque crean una sensación de seguridad y comodidad en sus vidas. Si una persona se ve a sí misma como mejor que otra en una situación, esa persona gana un sentido de validación mientras reduce los sentimientos de inferioridad e indignidad. Ser críticos es nuestro deseo de ser mejores que los demás, sentir que somos más valiosos y exitosos.</a:t>
            </a:r>
          </a:p>
          <a:p>
            <a:endParaRPr lang="es-MX" dirty="0"/>
          </a:p>
          <a:p>
            <a:r>
              <a:rPr lang="es-MX" dirty="0"/>
              <a:t>La perspectiva bíblica de juzgar a los demás se puede definir como nuestra naturaleza pecaminosa obrando.</a:t>
            </a:r>
            <a:endParaRPr lang="en-US" dirty="0"/>
          </a:p>
        </p:txBody>
      </p:sp>
      <p:sp>
        <p:nvSpPr>
          <p:cNvPr id="4" name="Slide Number Placeholder 3"/>
          <p:cNvSpPr>
            <a:spLocks noGrp="1"/>
          </p:cNvSpPr>
          <p:nvPr>
            <p:ph type="sldNum" sz="quarter" idx="5"/>
          </p:nvPr>
        </p:nvSpPr>
        <p:spPr/>
        <p:txBody>
          <a:bodyPr/>
          <a:lstStyle/>
          <a:p>
            <a:fld id="{6C4F94D6-2918-5746-B085-8FA6D9F8628E}" type="slidenum">
              <a:rPr lang="en-US" smtClean="0"/>
              <a:t>13</a:t>
            </a:fld>
            <a:endParaRPr lang="en-US"/>
          </a:p>
        </p:txBody>
      </p:sp>
    </p:spTree>
    <p:extLst>
      <p:ext uri="{BB962C8B-B14F-4D97-AF65-F5344CB8AC3E}">
        <p14:creationId xmlns:p14="http://schemas.microsoft.com/office/powerpoint/2010/main" val="11956648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MX" dirty="0"/>
              <a:t>Nuestras sociedades están estructuradas de manera que se celebra la competencia y juzgamos a los individuos como exitosos o fracasados. Si un individuo es mejor que otro en algo, la sociedad lo coloca por encima de los demás y recompensa estos comportamientos. Santiago escribe acerca de este problema: “¿No habéis discriminado entre vosotros mismos y os habéis hecho jueces con malos pensamientos?” (Santiago 2:4). Continúa su reprensión al revelar la participación activa en el prejuicio, el favoritismo y la parcialidad. Es posible que no se hayan dado cuenta, pero habían juzgado a los demás en función de la apariencia y otros factores.</a:t>
            </a:r>
          </a:p>
          <a:p>
            <a:endParaRPr lang="es-MX" dirty="0"/>
          </a:p>
          <a:p>
            <a:r>
              <a:rPr lang="es-MX" dirty="0"/>
              <a:t>Puede que no nos guste admitirlo, pero la parcialidad o el prejuicio siguen existiendo hoy, incluso dentro de los muros de las iglesias. ¿No hemos asumido y juzgado a alguien basándonos únicamente en nuestra percepción de él, por el color de su piel, su etnia, su clase o simplemente su apariencia exterior? Si se parecen a nosotros y se comportan como esperamos que se comporten, son bienvenidos con los brazos abiertos. Si se les considera inferiores o diferentes a nosotros, se les deja entrar (porque somos cristianos, después de todo), pero se les mantiene a distancia.</a:t>
            </a:r>
            <a:endParaRPr lang="en-US" dirty="0"/>
          </a:p>
        </p:txBody>
      </p:sp>
      <p:sp>
        <p:nvSpPr>
          <p:cNvPr id="4" name="Slide Number Placeholder 3"/>
          <p:cNvSpPr>
            <a:spLocks noGrp="1"/>
          </p:cNvSpPr>
          <p:nvPr>
            <p:ph type="sldNum" sz="quarter" idx="5"/>
          </p:nvPr>
        </p:nvSpPr>
        <p:spPr/>
        <p:txBody>
          <a:bodyPr/>
          <a:lstStyle/>
          <a:p>
            <a:fld id="{6C4F94D6-2918-5746-B085-8FA6D9F8628E}" type="slidenum">
              <a:rPr lang="en-US" smtClean="0"/>
              <a:t>14</a:t>
            </a:fld>
            <a:endParaRPr lang="en-US"/>
          </a:p>
        </p:txBody>
      </p:sp>
    </p:spTree>
    <p:extLst>
      <p:ext uri="{BB962C8B-B14F-4D97-AF65-F5344CB8AC3E}">
        <p14:creationId xmlns:p14="http://schemas.microsoft.com/office/powerpoint/2010/main" val="9093572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MX" b="1" dirty="0"/>
              <a:t>Entonces, ¿cómo debemos definir a un pecador?</a:t>
            </a:r>
          </a:p>
          <a:p>
            <a:r>
              <a:rPr lang="es-MX" dirty="0"/>
              <a:t>Podemos ver como esta pregunta tendrá diferentes respuestas dependiendo de cómo se entienda la doctrina de la salvación. Si creemos que los humanos somos seres caídos, entonces creemos que todos somos pecadores, incluso nosotros mismos. “Todos pecaron y están destituidos de la gloria de Dios” (Romanos 3:23). “No hay justo, ni aun uno” (Romanos 3:10, NVI).2 Sí, todos somos pecadores y necesitamos la gracia salvadora de Dios.</a:t>
            </a:r>
          </a:p>
          <a:p>
            <a:endParaRPr lang="es-MX" dirty="0"/>
          </a:p>
          <a:p>
            <a:r>
              <a:rPr lang="es-MX" dirty="0"/>
              <a:t>2 Véase también Salmo 14:3; 53:1-3; Eclesiastés 7:20</a:t>
            </a:r>
            <a:endParaRPr lang="en-US" dirty="0"/>
          </a:p>
        </p:txBody>
      </p:sp>
      <p:sp>
        <p:nvSpPr>
          <p:cNvPr id="4" name="Slide Number Placeholder 3"/>
          <p:cNvSpPr>
            <a:spLocks noGrp="1"/>
          </p:cNvSpPr>
          <p:nvPr>
            <p:ph type="sldNum" sz="quarter" idx="5"/>
          </p:nvPr>
        </p:nvSpPr>
        <p:spPr/>
        <p:txBody>
          <a:bodyPr/>
          <a:lstStyle/>
          <a:p>
            <a:fld id="{6C4F94D6-2918-5746-B085-8FA6D9F8628E}" type="slidenum">
              <a:rPr lang="en-US" smtClean="0"/>
              <a:t>15</a:t>
            </a:fld>
            <a:endParaRPr lang="en-US"/>
          </a:p>
        </p:txBody>
      </p:sp>
    </p:spTree>
    <p:extLst>
      <p:ext uri="{BB962C8B-B14F-4D97-AF65-F5344CB8AC3E}">
        <p14:creationId xmlns:p14="http://schemas.microsoft.com/office/powerpoint/2010/main" val="797364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MX" dirty="0"/>
              <a:t>Elena G. de White nos recuerda: “Cuanto más te acerques a Jesús, más defectuoso aparecerás ante tus propios ojos; porque su visión será más clara, y sus imperfecciones se verán en amplio y claro contraste con Su naturaleza perfecta.”3 Todos necesitamos desesperadamente la gracia y la misericordia de Dios. No es por nuestras buenas obras, buenos hábitos alimenticios o buena asistencia a la iglesia que seremos salvos, sino que es solo porque y solo a través de la gracia y la sangre de Cristo.</a:t>
            </a:r>
          </a:p>
          <a:p>
            <a:endParaRPr lang="es-MX" dirty="0"/>
          </a:p>
          <a:p>
            <a:r>
              <a:rPr lang="es-MX" dirty="0"/>
              <a:t>Esto debería hacernos humildes cuando nos esforzamos por compartir el amor de Cristo con aquellos que viven vidas diferentes a las nuestras. No debemos juzgar a nadie por sus elecciones o por su falta de comprensión. Debemos ver a todos a través del lente redentor que Cristo ve a todos Sus hijos, y debemos acercarnos a ellos con el amor de Cristo.</a:t>
            </a:r>
          </a:p>
          <a:p>
            <a:endParaRPr lang="es-MX" dirty="0"/>
          </a:p>
          <a:p>
            <a:r>
              <a:rPr lang="es-MX" dirty="0"/>
              <a:t>3 </a:t>
            </a:r>
            <a:r>
              <a:rPr lang="es-MX" sz="800" dirty="0"/>
              <a:t>Elena G. de White, El Camino a Cristo, </a:t>
            </a:r>
            <a:r>
              <a:rPr lang="es-MX" dirty="0"/>
              <a:t>64.2</a:t>
            </a:r>
            <a:endParaRPr lang="en-US" dirty="0"/>
          </a:p>
        </p:txBody>
      </p:sp>
      <p:sp>
        <p:nvSpPr>
          <p:cNvPr id="4" name="Slide Number Placeholder 3"/>
          <p:cNvSpPr>
            <a:spLocks noGrp="1"/>
          </p:cNvSpPr>
          <p:nvPr>
            <p:ph type="sldNum" sz="quarter" idx="5"/>
          </p:nvPr>
        </p:nvSpPr>
        <p:spPr/>
        <p:txBody>
          <a:bodyPr/>
          <a:lstStyle/>
          <a:p>
            <a:fld id="{6C4F94D6-2918-5746-B085-8FA6D9F8628E}" type="slidenum">
              <a:rPr lang="en-US" smtClean="0"/>
              <a:t>16</a:t>
            </a:fld>
            <a:endParaRPr lang="en-US"/>
          </a:p>
        </p:txBody>
      </p:sp>
    </p:spTree>
    <p:extLst>
      <p:ext uri="{BB962C8B-B14F-4D97-AF65-F5344CB8AC3E}">
        <p14:creationId xmlns:p14="http://schemas.microsoft.com/office/powerpoint/2010/main" val="401213066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MX" dirty="0"/>
              <a:t>Elena G. de White escribe en su libro Evangelismo: “El amor debe ser el elemento predominante en todo nuestro trabajo. En la representación de otros que no creen como nosotros, todo orador debe cuidarse de hacer declaraciones que parezcan severas y como juzgar. Presentad la verdad, y dejad que la verdad, el Espíritu Santo de Dios, actúe como reprensor, como juez; pero que vuestras palabras no lastimen ni hieran el alma...”4</a:t>
            </a:r>
          </a:p>
          <a:p>
            <a:endParaRPr lang="es-MX" dirty="0"/>
          </a:p>
          <a:p>
            <a:r>
              <a:rPr lang="es-MX" dirty="0"/>
              <a:t>Elena</a:t>
            </a:r>
            <a:r>
              <a:rPr lang="es-MX" baseline="0" dirty="0"/>
              <a:t> G. de </a:t>
            </a:r>
            <a:r>
              <a:rPr lang="es-MX" dirty="0"/>
              <a:t>White, Evangelismo, 303.2</a:t>
            </a:r>
            <a:endParaRPr lang="en-US" dirty="0"/>
          </a:p>
        </p:txBody>
      </p:sp>
      <p:sp>
        <p:nvSpPr>
          <p:cNvPr id="4" name="Slide Number Placeholder 3"/>
          <p:cNvSpPr>
            <a:spLocks noGrp="1"/>
          </p:cNvSpPr>
          <p:nvPr>
            <p:ph type="sldNum" sz="quarter" idx="5"/>
          </p:nvPr>
        </p:nvSpPr>
        <p:spPr/>
        <p:txBody>
          <a:bodyPr/>
          <a:lstStyle/>
          <a:p>
            <a:fld id="{6C4F94D6-2918-5746-B085-8FA6D9F8628E}" type="slidenum">
              <a:rPr lang="en-US" smtClean="0"/>
              <a:t>17</a:t>
            </a:fld>
            <a:endParaRPr lang="en-US"/>
          </a:p>
        </p:txBody>
      </p:sp>
    </p:spTree>
    <p:extLst>
      <p:ext uri="{BB962C8B-B14F-4D97-AF65-F5344CB8AC3E}">
        <p14:creationId xmlns:p14="http://schemas.microsoft.com/office/powerpoint/2010/main" val="172742413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MX" b="1" dirty="0"/>
              <a:t>Eres amado para amar</a:t>
            </a:r>
          </a:p>
          <a:p>
            <a:r>
              <a:rPr lang="es-MX" dirty="0"/>
              <a:t>Busque en su Biblia 1 Juan 4:10, 11 y siga mientras leo el versículo 10. 10 “Esto es amor: no que nosotros amemos a Dios, sino que él nos amó y envió a su Hijo como sacrificio expiatorio por nuestros pecados. ” Vemos en el versículo 10 que Dios nos amó primero. Él nos ama incluso cuando somos desagradables y continúa amándonos.</a:t>
            </a:r>
          </a:p>
          <a:p>
            <a:endParaRPr lang="es-MX" dirty="0"/>
          </a:p>
          <a:p>
            <a:r>
              <a:rPr lang="es-MX" dirty="0"/>
              <a:t>Ahora, pasemos al versículo 11.  “Queridos amigos, ya que Dios nos amó tanto…”. Es importante mencionar aquí que la palabra así puede traducirse “de esa manera”. Puesto que Dios nos amó tanto, “nosotros también debemos amarnos [de esa manera] unos a otros”. Se nos ha ordenado aquí en el versículo 11 que amemos a los demás de la misma manera que Dios nos ama.</a:t>
            </a:r>
            <a:endParaRPr lang="en-US" dirty="0"/>
          </a:p>
        </p:txBody>
      </p:sp>
      <p:sp>
        <p:nvSpPr>
          <p:cNvPr id="4" name="Slide Number Placeholder 3"/>
          <p:cNvSpPr>
            <a:spLocks noGrp="1"/>
          </p:cNvSpPr>
          <p:nvPr>
            <p:ph type="sldNum" sz="quarter" idx="5"/>
          </p:nvPr>
        </p:nvSpPr>
        <p:spPr/>
        <p:txBody>
          <a:bodyPr/>
          <a:lstStyle/>
          <a:p>
            <a:fld id="{6C4F94D6-2918-5746-B085-8FA6D9F8628E}" type="slidenum">
              <a:rPr lang="en-US" smtClean="0"/>
              <a:t>18</a:t>
            </a:fld>
            <a:endParaRPr lang="en-US"/>
          </a:p>
        </p:txBody>
      </p:sp>
    </p:spTree>
    <p:extLst>
      <p:ext uri="{BB962C8B-B14F-4D97-AF65-F5344CB8AC3E}">
        <p14:creationId xmlns:p14="http://schemas.microsoft.com/office/powerpoint/2010/main" val="200430816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MX" dirty="0"/>
              <a:t>Pero, ¿cómo y qué significa en la práctica? Admitamos por un momento que es fácil amar a quienes queremos amar. Es fácil amar a las personas que son fáciles de amar. Jesús sabía esto y mencionó que incluso los gentiles aman a los que los aman (Mateo 5:47). Pero amar como Jesús ama es algo mucho más desafiante: 44“Pero yo les digo: amen a sus enemigos y oren por los que los persiguen, 45para que sean hijos de su Padre que está en los cielos. Él hace salir su sol sobre malos y buenos, y llover sobre justos e injustos” (Mateo 5:44, 45).</a:t>
            </a:r>
          </a:p>
          <a:p>
            <a:endParaRPr lang="es-MX" dirty="0"/>
          </a:p>
          <a:p>
            <a:r>
              <a:rPr lang="es-MX" dirty="0"/>
              <a:t>Amar como Dios es amar a quienes no nos lo ponen fácil para amarlos. Nos pide que amemos a las personas que son diferentes a nosotros, a las personas que piensan y se comportan de manera diferente a nosotros. No estamos diciendo que uno no pueda tener límites cuando se trata de personas difíciles o tóxicas, porque tener límites crea relaciones sanas. Pero nos estamos refiriendo a los cristianos que se dan por vencidos con demasiada facilidad debido a las diferencias. Si Dios se rindiera tan fácilmente con nosotros, no seríamos quienes somos hoy. Amar a los diferentes a nosotros no es fácil. Y no podemos amar bien a través de nuestros propios esfuerzos. Solo a través de la gracia de Dios podemos amar como Dios ama. Es la obra de santificación de por vida.</a:t>
            </a:r>
            <a:endParaRPr lang="en-US" dirty="0"/>
          </a:p>
        </p:txBody>
      </p:sp>
      <p:sp>
        <p:nvSpPr>
          <p:cNvPr id="4" name="Slide Number Placeholder 3"/>
          <p:cNvSpPr>
            <a:spLocks noGrp="1"/>
          </p:cNvSpPr>
          <p:nvPr>
            <p:ph type="sldNum" sz="quarter" idx="5"/>
          </p:nvPr>
        </p:nvSpPr>
        <p:spPr/>
        <p:txBody>
          <a:bodyPr/>
          <a:lstStyle/>
          <a:p>
            <a:fld id="{6C4F94D6-2918-5746-B085-8FA6D9F8628E}" type="slidenum">
              <a:rPr lang="en-US" smtClean="0"/>
              <a:t>19</a:t>
            </a:fld>
            <a:endParaRPr lang="en-US"/>
          </a:p>
        </p:txBody>
      </p:sp>
    </p:spTree>
    <p:extLst>
      <p:ext uri="{BB962C8B-B14F-4D97-AF65-F5344CB8AC3E}">
        <p14:creationId xmlns:p14="http://schemas.microsoft.com/office/powerpoint/2010/main" val="396764042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MX" dirty="0"/>
              <a:t>El Espíritu Santo ayuda a eliminar nuestro orgullo y lo reemplaza con un corazón indulgente, amable y paciente. El Espíritu Santo ayuda a sanar nuestras heridas del pasado para que podamos amar a los demás de la manera en que Dios nos ha amado. </a:t>
            </a:r>
            <a:r>
              <a:rPr lang="es-MX" dirty="0" err="1"/>
              <a:t>Rahab</a:t>
            </a:r>
            <a:r>
              <a:rPr lang="es-MX" dirty="0"/>
              <a:t>, quien experimentó la salvación de Dios, no permitió que se perdiera la oportunidad de salvar a su familia. Su confianza y amor en Dios significaba que amaba y se preocupaba por la salvación de los demás. ¿Cómo podemos los cristianos disfrutar de nuestra salvación sin preocuparnos profundamente por la condición de los demás? Así como </a:t>
            </a:r>
            <a:r>
              <a:rPr lang="es-MX" dirty="0" err="1"/>
              <a:t>Rahab</a:t>
            </a:r>
            <a:r>
              <a:rPr lang="es-MX" dirty="0"/>
              <a:t> rogó por la protección de sus seres queridos, los seguidores de Cristo deben preocuparse por la salvación de los demás.</a:t>
            </a:r>
            <a:endParaRPr lang="en-US" dirty="0"/>
          </a:p>
        </p:txBody>
      </p:sp>
      <p:sp>
        <p:nvSpPr>
          <p:cNvPr id="4" name="Slide Number Placeholder 3"/>
          <p:cNvSpPr>
            <a:spLocks noGrp="1"/>
          </p:cNvSpPr>
          <p:nvPr>
            <p:ph type="sldNum" sz="quarter" idx="5"/>
          </p:nvPr>
        </p:nvSpPr>
        <p:spPr/>
        <p:txBody>
          <a:bodyPr/>
          <a:lstStyle/>
          <a:p>
            <a:fld id="{6C4F94D6-2918-5746-B085-8FA6D9F8628E}" type="slidenum">
              <a:rPr lang="en-US" smtClean="0"/>
              <a:t>20</a:t>
            </a:fld>
            <a:endParaRPr lang="en-US"/>
          </a:p>
        </p:txBody>
      </p:sp>
    </p:spTree>
    <p:extLst>
      <p:ext uri="{BB962C8B-B14F-4D97-AF65-F5344CB8AC3E}">
        <p14:creationId xmlns:p14="http://schemas.microsoft.com/office/powerpoint/2010/main" val="1330821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MX" b="1" dirty="0"/>
              <a:t>Introducción</a:t>
            </a:r>
          </a:p>
          <a:p>
            <a:r>
              <a:rPr lang="es-MX" dirty="0"/>
              <a:t>Dos miembros de la iglesia estaban hablando. Una compartió su angustia causada por un miembro de la familia que es hospitalizado con frecuencia, como resultado de un estilo de vida poco saludable. A pesar de haber sido advertido por los médicos, el familiar ignora la gravedad de la afección y no ha hecho ningún esfuerzo por cambiar la dieta o la rutina diaria. La mujer decidió que ya no podía orar por la salud de ese miembro de la familia que deliberadamente hace cosas que destruyen la buena salud.</a:t>
            </a:r>
          </a:p>
          <a:p>
            <a:endParaRPr lang="es-MX" dirty="0"/>
          </a:p>
          <a:p>
            <a:r>
              <a:rPr lang="es-MX" dirty="0"/>
              <a:t>El segundo miembro de la iglesia sugirió que si uno reclama las promesas de Dios en oración por otro, debe ser por la razón correcta.</a:t>
            </a:r>
          </a:p>
          <a:p>
            <a:endParaRPr lang="es-MX" dirty="0"/>
          </a:p>
          <a:p>
            <a:r>
              <a:rPr lang="es-MX" dirty="0"/>
              <a:t>¿Por qué es mucho más fácil juzgar a las personas que amarlas y orar por ellas a pesar de su comportamiento? ¿Qué consejo le darías a estos dos miembros?</a:t>
            </a:r>
          </a:p>
          <a:p>
            <a:endParaRPr lang="es-MX" dirty="0"/>
          </a:p>
          <a:p>
            <a:r>
              <a:rPr lang="es-MX" b="1" dirty="0"/>
              <a:t>Disputa paleocristiana</a:t>
            </a:r>
          </a:p>
          <a:p>
            <a:r>
              <a:rPr lang="es-MX" dirty="0"/>
              <a:t>Algunos teólogos de la iglesia primitiva creían que la salvación se podía ganar por las obras. Creían que la humanidad no nació pecaminosa, sino que ejerció su elección de pecar. Otros, en cambio, creían algo de lo contrario. Sostenían la opinión de que la humanidad nace en pecado, por lo tanto, nace con una naturaleza pecaminosa y necesitada de la salvación de Dios. Además, algunos afirmaron que Dios es Aquel que elige a quién quiere salvar, una perspectiva a la que generalmente se hace referencia como predestinación.</a:t>
            </a:r>
          </a:p>
          <a:p>
            <a:endParaRPr lang="es-MX" dirty="0"/>
          </a:p>
          <a:p>
            <a:r>
              <a:rPr lang="es-MX" dirty="0"/>
              <a:t>Puedes imaginar la confusión y la frustración que estas ideas contrastantes sembraron entre los cristianos. Muchos trabajaron duro para ganarse la salvación, mientras que otros no lo hicieron porque creían que Dios predestinó a los que Él quería salvar.</a:t>
            </a:r>
            <a:endParaRPr lang="en-US" dirty="0"/>
          </a:p>
        </p:txBody>
      </p:sp>
      <p:sp>
        <p:nvSpPr>
          <p:cNvPr id="4" name="Slide Number Placeholder 3"/>
          <p:cNvSpPr>
            <a:spLocks noGrp="1"/>
          </p:cNvSpPr>
          <p:nvPr>
            <p:ph type="sldNum" sz="quarter" idx="5"/>
          </p:nvPr>
        </p:nvSpPr>
        <p:spPr/>
        <p:txBody>
          <a:bodyPr/>
          <a:lstStyle/>
          <a:p>
            <a:fld id="{6C4F94D6-2918-5746-B085-8FA6D9F8628E}" type="slidenum">
              <a:rPr lang="en-US" smtClean="0"/>
              <a:t>3</a:t>
            </a:fld>
            <a:endParaRPr lang="en-US" dirty="0"/>
          </a:p>
        </p:txBody>
      </p:sp>
    </p:spTree>
    <p:extLst>
      <p:ext uri="{BB962C8B-B14F-4D97-AF65-F5344CB8AC3E}">
        <p14:creationId xmlns:p14="http://schemas.microsoft.com/office/powerpoint/2010/main" val="87303776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r>
              <a:rPr lang="es-MX" sz="1800" dirty="0">
                <a:effectLst/>
                <a:latin typeface="Calibri" panose="020F0502020204030204" pitchFamily="34" charset="0"/>
                <a:ea typeface="Calibri" panose="020F0502020204030204" pitchFamily="34" charset="0"/>
              </a:rPr>
              <a:t>¿Cómo podemos los cristianos disfrutar de nuestra salvación sin preocuparnos profundamente por la condición de los demás? Así como </a:t>
            </a:r>
            <a:r>
              <a:rPr lang="es-MX" sz="1800" dirty="0" err="1">
                <a:effectLst/>
                <a:latin typeface="Calibri" panose="020F0502020204030204" pitchFamily="34" charset="0"/>
                <a:ea typeface="Calibri" panose="020F0502020204030204" pitchFamily="34" charset="0"/>
              </a:rPr>
              <a:t>Rahab</a:t>
            </a:r>
            <a:r>
              <a:rPr lang="es-MX" sz="1800" dirty="0">
                <a:effectLst/>
                <a:latin typeface="Calibri" panose="020F0502020204030204" pitchFamily="34" charset="0"/>
                <a:ea typeface="Calibri" panose="020F0502020204030204" pitchFamily="34" charset="0"/>
              </a:rPr>
              <a:t> rogó por la protección de sus seres queridos, los seguidores de Cristo deben preocuparse por la salvación de los demás. Un teólogo bíblico escribe: “Había sido una mala naturaleza en </a:t>
            </a:r>
            <a:r>
              <a:rPr lang="es-MX" sz="1800" dirty="0" err="1">
                <a:effectLst/>
                <a:latin typeface="Calibri" panose="020F0502020204030204" pitchFamily="34" charset="0"/>
                <a:ea typeface="Calibri" panose="020F0502020204030204" pitchFamily="34" charset="0"/>
              </a:rPr>
              <a:t>Rahab</a:t>
            </a:r>
            <a:r>
              <a:rPr lang="es-MX" sz="1800" dirty="0">
                <a:effectLst/>
                <a:latin typeface="Calibri" panose="020F0502020204030204" pitchFamily="34" charset="0"/>
                <a:ea typeface="Calibri" panose="020F0502020204030204" pitchFamily="34" charset="0"/>
              </a:rPr>
              <a:t> si ella se hubiera contentado con ser salvada sola: para que su amor pudiera estar a la altura de su fe, ella hace convenio por toda su familia, y así devuelve la vida a aquellos de quienes ella lo recibió.”5</a:t>
            </a:r>
          </a:p>
          <a:p>
            <a:pPr marL="0" marR="0">
              <a:spcBef>
                <a:spcPts val="0"/>
              </a:spcBef>
              <a:spcAft>
                <a:spcPts val="0"/>
              </a:spcAft>
            </a:pPr>
            <a:endParaRPr lang="es-MX"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s-MX" sz="1800" dirty="0">
                <a:effectLst/>
                <a:latin typeface="Calibri" panose="020F0502020204030204" pitchFamily="34" charset="0"/>
                <a:ea typeface="Calibri" panose="020F0502020204030204" pitchFamily="34" charset="0"/>
              </a:rPr>
              <a:t>5 HDM </a:t>
            </a:r>
            <a:r>
              <a:rPr lang="es-MX" sz="1800" dirty="0" err="1">
                <a:effectLst/>
                <a:latin typeface="Calibri" panose="020F0502020204030204" pitchFamily="34" charset="0"/>
                <a:ea typeface="Calibri" panose="020F0502020204030204" pitchFamily="34" charset="0"/>
              </a:rPr>
              <a:t>Spence</a:t>
            </a:r>
            <a:r>
              <a:rPr lang="es-MX" sz="1800" dirty="0">
                <a:effectLst/>
                <a:latin typeface="Calibri" panose="020F0502020204030204" pitchFamily="34" charset="0"/>
                <a:ea typeface="Calibri" panose="020F0502020204030204" pitchFamily="34" charset="0"/>
              </a:rPr>
              <a:t>-Jones, editor, </a:t>
            </a:r>
            <a:r>
              <a:rPr lang="es-MX" sz="1800" i="1" dirty="0">
                <a:effectLst/>
                <a:latin typeface="Calibri" panose="020F0502020204030204" pitchFamily="34" charset="0"/>
                <a:ea typeface="Calibri" panose="020F0502020204030204" pitchFamily="34" charset="0"/>
              </a:rPr>
              <a:t>El comentario del púlpito</a:t>
            </a:r>
            <a:r>
              <a:rPr lang="es-MX" sz="1800" dirty="0">
                <a:effectLst/>
                <a:latin typeface="Calibri" panose="020F0502020204030204" pitchFamily="34" charset="0"/>
                <a:ea typeface="Calibri" panose="020F0502020204030204" pitchFamily="34" charset="0"/>
              </a:rPr>
              <a:t>(Josué 2:12).</a:t>
            </a:r>
            <a:endParaRPr lang="en-US" sz="1800" dirty="0">
              <a:effectLst/>
              <a:latin typeface="Calibri" panose="020F0502020204030204" pitchFamily="34" charset="0"/>
              <a:ea typeface="Calibri" panose="020F0502020204030204" pitchFamily="34" charset="0"/>
            </a:endParaRPr>
          </a:p>
        </p:txBody>
      </p:sp>
      <p:sp>
        <p:nvSpPr>
          <p:cNvPr id="4" name="Slide Number Placeholder 3"/>
          <p:cNvSpPr>
            <a:spLocks noGrp="1"/>
          </p:cNvSpPr>
          <p:nvPr>
            <p:ph type="sldNum" sz="quarter" idx="5"/>
          </p:nvPr>
        </p:nvSpPr>
        <p:spPr/>
        <p:txBody>
          <a:bodyPr/>
          <a:lstStyle/>
          <a:p>
            <a:fld id="{6C4F94D6-2918-5746-B085-8FA6D9F8628E}" type="slidenum">
              <a:rPr lang="en-US" smtClean="0"/>
              <a:t>21</a:t>
            </a:fld>
            <a:endParaRPr lang="en-US"/>
          </a:p>
        </p:txBody>
      </p:sp>
    </p:spTree>
    <p:extLst>
      <p:ext uri="{BB962C8B-B14F-4D97-AF65-F5344CB8AC3E}">
        <p14:creationId xmlns:p14="http://schemas.microsoft.com/office/powerpoint/2010/main" val="56303028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MX" b="1" dirty="0"/>
              <a:t>Amar a las personas difíciles</a:t>
            </a:r>
          </a:p>
          <a:p>
            <a:r>
              <a:rPr lang="es-MX" dirty="0"/>
              <a:t>A todos nos ha resultado difícil amar a ciertas personas o amarlas en ciertas circunstancias.</a:t>
            </a:r>
          </a:p>
          <a:p>
            <a:endParaRPr lang="es-MX" dirty="0"/>
          </a:p>
          <a:p>
            <a:r>
              <a:rPr lang="es-MX" dirty="0"/>
              <a:t>Una joven, Cheryl, tenía una compañera de clase, Vicky, con quien era muy difícil interactuar y amar. Vicky siempre tenía algo negativo que decir sobre Cheryl. Ella inventaba mentiras y, a menudo, manipulaba situaciones para que a otros estudiantes también les disgustara Cheryl. Cheryl, la capitana de la clase y cargo que ocupó durante muchos años, llegó un día a clase un poco tarde. Su maestra le dijo que se presentara en la estación de policía al lado de la escuela. La maestra había presentado una denuncia formal contra ella en la escuela. Cheryl estaba en estado de shock, pero se fue de inmediato. La persona dura que se había enseñado a sí misma a ser no derramó lágrimas ni mostró miedo, pero, como puedes imaginar, ¡en el fondo estaba petrificada!</a:t>
            </a:r>
          </a:p>
          <a:p>
            <a:r>
              <a:rPr lang="es-MX" dirty="0"/>
              <a:t> </a:t>
            </a:r>
          </a:p>
          <a:p>
            <a:r>
              <a:rPr lang="es-MX" dirty="0"/>
              <a:t>Cuando Cheryl llegó a la comisaría preguntando por qué la habían convocado, todos parecían confundidos y le dijeron que no habían enviado ningún mensaje a la escuela. Cuando volvió a clase, le explicó a la maestra que todo estaba bien. Ella siguió con su día como de costumbre. Sin embargo, antes de que terminara el día, descubrió que Vicky había inventado la mentira que creía la maestra.</a:t>
            </a:r>
          </a:p>
          <a:p>
            <a:endParaRPr lang="es-MX" dirty="0"/>
          </a:p>
          <a:p>
            <a:r>
              <a:rPr lang="es-MX" dirty="0"/>
              <a:t>¿Cómo se ama a una persona así, que sabotea deliberadamente la vida de otra persona? Debemos suplicar que el amor de Dios fluya a través de nosotros, antes que las decisiones que otros toman.</a:t>
            </a:r>
          </a:p>
          <a:p>
            <a:endParaRPr lang="es-MX" dirty="0"/>
          </a:p>
          <a:p>
            <a:r>
              <a:rPr lang="es-MX" dirty="0"/>
              <a:t>Cheryl se fue a casa sintiéndose triste y enojada. Pero ella oró al respecto. Llevándoselo al Señor en oración, escuchó claramente que Él le susurraba: “De la misma manera que sientes que es una persona difícil de amar, imagina cómo se siente ella por ti”.</a:t>
            </a:r>
          </a:p>
          <a:p>
            <a:endParaRPr lang="es-MX" dirty="0"/>
          </a:p>
          <a:p>
            <a:r>
              <a:rPr lang="es-MX" dirty="0"/>
              <a:t>Cheryl reflexionó sobre su propio carácter y tuvo que admitir que ella también tenía un lado difícil. Podía ser maravillosa, inteligente y bien organizada, pero también podía ser mandona, de mente fuerte y tal vez incluso autoritaria. Probablemente había lastimado u ofendido a Vicky y otros sin siquiera darse cuenta. Dios abrió el corazón de Cheryl para ver su verdadero yo, a pesar de que era joven. A partir de entonces, Cheryl decidió amar a Vicky y mostrarle bondad. Al principio fue extremadamente difícil, pero con el tiempo, su amabilidad y su perdón se ganaron a Vicky y se convirtieron en buenas amigas. Esta historia demuestra que a veces el amor no es solo un sentimiento, es una decisión que elegimos tomar.</a:t>
            </a:r>
            <a:endParaRPr lang="en-US" dirty="0"/>
          </a:p>
        </p:txBody>
      </p:sp>
      <p:sp>
        <p:nvSpPr>
          <p:cNvPr id="4" name="Slide Number Placeholder 3"/>
          <p:cNvSpPr>
            <a:spLocks noGrp="1"/>
          </p:cNvSpPr>
          <p:nvPr>
            <p:ph type="sldNum" sz="quarter" idx="5"/>
          </p:nvPr>
        </p:nvSpPr>
        <p:spPr/>
        <p:txBody>
          <a:bodyPr/>
          <a:lstStyle/>
          <a:p>
            <a:fld id="{6C4F94D6-2918-5746-B085-8FA6D9F8628E}" type="slidenum">
              <a:rPr lang="en-US" smtClean="0"/>
              <a:t>22</a:t>
            </a:fld>
            <a:endParaRPr lang="en-US"/>
          </a:p>
        </p:txBody>
      </p:sp>
    </p:spTree>
    <p:extLst>
      <p:ext uri="{BB962C8B-B14F-4D97-AF65-F5344CB8AC3E}">
        <p14:creationId xmlns:p14="http://schemas.microsoft.com/office/powerpoint/2010/main" val="353314723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r>
              <a:rPr lang="es-MX" b="1" dirty="0"/>
              <a:t>Conclusión</a:t>
            </a:r>
          </a:p>
          <a:p>
            <a:pPr marL="0" marR="0">
              <a:spcBef>
                <a:spcPts val="0"/>
              </a:spcBef>
              <a:spcAft>
                <a:spcPts val="0"/>
              </a:spcAft>
            </a:pPr>
            <a:r>
              <a:rPr lang="es-MX" dirty="0"/>
              <a:t>¿Recuerdas la conversación entre dos miembros de la iglesia? Ya no se podía orar por la salvación de un ser querido que deliberadamente eligió un estilo de vida poco saludable con muchas hospitalizaciones. El segundo respondió que si uno reclama las promesas de Dios en oración por otro, entonces debe ser por la razón correcta. Si fuéramos parte de la conversación, ¿cómo deberíamos responder?</a:t>
            </a:r>
          </a:p>
          <a:p>
            <a:pPr marL="0" marR="0">
              <a:spcBef>
                <a:spcPts val="0"/>
              </a:spcBef>
              <a:spcAft>
                <a:spcPts val="0"/>
              </a:spcAft>
            </a:pPr>
            <a:endParaRPr lang="es-MX" dirty="0"/>
          </a:p>
          <a:p>
            <a:pPr marL="0" marR="0">
              <a:spcBef>
                <a:spcPts val="0"/>
              </a:spcBef>
              <a:spcAft>
                <a:spcPts val="0"/>
              </a:spcAft>
            </a:pPr>
            <a:r>
              <a:rPr lang="es-MX" dirty="0"/>
              <a:t>Porque Jesús nos pide que perdonemos 7 veces 70 (Mateo 18:22), y porque Él nos persigue continuamente, es nuestro privilegio y deber perdonar a otros y perseguirlos de la misma manera. A veces la oración no es suficiente. A veces necesitamos encontrarnos con las personas donde están y viajar con ellas. Para ser como Jesús, debemos proceder con amor, gracia, amabilidad y paciencia incluso antes de que otros hayan tomado las decisiones correctas.</a:t>
            </a:r>
            <a:endParaRPr lang="en-US" dirty="0"/>
          </a:p>
        </p:txBody>
      </p:sp>
      <p:sp>
        <p:nvSpPr>
          <p:cNvPr id="4" name="Slide Number Placeholder 3"/>
          <p:cNvSpPr>
            <a:spLocks noGrp="1"/>
          </p:cNvSpPr>
          <p:nvPr>
            <p:ph type="sldNum" sz="quarter" idx="5"/>
          </p:nvPr>
        </p:nvSpPr>
        <p:spPr/>
        <p:txBody>
          <a:bodyPr/>
          <a:lstStyle/>
          <a:p>
            <a:fld id="{6C4F94D6-2918-5746-B085-8FA6D9F8628E}" type="slidenum">
              <a:rPr lang="en-US" smtClean="0"/>
              <a:t>23</a:t>
            </a:fld>
            <a:endParaRPr lang="en-US"/>
          </a:p>
        </p:txBody>
      </p:sp>
    </p:spTree>
    <p:extLst>
      <p:ext uri="{BB962C8B-B14F-4D97-AF65-F5344CB8AC3E}">
        <p14:creationId xmlns:p14="http://schemas.microsoft.com/office/powerpoint/2010/main" val="190860866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MX" dirty="0"/>
              <a:t>Dios nos llama a una vida de amor que es más profunda que los sentimientos o emociones humanas.</a:t>
            </a:r>
          </a:p>
          <a:p>
            <a:r>
              <a:rPr lang="es-MX" dirty="0"/>
              <a:t>El amor es un compromiso, una decisión meditada, para servir a Dios ya nuestro prójimo.</a:t>
            </a:r>
          </a:p>
          <a:p>
            <a:r>
              <a:rPr lang="es-MX" dirty="0"/>
              <a:t>Este tipo de amor nos obliga a trabajar por el bienestar de todas las personas, de aquellos a quienes nos resulta fácil amar y de aquellos a quienes nos resulta difícil amar.</a:t>
            </a:r>
            <a:endParaRPr lang="en-US" dirty="0"/>
          </a:p>
        </p:txBody>
      </p:sp>
      <p:sp>
        <p:nvSpPr>
          <p:cNvPr id="4" name="Slide Number Placeholder 3"/>
          <p:cNvSpPr>
            <a:spLocks noGrp="1"/>
          </p:cNvSpPr>
          <p:nvPr>
            <p:ph type="sldNum" sz="quarter" idx="5"/>
          </p:nvPr>
        </p:nvSpPr>
        <p:spPr/>
        <p:txBody>
          <a:bodyPr/>
          <a:lstStyle/>
          <a:p>
            <a:fld id="{6C4F94D6-2918-5746-B085-8FA6D9F8628E}" type="slidenum">
              <a:rPr lang="en-US" smtClean="0"/>
              <a:t>24</a:t>
            </a:fld>
            <a:endParaRPr lang="en-US"/>
          </a:p>
        </p:txBody>
      </p:sp>
    </p:spTree>
    <p:extLst>
      <p:ext uri="{BB962C8B-B14F-4D97-AF65-F5344CB8AC3E}">
        <p14:creationId xmlns:p14="http://schemas.microsoft.com/office/powerpoint/2010/main" val="269162219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r>
              <a:rPr lang="es-MX" sz="1800" b="1" dirty="0">
                <a:effectLst/>
                <a:latin typeface="Avenir Next" panose="020B0503020202020204" pitchFamily="34" charset="0"/>
                <a:ea typeface="Calibri" panose="020F0502020204030204" pitchFamily="34" charset="0"/>
                <a:cs typeface="Calibri" panose="020F0502020204030204" pitchFamily="34" charset="0"/>
              </a:rPr>
              <a:t>Llamado</a:t>
            </a:r>
          </a:p>
          <a:p>
            <a:pPr marL="0" marR="0">
              <a:spcBef>
                <a:spcPts val="0"/>
              </a:spcBef>
              <a:spcAft>
                <a:spcPts val="0"/>
              </a:spcAft>
            </a:pPr>
            <a:r>
              <a:rPr lang="es-MX" sz="1800" dirty="0">
                <a:effectLst/>
                <a:latin typeface="Avenir Next" panose="020B0503020202020204" pitchFamily="34" charset="0"/>
                <a:ea typeface="Calibri" panose="020F0502020204030204" pitchFamily="34" charset="0"/>
                <a:cs typeface="Calibri" panose="020F0502020204030204" pitchFamily="34" charset="0"/>
              </a:rPr>
              <a:t>¿Cuál es la obra de amor que necesitas hacer en tu vida hoy? Si las heridas sin cicatrizar plagan sus relaciones, Jesús los llama esta mañana a buscarse unos a otros y encontrar sanidad. Si los conflictos no resueltos amenazan sus interacciones, Jesús lo llama a trabajar en ellos y restaurar sus relaciones. Si tiene dificultades para interactuar o trabajar con un colega, Jesús lo llama a tomar la iniciativa para hacer lo que sea necesario para mejorar la relación. Si guardas rencores o resentimientos hacia los demás, Jesús te llama a confesarte, aceptarte como eres y dejar atrás el pasado. Si juzgas fácilmente a las personas y crees que eres mejor que ellas, Jesús te llama a verlas de otra manera, a verlas como Él te ve a ti con su gracia y misericordia, ya humillarte.</a:t>
            </a:r>
          </a:p>
          <a:p>
            <a:pPr marL="0" marR="0">
              <a:spcBef>
                <a:spcPts val="0"/>
              </a:spcBef>
              <a:spcAft>
                <a:spcPts val="0"/>
              </a:spcAft>
            </a:pPr>
            <a:endParaRPr lang="es-MX" sz="1800" dirty="0">
              <a:effectLst/>
              <a:latin typeface="Avenir Next" panose="020B0503020202020204" pitchFamily="34" charset="0"/>
              <a:ea typeface="Calibri" panose="020F0502020204030204" pitchFamily="34" charset="0"/>
              <a:cs typeface="Calibri" panose="020F0502020204030204" pitchFamily="34" charset="0"/>
            </a:endParaRPr>
          </a:p>
          <a:p>
            <a:pPr marL="0" marR="0">
              <a:spcBef>
                <a:spcPts val="0"/>
              </a:spcBef>
              <a:spcAft>
                <a:spcPts val="0"/>
              </a:spcAft>
            </a:pPr>
            <a:r>
              <a:rPr lang="es-MX" sz="1800" dirty="0">
                <a:effectLst/>
                <a:latin typeface="Avenir Next" panose="020B0503020202020204" pitchFamily="34" charset="0"/>
                <a:ea typeface="Calibri" panose="020F0502020204030204" pitchFamily="34" charset="0"/>
                <a:cs typeface="Calibri" panose="020F0502020204030204" pitchFamily="34" charset="0"/>
              </a:rPr>
              <a:t>Si está listo para hacer estos cambios hoy con la ayuda de Dios, por favor apóyeme. Que Dios nos bendiga a todos mientras invocamos Su gracia y fortaleza para amar a los demás. El que nos llama a amarnos unos a otros es también el que nos capacitará para hacerlo. ¡Amén!</a:t>
            </a:r>
          </a:p>
          <a:p>
            <a:pPr marL="0" marR="0">
              <a:spcBef>
                <a:spcPts val="0"/>
              </a:spcBef>
              <a:spcAft>
                <a:spcPts val="0"/>
              </a:spcAft>
            </a:pPr>
            <a:endParaRPr lang="es-MX" sz="1800" dirty="0">
              <a:effectLst/>
              <a:latin typeface="Avenir Next" panose="020B0503020202020204" pitchFamily="34" charset="0"/>
              <a:ea typeface="Calibri" panose="020F0502020204030204" pitchFamily="34" charset="0"/>
              <a:cs typeface="Calibri" panose="020F0502020204030204" pitchFamily="34" charset="0"/>
            </a:endParaRPr>
          </a:p>
          <a:p>
            <a:pPr marL="0" marR="0">
              <a:spcBef>
                <a:spcPts val="0"/>
              </a:spcBef>
              <a:spcAft>
                <a:spcPts val="0"/>
              </a:spcAft>
            </a:pPr>
            <a:r>
              <a:rPr lang="es-MX" sz="1800" dirty="0">
                <a:effectLst/>
                <a:latin typeface="Avenir Next" panose="020B0503020202020204" pitchFamily="34" charset="0"/>
                <a:ea typeface="Calibri" panose="020F0502020204030204" pitchFamily="34" charset="0"/>
                <a:cs typeface="Calibri" panose="020F0502020204030204" pitchFamily="34" charset="0"/>
              </a:rPr>
              <a:t>                                                                                                     -fin-</a:t>
            </a:r>
            <a:br>
              <a:rPr lang="en-ZA" sz="1800" dirty="0">
                <a:effectLst/>
                <a:latin typeface="Avenir Next" panose="020B0503020202020204" pitchFamily="34" charset="0"/>
                <a:ea typeface="Calibri" panose="020F0502020204030204" pitchFamily="34" charset="0"/>
                <a:cs typeface="Calibri" panose="020F0502020204030204" pitchFamily="34" charset="0"/>
              </a:rPr>
            </a:br>
            <a:r>
              <a:rPr lang="en-ZA" sz="1800" dirty="0">
                <a:effectLst/>
                <a:latin typeface="Avenir Next" panose="020B0503020202020204" pitchFamily="34" charset="0"/>
                <a:ea typeface="Calibri" panose="020F0502020204030204" pitchFamily="34" charset="0"/>
                <a:cs typeface="Calibri" panose="020F0502020204030204" pitchFamily="34" charset="0"/>
              </a:rPr>
              <a:t> </a:t>
            </a:r>
            <a:endParaRPr lang="en-US" sz="1800" dirty="0">
              <a:effectLst/>
              <a:latin typeface="Calibri" panose="020F0502020204030204" pitchFamily="34" charset="0"/>
              <a:ea typeface="Calibri" panose="020F0502020204030204" pitchFamily="34" charset="0"/>
            </a:endParaRPr>
          </a:p>
          <a:p>
            <a:endParaRPr lang="en-US" dirty="0"/>
          </a:p>
        </p:txBody>
      </p:sp>
      <p:sp>
        <p:nvSpPr>
          <p:cNvPr id="4" name="Slide Number Placeholder 3"/>
          <p:cNvSpPr>
            <a:spLocks noGrp="1"/>
          </p:cNvSpPr>
          <p:nvPr>
            <p:ph type="sldNum" sz="quarter" idx="5"/>
          </p:nvPr>
        </p:nvSpPr>
        <p:spPr/>
        <p:txBody>
          <a:bodyPr/>
          <a:lstStyle/>
          <a:p>
            <a:fld id="{6C4F94D6-2918-5746-B085-8FA6D9F8628E}" type="slidenum">
              <a:rPr lang="en-US" smtClean="0"/>
              <a:t>25</a:t>
            </a:fld>
            <a:endParaRPr lang="en-US"/>
          </a:p>
        </p:txBody>
      </p:sp>
    </p:spTree>
    <p:extLst>
      <p:ext uri="{BB962C8B-B14F-4D97-AF65-F5344CB8AC3E}">
        <p14:creationId xmlns:p14="http://schemas.microsoft.com/office/powerpoint/2010/main" val="12371855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MX" b="1" dirty="0"/>
              <a:t>Gracia preveniente</a:t>
            </a:r>
          </a:p>
          <a:p>
            <a:r>
              <a:rPr lang="es-MX" dirty="0"/>
              <a:t>¿Has oído hablar del término “gracia preveniente”? Preveniente significa anterior o anterior. La gracia preveniente anticipa que será necesaria. El término fue acuñado por John Wesley, fundador del movimiento metodista en el siglo XVIII, debido a esta disputa constante entre los teólogos cristianos en torno a la doctrina de la salvación. Esta es la idea de que la gracia divina precede a las decisiones humanas. En otras palabras, Dios comienza el proceso de dar gracia, mostrando amor a cada persona en su vida individual, independientemente de sus decisiones sobre el bien o el mal.</a:t>
            </a:r>
          </a:p>
          <a:p>
            <a:endParaRPr lang="es-MX" dirty="0"/>
          </a:p>
          <a:p>
            <a:r>
              <a:rPr lang="es-MX" dirty="0"/>
              <a:t>Qué hermoso y profundo pensamiento es este sobre la gracia preveniente. Es la gracia anticipatoria que nos precede iniciando el proceso de amor y restauración. Es la obra del Espíritu Santo en nuestros corazones, convenciéndonos, transformándonos y permitiéndonos arrepentirnos.</a:t>
            </a:r>
          </a:p>
          <a:p>
            <a:endParaRPr lang="es-MX" dirty="0"/>
          </a:p>
          <a:p>
            <a:r>
              <a:rPr lang="es-MX" dirty="0"/>
              <a:t>Muchos de nuestros pioneros adventistas del séptimo día, como James White, Joseph Bates y Ellen White, sostuvieron firmemente este punto de vista teológico. Creían que, como seres caídos, nacemos en pecado y tenemos tendencias pecaminosas. Solo por la gracia preveniente de Dios podemos siquiera comenzar a ver la diferencia entre el bien y el mal. La gracia de Dios nos impulsa, nos impulsa a dejar que Él obre en nuestro corazón y en nuestra vida. Es la gracia de Dios la que empodera a una persona para dar cada paso hacia Él.</a:t>
            </a:r>
          </a:p>
          <a:p>
            <a:endParaRPr lang="es-MX" dirty="0"/>
          </a:p>
          <a:p>
            <a:r>
              <a:rPr lang="es-MX" dirty="0"/>
              <a:t>La gracia y el amor de Dios preceden nuestras elecciones, decisiones y estilo de vida.</a:t>
            </a:r>
            <a:endParaRPr lang="en-US" dirty="0"/>
          </a:p>
        </p:txBody>
      </p:sp>
      <p:sp>
        <p:nvSpPr>
          <p:cNvPr id="4" name="Slide Number Placeholder 3"/>
          <p:cNvSpPr>
            <a:spLocks noGrp="1"/>
          </p:cNvSpPr>
          <p:nvPr>
            <p:ph type="sldNum" sz="quarter" idx="5"/>
          </p:nvPr>
        </p:nvSpPr>
        <p:spPr/>
        <p:txBody>
          <a:bodyPr/>
          <a:lstStyle/>
          <a:p>
            <a:fld id="{6C4F94D6-2918-5746-B085-8FA6D9F8628E}" type="slidenum">
              <a:rPr lang="en-US" smtClean="0"/>
              <a:t>4</a:t>
            </a:fld>
            <a:endParaRPr lang="en-US" dirty="0"/>
          </a:p>
        </p:txBody>
      </p:sp>
    </p:spTree>
    <p:extLst>
      <p:ext uri="{BB962C8B-B14F-4D97-AF65-F5344CB8AC3E}">
        <p14:creationId xmlns:p14="http://schemas.microsoft.com/office/powerpoint/2010/main" val="30107379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r>
              <a:rPr lang="es-MX" sz="1800" b="1" dirty="0">
                <a:effectLst/>
                <a:latin typeface="Avenir Next" panose="020B0503020202020204" pitchFamily="34" charset="0"/>
                <a:ea typeface="Calibri" panose="020F0502020204030204" pitchFamily="34" charset="0"/>
                <a:cs typeface="Calibri" panose="020F0502020204030204" pitchFamily="34" charset="0"/>
              </a:rPr>
              <a:t>Amor que fue antes de las elecciones de vida de </a:t>
            </a:r>
            <a:r>
              <a:rPr lang="es-MX" sz="1800" b="1" dirty="0" err="1">
                <a:effectLst/>
                <a:latin typeface="Avenir Next" panose="020B0503020202020204" pitchFamily="34" charset="0"/>
                <a:ea typeface="Calibri" panose="020F0502020204030204" pitchFamily="34" charset="0"/>
                <a:cs typeface="Calibri" panose="020F0502020204030204" pitchFamily="34" charset="0"/>
              </a:rPr>
              <a:t>Rahab</a:t>
            </a:r>
            <a:endParaRPr lang="es-MX" sz="1800" b="1" dirty="0">
              <a:effectLst/>
              <a:latin typeface="Avenir Next" panose="020B0503020202020204" pitchFamily="34" charset="0"/>
              <a:ea typeface="Calibri" panose="020F0502020204030204" pitchFamily="34" charset="0"/>
              <a:cs typeface="Calibri" panose="020F0502020204030204" pitchFamily="34" charset="0"/>
            </a:endParaRPr>
          </a:p>
          <a:p>
            <a:pPr marL="0" marR="0">
              <a:spcBef>
                <a:spcPts val="0"/>
              </a:spcBef>
              <a:spcAft>
                <a:spcPts val="0"/>
              </a:spcAft>
            </a:pPr>
            <a:r>
              <a:rPr lang="es-MX" sz="1800" dirty="0">
                <a:effectLst/>
                <a:latin typeface="Avenir Next" panose="020B0503020202020204" pitchFamily="34" charset="0"/>
                <a:ea typeface="Calibri" panose="020F0502020204030204" pitchFamily="34" charset="0"/>
                <a:cs typeface="Calibri" panose="020F0502020204030204" pitchFamily="34" charset="0"/>
              </a:rPr>
              <a:t>La historia de </a:t>
            </a:r>
            <a:r>
              <a:rPr lang="es-MX" sz="1800" dirty="0" err="1">
                <a:effectLst/>
                <a:latin typeface="Avenir Next" panose="020B0503020202020204" pitchFamily="34" charset="0"/>
                <a:ea typeface="Calibri" panose="020F0502020204030204" pitchFamily="34" charset="0"/>
                <a:cs typeface="Calibri" panose="020F0502020204030204" pitchFamily="34" charset="0"/>
              </a:rPr>
              <a:t>Rahab</a:t>
            </a:r>
            <a:r>
              <a:rPr lang="es-MX" sz="1800" dirty="0">
                <a:effectLst/>
                <a:latin typeface="Avenir Next" panose="020B0503020202020204" pitchFamily="34" charset="0"/>
                <a:ea typeface="Calibri" panose="020F0502020204030204" pitchFamily="34" charset="0"/>
                <a:cs typeface="Calibri" panose="020F0502020204030204" pitchFamily="34" charset="0"/>
              </a:rPr>
              <a:t> es un hermoso ejemplo de la gracia y el amor de Dios al iniciar una relación.</a:t>
            </a:r>
          </a:p>
          <a:p>
            <a:pPr marL="0" marR="0">
              <a:spcBef>
                <a:spcPts val="0"/>
              </a:spcBef>
              <a:spcAft>
                <a:spcPts val="0"/>
              </a:spcAft>
            </a:pPr>
            <a:r>
              <a:rPr lang="es-MX" sz="1800" dirty="0">
                <a:effectLst/>
                <a:latin typeface="Avenir Next" panose="020B0503020202020204" pitchFamily="34" charset="0"/>
                <a:ea typeface="Calibri" panose="020F0502020204030204" pitchFamily="34" charset="0"/>
                <a:cs typeface="Calibri" panose="020F0502020204030204" pitchFamily="34" charset="0"/>
              </a:rPr>
              <a:t>con la humanidad Aunque los eruditos debaten si </a:t>
            </a:r>
            <a:r>
              <a:rPr lang="es-MX" sz="1800" dirty="0" err="1">
                <a:effectLst/>
                <a:latin typeface="Avenir Next" panose="020B0503020202020204" pitchFamily="34" charset="0"/>
                <a:ea typeface="Calibri" panose="020F0502020204030204" pitchFamily="34" charset="0"/>
                <a:cs typeface="Calibri" panose="020F0502020204030204" pitchFamily="34" charset="0"/>
              </a:rPr>
              <a:t>Rahab</a:t>
            </a:r>
            <a:r>
              <a:rPr lang="es-MX" sz="1800" dirty="0">
                <a:effectLst/>
                <a:latin typeface="Avenir Next" panose="020B0503020202020204" pitchFamily="34" charset="0"/>
                <a:ea typeface="Calibri" panose="020F0502020204030204" pitchFamily="34" charset="0"/>
                <a:cs typeface="Calibri" panose="020F0502020204030204" pitchFamily="34" charset="0"/>
              </a:rPr>
              <a:t> era una prostituta o una posadera, un hecho en el que todos están de acuerdo es que ella era una mujer pagana que vivía entre personas que adoraban ídolos. Pero Dios no miró sus antecedentes ni sus creencias. No miró su elección de profesión. Él la amaba porque ella era su creación y quería salvarla.</a:t>
            </a:r>
          </a:p>
          <a:p>
            <a:pPr marL="0" marR="0">
              <a:spcBef>
                <a:spcPts val="0"/>
              </a:spcBef>
              <a:spcAft>
                <a:spcPts val="0"/>
              </a:spcAft>
            </a:pPr>
            <a:endParaRPr lang="es-MX" sz="1800" dirty="0">
              <a:effectLst/>
              <a:latin typeface="Avenir Next" panose="020B0503020202020204" pitchFamily="34" charset="0"/>
              <a:ea typeface="Calibri" panose="020F0502020204030204" pitchFamily="34" charset="0"/>
              <a:cs typeface="Calibri" panose="020F0502020204030204" pitchFamily="34" charset="0"/>
            </a:endParaRPr>
          </a:p>
          <a:p>
            <a:pPr marL="0" marR="0">
              <a:spcBef>
                <a:spcPts val="0"/>
              </a:spcBef>
              <a:spcAft>
                <a:spcPts val="0"/>
              </a:spcAft>
            </a:pPr>
            <a:r>
              <a:rPr lang="es-MX" sz="1800" dirty="0">
                <a:effectLst/>
                <a:latin typeface="Avenir Next" panose="020B0503020202020204" pitchFamily="34" charset="0"/>
                <a:ea typeface="Calibri" panose="020F0502020204030204" pitchFamily="34" charset="0"/>
                <a:cs typeface="Calibri" panose="020F0502020204030204" pitchFamily="34" charset="0"/>
              </a:rPr>
              <a:t>Efesios 2:8-10 dice, </a:t>
            </a:r>
            <a:r>
              <a:rPr lang="en-ZA" sz="1800" dirty="0">
                <a:effectLst/>
                <a:latin typeface="Avenir Next" panose="020B0503020202020204" pitchFamily="34" charset="0"/>
                <a:ea typeface="Calibri" panose="020F0502020204030204" pitchFamily="34" charset="0"/>
                <a:cs typeface="Calibri" panose="020F0502020204030204" pitchFamily="34" charset="0"/>
              </a:rPr>
              <a:t>“</a:t>
            </a:r>
            <a:r>
              <a:rPr lang="es-MX" sz="1800" dirty="0">
                <a:effectLst/>
                <a:latin typeface="Avenir Next" panose="020B0503020202020204" pitchFamily="34" charset="0"/>
                <a:ea typeface="Calibri" panose="020F0502020204030204" pitchFamily="34" charset="0"/>
                <a:cs typeface="Calibri" panose="020F0502020204030204" pitchFamily="34" charset="0"/>
              </a:rPr>
              <a:t>Porque por gracia ustedes han sido salvados mediante la fe; esto no procede de ustedes, sino que es el regalo de Dios, no por obras, para que nadie se jacte.  Porque somos hechura de Dios, creados en Cristo Jesús para buenas obras, las cuales Dios dispuso de antemano a fin de que las pongamos en práctica”</a:t>
            </a:r>
            <a:endParaRPr lang="en-US" dirty="0"/>
          </a:p>
        </p:txBody>
      </p:sp>
      <p:sp>
        <p:nvSpPr>
          <p:cNvPr id="4" name="Slide Number Placeholder 3"/>
          <p:cNvSpPr>
            <a:spLocks noGrp="1"/>
          </p:cNvSpPr>
          <p:nvPr>
            <p:ph type="sldNum" sz="quarter" idx="5"/>
          </p:nvPr>
        </p:nvSpPr>
        <p:spPr/>
        <p:txBody>
          <a:bodyPr/>
          <a:lstStyle/>
          <a:p>
            <a:fld id="{6C4F94D6-2918-5746-B085-8FA6D9F8628E}" type="slidenum">
              <a:rPr lang="en-US" smtClean="0"/>
              <a:t>5</a:t>
            </a:fld>
            <a:endParaRPr lang="en-US" dirty="0"/>
          </a:p>
        </p:txBody>
      </p:sp>
    </p:spTree>
    <p:extLst>
      <p:ext uri="{BB962C8B-B14F-4D97-AF65-F5344CB8AC3E}">
        <p14:creationId xmlns:p14="http://schemas.microsoft.com/office/powerpoint/2010/main" val="41675187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MX" dirty="0"/>
              <a:t>Amigas, aquí está la verdad del carácter de Dios, antes de que lo escogiéramos, Él nos escogió a nosotros (Juan 15:16). Él inicia el contacto. Él abre el diálogo con nosotros. Dios es relacional y hará todo lo posible para restaurar la relación rota con la humanidad caída. Su amor precede a nuestras elecciones, decisiones y estilo de vida.</a:t>
            </a:r>
            <a:endParaRPr lang="en-US" dirty="0"/>
          </a:p>
        </p:txBody>
      </p:sp>
      <p:sp>
        <p:nvSpPr>
          <p:cNvPr id="4" name="Slide Number Placeholder 3"/>
          <p:cNvSpPr>
            <a:spLocks noGrp="1"/>
          </p:cNvSpPr>
          <p:nvPr>
            <p:ph type="sldNum" sz="quarter" idx="5"/>
          </p:nvPr>
        </p:nvSpPr>
        <p:spPr/>
        <p:txBody>
          <a:bodyPr/>
          <a:lstStyle/>
          <a:p>
            <a:fld id="{6C4F94D6-2918-5746-B085-8FA6D9F8628E}" type="slidenum">
              <a:rPr lang="en-US" smtClean="0"/>
              <a:t>6</a:t>
            </a:fld>
            <a:endParaRPr lang="en-US" dirty="0"/>
          </a:p>
        </p:txBody>
      </p:sp>
    </p:spTree>
    <p:extLst>
      <p:ext uri="{BB962C8B-B14F-4D97-AF65-F5344CB8AC3E}">
        <p14:creationId xmlns:p14="http://schemas.microsoft.com/office/powerpoint/2010/main" val="2455560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MX" dirty="0"/>
              <a:t>La historia de </a:t>
            </a:r>
            <a:r>
              <a:rPr lang="es-MX" dirty="0" err="1"/>
              <a:t>Rahab</a:t>
            </a:r>
            <a:r>
              <a:rPr lang="es-MX" dirty="0"/>
              <a:t> demuestra la gracia preveniente. Leamos Josué 2:10-11. “Hemos oído cómo el Señor te secó las aguas del Mar Rojo cuando saliste de Egipto, y lo que hiciste con </a:t>
            </a:r>
            <a:r>
              <a:rPr lang="es-MX" dirty="0" err="1"/>
              <a:t>Sehón</a:t>
            </a:r>
            <a:r>
              <a:rPr lang="es-MX" dirty="0"/>
              <a:t> y </a:t>
            </a:r>
            <a:r>
              <a:rPr lang="es-MX" dirty="0" err="1"/>
              <a:t>Og</a:t>
            </a:r>
            <a:r>
              <a:rPr lang="es-MX" dirty="0"/>
              <a:t>, los dos reyes de los amorreos al este del Jordán, a quienes destruiste por completo. Cuando lo supimos, nuestro corazón se derritió de miedo y el valor de todos decayó por causa de ustedes, porque el Señor su Dios es Dios arriba en el cielo y abajo en la tierra”.</a:t>
            </a:r>
          </a:p>
          <a:p>
            <a:endParaRPr lang="es-MX" dirty="0"/>
          </a:p>
          <a:p>
            <a:r>
              <a:rPr lang="es-MX" dirty="0" err="1"/>
              <a:t>Rahab</a:t>
            </a:r>
            <a:r>
              <a:rPr lang="es-MX" dirty="0"/>
              <a:t> compartió lo que escuchó en dos ocasiones distintas sobre los milagros y el poder de Dios. Debido a la naturaleza de su trabajo, </a:t>
            </a:r>
            <a:r>
              <a:rPr lang="es-MX" dirty="0" err="1"/>
              <a:t>Rahab</a:t>
            </a:r>
            <a:r>
              <a:rPr lang="es-MX" dirty="0"/>
              <a:t> se habría encontrado con personas que entraban y salían de la ciudad, trayendo consigo innumerables historias de cerca y de lejos. Entonces, ¿qué hizo que ella creyera en algunos relatos y en otros no? El Espíritu Santo ya estaba obrando en el corazón de </a:t>
            </a:r>
            <a:r>
              <a:rPr lang="es-MX" dirty="0" err="1"/>
              <a:t>Rahab</a:t>
            </a:r>
            <a:r>
              <a:rPr lang="es-MX" dirty="0"/>
              <a:t> incluso antes de que escuchara los informes.</a:t>
            </a:r>
            <a:endParaRPr lang="en-US" dirty="0"/>
          </a:p>
        </p:txBody>
      </p:sp>
      <p:sp>
        <p:nvSpPr>
          <p:cNvPr id="4" name="Slide Number Placeholder 3"/>
          <p:cNvSpPr>
            <a:spLocks noGrp="1"/>
          </p:cNvSpPr>
          <p:nvPr>
            <p:ph type="sldNum" sz="quarter" idx="5"/>
          </p:nvPr>
        </p:nvSpPr>
        <p:spPr/>
        <p:txBody>
          <a:bodyPr/>
          <a:lstStyle/>
          <a:p>
            <a:fld id="{6C4F94D6-2918-5746-B085-8FA6D9F8628E}" type="slidenum">
              <a:rPr lang="en-US" smtClean="0"/>
              <a:t>7</a:t>
            </a:fld>
            <a:endParaRPr lang="en-US"/>
          </a:p>
        </p:txBody>
      </p:sp>
    </p:spTree>
    <p:extLst>
      <p:ext uri="{BB962C8B-B14F-4D97-AF65-F5344CB8AC3E}">
        <p14:creationId xmlns:p14="http://schemas.microsoft.com/office/powerpoint/2010/main" val="4769906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r>
              <a:rPr lang="en-ZA" sz="1800" dirty="0">
                <a:effectLst/>
                <a:latin typeface="Avenir Next" panose="020B0503020202020204" pitchFamily="34" charset="0"/>
                <a:ea typeface="Calibri" panose="020F0502020204030204" pitchFamily="34" charset="0"/>
                <a:cs typeface="Calibri" panose="020F0502020204030204" pitchFamily="34" charset="0"/>
              </a:rPr>
              <a:t>Tito 3:5 dice, “</a:t>
            </a:r>
            <a:r>
              <a:rPr lang="es-MX" sz="1800" b="0" i="0" dirty="0">
                <a:solidFill>
                  <a:srgbClr val="7A3F79"/>
                </a:solidFill>
                <a:effectLst/>
                <a:latin typeface="Avenir Next" panose="020B0503020202020204"/>
              </a:rPr>
              <a:t>él nos salvó, no por nuestras propias obras de justicia, sino por su misericordia. Nos salvó mediante el lavamiento de la regeneración y de la renovación por el Espíritu Santo</a:t>
            </a:r>
            <a:r>
              <a:rPr lang="es-MX" sz="1800" b="0" i="0" dirty="0">
                <a:solidFill>
                  <a:srgbClr val="7A3F79"/>
                </a:solidFill>
                <a:effectLst/>
                <a:latin typeface="system-ui"/>
              </a:rPr>
              <a:t>,</a:t>
            </a:r>
            <a:r>
              <a:rPr lang="en-ZA" sz="1800" dirty="0">
                <a:effectLst/>
                <a:latin typeface="Avenir Next" panose="020B0503020202020204" pitchFamily="34" charset="0"/>
                <a:ea typeface="Calibri" panose="020F0502020204030204" pitchFamily="34" charset="0"/>
                <a:cs typeface="Calibri" panose="020F0502020204030204" pitchFamily="34" charset="0"/>
              </a:rPr>
              <a:t>.” </a:t>
            </a:r>
            <a:r>
              <a:rPr lang="es-MX" sz="1800" dirty="0">
                <a:effectLst/>
                <a:latin typeface="Avenir Next" panose="020B0503020202020204" pitchFamily="34" charset="0"/>
                <a:ea typeface="Calibri" panose="020F0502020204030204" pitchFamily="34" charset="0"/>
                <a:cs typeface="Calibri" panose="020F0502020204030204" pitchFamily="34" charset="0"/>
              </a:rPr>
              <a:t>El Espíritu se había estado acercando a </a:t>
            </a:r>
            <a:r>
              <a:rPr lang="es-MX" sz="1800" dirty="0" err="1">
                <a:effectLst/>
                <a:latin typeface="Avenir Next" panose="020B0503020202020204" pitchFamily="34" charset="0"/>
                <a:ea typeface="Calibri" panose="020F0502020204030204" pitchFamily="34" charset="0"/>
                <a:cs typeface="Calibri" panose="020F0502020204030204" pitchFamily="34" charset="0"/>
              </a:rPr>
              <a:t>Rahab</a:t>
            </a:r>
            <a:r>
              <a:rPr lang="es-MX" sz="1800" dirty="0">
                <a:effectLst/>
                <a:latin typeface="Avenir Next" panose="020B0503020202020204" pitchFamily="34" charset="0"/>
                <a:ea typeface="Calibri" panose="020F0502020204030204" pitchFamily="34" charset="0"/>
                <a:cs typeface="Calibri" panose="020F0502020204030204" pitchFamily="34" charset="0"/>
              </a:rPr>
              <a:t> para que cuando escuchara estas historias milagrosas, pudiera creer. Podía tomar la decisión consciente de aceptar a Yahvé como el verdadero Dios.</a:t>
            </a:r>
          </a:p>
          <a:p>
            <a:pPr marL="0" marR="0">
              <a:spcBef>
                <a:spcPts val="0"/>
              </a:spcBef>
              <a:spcAft>
                <a:spcPts val="0"/>
              </a:spcAft>
            </a:pPr>
            <a:endParaRPr lang="es-MX" sz="1800" dirty="0">
              <a:effectLst/>
              <a:latin typeface="Avenir Next" panose="020B0503020202020204" pitchFamily="34" charset="0"/>
              <a:ea typeface="Calibri" panose="020F0502020204030204" pitchFamily="34" charset="0"/>
              <a:cs typeface="Calibri" panose="020F0502020204030204" pitchFamily="34" charset="0"/>
            </a:endParaRPr>
          </a:p>
          <a:p>
            <a:pPr marL="0" marR="0">
              <a:spcBef>
                <a:spcPts val="0"/>
              </a:spcBef>
              <a:spcAft>
                <a:spcPts val="0"/>
              </a:spcAft>
            </a:pPr>
            <a:r>
              <a:rPr lang="es-MX" sz="1800" dirty="0">
                <a:effectLst/>
                <a:latin typeface="Avenir Next" panose="020B0503020202020204" pitchFamily="34" charset="0"/>
                <a:ea typeface="Calibri" panose="020F0502020204030204" pitchFamily="34" charset="0"/>
                <a:cs typeface="Calibri" panose="020F0502020204030204" pitchFamily="34" charset="0"/>
              </a:rPr>
              <a:t>Este pasaje de texto también demuestra que los testimonios de la liberación milagrosa de los israelitas llegaron incluso a oídos paganos. Pero el aspecto sorprendente de esta narración es que demuestra cómo el amor de Dios precede a las elecciones hechas por los paganos: </a:t>
            </a:r>
            <a:r>
              <a:rPr lang="es-MX" sz="1800" dirty="0" err="1">
                <a:effectLst/>
                <a:latin typeface="Avenir Next" panose="020B0503020202020204" pitchFamily="34" charset="0"/>
                <a:ea typeface="Calibri" panose="020F0502020204030204" pitchFamily="34" charset="0"/>
                <a:cs typeface="Calibri" panose="020F0502020204030204" pitchFamily="34" charset="0"/>
              </a:rPr>
              <a:t>Rahab</a:t>
            </a:r>
            <a:r>
              <a:rPr lang="es-MX" sz="1800" dirty="0">
                <a:effectLst/>
                <a:latin typeface="Avenir Next" panose="020B0503020202020204" pitchFamily="34" charset="0"/>
                <a:ea typeface="Calibri" panose="020F0502020204030204" pitchFamily="34" charset="0"/>
                <a:cs typeface="Calibri" panose="020F0502020204030204" pitchFamily="34" charset="0"/>
              </a:rPr>
              <a:t> y los miembros de su familia que luego se apiñan en su casa y se quedan siete días esperando que el Dios israelita muestre el mismo poder de liberación para ellos. a ellos.</a:t>
            </a:r>
          </a:p>
          <a:p>
            <a:pPr marL="0" marR="0">
              <a:spcBef>
                <a:spcPts val="0"/>
              </a:spcBef>
              <a:spcAft>
                <a:spcPts val="0"/>
              </a:spcAft>
            </a:pPr>
            <a:endParaRPr lang="es-MX" sz="1800" dirty="0">
              <a:effectLst/>
              <a:latin typeface="Avenir Next" panose="020B0503020202020204" pitchFamily="34" charset="0"/>
              <a:ea typeface="Calibri" panose="020F0502020204030204" pitchFamily="34" charset="0"/>
              <a:cs typeface="Calibri" panose="020F0502020204030204" pitchFamily="34" charset="0"/>
            </a:endParaRPr>
          </a:p>
          <a:p>
            <a:pPr marL="0" marR="0">
              <a:spcBef>
                <a:spcPts val="0"/>
              </a:spcBef>
              <a:spcAft>
                <a:spcPts val="0"/>
              </a:spcAft>
            </a:pPr>
            <a:r>
              <a:rPr lang="es-MX" sz="1800" dirty="0">
                <a:effectLst/>
                <a:latin typeface="Avenir Next" panose="020B0503020202020204" pitchFamily="34" charset="0"/>
                <a:ea typeface="Calibri" panose="020F0502020204030204" pitchFamily="34" charset="0"/>
                <a:cs typeface="Calibri" panose="020F0502020204030204" pitchFamily="34" charset="0"/>
              </a:rPr>
              <a:t>Muchos críticos que argumentan que el milagro del Mar Rojo no ocurrió no pueden refutar este testimonio genuino de </a:t>
            </a:r>
            <a:r>
              <a:rPr lang="es-MX" sz="1800" dirty="0" err="1">
                <a:effectLst/>
                <a:latin typeface="Avenir Next" panose="020B0503020202020204" pitchFamily="34" charset="0"/>
                <a:ea typeface="Calibri" panose="020F0502020204030204" pitchFamily="34" charset="0"/>
                <a:cs typeface="Calibri" panose="020F0502020204030204" pitchFamily="34" charset="0"/>
              </a:rPr>
              <a:t>Rahab</a:t>
            </a:r>
            <a:r>
              <a:rPr lang="es-MX" sz="1800" dirty="0">
                <a:effectLst/>
                <a:latin typeface="Avenir Next" panose="020B0503020202020204" pitchFamily="34" charset="0"/>
                <a:ea typeface="Calibri" panose="020F0502020204030204" pitchFamily="34" charset="0"/>
                <a:cs typeface="Calibri" panose="020F0502020204030204" pitchFamily="34" charset="0"/>
              </a:rPr>
              <a:t>. Un estudioso de la Biblia escribe: “¡No hay evidencia textual en contra de este testimonio! Es la verdad de Dios. Nada más que la verdad literal del milagro del Mar Rojo podría haber inspirado palabras como las que habló </a:t>
            </a:r>
            <a:r>
              <a:rPr lang="es-MX" sz="1800" dirty="0" err="1">
                <a:effectLst/>
                <a:latin typeface="Avenir Next" panose="020B0503020202020204" pitchFamily="34" charset="0"/>
                <a:ea typeface="Calibri" panose="020F0502020204030204" pitchFamily="34" charset="0"/>
                <a:cs typeface="Calibri" panose="020F0502020204030204" pitchFamily="34" charset="0"/>
              </a:rPr>
              <a:t>Rahab</a:t>
            </a:r>
            <a:r>
              <a:rPr lang="es-MX" sz="1800" dirty="0">
                <a:effectLst/>
                <a:latin typeface="Avenir Next" panose="020B0503020202020204" pitchFamily="34" charset="0"/>
                <a:ea typeface="Calibri" panose="020F0502020204030204" pitchFamily="34" charset="0"/>
                <a:cs typeface="Calibri" panose="020F0502020204030204" pitchFamily="34" charset="0"/>
              </a:rPr>
              <a:t> aquí. ¡Esta prostituta pagana es la primera en recitar la historia de la salvación en este libro!”1</a:t>
            </a:r>
          </a:p>
          <a:p>
            <a:pPr marL="0" marR="0">
              <a:spcBef>
                <a:spcPts val="0"/>
              </a:spcBef>
              <a:spcAft>
                <a:spcPts val="0"/>
              </a:spcAft>
            </a:pPr>
            <a:endParaRPr lang="es-MX" sz="1800" dirty="0">
              <a:effectLst/>
              <a:latin typeface="Avenir Next" panose="020B0503020202020204" pitchFamily="34" charset="0"/>
              <a:ea typeface="Calibri" panose="020F0502020204030204" pitchFamily="34" charset="0"/>
              <a:cs typeface="Calibri" panose="020F0502020204030204" pitchFamily="34" charset="0"/>
            </a:endParaRPr>
          </a:p>
          <a:p>
            <a:pPr marL="0" marR="0">
              <a:spcBef>
                <a:spcPts val="0"/>
              </a:spcBef>
              <a:spcAft>
                <a:spcPts val="0"/>
              </a:spcAft>
            </a:pPr>
            <a:r>
              <a:rPr lang="es-MX" sz="1800" dirty="0">
                <a:effectLst/>
                <a:latin typeface="Avenir Next" panose="020B0503020202020204" pitchFamily="34" charset="0"/>
                <a:ea typeface="Calibri" panose="020F0502020204030204" pitchFamily="34" charset="0"/>
                <a:cs typeface="Calibri" panose="020F0502020204030204" pitchFamily="34" charset="0"/>
              </a:rPr>
              <a:t>1 James Burton </a:t>
            </a:r>
            <a:r>
              <a:rPr lang="es-MX" sz="1800" dirty="0" err="1">
                <a:effectLst/>
                <a:latin typeface="Avenir Next" panose="020B0503020202020204" pitchFamily="34" charset="0"/>
                <a:ea typeface="Calibri" panose="020F0502020204030204" pitchFamily="34" charset="0"/>
                <a:cs typeface="Calibri" panose="020F0502020204030204" pitchFamily="34" charset="0"/>
              </a:rPr>
              <a:t>Coffman</a:t>
            </a:r>
            <a:r>
              <a:rPr lang="es-MX" sz="1800" dirty="0">
                <a:effectLst/>
                <a:latin typeface="Avenir Next" panose="020B0503020202020204" pitchFamily="34" charset="0"/>
                <a:ea typeface="Calibri" panose="020F0502020204030204" pitchFamily="34" charset="0"/>
                <a:cs typeface="Calibri" panose="020F0502020204030204" pitchFamily="34" charset="0"/>
              </a:rPr>
              <a:t>, </a:t>
            </a:r>
            <a:r>
              <a:rPr lang="es-MX" sz="1800" i="1" dirty="0">
                <a:effectLst/>
                <a:latin typeface="Avenir Next" panose="020B0503020202020204" pitchFamily="34" charset="0"/>
                <a:ea typeface="Calibri" panose="020F0502020204030204" pitchFamily="34" charset="0"/>
                <a:cs typeface="Calibri" panose="020F0502020204030204" pitchFamily="34" charset="0"/>
              </a:rPr>
              <a:t>Comentarios de </a:t>
            </a:r>
            <a:r>
              <a:rPr lang="es-MX" sz="1800" i="1" dirty="0" err="1">
                <a:effectLst/>
                <a:latin typeface="Avenir Next" panose="020B0503020202020204" pitchFamily="34" charset="0"/>
                <a:ea typeface="Calibri" panose="020F0502020204030204" pitchFamily="34" charset="0"/>
                <a:cs typeface="Calibri" panose="020F0502020204030204" pitchFamily="34" charset="0"/>
              </a:rPr>
              <a:t>Coffman</a:t>
            </a:r>
            <a:r>
              <a:rPr lang="es-MX" sz="1800" i="1" dirty="0">
                <a:effectLst/>
                <a:latin typeface="Avenir Next" panose="020B0503020202020204" pitchFamily="34" charset="0"/>
                <a:ea typeface="Calibri" panose="020F0502020204030204" pitchFamily="34" charset="0"/>
                <a:cs typeface="Calibri" panose="020F0502020204030204" pitchFamily="34" charset="0"/>
              </a:rPr>
              <a:t> sobre la Biblia </a:t>
            </a:r>
            <a:r>
              <a:rPr lang="es-MX" sz="1800" dirty="0">
                <a:effectLst/>
                <a:latin typeface="Avenir Next" panose="020B0503020202020204" pitchFamily="34" charset="0"/>
                <a:ea typeface="Calibri" panose="020F0502020204030204" pitchFamily="34" charset="0"/>
                <a:cs typeface="Calibri" panose="020F0502020204030204" pitchFamily="34" charset="0"/>
              </a:rPr>
              <a:t>(Josué 2:10).</a:t>
            </a:r>
            <a:endParaRPr lang="en-US" dirty="0"/>
          </a:p>
        </p:txBody>
      </p:sp>
      <p:sp>
        <p:nvSpPr>
          <p:cNvPr id="4" name="Slide Number Placeholder 3"/>
          <p:cNvSpPr>
            <a:spLocks noGrp="1"/>
          </p:cNvSpPr>
          <p:nvPr>
            <p:ph type="sldNum" sz="quarter" idx="5"/>
          </p:nvPr>
        </p:nvSpPr>
        <p:spPr/>
        <p:txBody>
          <a:bodyPr/>
          <a:lstStyle/>
          <a:p>
            <a:fld id="{6C4F94D6-2918-5746-B085-8FA6D9F8628E}" type="slidenum">
              <a:rPr lang="en-US" smtClean="0"/>
              <a:t>8</a:t>
            </a:fld>
            <a:endParaRPr lang="en-US"/>
          </a:p>
        </p:txBody>
      </p:sp>
    </p:spTree>
    <p:extLst>
      <p:ext uri="{BB962C8B-B14F-4D97-AF65-F5344CB8AC3E}">
        <p14:creationId xmlns:p14="http://schemas.microsoft.com/office/powerpoint/2010/main" val="39884615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MX" b="1" dirty="0"/>
              <a:t>La gracia de Dios</a:t>
            </a:r>
          </a:p>
          <a:p>
            <a:r>
              <a:rPr lang="es-MX" dirty="0"/>
              <a:t>La gracia de Dios en la forma del Espíritu Santo precede a las decisiones humanas. Continúa trabajando en los corazones, para suavizar la naturaleza pecaminosa y para ayudarnos a conocerlo completamente. Su objetivo es aflojar el control natural del pecado para que podamos estar más inclinados a elegir a Dios. Este es un amor que quiere reconciliarnos con él.</a:t>
            </a:r>
            <a:endParaRPr lang="en-US" dirty="0"/>
          </a:p>
        </p:txBody>
      </p:sp>
      <p:sp>
        <p:nvSpPr>
          <p:cNvPr id="4" name="Slide Number Placeholder 3"/>
          <p:cNvSpPr>
            <a:spLocks noGrp="1"/>
          </p:cNvSpPr>
          <p:nvPr>
            <p:ph type="sldNum" sz="quarter" idx="5"/>
          </p:nvPr>
        </p:nvSpPr>
        <p:spPr/>
        <p:txBody>
          <a:bodyPr/>
          <a:lstStyle/>
          <a:p>
            <a:fld id="{6C4F94D6-2918-5746-B085-8FA6D9F8628E}" type="slidenum">
              <a:rPr lang="en-US" smtClean="0"/>
              <a:t>9</a:t>
            </a:fld>
            <a:endParaRPr lang="en-US"/>
          </a:p>
        </p:txBody>
      </p:sp>
    </p:spTree>
    <p:extLst>
      <p:ext uri="{BB962C8B-B14F-4D97-AF65-F5344CB8AC3E}">
        <p14:creationId xmlns:p14="http://schemas.microsoft.com/office/powerpoint/2010/main" val="11136503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MX" dirty="0"/>
              <a:t>Y así, después de ser movida por el Espíritu Santo, </a:t>
            </a:r>
            <a:r>
              <a:rPr lang="es-MX" dirty="0" err="1"/>
              <a:t>Rahab</a:t>
            </a:r>
            <a:r>
              <a:rPr lang="es-MX" dirty="0"/>
              <a:t> optó por exclamar: “El Señor tu Dios es Dios arriba en el cielo y abajo en la tierra” (Josué 2:12).</a:t>
            </a:r>
          </a:p>
          <a:p>
            <a:endParaRPr lang="es-MX" dirty="0"/>
          </a:p>
          <a:p>
            <a:r>
              <a:rPr lang="es-MX" dirty="0"/>
              <a:t>Podemos estar agradecidos por el amor de Dios hacia </a:t>
            </a:r>
            <a:r>
              <a:rPr lang="es-MX" dirty="0" err="1"/>
              <a:t>Rahab</a:t>
            </a:r>
            <a:r>
              <a:rPr lang="es-MX" dirty="0"/>
              <a:t>, porque Su amor es el mismo para nosotros. Sin excusar sus pecados, Su amor encontró la manera de que una mujer pecadora fuera liberada de la pena de muerte. </a:t>
            </a:r>
            <a:r>
              <a:rPr lang="es-MX" dirty="0" err="1"/>
              <a:t>Rahab</a:t>
            </a:r>
            <a:r>
              <a:rPr lang="es-MX" dirty="0"/>
              <a:t> fue trasladada de una casa de vergüenza a un salón de la fama por la gracia preveniente de Dios.</a:t>
            </a:r>
            <a:endParaRPr lang="en-US" dirty="0"/>
          </a:p>
        </p:txBody>
      </p:sp>
      <p:sp>
        <p:nvSpPr>
          <p:cNvPr id="4" name="Slide Number Placeholder 3"/>
          <p:cNvSpPr>
            <a:spLocks noGrp="1"/>
          </p:cNvSpPr>
          <p:nvPr>
            <p:ph type="sldNum" sz="quarter" idx="5"/>
          </p:nvPr>
        </p:nvSpPr>
        <p:spPr/>
        <p:txBody>
          <a:bodyPr/>
          <a:lstStyle/>
          <a:p>
            <a:fld id="{6C4F94D6-2918-5746-B085-8FA6D9F8628E}" type="slidenum">
              <a:rPr lang="en-US" smtClean="0"/>
              <a:t>10</a:t>
            </a:fld>
            <a:endParaRPr lang="en-US"/>
          </a:p>
        </p:txBody>
      </p:sp>
    </p:spTree>
    <p:extLst>
      <p:ext uri="{BB962C8B-B14F-4D97-AF65-F5344CB8AC3E}">
        <p14:creationId xmlns:p14="http://schemas.microsoft.com/office/powerpoint/2010/main" val="5846880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68557-9D87-F530-14E4-314CA8D1FFB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6F71E4C-B566-F7FA-1CAE-24376917DFF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954A5C7-0CDE-C124-305E-622502C88FBD}"/>
              </a:ext>
            </a:extLst>
          </p:cNvPr>
          <p:cNvSpPr>
            <a:spLocks noGrp="1"/>
          </p:cNvSpPr>
          <p:nvPr>
            <p:ph type="dt" sz="half" idx="10"/>
          </p:nvPr>
        </p:nvSpPr>
        <p:spPr/>
        <p:txBody>
          <a:bodyPr/>
          <a:lstStyle/>
          <a:p>
            <a:fld id="{29F1ABF5-3ED5-2649-830C-32373C37F4B5}" type="datetimeFigureOut">
              <a:rPr lang="en-US" smtClean="0"/>
              <a:t>3/27/2023</a:t>
            </a:fld>
            <a:endParaRPr lang="en-US"/>
          </a:p>
        </p:txBody>
      </p:sp>
      <p:sp>
        <p:nvSpPr>
          <p:cNvPr id="5" name="Footer Placeholder 4">
            <a:extLst>
              <a:ext uri="{FF2B5EF4-FFF2-40B4-BE49-F238E27FC236}">
                <a16:creationId xmlns:a16="http://schemas.microsoft.com/office/drawing/2014/main" id="{E95F1F7D-1545-8A64-AB5F-363CF321721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C98D7D-911A-6B3B-797A-3B1FBCAE5C6D}"/>
              </a:ext>
            </a:extLst>
          </p:cNvPr>
          <p:cNvSpPr>
            <a:spLocks noGrp="1"/>
          </p:cNvSpPr>
          <p:nvPr>
            <p:ph type="sldNum" sz="quarter" idx="12"/>
          </p:nvPr>
        </p:nvSpPr>
        <p:spPr/>
        <p:txBody>
          <a:bodyPr/>
          <a:lstStyle/>
          <a:p>
            <a:fld id="{9E64BB83-A623-7842-A8CC-3821825B507E}" type="slidenum">
              <a:rPr lang="en-US" smtClean="0"/>
              <a:t>‹#›</a:t>
            </a:fld>
            <a:endParaRPr lang="en-US"/>
          </a:p>
        </p:txBody>
      </p:sp>
    </p:spTree>
    <p:extLst>
      <p:ext uri="{BB962C8B-B14F-4D97-AF65-F5344CB8AC3E}">
        <p14:creationId xmlns:p14="http://schemas.microsoft.com/office/powerpoint/2010/main" val="34803404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25D1EC-286C-2612-72B5-6E77A4CC285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001B33A-870E-AA4E-BC33-80E7F614CB5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98B283-83B3-CD26-5E19-15D5083AEC8F}"/>
              </a:ext>
            </a:extLst>
          </p:cNvPr>
          <p:cNvSpPr>
            <a:spLocks noGrp="1"/>
          </p:cNvSpPr>
          <p:nvPr>
            <p:ph type="dt" sz="half" idx="10"/>
          </p:nvPr>
        </p:nvSpPr>
        <p:spPr/>
        <p:txBody>
          <a:bodyPr/>
          <a:lstStyle/>
          <a:p>
            <a:fld id="{29F1ABF5-3ED5-2649-830C-32373C37F4B5}" type="datetimeFigureOut">
              <a:rPr lang="en-US" smtClean="0"/>
              <a:t>3/27/2023</a:t>
            </a:fld>
            <a:endParaRPr lang="en-US"/>
          </a:p>
        </p:txBody>
      </p:sp>
      <p:sp>
        <p:nvSpPr>
          <p:cNvPr id="5" name="Footer Placeholder 4">
            <a:extLst>
              <a:ext uri="{FF2B5EF4-FFF2-40B4-BE49-F238E27FC236}">
                <a16:creationId xmlns:a16="http://schemas.microsoft.com/office/drawing/2014/main" id="{161929EB-5E63-19C4-59DF-F9F7D1D7251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B714194-04DC-349D-8DCF-CE612BE4EAA2}"/>
              </a:ext>
            </a:extLst>
          </p:cNvPr>
          <p:cNvSpPr>
            <a:spLocks noGrp="1"/>
          </p:cNvSpPr>
          <p:nvPr>
            <p:ph type="sldNum" sz="quarter" idx="12"/>
          </p:nvPr>
        </p:nvSpPr>
        <p:spPr/>
        <p:txBody>
          <a:bodyPr/>
          <a:lstStyle/>
          <a:p>
            <a:fld id="{9E64BB83-A623-7842-A8CC-3821825B507E}" type="slidenum">
              <a:rPr lang="en-US" smtClean="0"/>
              <a:t>‹#›</a:t>
            </a:fld>
            <a:endParaRPr lang="en-US"/>
          </a:p>
        </p:txBody>
      </p:sp>
    </p:spTree>
    <p:extLst>
      <p:ext uri="{BB962C8B-B14F-4D97-AF65-F5344CB8AC3E}">
        <p14:creationId xmlns:p14="http://schemas.microsoft.com/office/powerpoint/2010/main" val="42272033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8B33694-DCFB-856F-3BEE-717C9EC4AC3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82874B4-C9CE-23A3-57EE-C0D82DE869C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6C3C02-A544-F5A1-755A-11364D589808}"/>
              </a:ext>
            </a:extLst>
          </p:cNvPr>
          <p:cNvSpPr>
            <a:spLocks noGrp="1"/>
          </p:cNvSpPr>
          <p:nvPr>
            <p:ph type="dt" sz="half" idx="10"/>
          </p:nvPr>
        </p:nvSpPr>
        <p:spPr/>
        <p:txBody>
          <a:bodyPr/>
          <a:lstStyle/>
          <a:p>
            <a:fld id="{29F1ABF5-3ED5-2649-830C-32373C37F4B5}" type="datetimeFigureOut">
              <a:rPr lang="en-US" smtClean="0"/>
              <a:t>3/27/2023</a:t>
            </a:fld>
            <a:endParaRPr lang="en-US"/>
          </a:p>
        </p:txBody>
      </p:sp>
      <p:sp>
        <p:nvSpPr>
          <p:cNvPr id="5" name="Footer Placeholder 4">
            <a:extLst>
              <a:ext uri="{FF2B5EF4-FFF2-40B4-BE49-F238E27FC236}">
                <a16:creationId xmlns:a16="http://schemas.microsoft.com/office/drawing/2014/main" id="{F907CFB8-6201-A3A8-C993-5ADF1EB9C3B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B1543B0-29A8-A0B6-B2AB-E42DA9A3025C}"/>
              </a:ext>
            </a:extLst>
          </p:cNvPr>
          <p:cNvSpPr>
            <a:spLocks noGrp="1"/>
          </p:cNvSpPr>
          <p:nvPr>
            <p:ph type="sldNum" sz="quarter" idx="12"/>
          </p:nvPr>
        </p:nvSpPr>
        <p:spPr/>
        <p:txBody>
          <a:bodyPr/>
          <a:lstStyle/>
          <a:p>
            <a:fld id="{9E64BB83-A623-7842-A8CC-3821825B507E}" type="slidenum">
              <a:rPr lang="en-US" smtClean="0"/>
              <a:t>‹#›</a:t>
            </a:fld>
            <a:endParaRPr lang="en-US"/>
          </a:p>
        </p:txBody>
      </p:sp>
    </p:spTree>
    <p:extLst>
      <p:ext uri="{BB962C8B-B14F-4D97-AF65-F5344CB8AC3E}">
        <p14:creationId xmlns:p14="http://schemas.microsoft.com/office/powerpoint/2010/main" val="42787385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685322-7DC9-020C-6157-85B7884C2D2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E2D965E-67E9-F721-87E3-B9DF00EFA25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8D958D2-9279-5291-884F-010E5ED1C7E0}"/>
              </a:ext>
            </a:extLst>
          </p:cNvPr>
          <p:cNvSpPr>
            <a:spLocks noGrp="1"/>
          </p:cNvSpPr>
          <p:nvPr>
            <p:ph type="dt" sz="half" idx="10"/>
          </p:nvPr>
        </p:nvSpPr>
        <p:spPr/>
        <p:txBody>
          <a:bodyPr/>
          <a:lstStyle/>
          <a:p>
            <a:fld id="{29F1ABF5-3ED5-2649-830C-32373C37F4B5}" type="datetimeFigureOut">
              <a:rPr lang="en-US" smtClean="0"/>
              <a:t>3/27/2023</a:t>
            </a:fld>
            <a:endParaRPr lang="en-US"/>
          </a:p>
        </p:txBody>
      </p:sp>
      <p:sp>
        <p:nvSpPr>
          <p:cNvPr id="5" name="Footer Placeholder 4">
            <a:extLst>
              <a:ext uri="{FF2B5EF4-FFF2-40B4-BE49-F238E27FC236}">
                <a16:creationId xmlns:a16="http://schemas.microsoft.com/office/drawing/2014/main" id="{66C5B2E6-C26C-BDA2-6922-4186A7D4B3C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358FFB6-0B65-8F8F-7CC5-9CD43DAC168C}"/>
              </a:ext>
            </a:extLst>
          </p:cNvPr>
          <p:cNvSpPr>
            <a:spLocks noGrp="1"/>
          </p:cNvSpPr>
          <p:nvPr>
            <p:ph type="sldNum" sz="quarter" idx="12"/>
          </p:nvPr>
        </p:nvSpPr>
        <p:spPr/>
        <p:txBody>
          <a:bodyPr/>
          <a:lstStyle/>
          <a:p>
            <a:fld id="{9E64BB83-A623-7842-A8CC-3821825B507E}" type="slidenum">
              <a:rPr lang="en-US" smtClean="0"/>
              <a:t>‹#›</a:t>
            </a:fld>
            <a:endParaRPr lang="en-US"/>
          </a:p>
        </p:txBody>
      </p:sp>
    </p:spTree>
    <p:extLst>
      <p:ext uri="{BB962C8B-B14F-4D97-AF65-F5344CB8AC3E}">
        <p14:creationId xmlns:p14="http://schemas.microsoft.com/office/powerpoint/2010/main" val="8220311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8808CB-F196-1794-0A06-9E79B094A9D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7CA3CAF-DC23-74C5-4752-B2FEA10B8F1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2285AFD-A965-EE8D-1585-3CE768952F02}"/>
              </a:ext>
            </a:extLst>
          </p:cNvPr>
          <p:cNvSpPr>
            <a:spLocks noGrp="1"/>
          </p:cNvSpPr>
          <p:nvPr>
            <p:ph type="dt" sz="half" idx="10"/>
          </p:nvPr>
        </p:nvSpPr>
        <p:spPr/>
        <p:txBody>
          <a:bodyPr/>
          <a:lstStyle/>
          <a:p>
            <a:fld id="{29F1ABF5-3ED5-2649-830C-32373C37F4B5}" type="datetimeFigureOut">
              <a:rPr lang="en-US" smtClean="0"/>
              <a:t>3/27/2023</a:t>
            </a:fld>
            <a:endParaRPr lang="en-US"/>
          </a:p>
        </p:txBody>
      </p:sp>
      <p:sp>
        <p:nvSpPr>
          <p:cNvPr id="5" name="Footer Placeholder 4">
            <a:extLst>
              <a:ext uri="{FF2B5EF4-FFF2-40B4-BE49-F238E27FC236}">
                <a16:creationId xmlns:a16="http://schemas.microsoft.com/office/drawing/2014/main" id="{1D2205A2-52D7-FABB-AA71-3AB801DA61E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E2D0E86-5609-8AA0-4250-4CFFCE07A909}"/>
              </a:ext>
            </a:extLst>
          </p:cNvPr>
          <p:cNvSpPr>
            <a:spLocks noGrp="1"/>
          </p:cNvSpPr>
          <p:nvPr>
            <p:ph type="sldNum" sz="quarter" idx="12"/>
          </p:nvPr>
        </p:nvSpPr>
        <p:spPr/>
        <p:txBody>
          <a:bodyPr/>
          <a:lstStyle/>
          <a:p>
            <a:fld id="{9E64BB83-A623-7842-A8CC-3821825B507E}" type="slidenum">
              <a:rPr lang="en-US" smtClean="0"/>
              <a:t>‹#›</a:t>
            </a:fld>
            <a:endParaRPr lang="en-US"/>
          </a:p>
        </p:txBody>
      </p:sp>
    </p:spTree>
    <p:extLst>
      <p:ext uri="{BB962C8B-B14F-4D97-AF65-F5344CB8AC3E}">
        <p14:creationId xmlns:p14="http://schemas.microsoft.com/office/powerpoint/2010/main" val="3887152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8399BA-237B-0B0F-C629-9ECE141FFA9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94562A1-5EEF-7DE5-335E-9BF1768EEA8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9804414-73BD-E3A6-61E2-8A90F8BD76F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74CC2B8-ECBA-6825-5EA1-3F8A8D065734}"/>
              </a:ext>
            </a:extLst>
          </p:cNvPr>
          <p:cNvSpPr>
            <a:spLocks noGrp="1"/>
          </p:cNvSpPr>
          <p:nvPr>
            <p:ph type="dt" sz="half" idx="10"/>
          </p:nvPr>
        </p:nvSpPr>
        <p:spPr/>
        <p:txBody>
          <a:bodyPr/>
          <a:lstStyle/>
          <a:p>
            <a:fld id="{29F1ABF5-3ED5-2649-830C-32373C37F4B5}" type="datetimeFigureOut">
              <a:rPr lang="en-US" smtClean="0"/>
              <a:t>3/27/2023</a:t>
            </a:fld>
            <a:endParaRPr lang="en-US"/>
          </a:p>
        </p:txBody>
      </p:sp>
      <p:sp>
        <p:nvSpPr>
          <p:cNvPr id="6" name="Footer Placeholder 5">
            <a:extLst>
              <a:ext uri="{FF2B5EF4-FFF2-40B4-BE49-F238E27FC236}">
                <a16:creationId xmlns:a16="http://schemas.microsoft.com/office/drawing/2014/main" id="{83B5B84F-3C27-20F2-E70A-CCD95B43871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8B61536-8FB3-2C28-3976-59FC2CA90D85}"/>
              </a:ext>
            </a:extLst>
          </p:cNvPr>
          <p:cNvSpPr>
            <a:spLocks noGrp="1"/>
          </p:cNvSpPr>
          <p:nvPr>
            <p:ph type="sldNum" sz="quarter" idx="12"/>
          </p:nvPr>
        </p:nvSpPr>
        <p:spPr/>
        <p:txBody>
          <a:bodyPr/>
          <a:lstStyle/>
          <a:p>
            <a:fld id="{9E64BB83-A623-7842-A8CC-3821825B507E}" type="slidenum">
              <a:rPr lang="en-US" smtClean="0"/>
              <a:t>‹#›</a:t>
            </a:fld>
            <a:endParaRPr lang="en-US"/>
          </a:p>
        </p:txBody>
      </p:sp>
    </p:spTree>
    <p:extLst>
      <p:ext uri="{BB962C8B-B14F-4D97-AF65-F5344CB8AC3E}">
        <p14:creationId xmlns:p14="http://schemas.microsoft.com/office/powerpoint/2010/main" val="39357527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C6718E-C1AA-D99F-159C-637B7785411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1CC0667-97B5-CE7E-7108-9613287D58E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E1798BE-E021-7AAB-6E88-65C98657CB4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D88DB59-7E75-E63A-9F14-05309B91BF8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2FEF098-B922-A683-CAED-FF68FC54310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31EB9C7-7309-1674-2660-82024CC2A944}"/>
              </a:ext>
            </a:extLst>
          </p:cNvPr>
          <p:cNvSpPr>
            <a:spLocks noGrp="1"/>
          </p:cNvSpPr>
          <p:nvPr>
            <p:ph type="dt" sz="half" idx="10"/>
          </p:nvPr>
        </p:nvSpPr>
        <p:spPr/>
        <p:txBody>
          <a:bodyPr/>
          <a:lstStyle/>
          <a:p>
            <a:fld id="{29F1ABF5-3ED5-2649-830C-32373C37F4B5}" type="datetimeFigureOut">
              <a:rPr lang="en-US" smtClean="0"/>
              <a:t>3/27/2023</a:t>
            </a:fld>
            <a:endParaRPr lang="en-US"/>
          </a:p>
        </p:txBody>
      </p:sp>
      <p:sp>
        <p:nvSpPr>
          <p:cNvPr id="8" name="Footer Placeholder 7">
            <a:extLst>
              <a:ext uri="{FF2B5EF4-FFF2-40B4-BE49-F238E27FC236}">
                <a16:creationId xmlns:a16="http://schemas.microsoft.com/office/drawing/2014/main" id="{F40894F0-6A04-D1A7-A8CE-7508BFED955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FF538A6-82C5-2F0D-4D50-00A1916B4BB8}"/>
              </a:ext>
            </a:extLst>
          </p:cNvPr>
          <p:cNvSpPr>
            <a:spLocks noGrp="1"/>
          </p:cNvSpPr>
          <p:nvPr>
            <p:ph type="sldNum" sz="quarter" idx="12"/>
          </p:nvPr>
        </p:nvSpPr>
        <p:spPr/>
        <p:txBody>
          <a:bodyPr/>
          <a:lstStyle/>
          <a:p>
            <a:fld id="{9E64BB83-A623-7842-A8CC-3821825B507E}" type="slidenum">
              <a:rPr lang="en-US" smtClean="0"/>
              <a:t>‹#›</a:t>
            </a:fld>
            <a:endParaRPr lang="en-US"/>
          </a:p>
        </p:txBody>
      </p:sp>
    </p:spTree>
    <p:extLst>
      <p:ext uri="{BB962C8B-B14F-4D97-AF65-F5344CB8AC3E}">
        <p14:creationId xmlns:p14="http://schemas.microsoft.com/office/powerpoint/2010/main" val="10153826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42E643-CD05-B137-F5B0-D737C8E755C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D5E8474-4DD5-A68F-6174-E7C3BC72AEB4}"/>
              </a:ext>
            </a:extLst>
          </p:cNvPr>
          <p:cNvSpPr>
            <a:spLocks noGrp="1"/>
          </p:cNvSpPr>
          <p:nvPr>
            <p:ph type="dt" sz="half" idx="10"/>
          </p:nvPr>
        </p:nvSpPr>
        <p:spPr/>
        <p:txBody>
          <a:bodyPr/>
          <a:lstStyle/>
          <a:p>
            <a:fld id="{29F1ABF5-3ED5-2649-830C-32373C37F4B5}" type="datetimeFigureOut">
              <a:rPr lang="en-US" smtClean="0"/>
              <a:t>3/27/2023</a:t>
            </a:fld>
            <a:endParaRPr lang="en-US"/>
          </a:p>
        </p:txBody>
      </p:sp>
      <p:sp>
        <p:nvSpPr>
          <p:cNvPr id="4" name="Footer Placeholder 3">
            <a:extLst>
              <a:ext uri="{FF2B5EF4-FFF2-40B4-BE49-F238E27FC236}">
                <a16:creationId xmlns:a16="http://schemas.microsoft.com/office/drawing/2014/main" id="{AE0F176A-FECB-5397-6ED0-E9FFC9CBBD0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9177EE5-BBE5-C616-6764-AD7CF494B4CC}"/>
              </a:ext>
            </a:extLst>
          </p:cNvPr>
          <p:cNvSpPr>
            <a:spLocks noGrp="1"/>
          </p:cNvSpPr>
          <p:nvPr>
            <p:ph type="sldNum" sz="quarter" idx="12"/>
          </p:nvPr>
        </p:nvSpPr>
        <p:spPr/>
        <p:txBody>
          <a:bodyPr/>
          <a:lstStyle/>
          <a:p>
            <a:fld id="{9E64BB83-A623-7842-A8CC-3821825B507E}" type="slidenum">
              <a:rPr lang="en-US" smtClean="0"/>
              <a:t>‹#›</a:t>
            </a:fld>
            <a:endParaRPr lang="en-US"/>
          </a:p>
        </p:txBody>
      </p:sp>
    </p:spTree>
    <p:extLst>
      <p:ext uri="{BB962C8B-B14F-4D97-AF65-F5344CB8AC3E}">
        <p14:creationId xmlns:p14="http://schemas.microsoft.com/office/powerpoint/2010/main" val="3570552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EA2336B-5A17-4A81-F768-CD1D2E7DD733}"/>
              </a:ext>
            </a:extLst>
          </p:cNvPr>
          <p:cNvSpPr>
            <a:spLocks noGrp="1"/>
          </p:cNvSpPr>
          <p:nvPr>
            <p:ph type="dt" sz="half" idx="10"/>
          </p:nvPr>
        </p:nvSpPr>
        <p:spPr/>
        <p:txBody>
          <a:bodyPr/>
          <a:lstStyle/>
          <a:p>
            <a:fld id="{29F1ABF5-3ED5-2649-830C-32373C37F4B5}" type="datetimeFigureOut">
              <a:rPr lang="en-US" smtClean="0"/>
              <a:t>3/27/2023</a:t>
            </a:fld>
            <a:endParaRPr lang="en-US"/>
          </a:p>
        </p:txBody>
      </p:sp>
      <p:sp>
        <p:nvSpPr>
          <p:cNvPr id="3" name="Footer Placeholder 2">
            <a:extLst>
              <a:ext uri="{FF2B5EF4-FFF2-40B4-BE49-F238E27FC236}">
                <a16:creationId xmlns:a16="http://schemas.microsoft.com/office/drawing/2014/main" id="{9D87F973-8072-EE95-34E5-EE0E4F67DFB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55B090B-4D4E-C4F9-3E95-5BF6342AECE1}"/>
              </a:ext>
            </a:extLst>
          </p:cNvPr>
          <p:cNvSpPr>
            <a:spLocks noGrp="1"/>
          </p:cNvSpPr>
          <p:nvPr>
            <p:ph type="sldNum" sz="quarter" idx="12"/>
          </p:nvPr>
        </p:nvSpPr>
        <p:spPr/>
        <p:txBody>
          <a:bodyPr/>
          <a:lstStyle/>
          <a:p>
            <a:fld id="{9E64BB83-A623-7842-A8CC-3821825B507E}" type="slidenum">
              <a:rPr lang="en-US" smtClean="0"/>
              <a:t>‹#›</a:t>
            </a:fld>
            <a:endParaRPr lang="en-US"/>
          </a:p>
        </p:txBody>
      </p:sp>
    </p:spTree>
    <p:extLst>
      <p:ext uri="{BB962C8B-B14F-4D97-AF65-F5344CB8AC3E}">
        <p14:creationId xmlns:p14="http://schemas.microsoft.com/office/powerpoint/2010/main" val="4309472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EFEB26-036E-B15B-1DEE-05CAC06B8DC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D8CCF2F-756E-28D7-ACDD-258B33EF011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3DB2FC6-6E88-BC0E-4BB8-E87191979B5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65577D-5CD6-76F6-D8C6-B49C4E6889CC}"/>
              </a:ext>
            </a:extLst>
          </p:cNvPr>
          <p:cNvSpPr>
            <a:spLocks noGrp="1"/>
          </p:cNvSpPr>
          <p:nvPr>
            <p:ph type="dt" sz="half" idx="10"/>
          </p:nvPr>
        </p:nvSpPr>
        <p:spPr/>
        <p:txBody>
          <a:bodyPr/>
          <a:lstStyle/>
          <a:p>
            <a:fld id="{29F1ABF5-3ED5-2649-830C-32373C37F4B5}" type="datetimeFigureOut">
              <a:rPr lang="en-US" smtClean="0"/>
              <a:t>3/27/2023</a:t>
            </a:fld>
            <a:endParaRPr lang="en-US"/>
          </a:p>
        </p:txBody>
      </p:sp>
      <p:sp>
        <p:nvSpPr>
          <p:cNvPr id="6" name="Footer Placeholder 5">
            <a:extLst>
              <a:ext uri="{FF2B5EF4-FFF2-40B4-BE49-F238E27FC236}">
                <a16:creationId xmlns:a16="http://schemas.microsoft.com/office/drawing/2014/main" id="{9A6C1DFF-552A-209E-2929-52BC864A673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820DDDD-B243-479C-6E5B-F57A749E5CBF}"/>
              </a:ext>
            </a:extLst>
          </p:cNvPr>
          <p:cNvSpPr>
            <a:spLocks noGrp="1"/>
          </p:cNvSpPr>
          <p:nvPr>
            <p:ph type="sldNum" sz="quarter" idx="12"/>
          </p:nvPr>
        </p:nvSpPr>
        <p:spPr/>
        <p:txBody>
          <a:bodyPr/>
          <a:lstStyle/>
          <a:p>
            <a:fld id="{9E64BB83-A623-7842-A8CC-3821825B507E}" type="slidenum">
              <a:rPr lang="en-US" smtClean="0"/>
              <a:t>‹#›</a:t>
            </a:fld>
            <a:endParaRPr lang="en-US"/>
          </a:p>
        </p:txBody>
      </p:sp>
    </p:spTree>
    <p:extLst>
      <p:ext uri="{BB962C8B-B14F-4D97-AF65-F5344CB8AC3E}">
        <p14:creationId xmlns:p14="http://schemas.microsoft.com/office/powerpoint/2010/main" val="26550230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919622-9093-B6E9-6A33-5116E3FC516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30E9333-A5F3-46E7-A726-970F16B278B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5A25A9F-FF61-F386-692F-F92B2D2396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0875FE7-F2B7-D47C-40E1-342DC3611AB6}"/>
              </a:ext>
            </a:extLst>
          </p:cNvPr>
          <p:cNvSpPr>
            <a:spLocks noGrp="1"/>
          </p:cNvSpPr>
          <p:nvPr>
            <p:ph type="dt" sz="half" idx="10"/>
          </p:nvPr>
        </p:nvSpPr>
        <p:spPr/>
        <p:txBody>
          <a:bodyPr/>
          <a:lstStyle/>
          <a:p>
            <a:fld id="{29F1ABF5-3ED5-2649-830C-32373C37F4B5}" type="datetimeFigureOut">
              <a:rPr lang="en-US" smtClean="0"/>
              <a:t>3/27/2023</a:t>
            </a:fld>
            <a:endParaRPr lang="en-US"/>
          </a:p>
        </p:txBody>
      </p:sp>
      <p:sp>
        <p:nvSpPr>
          <p:cNvPr id="6" name="Footer Placeholder 5">
            <a:extLst>
              <a:ext uri="{FF2B5EF4-FFF2-40B4-BE49-F238E27FC236}">
                <a16:creationId xmlns:a16="http://schemas.microsoft.com/office/drawing/2014/main" id="{995C8B3E-42A5-3FD1-0073-3F47E9397CA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F33BA36-39F9-4479-06BE-C92EBDBD4B06}"/>
              </a:ext>
            </a:extLst>
          </p:cNvPr>
          <p:cNvSpPr>
            <a:spLocks noGrp="1"/>
          </p:cNvSpPr>
          <p:nvPr>
            <p:ph type="sldNum" sz="quarter" idx="12"/>
          </p:nvPr>
        </p:nvSpPr>
        <p:spPr/>
        <p:txBody>
          <a:bodyPr/>
          <a:lstStyle/>
          <a:p>
            <a:fld id="{9E64BB83-A623-7842-A8CC-3821825B507E}" type="slidenum">
              <a:rPr lang="en-US" smtClean="0"/>
              <a:t>‹#›</a:t>
            </a:fld>
            <a:endParaRPr lang="en-US"/>
          </a:p>
        </p:txBody>
      </p:sp>
    </p:spTree>
    <p:extLst>
      <p:ext uri="{BB962C8B-B14F-4D97-AF65-F5344CB8AC3E}">
        <p14:creationId xmlns:p14="http://schemas.microsoft.com/office/powerpoint/2010/main" val="39029812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648FAA1-32FD-0948-AF3D-088B07C3553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A8112A3-D785-D1C7-F365-6DC5DBC2349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3258DA5-9B16-D2B7-91F2-2E3A45AD75F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F1ABF5-3ED5-2649-830C-32373C37F4B5}" type="datetimeFigureOut">
              <a:rPr lang="en-US" smtClean="0"/>
              <a:t>3/27/2023</a:t>
            </a:fld>
            <a:endParaRPr lang="en-US"/>
          </a:p>
        </p:txBody>
      </p:sp>
      <p:sp>
        <p:nvSpPr>
          <p:cNvPr id="5" name="Footer Placeholder 4">
            <a:extLst>
              <a:ext uri="{FF2B5EF4-FFF2-40B4-BE49-F238E27FC236}">
                <a16:creationId xmlns:a16="http://schemas.microsoft.com/office/drawing/2014/main" id="{264718E0-2D2A-543A-17EA-3A49604E80D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586CF5F-BEE3-F4C3-6459-163ED9C14E8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64BB83-A623-7842-A8CC-3821825B507E}" type="slidenum">
              <a:rPr lang="en-US" smtClean="0"/>
              <a:t>‹#›</a:t>
            </a:fld>
            <a:endParaRPr lang="en-US"/>
          </a:p>
        </p:txBody>
      </p:sp>
    </p:spTree>
    <p:extLst>
      <p:ext uri="{BB962C8B-B14F-4D97-AF65-F5344CB8AC3E}">
        <p14:creationId xmlns:p14="http://schemas.microsoft.com/office/powerpoint/2010/main" val="11272056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95B3CE-17C4-5A50-30FC-68CFB1C9632F}"/>
              </a:ext>
            </a:extLst>
          </p:cNvPr>
          <p:cNvSpPr>
            <a:spLocks noGrp="1"/>
          </p:cNvSpPr>
          <p:nvPr>
            <p:ph type="ctrTitle"/>
          </p:nvPr>
        </p:nvSpPr>
        <p:spPr>
          <a:xfrm>
            <a:off x="1237695" y="796873"/>
            <a:ext cx="7924800" cy="2387600"/>
          </a:xfrm>
        </p:spPr>
        <p:txBody>
          <a:bodyPr>
            <a:normAutofit/>
          </a:bodyPr>
          <a:lstStyle/>
          <a:p>
            <a:pPr algn="l"/>
            <a:r>
              <a:rPr lang="en-US" sz="11500" b="1" dirty="0">
                <a:solidFill>
                  <a:srgbClr val="7A3F79"/>
                </a:solidFill>
                <a:latin typeface="Sinthya" panose="02000500000000000000" pitchFamily="2" charset="0"/>
              </a:rPr>
              <a:t>Un amor</a:t>
            </a:r>
          </a:p>
        </p:txBody>
      </p:sp>
      <p:sp>
        <p:nvSpPr>
          <p:cNvPr id="3" name="Subtitle 2">
            <a:extLst>
              <a:ext uri="{FF2B5EF4-FFF2-40B4-BE49-F238E27FC236}">
                <a16:creationId xmlns:a16="http://schemas.microsoft.com/office/drawing/2014/main" id="{E0D01FEB-E68B-B277-316B-3BADB7F54328}"/>
              </a:ext>
            </a:extLst>
          </p:cNvPr>
          <p:cNvSpPr>
            <a:spLocks noGrp="1"/>
          </p:cNvSpPr>
          <p:nvPr>
            <p:ph type="subTitle" idx="1"/>
          </p:nvPr>
        </p:nvSpPr>
        <p:spPr>
          <a:xfrm>
            <a:off x="2088553" y="3184473"/>
            <a:ext cx="7924800" cy="753307"/>
          </a:xfrm>
        </p:spPr>
        <p:txBody>
          <a:bodyPr>
            <a:normAutofit/>
          </a:bodyPr>
          <a:lstStyle/>
          <a:p>
            <a:pPr algn="l"/>
            <a:r>
              <a:rPr lang="es-MX" sz="4400" dirty="0">
                <a:solidFill>
                  <a:srgbClr val="7A3F79"/>
                </a:solidFill>
                <a:latin typeface="Avenir Next" panose="020B0503020202020204" pitchFamily="34" charset="0"/>
              </a:rPr>
              <a:t>que precede a nuestras elecciones</a:t>
            </a:r>
            <a:endParaRPr lang="en-US" sz="4400" dirty="0">
              <a:solidFill>
                <a:srgbClr val="7A3F79"/>
              </a:solidFill>
              <a:latin typeface="Avenir Next" panose="020B0503020202020204" pitchFamily="34" charset="0"/>
            </a:endParaRPr>
          </a:p>
        </p:txBody>
      </p:sp>
      <p:grpSp>
        <p:nvGrpSpPr>
          <p:cNvPr id="11" name="Group 10">
            <a:extLst>
              <a:ext uri="{FF2B5EF4-FFF2-40B4-BE49-F238E27FC236}">
                <a16:creationId xmlns:a16="http://schemas.microsoft.com/office/drawing/2014/main" id="{5B7DE95C-BC41-5B68-33B2-E14DA79E3485}"/>
              </a:ext>
            </a:extLst>
          </p:cNvPr>
          <p:cNvGrpSpPr/>
          <p:nvPr/>
        </p:nvGrpSpPr>
        <p:grpSpPr>
          <a:xfrm>
            <a:off x="5694452" y="145223"/>
            <a:ext cx="4638232" cy="525170"/>
            <a:chOff x="5694452" y="145223"/>
            <a:chExt cx="4638232" cy="525170"/>
          </a:xfrm>
        </p:grpSpPr>
        <p:sp>
          <p:nvSpPr>
            <p:cNvPr id="5" name="TextBox 4">
              <a:extLst>
                <a:ext uri="{FF2B5EF4-FFF2-40B4-BE49-F238E27FC236}">
                  <a16:creationId xmlns:a16="http://schemas.microsoft.com/office/drawing/2014/main" id="{D4CAE06C-7F0E-A829-465B-F29FB6E98FAE}"/>
                </a:ext>
              </a:extLst>
            </p:cNvPr>
            <p:cNvSpPr txBox="1"/>
            <p:nvPr/>
          </p:nvSpPr>
          <p:spPr>
            <a:xfrm>
              <a:off x="5694452" y="145223"/>
              <a:ext cx="3821688" cy="338554"/>
            </a:xfrm>
            <a:prstGeom prst="rect">
              <a:avLst/>
            </a:prstGeom>
            <a:noFill/>
          </p:spPr>
          <p:txBody>
            <a:bodyPr wrap="square" rtlCol="0">
              <a:spAutoFit/>
            </a:bodyPr>
            <a:lstStyle/>
            <a:p>
              <a:pPr algn="r"/>
              <a:endParaRPr lang="en-US" sz="1600" dirty="0">
                <a:solidFill>
                  <a:srgbClr val="7A3F79"/>
                </a:solidFill>
                <a:latin typeface="Avenir Next" panose="020B0503020202020204" pitchFamily="34" charset="0"/>
              </a:endParaRPr>
            </a:p>
          </p:txBody>
        </p:sp>
        <p:pic>
          <p:nvPicPr>
            <p:cNvPr id="9" name="Picture 8">
              <a:extLst>
                <a:ext uri="{FF2B5EF4-FFF2-40B4-BE49-F238E27FC236}">
                  <a16:creationId xmlns:a16="http://schemas.microsoft.com/office/drawing/2014/main" id="{BA435412-8F81-2EBC-64F6-1565A3656251}"/>
                </a:ext>
              </a:extLst>
            </p:cNvPr>
            <p:cNvPicPr>
              <a:picLocks noChangeAspect="1"/>
            </p:cNvPicPr>
            <p:nvPr/>
          </p:nvPicPr>
          <p:blipFill>
            <a:blip r:embed="rId3"/>
            <a:stretch>
              <a:fillRect/>
            </a:stretch>
          </p:blipFill>
          <p:spPr>
            <a:xfrm>
              <a:off x="9450044" y="145223"/>
              <a:ext cx="882640" cy="525170"/>
            </a:xfrm>
            <a:prstGeom prst="rect">
              <a:avLst/>
            </a:prstGeom>
          </p:spPr>
        </p:pic>
      </p:grpSp>
      <p:sp>
        <p:nvSpPr>
          <p:cNvPr id="10" name="TextBox 9">
            <a:extLst>
              <a:ext uri="{FF2B5EF4-FFF2-40B4-BE49-F238E27FC236}">
                <a16:creationId xmlns:a16="http://schemas.microsoft.com/office/drawing/2014/main" id="{ED865626-6B92-CC2E-7B0B-FEF2FFED1116}"/>
              </a:ext>
            </a:extLst>
          </p:cNvPr>
          <p:cNvSpPr txBox="1"/>
          <p:nvPr/>
        </p:nvSpPr>
        <p:spPr>
          <a:xfrm>
            <a:off x="98853" y="6374223"/>
            <a:ext cx="10629017" cy="307777"/>
          </a:xfrm>
          <a:prstGeom prst="rect">
            <a:avLst/>
          </a:prstGeom>
          <a:noFill/>
        </p:spPr>
        <p:txBody>
          <a:bodyPr wrap="square" rtlCol="0">
            <a:spAutoFit/>
          </a:bodyPr>
          <a:lstStyle/>
          <a:p>
            <a:r>
              <a:rPr lang="es-MX" sz="1400" dirty="0">
                <a:solidFill>
                  <a:srgbClr val="7A3F79"/>
                </a:solidFill>
                <a:latin typeface="Avenir Next" panose="020B0503020202020204" pitchFamily="34" charset="0"/>
              </a:rPr>
              <a:t>Sermón preparado por Margery Herinirina, directora de Ministerios de la Mujer de la División de África Meridional-Océano Índico</a:t>
            </a:r>
            <a:endParaRPr lang="en-US" sz="1400" dirty="0">
              <a:solidFill>
                <a:srgbClr val="7A3F79"/>
              </a:solidFill>
              <a:latin typeface="Avenir Next" panose="020B0503020202020204" pitchFamily="34" charset="0"/>
            </a:endParaRPr>
          </a:p>
        </p:txBody>
      </p:sp>
      <p:sp>
        <p:nvSpPr>
          <p:cNvPr id="4" name="TextBox 4">
            <a:extLst>
              <a:ext uri="{FF2B5EF4-FFF2-40B4-BE49-F238E27FC236}">
                <a16:creationId xmlns:a16="http://schemas.microsoft.com/office/drawing/2014/main" id="{7ED225A7-1235-331A-630C-6BCB01206F66}"/>
              </a:ext>
            </a:extLst>
          </p:cNvPr>
          <p:cNvSpPr txBox="1"/>
          <p:nvPr/>
        </p:nvSpPr>
        <p:spPr>
          <a:xfrm>
            <a:off x="5780756" y="145223"/>
            <a:ext cx="3669288" cy="584775"/>
          </a:xfrm>
          <a:prstGeom prst="rect">
            <a:avLst/>
          </a:prstGeom>
          <a:noFill/>
        </p:spPr>
        <p:txBody>
          <a:bodyPr wrap="square" rtlCol="0">
            <a:spAutoFit/>
          </a:bodyPr>
          <a:lstStyle/>
          <a:p>
            <a:pPr algn="r"/>
            <a:r>
              <a:rPr lang="es-MX" sz="1600" dirty="0">
                <a:solidFill>
                  <a:srgbClr val="7A3F79"/>
                </a:solidFill>
                <a:latin typeface="Avenir Next" panose="020B0503020202020204" pitchFamily="34" charset="0"/>
              </a:rPr>
              <a:t>Día de Énfasis en el Ministerio de la Mujer</a:t>
            </a:r>
          </a:p>
          <a:p>
            <a:pPr algn="r"/>
            <a:r>
              <a:rPr lang="es-MX" sz="1600" dirty="0">
                <a:solidFill>
                  <a:srgbClr val="7A3F79"/>
                </a:solidFill>
                <a:latin typeface="Avenir Next" panose="020B0503020202020204" pitchFamily="34" charset="0"/>
              </a:rPr>
              <a:t> 10 DE JUNIO DE 2023</a:t>
            </a:r>
            <a:endParaRPr lang="en-US" sz="1600" dirty="0">
              <a:solidFill>
                <a:srgbClr val="7A3F79"/>
              </a:solidFill>
              <a:latin typeface="Avenir Next" panose="020B0503020202020204" pitchFamily="34" charset="0"/>
            </a:endParaRPr>
          </a:p>
        </p:txBody>
      </p:sp>
    </p:spTree>
    <p:extLst>
      <p:ext uri="{BB962C8B-B14F-4D97-AF65-F5344CB8AC3E}">
        <p14:creationId xmlns:p14="http://schemas.microsoft.com/office/powerpoint/2010/main" val="1960498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000" b="-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3F253E-0981-6192-7FEA-3AC89E252E2B}"/>
              </a:ext>
            </a:extLst>
          </p:cNvPr>
          <p:cNvSpPr>
            <a:spLocks noGrp="1"/>
          </p:cNvSpPr>
          <p:nvPr>
            <p:ph type="title"/>
          </p:nvPr>
        </p:nvSpPr>
        <p:spPr>
          <a:xfrm>
            <a:off x="838200" y="365125"/>
            <a:ext cx="8911856" cy="1325563"/>
          </a:xfrm>
        </p:spPr>
        <p:txBody>
          <a:bodyPr/>
          <a:lstStyle/>
          <a:p>
            <a:r>
              <a:rPr lang="en-ZA" b="1" dirty="0" err="1">
                <a:solidFill>
                  <a:srgbClr val="7A3F79"/>
                </a:solidFill>
                <a:effectLst/>
                <a:latin typeface="Avenir Next" panose="020B0503020202020204" pitchFamily="34" charset="0"/>
                <a:ea typeface="Calibri" panose="020F0502020204030204" pitchFamily="34" charset="0"/>
                <a:cs typeface="Calibri" panose="020F0502020204030204" pitchFamily="34" charset="0"/>
              </a:rPr>
              <a:t>Josué</a:t>
            </a:r>
            <a:r>
              <a:rPr lang="en-ZA" b="1" dirty="0">
                <a:solidFill>
                  <a:srgbClr val="7A3F79"/>
                </a:solidFill>
                <a:effectLst/>
                <a:latin typeface="Avenir Next" panose="020B0503020202020204" pitchFamily="34" charset="0"/>
                <a:ea typeface="Calibri" panose="020F0502020204030204" pitchFamily="34" charset="0"/>
                <a:cs typeface="Calibri" panose="020F0502020204030204" pitchFamily="34" charset="0"/>
              </a:rPr>
              <a:t> 2:12</a:t>
            </a:r>
            <a:endParaRPr lang="en-US" dirty="0"/>
          </a:p>
        </p:txBody>
      </p:sp>
      <p:sp>
        <p:nvSpPr>
          <p:cNvPr id="3" name="Content Placeholder 2">
            <a:extLst>
              <a:ext uri="{FF2B5EF4-FFF2-40B4-BE49-F238E27FC236}">
                <a16:creationId xmlns:a16="http://schemas.microsoft.com/office/drawing/2014/main" id="{1A921A70-C9BA-3E86-49D5-3E3799149D55}"/>
              </a:ext>
            </a:extLst>
          </p:cNvPr>
          <p:cNvSpPr>
            <a:spLocks noGrp="1"/>
          </p:cNvSpPr>
          <p:nvPr>
            <p:ph idx="1"/>
          </p:nvPr>
        </p:nvSpPr>
        <p:spPr>
          <a:xfrm>
            <a:off x="838200" y="1825625"/>
            <a:ext cx="8911856" cy="4351338"/>
          </a:xfrm>
        </p:spPr>
        <p:txBody>
          <a:bodyPr anchor="ctr">
            <a:normAutofit/>
          </a:bodyPr>
          <a:lstStyle/>
          <a:p>
            <a:pPr marL="0" indent="0">
              <a:buNone/>
            </a:pPr>
            <a:r>
              <a:rPr lang="en-ZA" sz="3200" dirty="0">
                <a:solidFill>
                  <a:srgbClr val="7A3F79"/>
                </a:solidFill>
                <a:effectLst/>
                <a:latin typeface="Avenir Next" panose="020B0503020202020204" pitchFamily="34" charset="0"/>
                <a:ea typeface="Calibri" panose="020F0502020204030204" pitchFamily="34" charset="0"/>
                <a:cs typeface="Calibri" panose="020F0502020204030204" pitchFamily="34" charset="0"/>
              </a:rPr>
              <a:t>“</a:t>
            </a:r>
            <a:r>
              <a:rPr lang="es-MX" sz="3200" dirty="0">
                <a:solidFill>
                  <a:srgbClr val="7A3F79"/>
                </a:solidFill>
                <a:effectLst/>
                <a:latin typeface="Avenir Next" panose="020B0503020202020204" pitchFamily="34" charset="0"/>
                <a:ea typeface="Calibri" panose="020F0502020204030204" pitchFamily="34" charset="0"/>
                <a:cs typeface="Calibri" panose="020F0502020204030204" pitchFamily="34" charset="0"/>
              </a:rPr>
              <a:t>El Señor tu Dios es Dios arriba en el cielo y abajo en la tierra</a:t>
            </a:r>
            <a:r>
              <a:rPr lang="en-ZA" sz="3200" dirty="0">
                <a:solidFill>
                  <a:srgbClr val="7A3F79"/>
                </a:solidFill>
                <a:effectLst/>
                <a:latin typeface="Avenir Next" panose="020B0503020202020204" pitchFamily="34" charset="0"/>
                <a:ea typeface="Calibri" panose="020F0502020204030204" pitchFamily="34" charset="0"/>
                <a:cs typeface="Calibri" panose="020F0502020204030204" pitchFamily="34" charset="0"/>
              </a:rPr>
              <a:t>.”</a:t>
            </a:r>
            <a:endParaRPr lang="en-US" sz="4400" dirty="0">
              <a:solidFill>
                <a:srgbClr val="7A3F79"/>
              </a:solidFill>
            </a:endParaRPr>
          </a:p>
        </p:txBody>
      </p:sp>
    </p:spTree>
    <p:extLst>
      <p:ext uri="{BB962C8B-B14F-4D97-AF65-F5344CB8AC3E}">
        <p14:creationId xmlns:p14="http://schemas.microsoft.com/office/powerpoint/2010/main" val="30558630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000" b="-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3F253E-0981-6192-7FEA-3AC89E252E2B}"/>
              </a:ext>
            </a:extLst>
          </p:cNvPr>
          <p:cNvSpPr>
            <a:spLocks noGrp="1"/>
          </p:cNvSpPr>
          <p:nvPr>
            <p:ph type="title"/>
          </p:nvPr>
        </p:nvSpPr>
        <p:spPr>
          <a:xfrm>
            <a:off x="838200" y="365125"/>
            <a:ext cx="8933121" cy="1325563"/>
          </a:xfrm>
        </p:spPr>
        <p:txBody>
          <a:bodyPr/>
          <a:lstStyle/>
          <a:p>
            <a:r>
              <a:rPr lang="en-ZA" sz="4400" b="1" dirty="0" err="1">
                <a:solidFill>
                  <a:srgbClr val="7A3F79"/>
                </a:solidFill>
                <a:effectLst/>
                <a:latin typeface="Avenir Next" panose="020B0503020202020204" pitchFamily="34" charset="0"/>
                <a:ea typeface="Calibri" panose="020F0502020204030204" pitchFamily="34" charset="0"/>
                <a:cs typeface="Calibri" panose="020F0502020204030204" pitchFamily="34" charset="0"/>
              </a:rPr>
              <a:t>Romanos</a:t>
            </a:r>
            <a:r>
              <a:rPr lang="en-ZA" sz="4400" b="1" dirty="0">
                <a:solidFill>
                  <a:srgbClr val="7A3F79"/>
                </a:solidFill>
                <a:effectLst/>
                <a:latin typeface="Avenir Next" panose="020B0503020202020204" pitchFamily="34" charset="0"/>
                <a:ea typeface="Calibri" panose="020F0502020204030204" pitchFamily="34" charset="0"/>
                <a:cs typeface="Calibri" panose="020F0502020204030204" pitchFamily="34" charset="0"/>
              </a:rPr>
              <a:t> 2:4</a:t>
            </a:r>
            <a:endParaRPr lang="en-US" b="1" dirty="0">
              <a:solidFill>
                <a:srgbClr val="7A3F79"/>
              </a:solidFill>
            </a:endParaRPr>
          </a:p>
        </p:txBody>
      </p:sp>
      <p:sp>
        <p:nvSpPr>
          <p:cNvPr id="3" name="Content Placeholder 2">
            <a:extLst>
              <a:ext uri="{FF2B5EF4-FFF2-40B4-BE49-F238E27FC236}">
                <a16:creationId xmlns:a16="http://schemas.microsoft.com/office/drawing/2014/main" id="{1A921A70-C9BA-3E86-49D5-3E3799149D55}"/>
              </a:ext>
            </a:extLst>
          </p:cNvPr>
          <p:cNvSpPr>
            <a:spLocks noGrp="1"/>
          </p:cNvSpPr>
          <p:nvPr>
            <p:ph idx="1"/>
          </p:nvPr>
        </p:nvSpPr>
        <p:spPr>
          <a:xfrm>
            <a:off x="838200" y="1825625"/>
            <a:ext cx="8933121" cy="4351338"/>
          </a:xfrm>
        </p:spPr>
        <p:txBody>
          <a:bodyPr anchor="ctr"/>
          <a:lstStyle/>
          <a:p>
            <a:pPr marL="0" indent="0">
              <a:buNone/>
            </a:pPr>
            <a:r>
              <a:rPr lang="en-ZA" sz="3200" dirty="0">
                <a:solidFill>
                  <a:srgbClr val="7A3F79"/>
                </a:solidFill>
                <a:effectLst/>
                <a:latin typeface="Avenir Next" panose="020B0503020202020204" pitchFamily="34" charset="0"/>
                <a:ea typeface="Calibri" panose="020F0502020204030204" pitchFamily="34" charset="0"/>
                <a:cs typeface="Calibri" panose="020F0502020204030204" pitchFamily="34" charset="0"/>
              </a:rPr>
              <a:t>“</a:t>
            </a:r>
            <a:r>
              <a:rPr lang="es-MX" sz="3200" dirty="0">
                <a:solidFill>
                  <a:srgbClr val="7A3F79"/>
                </a:solidFill>
                <a:effectLst/>
                <a:latin typeface="Avenir Next" panose="020B0503020202020204" pitchFamily="34" charset="0"/>
                <a:ea typeface="Calibri" panose="020F0502020204030204" pitchFamily="34" charset="0"/>
                <a:cs typeface="Calibri" panose="020F0502020204030204" pitchFamily="34" charset="0"/>
              </a:rPr>
              <a:t>¿No ves que desprecias las riquezas de la bondad de Dios, de su tolerancia y de su paciencia, al no reconocer que su bondad quiere llevarte al arrepentimiento?”</a:t>
            </a:r>
            <a:endParaRPr lang="en-US" dirty="0"/>
          </a:p>
        </p:txBody>
      </p:sp>
    </p:spTree>
    <p:extLst>
      <p:ext uri="{BB962C8B-B14F-4D97-AF65-F5344CB8AC3E}">
        <p14:creationId xmlns:p14="http://schemas.microsoft.com/office/powerpoint/2010/main" val="20210272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000" b="-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3F253E-0981-6192-7FEA-3AC89E252E2B}"/>
              </a:ext>
            </a:extLst>
          </p:cNvPr>
          <p:cNvSpPr>
            <a:spLocks noGrp="1"/>
          </p:cNvSpPr>
          <p:nvPr>
            <p:ph type="title"/>
          </p:nvPr>
        </p:nvSpPr>
        <p:spPr>
          <a:xfrm>
            <a:off x="838200" y="365125"/>
            <a:ext cx="8901223" cy="1325563"/>
          </a:xfrm>
        </p:spPr>
        <p:txBody>
          <a:bodyPr/>
          <a:lstStyle/>
          <a:p>
            <a:r>
              <a:rPr lang="en-ZA" sz="4400" b="1" dirty="0">
                <a:solidFill>
                  <a:srgbClr val="7A3F79"/>
                </a:solidFill>
                <a:effectLst/>
                <a:latin typeface="Avenir Next" panose="020B0503020202020204" pitchFamily="34" charset="0"/>
                <a:ea typeface="Calibri" panose="020F0502020204030204" pitchFamily="34" charset="0"/>
                <a:cs typeface="Calibri" panose="020F0502020204030204" pitchFamily="34" charset="0"/>
              </a:rPr>
              <a:t>1 Juan 2:6</a:t>
            </a:r>
            <a:endParaRPr lang="en-US" b="1" dirty="0">
              <a:solidFill>
                <a:srgbClr val="7A3F79"/>
              </a:solidFill>
            </a:endParaRPr>
          </a:p>
        </p:txBody>
      </p:sp>
      <p:sp>
        <p:nvSpPr>
          <p:cNvPr id="3" name="Content Placeholder 2">
            <a:extLst>
              <a:ext uri="{FF2B5EF4-FFF2-40B4-BE49-F238E27FC236}">
                <a16:creationId xmlns:a16="http://schemas.microsoft.com/office/drawing/2014/main" id="{1A921A70-C9BA-3E86-49D5-3E3799149D55}"/>
              </a:ext>
            </a:extLst>
          </p:cNvPr>
          <p:cNvSpPr>
            <a:spLocks noGrp="1"/>
          </p:cNvSpPr>
          <p:nvPr>
            <p:ph idx="1"/>
          </p:nvPr>
        </p:nvSpPr>
        <p:spPr>
          <a:xfrm>
            <a:off x="838200" y="1825625"/>
            <a:ext cx="8901223" cy="4351338"/>
          </a:xfrm>
        </p:spPr>
        <p:txBody>
          <a:bodyPr anchor="ctr">
            <a:normAutofit/>
          </a:bodyPr>
          <a:lstStyle/>
          <a:p>
            <a:pPr marL="0" indent="0">
              <a:buNone/>
            </a:pPr>
            <a:r>
              <a:rPr lang="en-ZA" sz="3200" dirty="0">
                <a:solidFill>
                  <a:srgbClr val="7A3F79"/>
                </a:solidFill>
                <a:effectLst/>
                <a:latin typeface="Avenir Next" panose="020B0503020202020204" pitchFamily="34" charset="0"/>
                <a:ea typeface="Calibri" panose="020F0502020204030204" pitchFamily="34" charset="0"/>
                <a:cs typeface="Calibri" panose="020F0502020204030204" pitchFamily="34" charset="0"/>
              </a:rPr>
              <a:t>“</a:t>
            </a:r>
            <a:r>
              <a:rPr lang="es-MX" sz="3200" b="0" i="0" dirty="0">
                <a:solidFill>
                  <a:srgbClr val="7A3F79"/>
                </a:solidFill>
                <a:effectLst/>
                <a:latin typeface="Avenir Next" panose="020B0503020202020204"/>
              </a:rPr>
              <a:t>el que afirma que permanece en él debe vivir como él vivió.</a:t>
            </a:r>
            <a:r>
              <a:rPr lang="en-ZA" sz="3200" dirty="0">
                <a:solidFill>
                  <a:srgbClr val="7A3F79"/>
                </a:solidFill>
                <a:effectLst/>
                <a:latin typeface="Avenir Next" panose="020B0503020202020204" pitchFamily="34" charset="0"/>
                <a:ea typeface="Calibri" panose="020F0502020204030204" pitchFamily="34" charset="0"/>
                <a:cs typeface="Calibri" panose="020F0502020204030204" pitchFamily="34" charset="0"/>
              </a:rPr>
              <a:t>”</a:t>
            </a:r>
            <a:endParaRPr lang="en-US" sz="3200" dirty="0">
              <a:solidFill>
                <a:srgbClr val="7A3F79"/>
              </a:solidFill>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5773328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000" b="-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FDE12C-2AD2-6973-F5A9-943B0C7BC09C}"/>
              </a:ext>
            </a:extLst>
          </p:cNvPr>
          <p:cNvSpPr>
            <a:spLocks noGrp="1"/>
          </p:cNvSpPr>
          <p:nvPr>
            <p:ph type="title"/>
          </p:nvPr>
        </p:nvSpPr>
        <p:spPr>
          <a:xfrm>
            <a:off x="778687" y="901663"/>
            <a:ext cx="8810914" cy="2852737"/>
          </a:xfrm>
        </p:spPr>
        <p:txBody>
          <a:bodyPr anchor="b"/>
          <a:lstStyle/>
          <a:p>
            <a:pPr algn="ctr"/>
            <a:r>
              <a:rPr lang="en-US" dirty="0" err="1">
                <a:solidFill>
                  <a:srgbClr val="7A3F79"/>
                </a:solidFill>
                <a:latin typeface="Avenir Next" panose="020B0503020202020204" pitchFamily="34" charset="0"/>
              </a:rPr>
              <a:t>Redefiniendo</a:t>
            </a:r>
            <a:r>
              <a:rPr lang="en-US" dirty="0">
                <a:solidFill>
                  <a:srgbClr val="7A3F79"/>
                </a:solidFill>
                <a:latin typeface="Avenir Next" panose="020B0503020202020204" pitchFamily="34" charset="0"/>
              </a:rPr>
              <a:t> </a:t>
            </a:r>
            <a:r>
              <a:rPr lang="en-US" dirty="0" err="1">
                <a:solidFill>
                  <a:srgbClr val="7A3F79"/>
                </a:solidFill>
                <a:latin typeface="Avenir Next" panose="020B0503020202020204" pitchFamily="34" charset="0"/>
              </a:rPr>
              <a:t>el</a:t>
            </a:r>
            <a:r>
              <a:rPr lang="en-US" dirty="0">
                <a:solidFill>
                  <a:srgbClr val="7A3F79"/>
                </a:solidFill>
                <a:latin typeface="Avenir Next" panose="020B0503020202020204" pitchFamily="34" charset="0"/>
              </a:rPr>
              <a:t> </a:t>
            </a:r>
            <a:r>
              <a:rPr lang="en-US" dirty="0" err="1">
                <a:solidFill>
                  <a:srgbClr val="7A3F79"/>
                </a:solidFill>
                <a:latin typeface="Avenir Next" panose="020B0503020202020204" pitchFamily="34" charset="0"/>
              </a:rPr>
              <a:t>término</a:t>
            </a:r>
            <a:br>
              <a:rPr lang="en-US" dirty="0">
                <a:solidFill>
                  <a:srgbClr val="7A3F79"/>
                </a:solidFill>
                <a:latin typeface="Avenir Next" panose="020B0503020202020204" pitchFamily="34" charset="0"/>
              </a:rPr>
            </a:br>
            <a:r>
              <a:rPr lang="en-US" dirty="0">
                <a:solidFill>
                  <a:srgbClr val="7A3F79"/>
                </a:solidFill>
                <a:latin typeface="Avenir Next" panose="020B0503020202020204" pitchFamily="34" charset="0"/>
              </a:rPr>
              <a:t>“</a:t>
            </a:r>
            <a:r>
              <a:rPr lang="en-US" b="1" dirty="0">
                <a:solidFill>
                  <a:srgbClr val="7A3F79"/>
                </a:solidFill>
                <a:latin typeface="Avenir Next" panose="020B0503020202020204" pitchFamily="34" charset="0"/>
              </a:rPr>
              <a:t>PECADOR</a:t>
            </a:r>
            <a:r>
              <a:rPr lang="en-US" dirty="0">
                <a:solidFill>
                  <a:srgbClr val="7A3F79"/>
                </a:solidFill>
                <a:latin typeface="Avenir Next" panose="020B0503020202020204" pitchFamily="34" charset="0"/>
              </a:rPr>
              <a:t>”</a:t>
            </a:r>
          </a:p>
        </p:txBody>
      </p:sp>
    </p:spTree>
    <p:extLst>
      <p:ext uri="{BB962C8B-B14F-4D97-AF65-F5344CB8AC3E}">
        <p14:creationId xmlns:p14="http://schemas.microsoft.com/office/powerpoint/2010/main" val="12972031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000" b="-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3F253E-0981-6192-7FEA-3AC89E252E2B}"/>
              </a:ext>
            </a:extLst>
          </p:cNvPr>
          <p:cNvSpPr>
            <a:spLocks noGrp="1"/>
          </p:cNvSpPr>
          <p:nvPr>
            <p:ph type="title"/>
          </p:nvPr>
        </p:nvSpPr>
        <p:spPr>
          <a:xfrm>
            <a:off x="838200" y="365125"/>
            <a:ext cx="8954386" cy="1325563"/>
          </a:xfrm>
        </p:spPr>
        <p:txBody>
          <a:bodyPr/>
          <a:lstStyle/>
          <a:p>
            <a:r>
              <a:rPr lang="en-ZA" b="1" dirty="0">
                <a:solidFill>
                  <a:srgbClr val="7A3F79"/>
                </a:solidFill>
                <a:latin typeface="Avenir Next" panose="020B0503020202020204" pitchFamily="34" charset="0"/>
                <a:ea typeface="Calibri" panose="020F0502020204030204" pitchFamily="34" charset="0"/>
                <a:cs typeface="Calibri" panose="020F0502020204030204" pitchFamily="34" charset="0"/>
              </a:rPr>
              <a:t>Santiago 2:4</a:t>
            </a:r>
            <a:endParaRPr lang="en-US" b="1" dirty="0">
              <a:solidFill>
                <a:srgbClr val="7A3F79"/>
              </a:solidFill>
            </a:endParaRPr>
          </a:p>
        </p:txBody>
      </p:sp>
      <p:sp>
        <p:nvSpPr>
          <p:cNvPr id="3" name="Content Placeholder 2">
            <a:extLst>
              <a:ext uri="{FF2B5EF4-FFF2-40B4-BE49-F238E27FC236}">
                <a16:creationId xmlns:a16="http://schemas.microsoft.com/office/drawing/2014/main" id="{1A921A70-C9BA-3E86-49D5-3E3799149D55}"/>
              </a:ext>
            </a:extLst>
          </p:cNvPr>
          <p:cNvSpPr>
            <a:spLocks noGrp="1"/>
          </p:cNvSpPr>
          <p:nvPr>
            <p:ph idx="1"/>
          </p:nvPr>
        </p:nvSpPr>
        <p:spPr>
          <a:xfrm>
            <a:off x="838200" y="1825625"/>
            <a:ext cx="8954386" cy="4667250"/>
          </a:xfrm>
        </p:spPr>
        <p:txBody>
          <a:bodyPr anchor="ctr">
            <a:normAutofit/>
          </a:bodyPr>
          <a:lstStyle/>
          <a:p>
            <a:pPr marL="0" indent="0">
              <a:buNone/>
            </a:pPr>
            <a:r>
              <a:rPr lang="en-ZA" sz="3200" dirty="0">
                <a:solidFill>
                  <a:srgbClr val="7A3F79"/>
                </a:solidFill>
                <a:effectLst/>
                <a:latin typeface="Avenir Next" panose="020B0503020202020204" pitchFamily="34" charset="0"/>
                <a:ea typeface="Calibri" panose="020F0502020204030204" pitchFamily="34" charset="0"/>
                <a:cs typeface="Calibri" panose="020F0502020204030204" pitchFamily="34" charset="0"/>
              </a:rPr>
              <a:t>“</a:t>
            </a:r>
            <a:r>
              <a:rPr lang="es-MX" sz="3200" b="0" i="0" dirty="0">
                <a:solidFill>
                  <a:srgbClr val="7A3F79"/>
                </a:solidFill>
                <a:effectLst/>
                <a:latin typeface="system-ui"/>
              </a:rPr>
              <a:t>¿acaso no hacen discriminación entre ustedes, juzgando con malas intenciones?”</a:t>
            </a:r>
            <a:endParaRPr lang="en-ZA" sz="3200" dirty="0">
              <a:solidFill>
                <a:srgbClr val="7A3F79"/>
              </a:solidFill>
              <a:effectLst/>
              <a:latin typeface="Avenir Next" panose="020B050302020202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601792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000" b="-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3F253E-0981-6192-7FEA-3AC89E252E2B}"/>
              </a:ext>
            </a:extLst>
          </p:cNvPr>
          <p:cNvSpPr>
            <a:spLocks noGrp="1"/>
          </p:cNvSpPr>
          <p:nvPr>
            <p:ph type="title"/>
          </p:nvPr>
        </p:nvSpPr>
        <p:spPr>
          <a:xfrm>
            <a:off x="838200" y="365125"/>
            <a:ext cx="8954386" cy="1325563"/>
          </a:xfrm>
        </p:spPr>
        <p:txBody>
          <a:bodyPr>
            <a:normAutofit/>
          </a:bodyPr>
          <a:lstStyle/>
          <a:p>
            <a:r>
              <a:rPr lang="es-MX" sz="3600" b="1" dirty="0">
                <a:solidFill>
                  <a:srgbClr val="7A3F79"/>
                </a:solidFill>
                <a:effectLst/>
                <a:latin typeface="Avenir Next" panose="020B0503020202020204" pitchFamily="34" charset="0"/>
                <a:ea typeface="Calibri" panose="020F0502020204030204" pitchFamily="34" charset="0"/>
                <a:cs typeface="Calibri" panose="020F0502020204030204" pitchFamily="34" charset="0"/>
              </a:rPr>
              <a:t>Entonces, ¿cómo debemos definir a un pecador?</a:t>
            </a:r>
            <a:r>
              <a:rPr lang="en-ZA" sz="3600" b="1" dirty="0">
                <a:solidFill>
                  <a:srgbClr val="7A3F79"/>
                </a:solidFill>
                <a:effectLst/>
                <a:latin typeface="Avenir Next" panose="020B0503020202020204" pitchFamily="34" charset="0"/>
                <a:ea typeface="Calibri" panose="020F0502020204030204" pitchFamily="34" charset="0"/>
                <a:cs typeface="Calibri" panose="020F0502020204030204" pitchFamily="34" charset="0"/>
              </a:rPr>
              <a:t> </a:t>
            </a:r>
            <a:endParaRPr lang="en-US" sz="7200" b="1" dirty="0">
              <a:solidFill>
                <a:srgbClr val="7A3F79"/>
              </a:solidFill>
            </a:endParaRPr>
          </a:p>
        </p:txBody>
      </p:sp>
      <p:sp>
        <p:nvSpPr>
          <p:cNvPr id="3" name="Content Placeholder 2">
            <a:extLst>
              <a:ext uri="{FF2B5EF4-FFF2-40B4-BE49-F238E27FC236}">
                <a16:creationId xmlns:a16="http://schemas.microsoft.com/office/drawing/2014/main" id="{1A921A70-C9BA-3E86-49D5-3E3799149D55}"/>
              </a:ext>
            </a:extLst>
          </p:cNvPr>
          <p:cNvSpPr>
            <a:spLocks noGrp="1"/>
          </p:cNvSpPr>
          <p:nvPr>
            <p:ph idx="1"/>
          </p:nvPr>
        </p:nvSpPr>
        <p:spPr>
          <a:xfrm>
            <a:off x="838200" y="1825625"/>
            <a:ext cx="8954386" cy="4667250"/>
          </a:xfrm>
        </p:spPr>
        <p:txBody>
          <a:bodyPr anchor="ctr">
            <a:normAutofit/>
          </a:bodyPr>
          <a:lstStyle/>
          <a:p>
            <a:pPr marL="0" indent="0">
              <a:buNone/>
            </a:pPr>
            <a:r>
              <a:rPr lang="es-MX" sz="3200" b="1" dirty="0">
                <a:solidFill>
                  <a:srgbClr val="7A3F79"/>
                </a:solidFill>
                <a:effectLst/>
                <a:latin typeface="Avenir Next" panose="020B0503020202020204" pitchFamily="34" charset="0"/>
                <a:ea typeface="Calibri" panose="020F0502020204030204" pitchFamily="34" charset="0"/>
                <a:cs typeface="Calibri" panose="020F0502020204030204" pitchFamily="34" charset="0"/>
              </a:rPr>
              <a:t>Romanos 3:23</a:t>
            </a:r>
          </a:p>
          <a:p>
            <a:pPr marL="0" indent="0">
              <a:buNone/>
            </a:pPr>
            <a:r>
              <a:rPr lang="es-MX" sz="3200" dirty="0">
                <a:solidFill>
                  <a:srgbClr val="7A3F79"/>
                </a:solidFill>
                <a:effectLst/>
                <a:latin typeface="Avenir Next" panose="020B0503020202020204" pitchFamily="34" charset="0"/>
                <a:ea typeface="Calibri" panose="020F0502020204030204" pitchFamily="34" charset="0"/>
                <a:cs typeface="Calibri" panose="020F0502020204030204" pitchFamily="34" charset="0"/>
              </a:rPr>
              <a:t>“Todos pecaron y están destituidos de la gloria de Dios”.</a:t>
            </a:r>
          </a:p>
          <a:p>
            <a:pPr marL="0" indent="0">
              <a:buNone/>
            </a:pPr>
            <a:r>
              <a:rPr lang="es-MX" sz="3200" b="1" dirty="0">
                <a:solidFill>
                  <a:srgbClr val="7A3F79"/>
                </a:solidFill>
                <a:effectLst/>
                <a:latin typeface="Avenir Next" panose="020B0503020202020204" pitchFamily="34" charset="0"/>
                <a:ea typeface="Calibri" panose="020F0502020204030204" pitchFamily="34" charset="0"/>
                <a:cs typeface="Calibri" panose="020F0502020204030204" pitchFamily="34" charset="0"/>
              </a:rPr>
              <a:t>Romanos 3:10</a:t>
            </a:r>
          </a:p>
          <a:p>
            <a:pPr marL="0" indent="0">
              <a:buNone/>
            </a:pPr>
            <a:r>
              <a:rPr lang="es-MX" sz="3200" dirty="0">
                <a:solidFill>
                  <a:srgbClr val="7A3F79"/>
                </a:solidFill>
                <a:effectLst/>
                <a:latin typeface="Avenir Next" panose="020B0503020202020204" pitchFamily="34" charset="0"/>
                <a:ea typeface="Calibri" panose="020F0502020204030204" pitchFamily="34" charset="0"/>
                <a:cs typeface="Calibri" panose="020F0502020204030204" pitchFamily="34" charset="0"/>
              </a:rPr>
              <a:t>“No hay justo, ni aun uno”.</a:t>
            </a:r>
            <a:endParaRPr lang="en-ZA" sz="3200" dirty="0">
              <a:solidFill>
                <a:srgbClr val="7A3F79"/>
              </a:solidFill>
              <a:effectLst/>
              <a:latin typeface="Avenir Next" panose="020B050302020202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9396790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000" b="-1000"/>
          </a:stretch>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A921A70-C9BA-3E86-49D5-3E3799149D55}"/>
              </a:ext>
            </a:extLst>
          </p:cNvPr>
          <p:cNvSpPr>
            <a:spLocks noGrp="1"/>
          </p:cNvSpPr>
          <p:nvPr>
            <p:ph idx="1"/>
          </p:nvPr>
        </p:nvSpPr>
        <p:spPr>
          <a:xfrm>
            <a:off x="360218" y="1857523"/>
            <a:ext cx="9795165" cy="4834222"/>
          </a:xfrm>
        </p:spPr>
        <p:txBody>
          <a:bodyPr anchor="ctr">
            <a:normAutofit/>
          </a:bodyPr>
          <a:lstStyle/>
          <a:p>
            <a:pPr marL="0" indent="0" algn="ctr">
              <a:buNone/>
            </a:pPr>
            <a:r>
              <a:rPr lang="es-MX" sz="3200" dirty="0">
                <a:solidFill>
                  <a:srgbClr val="7A3F79"/>
                </a:solidFill>
                <a:effectLst/>
                <a:latin typeface="Avenir Next" panose="020B0503020202020204" pitchFamily="34" charset="0"/>
                <a:ea typeface="Calibri" panose="020F0502020204030204" pitchFamily="34" charset="0"/>
              </a:rPr>
              <a:t>“</a:t>
            </a:r>
            <a:r>
              <a:rPr lang="es-MX" sz="3200" b="1" dirty="0">
                <a:solidFill>
                  <a:srgbClr val="7A3F79"/>
                </a:solidFill>
                <a:effectLst/>
                <a:latin typeface="Avenir Next" panose="020B0503020202020204" pitchFamily="34" charset="0"/>
                <a:ea typeface="Calibri" panose="020F0502020204030204" pitchFamily="34" charset="0"/>
              </a:rPr>
              <a:t>Cuanto más te acerques a Jesús</a:t>
            </a:r>
            <a:r>
              <a:rPr lang="es-MX" sz="3200" dirty="0">
                <a:solidFill>
                  <a:srgbClr val="7A3F79"/>
                </a:solidFill>
                <a:effectLst/>
                <a:latin typeface="Avenir Next" panose="020B0503020202020204" pitchFamily="34" charset="0"/>
                <a:ea typeface="Calibri" panose="020F0502020204030204" pitchFamily="34" charset="0"/>
              </a:rPr>
              <a:t>, más defectuoso aparecerás ante tus propios ojos; porque vuestra visión será más clara, y vuestras imperfecciones se verán en amplio y claro contraste con Su naturaleza perfecta.”</a:t>
            </a:r>
          </a:p>
          <a:p>
            <a:pPr marL="0" indent="0" algn="ctr">
              <a:buNone/>
            </a:pPr>
            <a:r>
              <a:rPr lang="es-MX" sz="2400" i="1" dirty="0">
                <a:solidFill>
                  <a:srgbClr val="7A3F79"/>
                </a:solidFill>
                <a:effectLst/>
                <a:latin typeface="Avenir Next" panose="020B0503020202020204" pitchFamily="34" charset="0"/>
                <a:ea typeface="Calibri" panose="020F0502020204030204" pitchFamily="34" charset="0"/>
              </a:rPr>
              <a:t>Elena de White, El Camino a Cristo, pág. 64.2</a:t>
            </a:r>
            <a:endParaRPr lang="en-US" sz="2400" i="1" dirty="0">
              <a:solidFill>
                <a:srgbClr val="7A3F79"/>
              </a:solidFill>
              <a:effectLst/>
              <a:latin typeface="Avenir Next" panose="020B0503020202020204" pitchFamily="34" charset="0"/>
              <a:ea typeface="Calibri" panose="020F0502020204030204" pitchFamily="34" charset="0"/>
            </a:endParaRPr>
          </a:p>
        </p:txBody>
      </p:sp>
    </p:spTree>
    <p:extLst>
      <p:ext uri="{BB962C8B-B14F-4D97-AF65-F5344CB8AC3E}">
        <p14:creationId xmlns:p14="http://schemas.microsoft.com/office/powerpoint/2010/main" val="41957352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000" b="-1000"/>
          </a:stretch>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A921A70-C9BA-3E86-49D5-3E3799149D55}"/>
              </a:ext>
            </a:extLst>
          </p:cNvPr>
          <p:cNvSpPr>
            <a:spLocks noGrp="1"/>
          </p:cNvSpPr>
          <p:nvPr>
            <p:ph idx="1"/>
          </p:nvPr>
        </p:nvSpPr>
        <p:spPr>
          <a:xfrm>
            <a:off x="699977" y="1857523"/>
            <a:ext cx="9260452" cy="4351338"/>
          </a:xfrm>
        </p:spPr>
        <p:txBody>
          <a:bodyPr anchor="ctr">
            <a:normAutofit/>
          </a:bodyPr>
          <a:lstStyle/>
          <a:p>
            <a:pPr marL="0" marR="0" indent="0" algn="ctr">
              <a:spcBef>
                <a:spcPts val="0"/>
              </a:spcBef>
              <a:spcAft>
                <a:spcPts val="0"/>
              </a:spcAft>
              <a:buNone/>
            </a:pPr>
            <a:r>
              <a:rPr lang="es-MX" sz="3200" dirty="0">
                <a:solidFill>
                  <a:srgbClr val="7A3F79"/>
                </a:solidFill>
                <a:effectLst/>
                <a:latin typeface="Avenir Next" panose="020B0503020202020204" pitchFamily="34" charset="0"/>
                <a:ea typeface="Calibri" panose="020F0502020204030204" pitchFamily="34" charset="0"/>
              </a:rPr>
              <a:t>”</a:t>
            </a:r>
            <a:r>
              <a:rPr lang="es-MX" sz="3200" b="1" dirty="0">
                <a:solidFill>
                  <a:srgbClr val="7A3F79"/>
                </a:solidFill>
                <a:effectLst/>
                <a:latin typeface="Avenir Next" panose="020B0503020202020204" pitchFamily="34" charset="0"/>
                <a:ea typeface="Calibri" panose="020F0502020204030204" pitchFamily="34" charset="0"/>
              </a:rPr>
              <a:t>El amor debe ser el elemento predominante en todo nuestro trabajo. </a:t>
            </a:r>
            <a:r>
              <a:rPr lang="es-MX" sz="3200" dirty="0">
                <a:solidFill>
                  <a:srgbClr val="7A3F79"/>
                </a:solidFill>
                <a:effectLst/>
                <a:latin typeface="Avenir Next" panose="020B0503020202020204" pitchFamily="34" charset="0"/>
                <a:ea typeface="Calibri" panose="020F0502020204030204" pitchFamily="34" charset="0"/>
              </a:rPr>
              <a:t>En la representación de otros que no creen como nosotros, todo orador debe cuidarse de hacer declaraciones que parezcan severas y como juzgar. Presentad la verdad, y dejad que la verdad, el Espíritu Santo de Dios, actúe como reprensor, como juez; pero que vuestras palabras no lastimen ni hieran el alma…”</a:t>
            </a:r>
          </a:p>
          <a:p>
            <a:pPr marL="0" marR="0" indent="0" algn="ctr">
              <a:spcBef>
                <a:spcPts val="0"/>
              </a:spcBef>
              <a:spcAft>
                <a:spcPts val="0"/>
              </a:spcAft>
              <a:buNone/>
            </a:pPr>
            <a:endParaRPr lang="es-MX" sz="2400" dirty="0">
              <a:solidFill>
                <a:srgbClr val="7A3F79"/>
              </a:solidFill>
              <a:effectLst/>
              <a:latin typeface="Avenir Next" panose="020B0503020202020204" pitchFamily="34" charset="0"/>
              <a:ea typeface="Calibri" panose="020F0502020204030204" pitchFamily="34" charset="0"/>
            </a:endParaRPr>
          </a:p>
          <a:p>
            <a:pPr marL="0" marR="0" indent="0" algn="ctr">
              <a:spcBef>
                <a:spcPts val="0"/>
              </a:spcBef>
              <a:spcAft>
                <a:spcPts val="0"/>
              </a:spcAft>
              <a:buNone/>
            </a:pPr>
            <a:r>
              <a:rPr lang="es-MX" sz="2400" i="1" dirty="0">
                <a:solidFill>
                  <a:srgbClr val="7A3F79"/>
                </a:solidFill>
                <a:effectLst/>
                <a:latin typeface="Avenir Next" panose="020B0503020202020204" pitchFamily="34" charset="0"/>
                <a:ea typeface="Calibri" panose="020F0502020204030204" pitchFamily="34" charset="0"/>
              </a:rPr>
              <a:t>Elena G. de White, Evangelismo, pág. 303.2</a:t>
            </a:r>
            <a:endParaRPr lang="en-US" sz="2400" i="1" dirty="0">
              <a:solidFill>
                <a:srgbClr val="7A3F79"/>
              </a:solidFill>
              <a:effectLst/>
              <a:latin typeface="Avenir Next" panose="020B0503020202020204" pitchFamily="34" charset="0"/>
              <a:ea typeface="Calibri" panose="020F0502020204030204" pitchFamily="34" charset="0"/>
            </a:endParaRPr>
          </a:p>
        </p:txBody>
      </p:sp>
    </p:spTree>
    <p:extLst>
      <p:ext uri="{BB962C8B-B14F-4D97-AF65-F5344CB8AC3E}">
        <p14:creationId xmlns:p14="http://schemas.microsoft.com/office/powerpoint/2010/main" val="9989762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000" b="-1000"/>
          </a:stretch>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6D3AA0D-9CB1-2B31-584C-171A4F2FA200}"/>
              </a:ext>
            </a:extLst>
          </p:cNvPr>
          <p:cNvSpPr>
            <a:spLocks noGrp="1"/>
          </p:cNvSpPr>
          <p:nvPr>
            <p:ph idx="1"/>
          </p:nvPr>
        </p:nvSpPr>
        <p:spPr>
          <a:xfrm>
            <a:off x="689344" y="687941"/>
            <a:ext cx="9103242" cy="4351338"/>
          </a:xfrm>
        </p:spPr>
        <p:txBody>
          <a:bodyPr>
            <a:normAutofit fontScale="85000" lnSpcReduction="20000"/>
          </a:bodyPr>
          <a:lstStyle/>
          <a:p>
            <a:pPr marL="0" marR="0" indent="0">
              <a:spcBef>
                <a:spcPts val="0"/>
              </a:spcBef>
              <a:spcAft>
                <a:spcPts val="0"/>
              </a:spcAft>
              <a:buNone/>
            </a:pPr>
            <a:endParaRPr lang="en-US" sz="4000" dirty="0">
              <a:effectLst/>
              <a:latin typeface="Abadi MT Condensed Light" panose="020B0306030101010103" pitchFamily="34" charset="77"/>
              <a:ea typeface="Calibri" panose="020F0502020204030204" pitchFamily="34" charset="0"/>
            </a:endParaRPr>
          </a:p>
          <a:p>
            <a:pPr marL="0" marR="0" indent="0">
              <a:lnSpc>
                <a:spcPct val="120000"/>
              </a:lnSpc>
              <a:spcBef>
                <a:spcPts val="0"/>
              </a:spcBef>
              <a:spcAft>
                <a:spcPts val="0"/>
              </a:spcAft>
              <a:buNone/>
            </a:pPr>
            <a:r>
              <a:rPr lang="en-ZA" sz="4100" dirty="0">
                <a:solidFill>
                  <a:srgbClr val="7A3F79"/>
                </a:solidFill>
                <a:effectLst/>
                <a:latin typeface="Avenir Next" panose="020B0503020202020204" pitchFamily="34" charset="0"/>
                <a:ea typeface="Calibri" panose="020F0502020204030204" pitchFamily="34" charset="0"/>
                <a:cs typeface="Calibri" panose="020F0502020204030204" pitchFamily="34" charset="0"/>
              </a:rPr>
              <a:t>“</a:t>
            </a:r>
            <a:r>
              <a:rPr lang="es-MX" sz="4100" dirty="0">
                <a:solidFill>
                  <a:srgbClr val="7A3F79"/>
                </a:solidFill>
                <a:effectLst/>
                <a:latin typeface="Avenir Next" panose="020B0503020202020204" pitchFamily="34" charset="0"/>
                <a:ea typeface="Calibri" panose="020F0502020204030204" pitchFamily="34" charset="0"/>
                <a:cs typeface="Calibri" panose="020F0502020204030204" pitchFamily="34" charset="0"/>
              </a:rPr>
              <a:t>En esto consiste </a:t>
            </a:r>
            <a:r>
              <a:rPr lang="es-MX" sz="4100" b="1" dirty="0">
                <a:solidFill>
                  <a:srgbClr val="7A3F79"/>
                </a:solidFill>
                <a:effectLst/>
                <a:latin typeface="Avenir Next" panose="020B0503020202020204" pitchFamily="34" charset="0"/>
                <a:ea typeface="Calibri" panose="020F0502020204030204" pitchFamily="34" charset="0"/>
                <a:cs typeface="Calibri" panose="020F0502020204030204" pitchFamily="34" charset="0"/>
              </a:rPr>
              <a:t>el amor</a:t>
            </a:r>
            <a:r>
              <a:rPr lang="es-MX" sz="4100" dirty="0">
                <a:solidFill>
                  <a:srgbClr val="7A3F79"/>
                </a:solidFill>
                <a:effectLst/>
                <a:latin typeface="Avenir Next" panose="020B0503020202020204" pitchFamily="34" charset="0"/>
                <a:ea typeface="Calibri" panose="020F0502020204030204" pitchFamily="34" charset="0"/>
                <a:cs typeface="Calibri" panose="020F0502020204030204" pitchFamily="34" charset="0"/>
              </a:rPr>
              <a:t>: no en que nosotros hayamos amado a Dios, sino en que él nos amó y envió a su Hijo para que fuera ofrecido como sacrificio por el perdón de nuestros pecados. </a:t>
            </a:r>
          </a:p>
          <a:p>
            <a:pPr marL="0" marR="0" indent="0">
              <a:lnSpc>
                <a:spcPct val="120000"/>
              </a:lnSpc>
              <a:spcBef>
                <a:spcPts val="0"/>
              </a:spcBef>
              <a:spcAft>
                <a:spcPts val="0"/>
              </a:spcAft>
              <a:buNone/>
            </a:pPr>
            <a:r>
              <a:rPr lang="es-MX" sz="4100" dirty="0">
                <a:solidFill>
                  <a:srgbClr val="7A3F79"/>
                </a:solidFill>
                <a:effectLst/>
                <a:latin typeface="Avenir Next" panose="020B0503020202020204" pitchFamily="34" charset="0"/>
                <a:ea typeface="Calibri" panose="020F0502020204030204" pitchFamily="34" charset="0"/>
                <a:cs typeface="Calibri" panose="020F0502020204030204" pitchFamily="34" charset="0"/>
              </a:rPr>
              <a:t> Queridos hermanos, ya que Dios nos ha amado así, también nosotros debemos amarnos los unos a los otros.”</a:t>
            </a:r>
          </a:p>
          <a:p>
            <a:pPr marL="0" marR="0" indent="0">
              <a:spcBef>
                <a:spcPts val="0"/>
              </a:spcBef>
              <a:spcAft>
                <a:spcPts val="0"/>
              </a:spcAft>
              <a:buNone/>
            </a:pPr>
            <a:endParaRPr lang="en-US" sz="3200" dirty="0">
              <a:solidFill>
                <a:srgbClr val="7A3F79"/>
              </a:solidFill>
              <a:latin typeface="Avenir Next" panose="020B0503020202020204" pitchFamily="34" charset="0"/>
              <a:ea typeface="Calibri" panose="020F0502020204030204" pitchFamily="34" charset="0"/>
            </a:endParaRPr>
          </a:p>
          <a:p>
            <a:pPr marL="0" marR="0" indent="0">
              <a:spcBef>
                <a:spcPts val="0"/>
              </a:spcBef>
              <a:spcAft>
                <a:spcPts val="0"/>
              </a:spcAft>
              <a:buNone/>
            </a:pPr>
            <a:endParaRPr lang="en-US" sz="3200" dirty="0">
              <a:solidFill>
                <a:srgbClr val="7A3F79"/>
              </a:solidFill>
              <a:latin typeface="Avenir Next" panose="020B0503020202020204" pitchFamily="34" charset="0"/>
              <a:ea typeface="Calibri" panose="020F0502020204030204" pitchFamily="34" charset="0"/>
            </a:endParaRPr>
          </a:p>
          <a:p>
            <a:pPr marL="0" marR="0" indent="0">
              <a:spcBef>
                <a:spcPts val="0"/>
              </a:spcBef>
              <a:spcAft>
                <a:spcPts val="0"/>
              </a:spcAft>
              <a:buNone/>
            </a:pPr>
            <a:endParaRPr lang="en-US" sz="3200" dirty="0">
              <a:solidFill>
                <a:srgbClr val="7A3F79"/>
              </a:solidFill>
              <a:latin typeface="Avenir Next" panose="020B0503020202020204" pitchFamily="34" charset="0"/>
              <a:ea typeface="Calibri" panose="020F0502020204030204" pitchFamily="34" charset="0"/>
            </a:endParaRPr>
          </a:p>
          <a:p>
            <a:pPr marL="0" marR="0" indent="0" algn="ctr">
              <a:spcBef>
                <a:spcPts val="0"/>
              </a:spcBef>
              <a:spcAft>
                <a:spcPts val="0"/>
              </a:spcAft>
              <a:buNone/>
            </a:pPr>
            <a:r>
              <a:rPr lang="en-ZA" dirty="0">
                <a:solidFill>
                  <a:srgbClr val="7A3F79"/>
                </a:solidFill>
                <a:latin typeface="Avenir Next" panose="020B0503020202020204" pitchFamily="34" charset="0"/>
                <a:ea typeface="Calibri" panose="020F0502020204030204" pitchFamily="34" charset="0"/>
                <a:cs typeface="Calibri" panose="020F0502020204030204" pitchFamily="34" charset="0"/>
              </a:rPr>
              <a:t>					</a:t>
            </a:r>
            <a:r>
              <a:rPr lang="en-ZA" b="1" dirty="0">
                <a:solidFill>
                  <a:srgbClr val="7A3F79"/>
                </a:solidFill>
                <a:latin typeface="Avenir Next" panose="020B0503020202020204" pitchFamily="34" charset="0"/>
                <a:ea typeface="Calibri" panose="020F0502020204030204" pitchFamily="34" charset="0"/>
                <a:cs typeface="Calibri" panose="020F0502020204030204" pitchFamily="34" charset="0"/>
              </a:rPr>
              <a:t>1 Juan 4:10, 11</a:t>
            </a:r>
            <a:r>
              <a:rPr lang="en-ZA" dirty="0">
                <a:solidFill>
                  <a:srgbClr val="7A3F79"/>
                </a:solidFill>
                <a:latin typeface="Avenir Next" panose="020B0503020202020204" pitchFamily="34" charset="0"/>
                <a:ea typeface="Calibri" panose="020F0502020204030204" pitchFamily="34" charset="0"/>
                <a:cs typeface="Calibri" panose="020F0502020204030204" pitchFamily="34" charset="0"/>
              </a:rPr>
              <a:t>, NVI</a:t>
            </a:r>
          </a:p>
          <a:p>
            <a:pPr marL="0" marR="0" indent="0">
              <a:spcBef>
                <a:spcPts val="0"/>
              </a:spcBef>
              <a:spcAft>
                <a:spcPts val="0"/>
              </a:spcAft>
              <a:buNone/>
            </a:pPr>
            <a:endParaRPr lang="en-US" dirty="0"/>
          </a:p>
        </p:txBody>
      </p:sp>
    </p:spTree>
    <p:extLst>
      <p:ext uri="{BB962C8B-B14F-4D97-AF65-F5344CB8AC3E}">
        <p14:creationId xmlns:p14="http://schemas.microsoft.com/office/powerpoint/2010/main" val="10322087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000" b="-1000"/>
          </a:stretch>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A921A70-C9BA-3E86-49D5-3E3799149D55}"/>
              </a:ext>
            </a:extLst>
          </p:cNvPr>
          <p:cNvSpPr>
            <a:spLocks noGrp="1"/>
          </p:cNvSpPr>
          <p:nvPr>
            <p:ph idx="1"/>
          </p:nvPr>
        </p:nvSpPr>
        <p:spPr>
          <a:xfrm>
            <a:off x="699977" y="1857523"/>
            <a:ext cx="9260452" cy="4351338"/>
          </a:xfrm>
        </p:spPr>
        <p:txBody>
          <a:bodyPr anchor="ctr">
            <a:normAutofit/>
          </a:bodyPr>
          <a:lstStyle/>
          <a:p>
            <a:pPr marL="0" marR="0" indent="0">
              <a:spcBef>
                <a:spcPts val="0"/>
              </a:spcBef>
              <a:spcAft>
                <a:spcPts val="0"/>
              </a:spcAft>
              <a:buNone/>
            </a:pPr>
            <a:r>
              <a:rPr lang="en-ZA" sz="3200" dirty="0">
                <a:solidFill>
                  <a:srgbClr val="7A3F79"/>
                </a:solidFill>
                <a:effectLst/>
                <a:latin typeface="Avenir Next" panose="020B0503020202020204"/>
                <a:ea typeface="Calibri" panose="020F0502020204030204" pitchFamily="34" charset="0"/>
                <a:cs typeface="Calibri" panose="020F0502020204030204" pitchFamily="34" charset="0"/>
              </a:rPr>
              <a:t>“</a:t>
            </a:r>
            <a:r>
              <a:rPr lang="es-MX" sz="3200" b="0" i="0" dirty="0">
                <a:solidFill>
                  <a:srgbClr val="7A3F79"/>
                </a:solidFill>
                <a:effectLst/>
                <a:latin typeface="Avenir Next" panose="020B0503020202020204"/>
              </a:rPr>
              <a:t>Pero yo les digo</a:t>
            </a:r>
            <a:r>
              <a:rPr lang="es-MX" sz="3200" b="1" i="0" dirty="0">
                <a:solidFill>
                  <a:srgbClr val="7A3F79"/>
                </a:solidFill>
                <a:effectLst/>
                <a:latin typeface="Avenir Next" panose="020B0503020202020204"/>
              </a:rPr>
              <a:t>: Amen </a:t>
            </a:r>
            <a:r>
              <a:rPr lang="es-MX" sz="3200" b="0" i="0" dirty="0">
                <a:solidFill>
                  <a:srgbClr val="7A3F79"/>
                </a:solidFill>
                <a:effectLst/>
                <a:latin typeface="Avenir Next" panose="020B0503020202020204"/>
              </a:rPr>
              <a:t>a sus enemigos y oren por quienes los persiguen,</a:t>
            </a:r>
            <a:r>
              <a:rPr lang="es-MX" sz="3200" b="1" i="0" baseline="30000" dirty="0">
                <a:solidFill>
                  <a:srgbClr val="7A3F79"/>
                </a:solidFill>
                <a:effectLst/>
                <a:latin typeface="Avenir Next" panose="020B0503020202020204"/>
              </a:rPr>
              <a:t> </a:t>
            </a:r>
            <a:r>
              <a:rPr lang="es-MX" sz="3200" b="0" i="0" dirty="0">
                <a:solidFill>
                  <a:srgbClr val="7A3F79"/>
                </a:solidFill>
                <a:effectLst/>
                <a:latin typeface="Avenir Next" panose="020B0503020202020204"/>
              </a:rPr>
              <a:t>para que sean hijos de su Padre que está en el cielo. Él hace que salga el sol sobre malos y buenos, y que llueva sobre justos e injustos.”</a:t>
            </a:r>
            <a:endParaRPr lang="en-US" sz="3200" dirty="0">
              <a:solidFill>
                <a:srgbClr val="7A3F79"/>
              </a:solidFill>
              <a:effectLst/>
              <a:latin typeface="Avenir Next" panose="020B0503020202020204"/>
              <a:ea typeface="Calibri" panose="020F0502020204030204" pitchFamily="34" charset="0"/>
            </a:endParaRPr>
          </a:p>
        </p:txBody>
      </p:sp>
      <p:sp>
        <p:nvSpPr>
          <p:cNvPr id="2" name="Title 1">
            <a:extLst>
              <a:ext uri="{FF2B5EF4-FFF2-40B4-BE49-F238E27FC236}">
                <a16:creationId xmlns:a16="http://schemas.microsoft.com/office/drawing/2014/main" id="{F08C911B-AB5B-A303-2C1E-0159392467F7}"/>
              </a:ext>
            </a:extLst>
          </p:cNvPr>
          <p:cNvSpPr>
            <a:spLocks noGrp="1"/>
          </p:cNvSpPr>
          <p:nvPr>
            <p:ph type="title"/>
          </p:nvPr>
        </p:nvSpPr>
        <p:spPr>
          <a:xfrm>
            <a:off x="838200" y="365125"/>
            <a:ext cx="8901223" cy="1325563"/>
          </a:xfrm>
        </p:spPr>
        <p:txBody>
          <a:bodyPr/>
          <a:lstStyle/>
          <a:p>
            <a:r>
              <a:rPr lang="en-ZA" sz="4400" b="1" dirty="0">
                <a:solidFill>
                  <a:srgbClr val="7A3F79"/>
                </a:solidFill>
                <a:effectLst/>
                <a:latin typeface="Avenir Next" panose="020B0503020202020204" pitchFamily="34" charset="0"/>
                <a:ea typeface="Calibri" panose="020F0502020204030204" pitchFamily="34" charset="0"/>
                <a:cs typeface="Calibri" panose="020F0502020204030204" pitchFamily="34" charset="0"/>
              </a:rPr>
              <a:t>Mateo 5:44, 45</a:t>
            </a:r>
            <a:endParaRPr lang="en-US" b="1" dirty="0">
              <a:solidFill>
                <a:srgbClr val="7A3F79"/>
              </a:solidFill>
            </a:endParaRPr>
          </a:p>
        </p:txBody>
      </p:sp>
    </p:spTree>
    <p:extLst>
      <p:ext uri="{BB962C8B-B14F-4D97-AF65-F5344CB8AC3E}">
        <p14:creationId xmlns:p14="http://schemas.microsoft.com/office/powerpoint/2010/main" val="22704593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000" b="-1000"/>
          </a:stretch>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6D3AA0D-9CB1-2B31-584C-171A4F2FA200}"/>
              </a:ext>
            </a:extLst>
          </p:cNvPr>
          <p:cNvSpPr>
            <a:spLocks noGrp="1"/>
          </p:cNvSpPr>
          <p:nvPr>
            <p:ph idx="1"/>
          </p:nvPr>
        </p:nvSpPr>
        <p:spPr>
          <a:xfrm>
            <a:off x="689344" y="687941"/>
            <a:ext cx="9103242" cy="5043388"/>
          </a:xfrm>
        </p:spPr>
        <p:txBody>
          <a:bodyPr>
            <a:normAutofit fontScale="92500" lnSpcReduction="10000"/>
          </a:bodyPr>
          <a:lstStyle/>
          <a:p>
            <a:pPr marL="0" marR="0" indent="0">
              <a:spcBef>
                <a:spcPts val="0"/>
              </a:spcBef>
              <a:spcAft>
                <a:spcPts val="0"/>
              </a:spcAft>
              <a:buNone/>
            </a:pPr>
            <a:endParaRPr lang="en-US" sz="4000" dirty="0">
              <a:effectLst/>
              <a:latin typeface="Abadi MT Condensed Light" panose="020B0306030101010103" pitchFamily="34" charset="77"/>
              <a:ea typeface="Calibri" panose="020F0502020204030204" pitchFamily="34" charset="0"/>
            </a:endParaRPr>
          </a:p>
          <a:p>
            <a:pPr marL="0" marR="0" indent="0">
              <a:lnSpc>
                <a:spcPct val="120000"/>
              </a:lnSpc>
              <a:spcBef>
                <a:spcPts val="0"/>
              </a:spcBef>
              <a:spcAft>
                <a:spcPts val="0"/>
              </a:spcAft>
              <a:buNone/>
            </a:pPr>
            <a:r>
              <a:rPr lang="en-ZA" sz="3600" dirty="0">
                <a:solidFill>
                  <a:srgbClr val="7A3F79"/>
                </a:solidFill>
                <a:effectLst/>
                <a:latin typeface="Avenir Next" panose="020B0503020202020204" pitchFamily="34" charset="0"/>
                <a:ea typeface="Calibri" panose="020F0502020204030204" pitchFamily="34" charset="0"/>
                <a:cs typeface="Calibri" panose="020F0502020204030204" pitchFamily="34" charset="0"/>
              </a:rPr>
              <a:t>“</a:t>
            </a:r>
            <a:r>
              <a:rPr lang="es-MX" sz="3600" dirty="0">
                <a:solidFill>
                  <a:srgbClr val="7A3F79"/>
                </a:solidFill>
                <a:effectLst/>
                <a:latin typeface="Avenir Next" panose="020B0503020202020204" pitchFamily="34" charset="0"/>
                <a:ea typeface="Calibri" panose="020F0502020204030204" pitchFamily="34" charset="0"/>
                <a:cs typeface="Calibri" panose="020F0502020204030204" pitchFamily="34" charset="0"/>
              </a:rPr>
              <a:t>En esto consiste </a:t>
            </a:r>
            <a:r>
              <a:rPr lang="es-MX" sz="3600" b="1" dirty="0">
                <a:solidFill>
                  <a:srgbClr val="7A3F79"/>
                </a:solidFill>
                <a:effectLst/>
                <a:latin typeface="Avenir Next" panose="020B0503020202020204" pitchFamily="34" charset="0"/>
                <a:ea typeface="Calibri" panose="020F0502020204030204" pitchFamily="34" charset="0"/>
                <a:cs typeface="Calibri" panose="020F0502020204030204" pitchFamily="34" charset="0"/>
              </a:rPr>
              <a:t>el amor</a:t>
            </a:r>
            <a:r>
              <a:rPr lang="es-MX" sz="3600" dirty="0">
                <a:solidFill>
                  <a:srgbClr val="7A3F79"/>
                </a:solidFill>
                <a:effectLst/>
                <a:latin typeface="Avenir Next" panose="020B0503020202020204" pitchFamily="34" charset="0"/>
                <a:ea typeface="Calibri" panose="020F0502020204030204" pitchFamily="34" charset="0"/>
                <a:cs typeface="Calibri" panose="020F0502020204030204" pitchFamily="34" charset="0"/>
              </a:rPr>
              <a:t>: no en que nosotros hayamos amado a Dios, sino en que él nos amó y envió a su Hijo para que fuera ofrecido como sacrificio por el perdón de nuestros pecados. </a:t>
            </a:r>
          </a:p>
          <a:p>
            <a:pPr marL="0" marR="0" indent="0">
              <a:lnSpc>
                <a:spcPct val="120000"/>
              </a:lnSpc>
              <a:spcBef>
                <a:spcPts val="0"/>
              </a:spcBef>
              <a:spcAft>
                <a:spcPts val="0"/>
              </a:spcAft>
              <a:buNone/>
            </a:pPr>
            <a:r>
              <a:rPr lang="es-MX" sz="3600" dirty="0">
                <a:solidFill>
                  <a:srgbClr val="7A3F79"/>
                </a:solidFill>
                <a:effectLst/>
                <a:latin typeface="Avenir Next" panose="020B0503020202020204" pitchFamily="34" charset="0"/>
                <a:ea typeface="Calibri" panose="020F0502020204030204" pitchFamily="34" charset="0"/>
                <a:cs typeface="Calibri" panose="020F0502020204030204" pitchFamily="34" charset="0"/>
              </a:rPr>
              <a:t> Queridos hermanos, ya que Dios nos ha amado así, también nosotros debemos amarnos los unos a los otros.”</a:t>
            </a:r>
          </a:p>
          <a:p>
            <a:pPr marL="0" marR="0" indent="0">
              <a:spcBef>
                <a:spcPts val="0"/>
              </a:spcBef>
              <a:spcAft>
                <a:spcPts val="0"/>
              </a:spcAft>
              <a:buNone/>
            </a:pPr>
            <a:endParaRPr lang="en-US" sz="4000" dirty="0">
              <a:solidFill>
                <a:srgbClr val="7A3F79"/>
              </a:solidFill>
              <a:latin typeface="Avenir Next" panose="020B0503020202020204" pitchFamily="34" charset="0"/>
              <a:ea typeface="Calibri" panose="020F0502020204030204" pitchFamily="34" charset="0"/>
            </a:endParaRPr>
          </a:p>
          <a:p>
            <a:pPr marL="0" marR="0" indent="0">
              <a:spcBef>
                <a:spcPts val="0"/>
              </a:spcBef>
              <a:spcAft>
                <a:spcPts val="0"/>
              </a:spcAft>
              <a:buNone/>
            </a:pPr>
            <a:endParaRPr lang="en-US" sz="4000" dirty="0">
              <a:solidFill>
                <a:srgbClr val="7A3F79"/>
              </a:solidFill>
              <a:latin typeface="Avenir Next" panose="020B0503020202020204" pitchFamily="34" charset="0"/>
              <a:ea typeface="Calibri" panose="020F0502020204030204" pitchFamily="34" charset="0"/>
            </a:endParaRPr>
          </a:p>
          <a:p>
            <a:pPr marL="0" marR="0" indent="0">
              <a:spcBef>
                <a:spcPts val="0"/>
              </a:spcBef>
              <a:spcAft>
                <a:spcPts val="0"/>
              </a:spcAft>
              <a:buNone/>
            </a:pPr>
            <a:endParaRPr lang="en-US" sz="4000" dirty="0">
              <a:solidFill>
                <a:srgbClr val="7A3F79"/>
              </a:solidFill>
              <a:latin typeface="Avenir Next" panose="020B0503020202020204" pitchFamily="34" charset="0"/>
              <a:ea typeface="Calibri" panose="020F0502020204030204" pitchFamily="34" charset="0"/>
            </a:endParaRPr>
          </a:p>
          <a:p>
            <a:pPr marL="0" marR="0" indent="0" algn="ctr">
              <a:spcBef>
                <a:spcPts val="0"/>
              </a:spcBef>
              <a:spcAft>
                <a:spcPts val="0"/>
              </a:spcAft>
              <a:buNone/>
            </a:pPr>
            <a:r>
              <a:rPr lang="en-ZA" dirty="0">
                <a:solidFill>
                  <a:srgbClr val="7A3F79"/>
                </a:solidFill>
                <a:latin typeface="Avenir Next" panose="020B0503020202020204" pitchFamily="34" charset="0"/>
                <a:ea typeface="Calibri" panose="020F0502020204030204" pitchFamily="34" charset="0"/>
                <a:cs typeface="Calibri" panose="020F0502020204030204" pitchFamily="34" charset="0"/>
              </a:rPr>
              <a:t>					</a:t>
            </a:r>
            <a:r>
              <a:rPr lang="en-ZA" b="1" dirty="0">
                <a:solidFill>
                  <a:srgbClr val="7A3F79"/>
                </a:solidFill>
                <a:latin typeface="Avenir Next" panose="020B0503020202020204" pitchFamily="34" charset="0"/>
                <a:ea typeface="Calibri" panose="020F0502020204030204" pitchFamily="34" charset="0"/>
                <a:cs typeface="Calibri" panose="020F0502020204030204" pitchFamily="34" charset="0"/>
              </a:rPr>
              <a:t>1 Juan 4:10, 11</a:t>
            </a:r>
            <a:r>
              <a:rPr lang="en-ZA" dirty="0">
                <a:solidFill>
                  <a:srgbClr val="7A3F79"/>
                </a:solidFill>
                <a:latin typeface="Avenir Next" panose="020B0503020202020204" pitchFamily="34" charset="0"/>
                <a:ea typeface="Calibri" panose="020F0502020204030204" pitchFamily="34" charset="0"/>
                <a:cs typeface="Calibri" panose="020F0502020204030204" pitchFamily="34" charset="0"/>
              </a:rPr>
              <a:t>, NVI</a:t>
            </a:r>
          </a:p>
          <a:p>
            <a:pPr marL="0" indent="0">
              <a:buNone/>
            </a:pPr>
            <a:endParaRPr lang="en-US" dirty="0"/>
          </a:p>
        </p:txBody>
      </p:sp>
    </p:spTree>
    <p:extLst>
      <p:ext uri="{BB962C8B-B14F-4D97-AF65-F5344CB8AC3E}">
        <p14:creationId xmlns:p14="http://schemas.microsoft.com/office/powerpoint/2010/main" val="8767367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000" b="-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632363-D6FB-3161-9E62-C4FA3E30583B}"/>
              </a:ext>
            </a:extLst>
          </p:cNvPr>
          <p:cNvSpPr>
            <a:spLocks noGrp="1"/>
          </p:cNvSpPr>
          <p:nvPr>
            <p:ph type="title"/>
          </p:nvPr>
        </p:nvSpPr>
        <p:spPr>
          <a:xfrm>
            <a:off x="838200" y="365125"/>
            <a:ext cx="8986284" cy="1325563"/>
          </a:xfrm>
        </p:spPr>
        <p:txBody>
          <a:bodyPr/>
          <a:lstStyle/>
          <a:p>
            <a:r>
              <a:rPr lang="en-ZA" b="1" dirty="0">
                <a:solidFill>
                  <a:srgbClr val="7A3F79"/>
                </a:solidFill>
                <a:latin typeface="Avenir Next" panose="020B0503020202020204" pitchFamily="34" charset="0"/>
                <a:cs typeface="Calibri" panose="020F0502020204030204" pitchFamily="34" charset="0"/>
              </a:rPr>
              <a:t>El Espiritu Santo</a:t>
            </a:r>
            <a:endParaRPr lang="en-US" b="1" dirty="0">
              <a:solidFill>
                <a:srgbClr val="7A3F79"/>
              </a:solidFill>
            </a:endParaRPr>
          </a:p>
        </p:txBody>
      </p:sp>
      <p:sp>
        <p:nvSpPr>
          <p:cNvPr id="3" name="Content Placeholder 2">
            <a:extLst>
              <a:ext uri="{FF2B5EF4-FFF2-40B4-BE49-F238E27FC236}">
                <a16:creationId xmlns:a16="http://schemas.microsoft.com/office/drawing/2014/main" id="{E82DD10B-3F88-2392-AB97-A1561B7D9EFE}"/>
              </a:ext>
            </a:extLst>
          </p:cNvPr>
          <p:cNvSpPr>
            <a:spLocks noGrp="1"/>
          </p:cNvSpPr>
          <p:nvPr>
            <p:ph idx="1"/>
          </p:nvPr>
        </p:nvSpPr>
        <p:spPr>
          <a:xfrm>
            <a:off x="838200" y="1825625"/>
            <a:ext cx="8986284" cy="4351338"/>
          </a:xfrm>
        </p:spPr>
        <p:txBody>
          <a:bodyPr anchor="ctr">
            <a:normAutofit/>
          </a:bodyPr>
          <a:lstStyle/>
          <a:p>
            <a:r>
              <a:rPr lang="es-MX" sz="3200" dirty="0">
                <a:solidFill>
                  <a:srgbClr val="7A3F79"/>
                </a:solidFill>
                <a:latin typeface="Avenir Next" panose="020B0503020202020204" pitchFamily="34" charset="0"/>
                <a:ea typeface="Calibri" panose="020F0502020204030204" pitchFamily="34" charset="0"/>
                <a:cs typeface="Calibri" panose="020F0502020204030204" pitchFamily="34" charset="0"/>
              </a:rPr>
              <a:t>A</a:t>
            </a:r>
            <a:r>
              <a:rPr lang="es-MX" sz="3200" dirty="0">
                <a:solidFill>
                  <a:srgbClr val="7A3F79"/>
                </a:solidFill>
                <a:effectLst/>
                <a:latin typeface="Avenir Next" panose="020B0503020202020204" pitchFamily="34" charset="0"/>
                <a:ea typeface="Calibri" panose="020F0502020204030204" pitchFamily="34" charset="0"/>
                <a:cs typeface="Calibri" panose="020F0502020204030204" pitchFamily="34" charset="0"/>
              </a:rPr>
              <a:t>yuda a </a:t>
            </a:r>
            <a:r>
              <a:rPr lang="es-MX" sz="3200" b="1" dirty="0">
                <a:solidFill>
                  <a:srgbClr val="7A3F79"/>
                </a:solidFill>
                <a:effectLst/>
                <a:latin typeface="Avenir Next" panose="020B0503020202020204" pitchFamily="34" charset="0"/>
                <a:ea typeface="Calibri" panose="020F0502020204030204" pitchFamily="34" charset="0"/>
                <a:cs typeface="Calibri" panose="020F0502020204030204" pitchFamily="34" charset="0"/>
              </a:rPr>
              <a:t>eliminar nuestro </a:t>
            </a:r>
            <a:r>
              <a:rPr lang="es-MX" sz="3200" dirty="0">
                <a:solidFill>
                  <a:srgbClr val="7A3F79"/>
                </a:solidFill>
                <a:effectLst/>
                <a:latin typeface="Avenir Next" panose="020B0503020202020204" pitchFamily="34" charset="0"/>
                <a:ea typeface="Calibri" panose="020F0502020204030204" pitchFamily="34" charset="0"/>
                <a:cs typeface="Calibri" panose="020F0502020204030204" pitchFamily="34" charset="0"/>
              </a:rPr>
              <a:t>orgullo y reemplazarlo </a:t>
            </a:r>
            <a:r>
              <a:rPr lang="es-MX" sz="3200" b="1" dirty="0">
                <a:solidFill>
                  <a:srgbClr val="7A3F79"/>
                </a:solidFill>
                <a:effectLst/>
                <a:latin typeface="Avenir Next" panose="020B0503020202020204" pitchFamily="34" charset="0"/>
                <a:ea typeface="Calibri" panose="020F0502020204030204" pitchFamily="34" charset="0"/>
                <a:cs typeface="Calibri" panose="020F0502020204030204" pitchFamily="34" charset="0"/>
              </a:rPr>
              <a:t>con un corazón compasivo</a:t>
            </a:r>
            <a:r>
              <a:rPr lang="es-MX" sz="3200" dirty="0">
                <a:solidFill>
                  <a:srgbClr val="7A3F79"/>
                </a:solidFill>
                <a:effectLst/>
                <a:latin typeface="Avenir Next" panose="020B0503020202020204" pitchFamily="34" charset="0"/>
                <a:ea typeface="Calibri" panose="020F0502020204030204" pitchFamily="34" charset="0"/>
                <a:cs typeface="Calibri" panose="020F0502020204030204" pitchFamily="34" charset="0"/>
              </a:rPr>
              <a:t>, amable y paciente</a:t>
            </a:r>
            <a:r>
              <a:rPr lang="en-ZA" sz="3200" dirty="0">
                <a:solidFill>
                  <a:srgbClr val="7A3F79"/>
                </a:solidFill>
                <a:effectLst/>
                <a:latin typeface="Avenir Next" panose="020B0503020202020204" pitchFamily="34" charset="0"/>
                <a:ea typeface="Calibri" panose="020F0502020204030204" pitchFamily="34" charset="0"/>
                <a:cs typeface="Calibri" panose="020F0502020204030204" pitchFamily="34" charset="0"/>
              </a:rPr>
              <a:t>. </a:t>
            </a:r>
          </a:p>
          <a:p>
            <a:pPr marL="0" indent="0">
              <a:buNone/>
            </a:pPr>
            <a:endParaRPr lang="en-ZA" sz="3200" dirty="0">
              <a:solidFill>
                <a:srgbClr val="7A3F79"/>
              </a:solidFill>
              <a:latin typeface="Avenir Next" panose="020B0503020202020204" pitchFamily="34" charset="0"/>
              <a:ea typeface="Calibri" panose="020F0502020204030204" pitchFamily="34" charset="0"/>
              <a:cs typeface="Calibri" panose="020F0502020204030204" pitchFamily="34" charset="0"/>
            </a:endParaRPr>
          </a:p>
          <a:p>
            <a:r>
              <a:rPr lang="es-MX" sz="3200" dirty="0">
                <a:solidFill>
                  <a:srgbClr val="7A3F79"/>
                </a:solidFill>
                <a:effectLst/>
                <a:latin typeface="Avenir Next" panose="020B0503020202020204" pitchFamily="34" charset="0"/>
                <a:ea typeface="Calibri" panose="020F0502020204030204" pitchFamily="34" charset="0"/>
                <a:cs typeface="Calibri" panose="020F0502020204030204" pitchFamily="34" charset="0"/>
              </a:rPr>
              <a:t>Ayuda </a:t>
            </a:r>
            <a:r>
              <a:rPr lang="es-MX" sz="3200" b="1" dirty="0">
                <a:solidFill>
                  <a:srgbClr val="7A3F79"/>
                </a:solidFill>
                <a:effectLst/>
                <a:latin typeface="Avenir Next" panose="020B0503020202020204" pitchFamily="34" charset="0"/>
                <a:ea typeface="Calibri" panose="020F0502020204030204" pitchFamily="34" charset="0"/>
                <a:cs typeface="Calibri" panose="020F0502020204030204" pitchFamily="34" charset="0"/>
              </a:rPr>
              <a:t>a sanar nuestras heridas </a:t>
            </a:r>
            <a:r>
              <a:rPr lang="es-MX" sz="3200" dirty="0">
                <a:solidFill>
                  <a:srgbClr val="7A3F79"/>
                </a:solidFill>
                <a:effectLst/>
                <a:latin typeface="Avenir Next" panose="020B0503020202020204" pitchFamily="34" charset="0"/>
                <a:ea typeface="Calibri" panose="020F0502020204030204" pitchFamily="34" charset="0"/>
                <a:cs typeface="Calibri" panose="020F0502020204030204" pitchFamily="34" charset="0"/>
              </a:rPr>
              <a:t>pasadas para que podamos amar a los demás de la manera en que hemos sido amados por Dios</a:t>
            </a:r>
            <a:r>
              <a:rPr lang="en-ZA" sz="3200" dirty="0">
                <a:solidFill>
                  <a:srgbClr val="7A3F79"/>
                </a:solidFill>
                <a:effectLst/>
                <a:latin typeface="Avenir Next" panose="020B0503020202020204" pitchFamily="34" charset="0"/>
                <a:ea typeface="Calibri" panose="020F0502020204030204" pitchFamily="34" charset="0"/>
                <a:cs typeface="Calibri" panose="020F0502020204030204" pitchFamily="34" charset="0"/>
              </a:rPr>
              <a:t>. </a:t>
            </a:r>
            <a:endParaRPr lang="en-US" sz="4800" dirty="0">
              <a:solidFill>
                <a:srgbClr val="7A3F79"/>
              </a:solidFill>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8571832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000" b="-1000"/>
          </a:stretch>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A921A70-C9BA-3E86-49D5-3E3799149D55}"/>
              </a:ext>
            </a:extLst>
          </p:cNvPr>
          <p:cNvSpPr>
            <a:spLocks noGrp="1"/>
          </p:cNvSpPr>
          <p:nvPr>
            <p:ph idx="1"/>
          </p:nvPr>
        </p:nvSpPr>
        <p:spPr>
          <a:xfrm>
            <a:off x="699977" y="1857523"/>
            <a:ext cx="8752367" cy="4351338"/>
          </a:xfrm>
        </p:spPr>
        <p:txBody>
          <a:bodyPr anchor="ctr">
            <a:normAutofit/>
          </a:bodyPr>
          <a:lstStyle/>
          <a:p>
            <a:pPr marL="0" indent="0">
              <a:spcBef>
                <a:spcPts val="0"/>
              </a:spcBef>
              <a:buNone/>
            </a:pPr>
            <a:r>
              <a:rPr lang="en-ZA" sz="3200" dirty="0">
                <a:solidFill>
                  <a:srgbClr val="7A3F79"/>
                </a:solidFill>
                <a:effectLst/>
                <a:latin typeface="Avenir Next" panose="020B0503020202020204" pitchFamily="34" charset="0"/>
                <a:ea typeface="Calibri" panose="020F0502020204030204" pitchFamily="34" charset="0"/>
                <a:cs typeface="Calibri" panose="020F0502020204030204" pitchFamily="34" charset="0"/>
              </a:rPr>
              <a:t>“</a:t>
            </a:r>
            <a:r>
              <a:rPr lang="es-MX" sz="3200" dirty="0">
                <a:solidFill>
                  <a:srgbClr val="7A3F79"/>
                </a:solidFill>
                <a:effectLst/>
                <a:latin typeface="Avenir Next" panose="020B0503020202020204" pitchFamily="34" charset="0"/>
                <a:ea typeface="Calibri" panose="020F0502020204030204" pitchFamily="34" charset="0"/>
                <a:cs typeface="Calibri" panose="020F0502020204030204" pitchFamily="34" charset="0"/>
              </a:rPr>
              <a:t>Hubiera sido una mala naturaleza en </a:t>
            </a:r>
            <a:r>
              <a:rPr lang="es-MX" sz="3200" dirty="0" err="1">
                <a:solidFill>
                  <a:srgbClr val="7A3F79"/>
                </a:solidFill>
                <a:effectLst/>
                <a:latin typeface="Avenir Next" panose="020B0503020202020204" pitchFamily="34" charset="0"/>
                <a:ea typeface="Calibri" panose="020F0502020204030204" pitchFamily="34" charset="0"/>
                <a:cs typeface="Calibri" panose="020F0502020204030204" pitchFamily="34" charset="0"/>
              </a:rPr>
              <a:t>Rahab</a:t>
            </a:r>
            <a:r>
              <a:rPr lang="es-MX" sz="3200" dirty="0">
                <a:solidFill>
                  <a:srgbClr val="7A3F79"/>
                </a:solidFill>
                <a:effectLst/>
                <a:latin typeface="Avenir Next" panose="020B0503020202020204" pitchFamily="34" charset="0"/>
                <a:ea typeface="Calibri" panose="020F0502020204030204" pitchFamily="34" charset="0"/>
                <a:cs typeface="Calibri" panose="020F0502020204030204" pitchFamily="34" charset="0"/>
              </a:rPr>
              <a:t> si se hubiera contentado con ser salvada sola: para que su amor pudiera estar a la altura de su fe, ella hace convenio por toda su familia, y así devuelve la vida a aquellos de quienes la recibió.”</a:t>
            </a:r>
            <a:endParaRPr lang="en-ZA" sz="3200" dirty="0">
              <a:solidFill>
                <a:srgbClr val="7A3F79"/>
              </a:solidFill>
              <a:effectLst/>
              <a:latin typeface="Avenir Next" panose="020B0503020202020204" pitchFamily="34" charset="0"/>
              <a:ea typeface="Calibri" panose="020F0502020204030204" pitchFamily="34" charset="0"/>
              <a:cs typeface="Calibri" panose="020F0502020204030204" pitchFamily="34" charset="0"/>
            </a:endParaRPr>
          </a:p>
          <a:p>
            <a:pPr marL="0" indent="0" algn="ctr">
              <a:spcBef>
                <a:spcPts val="0"/>
              </a:spcBef>
              <a:buNone/>
            </a:pPr>
            <a:endParaRPr lang="en-ZA" sz="2400" dirty="0">
              <a:solidFill>
                <a:srgbClr val="7A3F79"/>
              </a:solidFill>
              <a:effectLst/>
              <a:latin typeface="Calibri" panose="020F0502020204030204" pitchFamily="34" charset="0"/>
              <a:ea typeface="Calibri" panose="020F0502020204030204" pitchFamily="34" charset="0"/>
              <a:cs typeface="Calibri" panose="020F0502020204030204" pitchFamily="34" charset="0"/>
            </a:endParaRPr>
          </a:p>
          <a:p>
            <a:pPr marL="0" marR="0" indent="0">
              <a:spcBef>
                <a:spcPts val="0"/>
              </a:spcBef>
              <a:spcAft>
                <a:spcPts val="0"/>
              </a:spcAft>
              <a:buNone/>
            </a:pPr>
            <a:r>
              <a:rPr lang="es-MX" sz="3200" i="1" dirty="0">
                <a:solidFill>
                  <a:srgbClr val="7A3F79"/>
                </a:solidFill>
                <a:effectLst/>
                <a:latin typeface="Calibri" panose="020F0502020204030204" pitchFamily="34" charset="0"/>
                <a:ea typeface="Calibri" panose="020F0502020204030204" pitchFamily="34" charset="0"/>
              </a:rPr>
              <a:t>HDM </a:t>
            </a:r>
            <a:r>
              <a:rPr lang="es-MX" sz="3200" i="1" dirty="0" err="1">
                <a:solidFill>
                  <a:srgbClr val="7A3F79"/>
                </a:solidFill>
                <a:effectLst/>
                <a:latin typeface="Calibri" panose="020F0502020204030204" pitchFamily="34" charset="0"/>
                <a:ea typeface="Calibri" panose="020F0502020204030204" pitchFamily="34" charset="0"/>
              </a:rPr>
              <a:t>Spence</a:t>
            </a:r>
            <a:r>
              <a:rPr lang="es-MX" sz="3200" i="1" dirty="0">
                <a:solidFill>
                  <a:srgbClr val="7A3F79"/>
                </a:solidFill>
                <a:effectLst/>
                <a:latin typeface="Calibri" panose="020F0502020204030204" pitchFamily="34" charset="0"/>
                <a:ea typeface="Calibri" panose="020F0502020204030204" pitchFamily="34" charset="0"/>
              </a:rPr>
              <a:t>-Jones, editor, El comentario del púlpito, Josué 2:12</a:t>
            </a:r>
            <a:endParaRPr lang="en-US" sz="3200" i="1" dirty="0">
              <a:solidFill>
                <a:srgbClr val="7A3F79"/>
              </a:solidFill>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41977480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000" b="-1000"/>
          </a:stretch>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A921A70-C9BA-3E86-49D5-3E3799149D55}"/>
              </a:ext>
            </a:extLst>
          </p:cNvPr>
          <p:cNvSpPr>
            <a:spLocks noGrp="1"/>
          </p:cNvSpPr>
          <p:nvPr>
            <p:ph idx="1"/>
          </p:nvPr>
        </p:nvSpPr>
        <p:spPr>
          <a:xfrm>
            <a:off x="838200" y="2141537"/>
            <a:ext cx="9039446" cy="4351338"/>
          </a:xfrm>
        </p:spPr>
        <p:txBody>
          <a:bodyPr anchor="ctr">
            <a:normAutofit/>
          </a:bodyPr>
          <a:lstStyle/>
          <a:p>
            <a:pPr marL="0" indent="0">
              <a:spcBef>
                <a:spcPts val="0"/>
              </a:spcBef>
              <a:buNone/>
            </a:pPr>
            <a:r>
              <a:rPr lang="es-MX" sz="3200" dirty="0">
                <a:solidFill>
                  <a:srgbClr val="7A3F79"/>
                </a:solidFill>
                <a:effectLst/>
                <a:latin typeface="Calibri" panose="020F0502020204030204" pitchFamily="34" charset="0"/>
                <a:ea typeface="Calibri" panose="020F0502020204030204" pitchFamily="34" charset="0"/>
              </a:rPr>
              <a:t>A veces el amor no es solo un sentimiento, es una </a:t>
            </a:r>
            <a:r>
              <a:rPr lang="es-MX" sz="3200" b="1" dirty="0">
                <a:solidFill>
                  <a:srgbClr val="7A3F79"/>
                </a:solidFill>
                <a:effectLst/>
                <a:latin typeface="Calibri" panose="020F0502020204030204" pitchFamily="34" charset="0"/>
                <a:ea typeface="Calibri" panose="020F0502020204030204" pitchFamily="34" charset="0"/>
              </a:rPr>
              <a:t>decisión</a:t>
            </a:r>
            <a:r>
              <a:rPr lang="es-MX" sz="3200" dirty="0">
                <a:solidFill>
                  <a:srgbClr val="7A3F79"/>
                </a:solidFill>
                <a:effectLst/>
                <a:latin typeface="Calibri" panose="020F0502020204030204" pitchFamily="34" charset="0"/>
                <a:ea typeface="Calibri" panose="020F0502020204030204" pitchFamily="34" charset="0"/>
              </a:rPr>
              <a:t> que elegimos tomar.</a:t>
            </a:r>
            <a:endParaRPr lang="en-US" sz="3200" dirty="0">
              <a:solidFill>
                <a:srgbClr val="7A3F79"/>
              </a:solidFill>
              <a:effectLst/>
              <a:latin typeface="Calibri" panose="020F0502020204030204" pitchFamily="34" charset="0"/>
              <a:ea typeface="Calibri" panose="020F0502020204030204" pitchFamily="34" charset="0"/>
            </a:endParaRPr>
          </a:p>
        </p:txBody>
      </p:sp>
      <p:sp>
        <p:nvSpPr>
          <p:cNvPr id="2" name="Title 1">
            <a:extLst>
              <a:ext uri="{FF2B5EF4-FFF2-40B4-BE49-F238E27FC236}">
                <a16:creationId xmlns:a16="http://schemas.microsoft.com/office/drawing/2014/main" id="{F08C911B-AB5B-A303-2C1E-0159392467F7}"/>
              </a:ext>
            </a:extLst>
          </p:cNvPr>
          <p:cNvSpPr>
            <a:spLocks noGrp="1"/>
          </p:cNvSpPr>
          <p:nvPr>
            <p:ph type="title"/>
          </p:nvPr>
        </p:nvSpPr>
        <p:spPr>
          <a:xfrm>
            <a:off x="838200" y="365125"/>
            <a:ext cx="8901223" cy="1325563"/>
          </a:xfrm>
        </p:spPr>
        <p:txBody>
          <a:bodyPr/>
          <a:lstStyle/>
          <a:p>
            <a:r>
              <a:rPr lang="es-MX" b="1" dirty="0">
                <a:solidFill>
                  <a:srgbClr val="7A3F79"/>
                </a:solidFill>
              </a:rPr>
              <a:t>Amar a las personas difíciles</a:t>
            </a:r>
            <a:endParaRPr lang="en-US" b="1" dirty="0">
              <a:solidFill>
                <a:srgbClr val="7A3F79"/>
              </a:solidFill>
            </a:endParaRPr>
          </a:p>
        </p:txBody>
      </p:sp>
    </p:spTree>
    <p:extLst>
      <p:ext uri="{BB962C8B-B14F-4D97-AF65-F5344CB8AC3E}">
        <p14:creationId xmlns:p14="http://schemas.microsoft.com/office/powerpoint/2010/main" val="5604058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000" b="-1000"/>
          </a:stretch>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82DD10B-3F88-2392-AB97-A1561B7D9EFE}"/>
              </a:ext>
            </a:extLst>
          </p:cNvPr>
          <p:cNvSpPr>
            <a:spLocks noGrp="1"/>
          </p:cNvSpPr>
          <p:nvPr>
            <p:ph idx="1"/>
          </p:nvPr>
        </p:nvSpPr>
        <p:spPr>
          <a:xfrm>
            <a:off x="784095" y="1664875"/>
            <a:ext cx="9189875" cy="4523449"/>
          </a:xfrm>
          <a:solidFill>
            <a:schemeClr val="bg1">
              <a:alpha val="82000"/>
            </a:schemeClr>
          </a:solidFill>
        </p:spPr>
        <p:txBody>
          <a:bodyPr anchor="ctr">
            <a:normAutofit/>
          </a:bodyPr>
          <a:lstStyle/>
          <a:p>
            <a:pPr marL="0" indent="0" algn="ctr">
              <a:buNone/>
            </a:pPr>
            <a:r>
              <a:rPr lang="en-ZA" sz="4400" dirty="0">
                <a:solidFill>
                  <a:srgbClr val="7A3F79"/>
                </a:solidFill>
                <a:latin typeface="Avenir Next" panose="020B0503020202020204" pitchFamily="34" charset="0"/>
                <a:ea typeface="Calibri" panose="020F0502020204030204" pitchFamily="34" charset="0"/>
                <a:cs typeface="Calibri" panose="020F0502020204030204" pitchFamily="34" charset="0"/>
              </a:rPr>
              <a:t>Para ser </a:t>
            </a:r>
            <a:r>
              <a:rPr lang="en-ZA" sz="4400" b="1" dirty="0" err="1">
                <a:solidFill>
                  <a:srgbClr val="7A3F79"/>
                </a:solidFill>
                <a:latin typeface="Avenir Next" panose="020B0503020202020204" pitchFamily="34" charset="0"/>
                <a:ea typeface="Calibri" panose="020F0502020204030204" pitchFamily="34" charset="0"/>
                <a:cs typeface="Calibri" panose="020F0502020204030204" pitchFamily="34" charset="0"/>
              </a:rPr>
              <a:t>como</a:t>
            </a:r>
            <a:r>
              <a:rPr lang="en-ZA" sz="4400" b="1" dirty="0">
                <a:solidFill>
                  <a:srgbClr val="7A3F79"/>
                </a:solidFill>
                <a:latin typeface="Avenir Next" panose="020B0503020202020204" pitchFamily="34" charset="0"/>
                <a:ea typeface="Calibri" panose="020F0502020204030204" pitchFamily="34" charset="0"/>
                <a:cs typeface="Calibri" panose="020F0502020204030204" pitchFamily="34" charset="0"/>
              </a:rPr>
              <a:t> Jesús</a:t>
            </a:r>
            <a:r>
              <a:rPr lang="en-ZA" sz="4400" dirty="0">
                <a:solidFill>
                  <a:srgbClr val="7A3F79"/>
                </a:solidFill>
                <a:latin typeface="Avenir Next" panose="020B0503020202020204" pitchFamily="34" charset="0"/>
                <a:ea typeface="Calibri" panose="020F0502020204030204" pitchFamily="34" charset="0"/>
                <a:cs typeface="Calibri" panose="020F0502020204030204" pitchFamily="34" charset="0"/>
              </a:rPr>
              <a:t>, </a:t>
            </a:r>
            <a:r>
              <a:rPr lang="en-ZA" sz="4400" dirty="0" err="1">
                <a:solidFill>
                  <a:srgbClr val="7A3F79"/>
                </a:solidFill>
                <a:latin typeface="Avenir Next" panose="020B0503020202020204" pitchFamily="34" charset="0"/>
                <a:ea typeface="Calibri" panose="020F0502020204030204" pitchFamily="34" charset="0"/>
                <a:cs typeface="Calibri" panose="020F0502020204030204" pitchFamily="34" charset="0"/>
              </a:rPr>
              <a:t>debemos</a:t>
            </a:r>
            <a:r>
              <a:rPr lang="en-ZA" sz="4400" dirty="0">
                <a:solidFill>
                  <a:srgbClr val="7A3F79"/>
                </a:solidFill>
                <a:latin typeface="Avenir Next" panose="020B0503020202020204" pitchFamily="34" charset="0"/>
                <a:ea typeface="Calibri" panose="020F0502020204030204" pitchFamily="34" charset="0"/>
                <a:cs typeface="Calibri" panose="020F0502020204030204" pitchFamily="34" charset="0"/>
              </a:rPr>
              <a:t> </a:t>
            </a:r>
            <a:r>
              <a:rPr lang="en-ZA" sz="4400" dirty="0" err="1">
                <a:solidFill>
                  <a:srgbClr val="7A3F79"/>
                </a:solidFill>
                <a:latin typeface="Avenir Next" panose="020B0503020202020204" pitchFamily="34" charset="0"/>
                <a:ea typeface="Calibri" panose="020F0502020204030204" pitchFamily="34" charset="0"/>
                <a:cs typeface="Calibri" panose="020F0502020204030204" pitchFamily="34" charset="0"/>
              </a:rPr>
              <a:t>proceder</a:t>
            </a:r>
            <a:r>
              <a:rPr lang="en-ZA" sz="4400" dirty="0">
                <a:solidFill>
                  <a:srgbClr val="7A3F79"/>
                </a:solidFill>
                <a:latin typeface="Avenir Next" panose="020B0503020202020204" pitchFamily="34" charset="0"/>
                <a:ea typeface="Calibri" panose="020F0502020204030204" pitchFamily="34" charset="0"/>
                <a:cs typeface="Calibri" panose="020F0502020204030204" pitchFamily="34" charset="0"/>
              </a:rPr>
              <a:t> con</a:t>
            </a:r>
          </a:p>
          <a:p>
            <a:pPr marL="0" indent="0" algn="ctr">
              <a:buNone/>
            </a:pPr>
            <a:endParaRPr lang="en-ZA" sz="3200" dirty="0">
              <a:solidFill>
                <a:srgbClr val="7A3F79"/>
              </a:solidFill>
              <a:latin typeface="Avenir Next" panose="020B0503020202020204" pitchFamily="34" charset="0"/>
              <a:ea typeface="Calibri" panose="020F0502020204030204" pitchFamily="34" charset="0"/>
              <a:cs typeface="Calibri" panose="020F0502020204030204" pitchFamily="34" charset="0"/>
            </a:endParaRPr>
          </a:p>
          <a:p>
            <a:pPr marL="0" indent="0" algn="ctr">
              <a:buNone/>
            </a:pPr>
            <a:endParaRPr lang="en-ZA" sz="3200" dirty="0">
              <a:solidFill>
                <a:srgbClr val="7A3F79"/>
              </a:solidFill>
              <a:latin typeface="Avenir Next" panose="020B0503020202020204" pitchFamily="34" charset="0"/>
              <a:ea typeface="Calibri" panose="020F0502020204030204" pitchFamily="34" charset="0"/>
              <a:cs typeface="Calibri" panose="020F0502020204030204" pitchFamily="34" charset="0"/>
            </a:endParaRPr>
          </a:p>
          <a:p>
            <a:pPr marL="0" indent="0" algn="ctr">
              <a:buNone/>
            </a:pPr>
            <a:r>
              <a:rPr lang="en-ZA" sz="3200" b="1" dirty="0">
                <a:solidFill>
                  <a:srgbClr val="7A3F79"/>
                </a:solidFill>
                <a:effectLst/>
                <a:latin typeface="Avenir Next" panose="020B0503020202020204" pitchFamily="34" charset="0"/>
                <a:ea typeface="Calibri" panose="020F0502020204030204" pitchFamily="34" charset="0"/>
                <a:cs typeface="Calibri" panose="020F0502020204030204" pitchFamily="34" charset="0"/>
              </a:rPr>
              <a:t> </a:t>
            </a:r>
          </a:p>
          <a:p>
            <a:pPr marL="0" indent="0" algn="ctr">
              <a:buNone/>
            </a:pPr>
            <a:endParaRPr lang="en-ZA" sz="3200" dirty="0">
              <a:solidFill>
                <a:srgbClr val="7A3F79"/>
              </a:solidFill>
              <a:latin typeface="Avenir Next" panose="020B0503020202020204" pitchFamily="34" charset="0"/>
              <a:ea typeface="Calibri" panose="020F0502020204030204" pitchFamily="34" charset="0"/>
              <a:cs typeface="Calibri" panose="020F0502020204030204" pitchFamily="34" charset="0"/>
            </a:endParaRPr>
          </a:p>
          <a:p>
            <a:pPr marL="0" indent="0" algn="ctr">
              <a:buNone/>
            </a:pPr>
            <a:r>
              <a:rPr lang="es-MX" sz="3200" dirty="0">
                <a:solidFill>
                  <a:srgbClr val="7A3F79"/>
                </a:solidFill>
                <a:effectLst/>
                <a:latin typeface="Avenir Next" panose="020B0503020202020204" pitchFamily="34" charset="0"/>
                <a:ea typeface="Calibri" panose="020F0502020204030204" pitchFamily="34" charset="0"/>
                <a:cs typeface="Calibri" panose="020F0502020204030204" pitchFamily="34" charset="0"/>
              </a:rPr>
              <a:t>incluso antes de que otros hayan tomado las decisiones correctas.</a:t>
            </a:r>
            <a:endParaRPr lang="en-ZA" sz="3200" dirty="0">
              <a:solidFill>
                <a:srgbClr val="7A3F79"/>
              </a:solidFill>
              <a:effectLst/>
              <a:latin typeface="Avenir Next" panose="020B0503020202020204" pitchFamily="34" charset="0"/>
              <a:ea typeface="Calibri" panose="020F0502020204030204" pitchFamily="34" charset="0"/>
              <a:cs typeface="Calibri" panose="020F0502020204030204" pitchFamily="34" charset="0"/>
            </a:endParaRPr>
          </a:p>
        </p:txBody>
      </p:sp>
      <p:grpSp>
        <p:nvGrpSpPr>
          <p:cNvPr id="16" name="Group 15">
            <a:extLst>
              <a:ext uri="{FF2B5EF4-FFF2-40B4-BE49-F238E27FC236}">
                <a16:creationId xmlns:a16="http://schemas.microsoft.com/office/drawing/2014/main" id="{2C685EDD-6F28-89CA-AA62-AF7DCFFA1F15}"/>
              </a:ext>
            </a:extLst>
          </p:cNvPr>
          <p:cNvGrpSpPr/>
          <p:nvPr/>
        </p:nvGrpSpPr>
        <p:grpSpPr>
          <a:xfrm>
            <a:off x="3163613" y="3063258"/>
            <a:ext cx="2001982" cy="1738745"/>
            <a:chOff x="2913786" y="2913570"/>
            <a:chExt cx="2001982" cy="1738745"/>
          </a:xfrm>
          <a:solidFill>
            <a:srgbClr val="7A3F79">
              <a:alpha val="71000"/>
            </a:srgbClr>
          </a:solidFill>
        </p:grpSpPr>
        <p:sp>
          <p:nvSpPr>
            <p:cNvPr id="4" name="Oval 3">
              <a:extLst>
                <a:ext uri="{FF2B5EF4-FFF2-40B4-BE49-F238E27FC236}">
                  <a16:creationId xmlns:a16="http://schemas.microsoft.com/office/drawing/2014/main" id="{0EF71B7A-B0A5-A7F2-8FF9-9B5B31E3BC69}"/>
                </a:ext>
              </a:extLst>
            </p:cNvPr>
            <p:cNvSpPr/>
            <p:nvPr/>
          </p:nvSpPr>
          <p:spPr>
            <a:xfrm>
              <a:off x="2913786" y="2913570"/>
              <a:ext cx="2001982" cy="1738745"/>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AF0C693D-2942-4B41-DD07-65C8D2212511}"/>
                </a:ext>
              </a:extLst>
            </p:cNvPr>
            <p:cNvSpPr txBox="1"/>
            <p:nvPr/>
          </p:nvSpPr>
          <p:spPr>
            <a:xfrm>
              <a:off x="3089565" y="3429000"/>
              <a:ext cx="1634835" cy="707886"/>
            </a:xfrm>
            <a:prstGeom prst="rect">
              <a:avLst/>
            </a:prstGeom>
            <a:noFill/>
            <a:ln>
              <a:noFill/>
            </a:ln>
          </p:spPr>
          <p:txBody>
            <a:bodyPr wrap="square">
              <a:spAutoFit/>
            </a:bodyPr>
            <a:lstStyle/>
            <a:p>
              <a:r>
                <a:rPr lang="en-ZA" sz="4000" b="1" dirty="0">
                  <a:solidFill>
                    <a:schemeClr val="bg1">
                      <a:lumMod val="95000"/>
                    </a:schemeClr>
                  </a:solidFill>
                  <a:latin typeface="Avenir Next" panose="020B0503020202020204" pitchFamily="34" charset="0"/>
                  <a:cs typeface="Calibri" panose="020F0502020204030204" pitchFamily="34" charset="0"/>
                </a:rPr>
                <a:t>Gracia</a:t>
              </a:r>
              <a:endParaRPr lang="en-US" sz="4000" dirty="0">
                <a:solidFill>
                  <a:schemeClr val="bg1">
                    <a:lumMod val="95000"/>
                  </a:schemeClr>
                </a:solidFill>
              </a:endParaRPr>
            </a:p>
          </p:txBody>
        </p:sp>
      </p:grpSp>
      <p:grpSp>
        <p:nvGrpSpPr>
          <p:cNvPr id="17" name="Group 16">
            <a:extLst>
              <a:ext uri="{FF2B5EF4-FFF2-40B4-BE49-F238E27FC236}">
                <a16:creationId xmlns:a16="http://schemas.microsoft.com/office/drawing/2014/main" id="{DDB25D63-8F41-A468-5B7A-1FE4B28776BA}"/>
              </a:ext>
            </a:extLst>
          </p:cNvPr>
          <p:cNvGrpSpPr/>
          <p:nvPr/>
        </p:nvGrpSpPr>
        <p:grpSpPr>
          <a:xfrm>
            <a:off x="5486396" y="3063258"/>
            <a:ext cx="2057399" cy="1738745"/>
            <a:chOff x="4953002" y="2961402"/>
            <a:chExt cx="2057399" cy="1738745"/>
          </a:xfrm>
          <a:solidFill>
            <a:srgbClr val="7A3F79">
              <a:alpha val="73852"/>
            </a:srgbClr>
          </a:solidFill>
        </p:grpSpPr>
        <p:sp>
          <p:nvSpPr>
            <p:cNvPr id="6" name="Oval 5">
              <a:extLst>
                <a:ext uri="{FF2B5EF4-FFF2-40B4-BE49-F238E27FC236}">
                  <a16:creationId xmlns:a16="http://schemas.microsoft.com/office/drawing/2014/main" id="{CBD0043B-6FB2-4267-EE6A-86EE3F61455B}"/>
                </a:ext>
              </a:extLst>
            </p:cNvPr>
            <p:cNvSpPr/>
            <p:nvPr/>
          </p:nvSpPr>
          <p:spPr>
            <a:xfrm>
              <a:off x="4953002" y="2961402"/>
              <a:ext cx="2001982" cy="1738745"/>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971AA337-D199-B86E-4165-6673EBCDACED}"/>
                </a:ext>
              </a:extLst>
            </p:cNvPr>
            <p:cNvSpPr txBox="1"/>
            <p:nvPr/>
          </p:nvSpPr>
          <p:spPr>
            <a:xfrm>
              <a:off x="4953003" y="3538386"/>
              <a:ext cx="2057398" cy="707886"/>
            </a:xfrm>
            <a:prstGeom prst="rect">
              <a:avLst/>
            </a:prstGeom>
            <a:noFill/>
            <a:ln>
              <a:noFill/>
            </a:ln>
          </p:spPr>
          <p:txBody>
            <a:bodyPr wrap="square">
              <a:spAutoFit/>
            </a:bodyPr>
            <a:lstStyle/>
            <a:p>
              <a:r>
                <a:rPr lang="en-ZA" sz="4000" b="1" dirty="0">
                  <a:solidFill>
                    <a:schemeClr val="bg1">
                      <a:lumMod val="95000"/>
                    </a:schemeClr>
                  </a:solidFill>
                  <a:latin typeface="Avenir Next" panose="020B0503020202020204" pitchFamily="34" charset="0"/>
                  <a:cs typeface="Calibri" panose="020F0502020204030204" pitchFamily="34" charset="0"/>
                </a:rPr>
                <a:t>Amabilidad</a:t>
              </a:r>
              <a:endParaRPr lang="en-US" sz="4000" dirty="0">
                <a:solidFill>
                  <a:schemeClr val="bg1">
                    <a:lumMod val="95000"/>
                  </a:schemeClr>
                </a:solidFill>
              </a:endParaRPr>
            </a:p>
          </p:txBody>
        </p:sp>
      </p:grpSp>
      <p:grpSp>
        <p:nvGrpSpPr>
          <p:cNvPr id="18" name="Group 17">
            <a:extLst>
              <a:ext uri="{FF2B5EF4-FFF2-40B4-BE49-F238E27FC236}">
                <a16:creationId xmlns:a16="http://schemas.microsoft.com/office/drawing/2014/main" id="{EC650A7D-F93C-51D7-4E20-39B32A4C9DE4}"/>
              </a:ext>
            </a:extLst>
          </p:cNvPr>
          <p:cNvGrpSpPr/>
          <p:nvPr/>
        </p:nvGrpSpPr>
        <p:grpSpPr>
          <a:xfrm>
            <a:off x="7764172" y="3063258"/>
            <a:ext cx="2209798" cy="1738745"/>
            <a:chOff x="7074480" y="2971797"/>
            <a:chExt cx="2209798" cy="1738745"/>
          </a:xfrm>
          <a:solidFill>
            <a:srgbClr val="7A3F79">
              <a:alpha val="77148"/>
            </a:srgbClr>
          </a:solidFill>
        </p:grpSpPr>
        <p:sp>
          <p:nvSpPr>
            <p:cNvPr id="7" name="Oval 6">
              <a:extLst>
                <a:ext uri="{FF2B5EF4-FFF2-40B4-BE49-F238E27FC236}">
                  <a16:creationId xmlns:a16="http://schemas.microsoft.com/office/drawing/2014/main" id="{4778FF0A-0E8A-AC8B-AE9B-2E45D83DC289}"/>
                </a:ext>
              </a:extLst>
            </p:cNvPr>
            <p:cNvSpPr/>
            <p:nvPr/>
          </p:nvSpPr>
          <p:spPr>
            <a:xfrm>
              <a:off x="7074480" y="2971797"/>
              <a:ext cx="2001982" cy="1738745"/>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D8C83194-4F43-76E9-11F6-984EBDB8705E}"/>
                </a:ext>
              </a:extLst>
            </p:cNvPr>
            <p:cNvSpPr txBox="1"/>
            <p:nvPr/>
          </p:nvSpPr>
          <p:spPr>
            <a:xfrm>
              <a:off x="7134662" y="3518003"/>
              <a:ext cx="2149616" cy="769441"/>
            </a:xfrm>
            <a:prstGeom prst="rect">
              <a:avLst/>
            </a:prstGeom>
            <a:noFill/>
            <a:ln>
              <a:noFill/>
            </a:ln>
          </p:spPr>
          <p:txBody>
            <a:bodyPr wrap="square">
              <a:spAutoFit/>
            </a:bodyPr>
            <a:lstStyle/>
            <a:p>
              <a:r>
                <a:rPr lang="en-ZA" sz="4400" b="1" dirty="0">
                  <a:solidFill>
                    <a:schemeClr val="bg1">
                      <a:lumMod val="95000"/>
                    </a:schemeClr>
                  </a:solidFill>
                  <a:latin typeface="Avenir Next" panose="020B0503020202020204" pitchFamily="34" charset="0"/>
                  <a:cs typeface="Calibri" panose="020F0502020204030204" pitchFamily="34" charset="0"/>
                </a:rPr>
                <a:t>Paciencia</a:t>
              </a:r>
              <a:endParaRPr lang="en-US" sz="4400" dirty="0">
                <a:solidFill>
                  <a:schemeClr val="bg1">
                    <a:lumMod val="95000"/>
                  </a:schemeClr>
                </a:solidFill>
              </a:endParaRPr>
            </a:p>
          </p:txBody>
        </p:sp>
      </p:grpSp>
      <p:sp>
        <p:nvSpPr>
          <p:cNvPr id="19" name="Oval 18">
            <a:extLst>
              <a:ext uri="{FF2B5EF4-FFF2-40B4-BE49-F238E27FC236}">
                <a16:creationId xmlns:a16="http://schemas.microsoft.com/office/drawing/2014/main" id="{E52C74D0-1FEA-02A4-E4BF-5023134B63F3}"/>
              </a:ext>
            </a:extLst>
          </p:cNvPr>
          <p:cNvSpPr/>
          <p:nvPr/>
        </p:nvSpPr>
        <p:spPr>
          <a:xfrm>
            <a:off x="886283" y="3051197"/>
            <a:ext cx="2001982" cy="1750806"/>
          </a:xfrm>
          <a:prstGeom prst="ellipse">
            <a:avLst/>
          </a:prstGeom>
          <a:solidFill>
            <a:srgbClr val="7A3F79">
              <a:alpha val="70635"/>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sz="4000" b="1" dirty="0">
                <a:solidFill>
                  <a:schemeClr val="bg1">
                    <a:lumMod val="95000"/>
                  </a:schemeClr>
                </a:solidFill>
                <a:latin typeface="Avenir Next" panose="020B0503020202020204" pitchFamily="34" charset="0"/>
                <a:ea typeface="Calibri" panose="020F0502020204030204" pitchFamily="34" charset="0"/>
                <a:cs typeface="Calibri" panose="020F0502020204030204" pitchFamily="34" charset="0"/>
              </a:rPr>
              <a:t>Amor</a:t>
            </a:r>
            <a:endParaRPr lang="en-US" sz="4000" dirty="0">
              <a:solidFill>
                <a:schemeClr val="bg1">
                  <a:lumMod val="95000"/>
                </a:schemeClr>
              </a:solidFill>
            </a:endParaRPr>
          </a:p>
        </p:txBody>
      </p:sp>
    </p:spTree>
    <p:extLst>
      <p:ext uri="{BB962C8B-B14F-4D97-AF65-F5344CB8AC3E}">
        <p14:creationId xmlns:p14="http://schemas.microsoft.com/office/powerpoint/2010/main" val="7595771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000" b="-1000"/>
          </a:stretch>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82DD10B-3F88-2392-AB97-A1561B7D9EFE}"/>
              </a:ext>
            </a:extLst>
          </p:cNvPr>
          <p:cNvSpPr>
            <a:spLocks noGrp="1"/>
          </p:cNvSpPr>
          <p:nvPr>
            <p:ph idx="1"/>
          </p:nvPr>
        </p:nvSpPr>
        <p:spPr>
          <a:xfrm>
            <a:off x="838200" y="1825625"/>
            <a:ext cx="8763000" cy="4351338"/>
          </a:xfrm>
        </p:spPr>
        <p:txBody>
          <a:bodyPr anchor="ctr"/>
          <a:lstStyle/>
          <a:p>
            <a:pPr marL="0" indent="0">
              <a:buNone/>
            </a:pPr>
            <a:r>
              <a:rPr lang="es-MX" sz="3200" dirty="0">
                <a:solidFill>
                  <a:srgbClr val="7A3F79"/>
                </a:solidFill>
                <a:effectLst/>
                <a:latin typeface="Avenir Next" panose="020B0503020202020204" pitchFamily="34" charset="0"/>
                <a:ea typeface="Calibri" panose="020F0502020204030204" pitchFamily="34" charset="0"/>
                <a:cs typeface="Calibri" panose="020F0502020204030204" pitchFamily="34" charset="0"/>
              </a:rPr>
              <a:t>Dios nos llama </a:t>
            </a:r>
            <a:r>
              <a:rPr lang="es-MX" sz="3200" b="1" dirty="0">
                <a:solidFill>
                  <a:srgbClr val="7A3F79"/>
                </a:solidFill>
                <a:effectLst/>
                <a:latin typeface="Avenir Next" panose="020B0503020202020204" pitchFamily="34" charset="0"/>
                <a:ea typeface="Calibri" panose="020F0502020204030204" pitchFamily="34" charset="0"/>
                <a:cs typeface="Calibri" panose="020F0502020204030204" pitchFamily="34" charset="0"/>
              </a:rPr>
              <a:t>a una vida de amor </a:t>
            </a:r>
            <a:r>
              <a:rPr lang="es-MX" sz="3200" dirty="0">
                <a:solidFill>
                  <a:srgbClr val="7A3F79"/>
                </a:solidFill>
                <a:effectLst/>
                <a:latin typeface="Avenir Next" panose="020B0503020202020204" pitchFamily="34" charset="0"/>
                <a:ea typeface="Calibri" panose="020F0502020204030204" pitchFamily="34" charset="0"/>
                <a:cs typeface="Calibri" panose="020F0502020204030204" pitchFamily="34" charset="0"/>
              </a:rPr>
              <a:t>que es más profunda que los sentimientos o emociones humanas.</a:t>
            </a:r>
          </a:p>
          <a:p>
            <a:pPr marL="0" indent="0">
              <a:buNone/>
            </a:pPr>
            <a:r>
              <a:rPr lang="es-MX" sz="3200" b="1" dirty="0">
                <a:solidFill>
                  <a:srgbClr val="7A3F79"/>
                </a:solidFill>
                <a:effectLst/>
                <a:latin typeface="Avenir Next" panose="020B0503020202020204" pitchFamily="34" charset="0"/>
                <a:ea typeface="Calibri" panose="020F0502020204030204" pitchFamily="34" charset="0"/>
                <a:cs typeface="Calibri" panose="020F0502020204030204" pitchFamily="34" charset="0"/>
              </a:rPr>
              <a:t>El amor es un compromiso, </a:t>
            </a:r>
            <a:r>
              <a:rPr lang="es-MX" sz="3200" dirty="0">
                <a:solidFill>
                  <a:srgbClr val="7A3F79"/>
                </a:solidFill>
                <a:effectLst/>
                <a:latin typeface="Avenir Next" panose="020B0503020202020204" pitchFamily="34" charset="0"/>
                <a:ea typeface="Calibri" panose="020F0502020204030204" pitchFamily="34" charset="0"/>
                <a:cs typeface="Calibri" panose="020F0502020204030204" pitchFamily="34" charset="0"/>
              </a:rPr>
              <a:t>una decisión meditada, para servir a Dios ya nuestro prójimo.</a:t>
            </a:r>
          </a:p>
          <a:p>
            <a:pPr marL="0" indent="0">
              <a:buNone/>
            </a:pPr>
            <a:r>
              <a:rPr lang="es-MX" sz="3200" b="1" dirty="0">
                <a:solidFill>
                  <a:srgbClr val="7A3F79"/>
                </a:solidFill>
                <a:effectLst/>
                <a:latin typeface="Avenir Next" panose="020B0503020202020204" pitchFamily="34" charset="0"/>
                <a:ea typeface="Calibri" panose="020F0502020204030204" pitchFamily="34" charset="0"/>
                <a:cs typeface="Calibri" panose="020F0502020204030204" pitchFamily="34" charset="0"/>
              </a:rPr>
              <a:t>Este tipo de amor nos obliga a trabajar por el bienestar de todas las personas</a:t>
            </a:r>
            <a:r>
              <a:rPr lang="es-MX" sz="3200" dirty="0">
                <a:solidFill>
                  <a:srgbClr val="7A3F79"/>
                </a:solidFill>
                <a:effectLst/>
                <a:latin typeface="Avenir Next" panose="020B0503020202020204" pitchFamily="34" charset="0"/>
                <a:ea typeface="Calibri" panose="020F0502020204030204" pitchFamily="34" charset="0"/>
                <a:cs typeface="Calibri" panose="020F0502020204030204" pitchFamily="34" charset="0"/>
              </a:rPr>
              <a:t>, de aquellos a quienes nos resulta fácil amar y de aquellos a quienes nos resulta difícil amar.</a:t>
            </a:r>
            <a:r>
              <a:rPr lang="en-ZA" sz="3200" dirty="0">
                <a:solidFill>
                  <a:srgbClr val="7A3F79"/>
                </a:solidFill>
                <a:effectLst/>
                <a:latin typeface="Avenir Next" panose="020B0503020202020204" pitchFamily="34" charset="0"/>
                <a:ea typeface="Calibri" panose="020F0502020204030204" pitchFamily="34" charset="0"/>
                <a:cs typeface="Calibri" panose="020F0502020204030204" pitchFamily="34" charset="0"/>
              </a:rPr>
              <a:t> </a:t>
            </a:r>
            <a:endParaRPr lang="en-US" sz="3200" dirty="0">
              <a:solidFill>
                <a:srgbClr val="7A3F79"/>
              </a:solidFill>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17133687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000" b="-1000"/>
          </a:stretch>
        </a:blipFill>
        <a:effectLst/>
      </p:bgPr>
    </p:bg>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D2E6FFF4-0AB9-77A0-7814-57AE465A673E}"/>
              </a:ext>
            </a:extLst>
          </p:cNvPr>
          <p:cNvSpPr txBox="1"/>
          <p:nvPr/>
        </p:nvSpPr>
        <p:spPr>
          <a:xfrm>
            <a:off x="662609" y="1704417"/>
            <a:ext cx="9276521" cy="1200329"/>
          </a:xfrm>
          <a:prstGeom prst="rect">
            <a:avLst/>
          </a:prstGeom>
          <a:noFill/>
        </p:spPr>
        <p:txBody>
          <a:bodyPr wrap="square">
            <a:spAutoFit/>
          </a:bodyPr>
          <a:lstStyle/>
          <a:p>
            <a:pPr algn="ctr"/>
            <a:r>
              <a:rPr lang="es-MX" sz="3600" b="1" dirty="0">
                <a:solidFill>
                  <a:srgbClr val="7A3F79"/>
                </a:solidFill>
                <a:effectLst/>
                <a:latin typeface="Avenir Next" panose="020B0503020202020204" pitchFamily="34" charset="0"/>
                <a:ea typeface="Calibri" panose="020F0502020204030204" pitchFamily="34" charset="0"/>
                <a:cs typeface="Calibri" panose="020F0502020204030204" pitchFamily="34" charset="0"/>
              </a:rPr>
              <a:t>El que nos llama a amarnos unos a otros es también el que nos capacitará para hacerlo.</a:t>
            </a:r>
            <a:endParaRPr lang="en-US" sz="3600" b="1" dirty="0">
              <a:solidFill>
                <a:srgbClr val="7A3F79"/>
              </a:solidFill>
            </a:endParaRPr>
          </a:p>
        </p:txBody>
      </p:sp>
    </p:spTree>
    <p:extLst>
      <p:ext uri="{BB962C8B-B14F-4D97-AF65-F5344CB8AC3E}">
        <p14:creationId xmlns:p14="http://schemas.microsoft.com/office/powerpoint/2010/main" val="5931357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000" b="-1000"/>
          </a:stretch>
        </a:blip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182FD68-FED2-1FC9-AAE8-9AAE7D9FB322}"/>
              </a:ext>
            </a:extLst>
          </p:cNvPr>
          <p:cNvSpPr>
            <a:spLocks noGrp="1"/>
          </p:cNvSpPr>
          <p:nvPr>
            <p:ph type="title"/>
          </p:nvPr>
        </p:nvSpPr>
        <p:spPr>
          <a:xfrm>
            <a:off x="639692" y="427879"/>
            <a:ext cx="9529543" cy="3395975"/>
          </a:xfrm>
          <a:solidFill>
            <a:srgbClr val="7A3F79">
              <a:alpha val="14000"/>
            </a:srgbClr>
          </a:solidFill>
        </p:spPr>
        <p:txBody>
          <a:bodyPr anchor="ctr">
            <a:normAutofit/>
          </a:bodyPr>
          <a:lstStyle/>
          <a:p>
            <a:pPr>
              <a:lnSpc>
                <a:spcPct val="100000"/>
              </a:lnSpc>
            </a:pPr>
            <a:r>
              <a:rPr lang="es-MX" sz="3200" dirty="0">
                <a:solidFill>
                  <a:srgbClr val="7A3F79"/>
                </a:solidFill>
                <a:effectLst/>
                <a:latin typeface="Avenir Next" panose="020B0503020202020204" pitchFamily="34" charset="0"/>
                <a:ea typeface="Calibri" panose="020F0502020204030204" pitchFamily="34" charset="0"/>
                <a:cs typeface="Calibri" panose="020F0502020204030204" pitchFamily="34" charset="0"/>
              </a:rPr>
              <a:t>¿Por qué es mucho más fácil </a:t>
            </a:r>
            <a:r>
              <a:rPr lang="es-MX" sz="3200" b="1" dirty="0">
                <a:solidFill>
                  <a:srgbClr val="7A3F79"/>
                </a:solidFill>
                <a:effectLst/>
                <a:latin typeface="Avenir Next" panose="020B0503020202020204" pitchFamily="34" charset="0"/>
                <a:ea typeface="Calibri" panose="020F0502020204030204" pitchFamily="34" charset="0"/>
                <a:cs typeface="Calibri" panose="020F0502020204030204" pitchFamily="34" charset="0"/>
              </a:rPr>
              <a:t>juzgar</a:t>
            </a:r>
            <a:r>
              <a:rPr lang="es-MX" sz="3200" dirty="0">
                <a:solidFill>
                  <a:srgbClr val="7A3F79"/>
                </a:solidFill>
                <a:effectLst/>
                <a:latin typeface="Avenir Next" panose="020B0503020202020204" pitchFamily="34" charset="0"/>
                <a:ea typeface="Calibri" panose="020F0502020204030204" pitchFamily="34" charset="0"/>
                <a:cs typeface="Calibri" panose="020F0502020204030204" pitchFamily="34" charset="0"/>
              </a:rPr>
              <a:t> a las personas que </a:t>
            </a:r>
            <a:r>
              <a:rPr lang="es-MX" sz="3200" b="1" dirty="0">
                <a:solidFill>
                  <a:srgbClr val="7A3F79"/>
                </a:solidFill>
                <a:effectLst/>
                <a:latin typeface="Avenir Next" panose="020B0503020202020204" pitchFamily="34" charset="0"/>
                <a:ea typeface="Calibri" panose="020F0502020204030204" pitchFamily="34" charset="0"/>
                <a:cs typeface="Calibri" panose="020F0502020204030204" pitchFamily="34" charset="0"/>
              </a:rPr>
              <a:t>amarlas</a:t>
            </a:r>
            <a:r>
              <a:rPr lang="es-MX" sz="3200" dirty="0">
                <a:solidFill>
                  <a:srgbClr val="7A3F79"/>
                </a:solidFill>
                <a:effectLst/>
                <a:latin typeface="Avenir Next" panose="020B0503020202020204" pitchFamily="34" charset="0"/>
                <a:ea typeface="Calibri" panose="020F0502020204030204" pitchFamily="34" charset="0"/>
                <a:cs typeface="Calibri" panose="020F0502020204030204" pitchFamily="34" charset="0"/>
              </a:rPr>
              <a:t> y orar por ellas a pesar de su comportamiento</a:t>
            </a:r>
            <a:r>
              <a:rPr lang="en-ZA" sz="3200" dirty="0">
                <a:solidFill>
                  <a:srgbClr val="7A3F79"/>
                </a:solidFill>
                <a:effectLst/>
                <a:latin typeface="Avenir Next" panose="020B0503020202020204" pitchFamily="34" charset="0"/>
                <a:ea typeface="Calibri" panose="020F0502020204030204" pitchFamily="34" charset="0"/>
                <a:cs typeface="Calibri" panose="020F0502020204030204" pitchFamily="34" charset="0"/>
              </a:rPr>
              <a:t>?</a:t>
            </a:r>
            <a:endParaRPr lang="en-US" sz="19900" b="1" dirty="0">
              <a:solidFill>
                <a:srgbClr val="7A3F79"/>
              </a:solidFill>
            </a:endParaRPr>
          </a:p>
        </p:txBody>
      </p:sp>
    </p:spTree>
    <p:extLst>
      <p:ext uri="{BB962C8B-B14F-4D97-AF65-F5344CB8AC3E}">
        <p14:creationId xmlns:p14="http://schemas.microsoft.com/office/powerpoint/2010/main" val="21091613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000" b="-1000"/>
          </a:stretch>
        </a:blip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ACB77A6-9703-FBF8-783D-1598C5CC095B}"/>
              </a:ext>
            </a:extLst>
          </p:cNvPr>
          <p:cNvSpPr>
            <a:spLocks noGrp="1"/>
          </p:cNvSpPr>
          <p:nvPr>
            <p:ph type="title"/>
          </p:nvPr>
        </p:nvSpPr>
        <p:spPr>
          <a:xfrm>
            <a:off x="838200" y="829893"/>
            <a:ext cx="8826795" cy="1325563"/>
          </a:xfrm>
          <a:solidFill>
            <a:srgbClr val="97546A">
              <a:alpha val="42000"/>
            </a:srgbClr>
          </a:solidFill>
        </p:spPr>
        <p:txBody>
          <a:bodyPr>
            <a:normAutofit/>
          </a:bodyPr>
          <a:lstStyle/>
          <a:p>
            <a:pPr algn="ctr"/>
            <a:r>
              <a:rPr lang="en-ZA" b="1" dirty="0">
                <a:solidFill>
                  <a:srgbClr val="7A3F79"/>
                </a:solidFill>
                <a:latin typeface="Avenir Next" panose="020B0503020202020204" pitchFamily="34" charset="0"/>
                <a:ea typeface="Calibri" panose="020F0502020204030204" pitchFamily="34" charset="0"/>
                <a:cs typeface="Calibri" panose="020F0502020204030204" pitchFamily="34" charset="0"/>
              </a:rPr>
              <a:t>G</a:t>
            </a:r>
            <a:r>
              <a:rPr lang="en-ZA" b="1" dirty="0">
                <a:solidFill>
                  <a:srgbClr val="7A3F79"/>
                </a:solidFill>
                <a:effectLst/>
                <a:latin typeface="Avenir Next" panose="020B0503020202020204" pitchFamily="34" charset="0"/>
                <a:ea typeface="Calibri" panose="020F0502020204030204" pitchFamily="34" charset="0"/>
                <a:cs typeface="Calibri" panose="020F0502020204030204" pitchFamily="34" charset="0"/>
              </a:rPr>
              <a:t>racia </a:t>
            </a:r>
            <a:r>
              <a:rPr lang="en-ZA" b="1" dirty="0">
                <a:solidFill>
                  <a:srgbClr val="7A3F79"/>
                </a:solidFill>
                <a:latin typeface="Avenir Next" panose="020B0503020202020204" pitchFamily="34" charset="0"/>
                <a:ea typeface="Calibri" panose="020F0502020204030204" pitchFamily="34" charset="0"/>
                <a:cs typeface="Calibri" panose="020F0502020204030204" pitchFamily="34" charset="0"/>
              </a:rPr>
              <a:t>P</a:t>
            </a:r>
            <a:r>
              <a:rPr lang="en-ZA" b="1" dirty="0">
                <a:solidFill>
                  <a:srgbClr val="7A3F79"/>
                </a:solidFill>
                <a:effectLst/>
                <a:latin typeface="Avenir Next" panose="020B0503020202020204" pitchFamily="34" charset="0"/>
                <a:ea typeface="Calibri" panose="020F0502020204030204" pitchFamily="34" charset="0"/>
                <a:cs typeface="Calibri" panose="020F0502020204030204" pitchFamily="34" charset="0"/>
              </a:rPr>
              <a:t>reveniente</a:t>
            </a:r>
            <a:endParaRPr lang="en-US" sz="23900" dirty="0">
              <a:solidFill>
                <a:srgbClr val="7A3F79"/>
              </a:solidFill>
            </a:endParaRPr>
          </a:p>
        </p:txBody>
      </p:sp>
      <p:sp>
        <p:nvSpPr>
          <p:cNvPr id="5" name="Text Placeholder 4">
            <a:extLst>
              <a:ext uri="{FF2B5EF4-FFF2-40B4-BE49-F238E27FC236}">
                <a16:creationId xmlns:a16="http://schemas.microsoft.com/office/drawing/2014/main" id="{673A6A23-23D5-8DCC-1925-6C099ECDE755}"/>
              </a:ext>
            </a:extLst>
          </p:cNvPr>
          <p:cNvSpPr>
            <a:spLocks noGrp="1"/>
          </p:cNvSpPr>
          <p:nvPr>
            <p:ph idx="1"/>
          </p:nvPr>
        </p:nvSpPr>
        <p:spPr>
          <a:xfrm>
            <a:off x="838200" y="1701209"/>
            <a:ext cx="3248891" cy="3316569"/>
          </a:xfrm>
        </p:spPr>
        <p:txBody>
          <a:bodyPr anchor="ctr">
            <a:normAutofit/>
          </a:bodyPr>
          <a:lstStyle/>
          <a:p>
            <a:pPr marL="0" marR="0" indent="0">
              <a:spcBef>
                <a:spcPts val="0"/>
              </a:spcBef>
              <a:spcAft>
                <a:spcPts val="0"/>
              </a:spcAft>
              <a:buNone/>
            </a:pPr>
            <a:r>
              <a:rPr lang="en-ZA" sz="3200" b="1" dirty="0">
                <a:solidFill>
                  <a:srgbClr val="7A3F79"/>
                </a:solidFill>
                <a:latin typeface="Avenir Next" panose="020B0503020202020204" pitchFamily="34" charset="0"/>
                <a:ea typeface="Calibri" panose="020F0502020204030204" pitchFamily="34" charset="0"/>
                <a:cs typeface="Calibri" panose="020F0502020204030204" pitchFamily="34" charset="0"/>
              </a:rPr>
              <a:t>Dios </a:t>
            </a:r>
            <a:r>
              <a:rPr lang="en-ZA" sz="3200" b="1" dirty="0" err="1">
                <a:solidFill>
                  <a:srgbClr val="7A3F79"/>
                </a:solidFill>
                <a:latin typeface="Avenir Next" panose="020B0503020202020204" pitchFamily="34" charset="0"/>
                <a:ea typeface="Calibri" panose="020F0502020204030204" pitchFamily="34" charset="0"/>
                <a:cs typeface="Calibri" panose="020F0502020204030204" pitchFamily="34" charset="0"/>
              </a:rPr>
              <a:t>comienza</a:t>
            </a:r>
            <a:r>
              <a:rPr lang="en-ZA" sz="3200" b="1" dirty="0">
                <a:solidFill>
                  <a:srgbClr val="7A3F79"/>
                </a:solidFill>
                <a:latin typeface="Avenir Next" panose="020B0503020202020204" pitchFamily="34" charset="0"/>
                <a:ea typeface="Calibri" panose="020F0502020204030204" pitchFamily="34" charset="0"/>
                <a:cs typeface="Calibri" panose="020F0502020204030204" pitchFamily="34" charset="0"/>
              </a:rPr>
              <a:t> </a:t>
            </a:r>
            <a:r>
              <a:rPr lang="en-ZA" sz="3200" b="1" dirty="0" err="1">
                <a:solidFill>
                  <a:srgbClr val="7A3F79"/>
                </a:solidFill>
                <a:latin typeface="Avenir Next" panose="020B0503020202020204" pitchFamily="34" charset="0"/>
                <a:ea typeface="Calibri" panose="020F0502020204030204" pitchFamily="34" charset="0"/>
                <a:cs typeface="Calibri" panose="020F0502020204030204" pitchFamily="34" charset="0"/>
              </a:rPr>
              <a:t>el</a:t>
            </a:r>
            <a:r>
              <a:rPr lang="en-ZA" sz="3200" b="1" dirty="0">
                <a:solidFill>
                  <a:srgbClr val="7A3F79"/>
                </a:solidFill>
                <a:latin typeface="Avenir Next" panose="020B0503020202020204" pitchFamily="34" charset="0"/>
                <a:ea typeface="Calibri" panose="020F0502020204030204" pitchFamily="34" charset="0"/>
                <a:cs typeface="Calibri" panose="020F0502020204030204" pitchFamily="34" charset="0"/>
              </a:rPr>
              <a:t> </a:t>
            </a:r>
            <a:r>
              <a:rPr lang="en-ZA" sz="3200" b="1" dirty="0" err="1">
                <a:solidFill>
                  <a:srgbClr val="7A3F79"/>
                </a:solidFill>
                <a:latin typeface="Avenir Next" panose="020B0503020202020204" pitchFamily="34" charset="0"/>
                <a:ea typeface="Calibri" panose="020F0502020204030204" pitchFamily="34" charset="0"/>
                <a:cs typeface="Calibri" panose="020F0502020204030204" pitchFamily="34" charset="0"/>
              </a:rPr>
              <a:t>proceso</a:t>
            </a:r>
            <a:endParaRPr lang="en-ZA" sz="3200" b="1" dirty="0">
              <a:solidFill>
                <a:srgbClr val="7A3F79"/>
              </a:solidFill>
              <a:latin typeface="Avenir Next" panose="020B0503020202020204" pitchFamily="34" charset="0"/>
              <a:ea typeface="Calibri" panose="020F0502020204030204" pitchFamily="34" charset="0"/>
              <a:cs typeface="Calibri" panose="020F0502020204030204" pitchFamily="34" charset="0"/>
            </a:endParaRPr>
          </a:p>
        </p:txBody>
      </p:sp>
      <p:sp>
        <p:nvSpPr>
          <p:cNvPr id="3" name="TextBox 2">
            <a:extLst>
              <a:ext uri="{FF2B5EF4-FFF2-40B4-BE49-F238E27FC236}">
                <a16:creationId xmlns:a16="http://schemas.microsoft.com/office/drawing/2014/main" id="{72E91465-22F8-ACB4-D9C8-6FDE4BFACE91}"/>
              </a:ext>
            </a:extLst>
          </p:cNvPr>
          <p:cNvSpPr txBox="1"/>
          <p:nvPr/>
        </p:nvSpPr>
        <p:spPr>
          <a:xfrm>
            <a:off x="4718957" y="2612570"/>
            <a:ext cx="5214753" cy="2554545"/>
          </a:xfrm>
          <a:prstGeom prst="rect">
            <a:avLst/>
          </a:prstGeom>
          <a:noFill/>
        </p:spPr>
        <p:txBody>
          <a:bodyPr wrap="square">
            <a:spAutoFit/>
          </a:bodyPr>
          <a:lstStyle/>
          <a:p>
            <a:pPr marL="0" marR="0" indent="0">
              <a:spcBef>
                <a:spcPts val="0"/>
              </a:spcBef>
              <a:spcAft>
                <a:spcPts val="0"/>
              </a:spcAft>
              <a:buNone/>
            </a:pPr>
            <a:r>
              <a:rPr lang="es-MX" sz="3200" dirty="0">
                <a:solidFill>
                  <a:srgbClr val="7A3F79"/>
                </a:solidFill>
                <a:effectLst/>
                <a:latin typeface="Avenir Next" panose="020B0503020202020204" pitchFamily="34" charset="0"/>
                <a:ea typeface="Calibri" panose="020F0502020204030204" pitchFamily="34" charset="0"/>
                <a:cs typeface="Calibri" panose="020F0502020204030204" pitchFamily="34" charset="0"/>
              </a:rPr>
              <a:t>De dar gracia, mostrando amor a cada persona en su vida individual, independientemente de sus elecciones de bien o mal.</a:t>
            </a:r>
            <a:endParaRPr lang="en-ZA" sz="3200" dirty="0">
              <a:solidFill>
                <a:srgbClr val="7A3F79"/>
              </a:solidFill>
              <a:effectLst/>
              <a:latin typeface="Avenir Next" panose="020B050302020202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199745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000" b="-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3F253E-0981-6192-7FEA-3AC89E252E2B}"/>
              </a:ext>
            </a:extLst>
          </p:cNvPr>
          <p:cNvSpPr>
            <a:spLocks noGrp="1"/>
          </p:cNvSpPr>
          <p:nvPr>
            <p:ph type="title"/>
          </p:nvPr>
        </p:nvSpPr>
        <p:spPr>
          <a:xfrm>
            <a:off x="838200" y="365125"/>
            <a:ext cx="8741735" cy="1325563"/>
          </a:xfrm>
        </p:spPr>
        <p:txBody>
          <a:bodyPr/>
          <a:lstStyle/>
          <a:p>
            <a:r>
              <a:rPr lang="en-US" b="1" dirty="0" err="1">
                <a:solidFill>
                  <a:srgbClr val="7A3F79"/>
                </a:solidFill>
              </a:rPr>
              <a:t>Efesios</a:t>
            </a:r>
            <a:r>
              <a:rPr lang="en-US" b="1" dirty="0">
                <a:solidFill>
                  <a:srgbClr val="7A3F79"/>
                </a:solidFill>
              </a:rPr>
              <a:t> 2:8-10</a:t>
            </a:r>
          </a:p>
        </p:txBody>
      </p:sp>
      <p:sp>
        <p:nvSpPr>
          <p:cNvPr id="3" name="Content Placeholder 2">
            <a:extLst>
              <a:ext uri="{FF2B5EF4-FFF2-40B4-BE49-F238E27FC236}">
                <a16:creationId xmlns:a16="http://schemas.microsoft.com/office/drawing/2014/main" id="{1A921A70-C9BA-3E86-49D5-3E3799149D55}"/>
              </a:ext>
            </a:extLst>
          </p:cNvPr>
          <p:cNvSpPr>
            <a:spLocks noGrp="1"/>
          </p:cNvSpPr>
          <p:nvPr>
            <p:ph idx="1"/>
          </p:nvPr>
        </p:nvSpPr>
        <p:spPr>
          <a:xfrm>
            <a:off x="838200" y="1825625"/>
            <a:ext cx="8741735" cy="4351338"/>
          </a:xfrm>
        </p:spPr>
        <p:txBody>
          <a:bodyPr anchor="ctr"/>
          <a:lstStyle/>
          <a:p>
            <a:pPr marL="0" indent="0">
              <a:buNone/>
            </a:pPr>
            <a:r>
              <a:rPr lang="en-ZA" sz="3200" dirty="0">
                <a:solidFill>
                  <a:srgbClr val="7A3F79"/>
                </a:solidFill>
                <a:effectLst/>
                <a:latin typeface="Avenir Next" panose="020B0503020202020204" pitchFamily="34" charset="0"/>
                <a:ea typeface="Calibri" panose="020F0502020204030204" pitchFamily="34" charset="0"/>
                <a:cs typeface="Calibri" panose="020F0502020204030204" pitchFamily="34" charset="0"/>
              </a:rPr>
              <a:t>“</a:t>
            </a:r>
            <a:r>
              <a:rPr lang="es-MX" sz="3200" dirty="0">
                <a:solidFill>
                  <a:srgbClr val="7A3F79"/>
                </a:solidFill>
                <a:effectLst/>
                <a:latin typeface="Avenir Next" panose="020B0503020202020204" pitchFamily="34" charset="0"/>
                <a:ea typeface="Calibri" panose="020F0502020204030204" pitchFamily="34" charset="0"/>
                <a:cs typeface="Calibri" panose="020F0502020204030204" pitchFamily="34" charset="0"/>
              </a:rPr>
              <a:t>Porque por gracia ustedes han sido salvados mediante la fe; esto no procede de ustedes, sino que es el regalo de Dios, no por obras, para que nadie se jacte.  Porque somos hechura de Dios, creados en Cristo Jesús para buenas obras, las cuales Dios dispuso de antemano a fin de que las pongamos en práctica”</a:t>
            </a:r>
            <a:endParaRPr lang="en-US" sz="3200" dirty="0">
              <a:solidFill>
                <a:srgbClr val="7A3F79"/>
              </a:solidFill>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2624676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000" b="-1000"/>
          </a:stretch>
        </a:blip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182FD68-FED2-1FC9-AAE8-9AAE7D9FB322}"/>
              </a:ext>
            </a:extLst>
          </p:cNvPr>
          <p:cNvSpPr>
            <a:spLocks noGrp="1"/>
          </p:cNvSpPr>
          <p:nvPr>
            <p:ph type="title"/>
          </p:nvPr>
        </p:nvSpPr>
        <p:spPr>
          <a:xfrm>
            <a:off x="359229" y="1355270"/>
            <a:ext cx="10107385" cy="1600201"/>
          </a:xfrm>
        </p:spPr>
        <p:txBody>
          <a:bodyPr anchor="b">
            <a:normAutofit/>
          </a:bodyPr>
          <a:lstStyle/>
          <a:p>
            <a:pPr algn="ctr"/>
            <a:r>
              <a:rPr lang="es-MX" sz="4400" b="1" dirty="0">
                <a:solidFill>
                  <a:srgbClr val="7A3F79"/>
                </a:solidFill>
                <a:effectLst/>
                <a:latin typeface="Avenir Next" panose="020B0503020202020204" pitchFamily="34" charset="0"/>
                <a:ea typeface="Calibri" panose="020F0502020204030204" pitchFamily="34" charset="0"/>
                <a:cs typeface="Calibri" panose="020F0502020204030204" pitchFamily="34" charset="0"/>
              </a:rPr>
              <a:t>Antes de que lo eligiéramos, Él nos eligió a nosotras</a:t>
            </a:r>
            <a:r>
              <a:rPr lang="en-ZA" sz="4400" b="1" dirty="0">
                <a:solidFill>
                  <a:srgbClr val="7A3F79"/>
                </a:solidFill>
                <a:effectLst/>
                <a:latin typeface="Avenir Next" panose="020B0503020202020204" pitchFamily="34" charset="0"/>
                <a:ea typeface="Calibri" panose="020F0502020204030204" pitchFamily="34" charset="0"/>
                <a:cs typeface="Calibri" panose="020F0502020204030204" pitchFamily="34" charset="0"/>
              </a:rPr>
              <a:t>. </a:t>
            </a:r>
            <a:endParaRPr lang="en-US" sz="4400" b="1" dirty="0">
              <a:solidFill>
                <a:srgbClr val="7A3F79"/>
              </a:solidFill>
            </a:endParaRPr>
          </a:p>
        </p:txBody>
      </p:sp>
      <p:sp>
        <p:nvSpPr>
          <p:cNvPr id="5" name="Text Placeholder 4">
            <a:extLst>
              <a:ext uri="{FF2B5EF4-FFF2-40B4-BE49-F238E27FC236}">
                <a16:creationId xmlns:a16="http://schemas.microsoft.com/office/drawing/2014/main" id="{3BDB4109-598F-F3E9-AECF-340D952F4FED}"/>
              </a:ext>
            </a:extLst>
          </p:cNvPr>
          <p:cNvSpPr>
            <a:spLocks noGrp="1"/>
          </p:cNvSpPr>
          <p:nvPr>
            <p:ph type="body" idx="1"/>
          </p:nvPr>
        </p:nvSpPr>
        <p:spPr>
          <a:xfrm>
            <a:off x="831850" y="3902528"/>
            <a:ext cx="8535434" cy="454015"/>
          </a:xfrm>
        </p:spPr>
        <p:txBody>
          <a:bodyPr/>
          <a:lstStyle/>
          <a:p>
            <a:pPr algn="ctr"/>
            <a:r>
              <a:rPr lang="en-ZA" sz="2400" dirty="0">
                <a:solidFill>
                  <a:srgbClr val="7A3F79"/>
                </a:solidFill>
                <a:effectLst/>
                <a:latin typeface="Avenir Next" panose="020B0503020202020204" pitchFamily="34" charset="0"/>
                <a:ea typeface="Calibri" panose="020F0502020204030204" pitchFamily="34" charset="0"/>
                <a:cs typeface="Calibri" panose="020F0502020204030204" pitchFamily="34" charset="0"/>
              </a:rPr>
              <a:t>(Juan 15:16)</a:t>
            </a:r>
            <a:endParaRPr lang="en-US" dirty="0">
              <a:solidFill>
                <a:srgbClr val="7A3F79"/>
              </a:solidFill>
            </a:endParaRPr>
          </a:p>
        </p:txBody>
      </p:sp>
    </p:spTree>
    <p:extLst>
      <p:ext uri="{BB962C8B-B14F-4D97-AF65-F5344CB8AC3E}">
        <p14:creationId xmlns:p14="http://schemas.microsoft.com/office/powerpoint/2010/main" val="26728550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000" b="-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632363-D6FB-3161-9E62-C4FA3E30583B}"/>
              </a:ext>
            </a:extLst>
          </p:cNvPr>
          <p:cNvSpPr>
            <a:spLocks noGrp="1"/>
          </p:cNvSpPr>
          <p:nvPr>
            <p:ph type="title"/>
          </p:nvPr>
        </p:nvSpPr>
        <p:spPr>
          <a:xfrm>
            <a:off x="838200" y="365125"/>
            <a:ext cx="8986284" cy="1325563"/>
          </a:xfrm>
        </p:spPr>
        <p:txBody>
          <a:bodyPr/>
          <a:lstStyle/>
          <a:p>
            <a:r>
              <a:rPr lang="en-ZA" sz="4400" b="1" dirty="0" err="1">
                <a:solidFill>
                  <a:srgbClr val="7A3F79"/>
                </a:solidFill>
                <a:effectLst/>
                <a:latin typeface="Avenir Next" panose="020B0503020202020204" pitchFamily="34" charset="0"/>
                <a:ea typeface="Calibri" panose="020F0502020204030204" pitchFamily="34" charset="0"/>
                <a:cs typeface="Calibri" panose="020F0502020204030204" pitchFamily="34" charset="0"/>
              </a:rPr>
              <a:t>Josué</a:t>
            </a:r>
            <a:r>
              <a:rPr lang="en-ZA" sz="4400" b="1" dirty="0">
                <a:solidFill>
                  <a:srgbClr val="7A3F79"/>
                </a:solidFill>
                <a:effectLst/>
                <a:latin typeface="Avenir Next" panose="020B0503020202020204" pitchFamily="34" charset="0"/>
                <a:ea typeface="Calibri" panose="020F0502020204030204" pitchFamily="34" charset="0"/>
                <a:cs typeface="Calibri" panose="020F0502020204030204" pitchFamily="34" charset="0"/>
              </a:rPr>
              <a:t> 2:10-11</a:t>
            </a:r>
            <a:endParaRPr lang="en-US" b="1" dirty="0">
              <a:solidFill>
                <a:srgbClr val="7A3F79"/>
              </a:solidFill>
            </a:endParaRPr>
          </a:p>
        </p:txBody>
      </p:sp>
      <p:sp>
        <p:nvSpPr>
          <p:cNvPr id="3" name="Content Placeholder 2">
            <a:extLst>
              <a:ext uri="{FF2B5EF4-FFF2-40B4-BE49-F238E27FC236}">
                <a16:creationId xmlns:a16="http://schemas.microsoft.com/office/drawing/2014/main" id="{E82DD10B-3F88-2392-AB97-A1561B7D9EFE}"/>
              </a:ext>
            </a:extLst>
          </p:cNvPr>
          <p:cNvSpPr>
            <a:spLocks noGrp="1"/>
          </p:cNvSpPr>
          <p:nvPr>
            <p:ph idx="1"/>
          </p:nvPr>
        </p:nvSpPr>
        <p:spPr>
          <a:xfrm>
            <a:off x="466061" y="2006378"/>
            <a:ext cx="9454116" cy="4351338"/>
          </a:xfrm>
        </p:spPr>
        <p:txBody>
          <a:bodyPr anchor="ctr">
            <a:noAutofit/>
          </a:bodyPr>
          <a:lstStyle/>
          <a:p>
            <a:pPr marL="0" indent="0">
              <a:buNone/>
            </a:pPr>
            <a:r>
              <a:rPr lang="en-ZA" sz="3200" dirty="0">
                <a:solidFill>
                  <a:srgbClr val="7A3F79"/>
                </a:solidFill>
                <a:effectLst/>
                <a:latin typeface="Avenir Next" panose="020B0503020202020204" pitchFamily="34" charset="0"/>
                <a:ea typeface="Calibri" panose="020F0502020204030204" pitchFamily="34" charset="0"/>
                <a:cs typeface="Calibri" panose="020F0502020204030204" pitchFamily="34" charset="0"/>
              </a:rPr>
              <a:t>“</a:t>
            </a:r>
            <a:r>
              <a:rPr lang="es-MX" dirty="0">
                <a:solidFill>
                  <a:srgbClr val="7A3F79"/>
                </a:solidFill>
                <a:effectLst/>
                <a:latin typeface="Avenir Next" panose="020B0503020202020204" pitchFamily="34" charset="0"/>
                <a:ea typeface="Calibri" panose="020F0502020204030204" pitchFamily="34" charset="0"/>
                <a:cs typeface="Calibri" panose="020F0502020204030204" pitchFamily="34" charset="0"/>
              </a:rPr>
              <a:t>Tenemos noticias de cómo el Señor secó las aguas del Mar Rojo para que ustedes pasaran, después de haber salido de Egipto. También hemos oído cómo destruyeron completamente a los reyes amorreos, </a:t>
            </a:r>
            <a:r>
              <a:rPr lang="es-MX" dirty="0" err="1">
                <a:solidFill>
                  <a:srgbClr val="7A3F79"/>
                </a:solidFill>
                <a:effectLst/>
                <a:latin typeface="Avenir Next" panose="020B0503020202020204" pitchFamily="34" charset="0"/>
                <a:ea typeface="Calibri" panose="020F0502020204030204" pitchFamily="34" charset="0"/>
                <a:cs typeface="Calibri" panose="020F0502020204030204" pitchFamily="34" charset="0"/>
              </a:rPr>
              <a:t>Sijón</a:t>
            </a:r>
            <a:r>
              <a:rPr lang="es-MX" dirty="0">
                <a:solidFill>
                  <a:srgbClr val="7A3F79"/>
                </a:solidFill>
                <a:effectLst/>
                <a:latin typeface="Avenir Next" panose="020B0503020202020204" pitchFamily="34" charset="0"/>
                <a:ea typeface="Calibri" panose="020F0502020204030204" pitchFamily="34" charset="0"/>
                <a:cs typeface="Calibri" panose="020F0502020204030204" pitchFamily="34" charset="0"/>
              </a:rPr>
              <a:t> y </a:t>
            </a:r>
            <a:r>
              <a:rPr lang="es-MX" dirty="0" err="1">
                <a:solidFill>
                  <a:srgbClr val="7A3F79"/>
                </a:solidFill>
                <a:effectLst/>
                <a:latin typeface="Avenir Next" panose="020B0503020202020204" pitchFamily="34" charset="0"/>
                <a:ea typeface="Calibri" panose="020F0502020204030204" pitchFamily="34" charset="0"/>
                <a:cs typeface="Calibri" panose="020F0502020204030204" pitchFamily="34" charset="0"/>
              </a:rPr>
              <a:t>Og</a:t>
            </a:r>
            <a:r>
              <a:rPr lang="es-MX" dirty="0">
                <a:solidFill>
                  <a:srgbClr val="7A3F79"/>
                </a:solidFill>
                <a:effectLst/>
                <a:latin typeface="Avenir Next" panose="020B0503020202020204" pitchFamily="34" charset="0"/>
                <a:ea typeface="Calibri" panose="020F0502020204030204" pitchFamily="34" charset="0"/>
                <a:cs typeface="Calibri" panose="020F0502020204030204" pitchFamily="34" charset="0"/>
              </a:rPr>
              <a:t>, al este del Jordán. Por eso </a:t>
            </a:r>
            <a:r>
              <a:rPr lang="es-MX" dirty="0">
                <a:solidFill>
                  <a:srgbClr val="7A3F79"/>
                </a:solidFill>
              </a:rPr>
              <a:t>estamos </a:t>
            </a:r>
            <a:r>
              <a:rPr lang="es-MX" dirty="0">
                <a:solidFill>
                  <a:srgbClr val="7A3F79"/>
                </a:solidFill>
                <a:effectLst/>
                <a:latin typeface="Avenir Next" panose="020B0503020202020204" pitchFamily="34" charset="0"/>
                <a:ea typeface="Calibri" panose="020F0502020204030204" pitchFamily="34" charset="0"/>
                <a:cs typeface="Calibri" panose="020F0502020204030204" pitchFamily="34" charset="0"/>
              </a:rPr>
              <a:t>todos tan amedrentados y descorazonados frente a ustedes. Yo sé que el Señor y Dios es Dios de dioses tanto en el cielo como en la tierra</a:t>
            </a:r>
            <a:r>
              <a:rPr lang="es-MX" sz="3200" dirty="0">
                <a:solidFill>
                  <a:srgbClr val="7A3F79"/>
                </a:solidFill>
                <a:effectLst/>
                <a:latin typeface="Avenir Next" panose="020B0503020202020204" pitchFamily="34" charset="0"/>
                <a:ea typeface="Calibri" panose="020F0502020204030204" pitchFamily="34" charset="0"/>
                <a:cs typeface="Calibri" panose="020F0502020204030204" pitchFamily="34" charset="0"/>
              </a:rPr>
              <a:t>.</a:t>
            </a:r>
            <a:r>
              <a:rPr lang="en-ZA" sz="3200" dirty="0">
                <a:solidFill>
                  <a:srgbClr val="7A3F79"/>
                </a:solidFill>
                <a:effectLst/>
                <a:latin typeface="Avenir Next" panose="020B0503020202020204" pitchFamily="34" charset="0"/>
                <a:ea typeface="Calibri" panose="020F0502020204030204" pitchFamily="34" charset="0"/>
                <a:cs typeface="Calibri" panose="020F0502020204030204" pitchFamily="34" charset="0"/>
              </a:rPr>
              <a:t>”</a:t>
            </a:r>
            <a:endParaRPr lang="en-US" sz="3200" dirty="0">
              <a:solidFill>
                <a:srgbClr val="7A3F79"/>
              </a:solidFill>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3543961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000" b="-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632363-D6FB-3161-9E62-C4FA3E30583B}"/>
              </a:ext>
            </a:extLst>
          </p:cNvPr>
          <p:cNvSpPr>
            <a:spLocks noGrp="1"/>
          </p:cNvSpPr>
          <p:nvPr>
            <p:ph type="title"/>
          </p:nvPr>
        </p:nvSpPr>
        <p:spPr>
          <a:xfrm>
            <a:off x="838200" y="365125"/>
            <a:ext cx="8986284" cy="1325563"/>
          </a:xfrm>
        </p:spPr>
        <p:txBody>
          <a:bodyPr/>
          <a:lstStyle/>
          <a:p>
            <a:r>
              <a:rPr lang="en-ZA" sz="4400" b="1" dirty="0">
                <a:solidFill>
                  <a:srgbClr val="7A3F79"/>
                </a:solidFill>
                <a:effectLst/>
                <a:latin typeface="Avenir Next" panose="020B0503020202020204" pitchFamily="34" charset="0"/>
                <a:ea typeface="Calibri" panose="020F0502020204030204" pitchFamily="34" charset="0"/>
                <a:cs typeface="Calibri" panose="020F0502020204030204" pitchFamily="34" charset="0"/>
              </a:rPr>
              <a:t>Tito 3:5</a:t>
            </a:r>
            <a:endParaRPr lang="en-US" b="1" dirty="0">
              <a:solidFill>
                <a:srgbClr val="7A3F79"/>
              </a:solidFill>
            </a:endParaRPr>
          </a:p>
        </p:txBody>
      </p:sp>
      <p:sp>
        <p:nvSpPr>
          <p:cNvPr id="3" name="Content Placeholder 2">
            <a:extLst>
              <a:ext uri="{FF2B5EF4-FFF2-40B4-BE49-F238E27FC236}">
                <a16:creationId xmlns:a16="http://schemas.microsoft.com/office/drawing/2014/main" id="{E82DD10B-3F88-2392-AB97-A1561B7D9EFE}"/>
              </a:ext>
            </a:extLst>
          </p:cNvPr>
          <p:cNvSpPr>
            <a:spLocks noGrp="1"/>
          </p:cNvSpPr>
          <p:nvPr>
            <p:ph idx="1"/>
          </p:nvPr>
        </p:nvSpPr>
        <p:spPr>
          <a:xfrm>
            <a:off x="838200" y="1825625"/>
            <a:ext cx="8986284" cy="4351338"/>
          </a:xfrm>
        </p:spPr>
        <p:txBody>
          <a:bodyPr anchor="ctr">
            <a:normAutofit/>
          </a:bodyPr>
          <a:lstStyle/>
          <a:p>
            <a:pPr marL="0" indent="0">
              <a:buNone/>
            </a:pPr>
            <a:r>
              <a:rPr lang="en-ZA" sz="3200" dirty="0">
                <a:solidFill>
                  <a:srgbClr val="7A3F79"/>
                </a:solidFill>
                <a:effectLst/>
                <a:latin typeface="Avenir Next" panose="020B0503020202020204" pitchFamily="34" charset="0"/>
                <a:ea typeface="Calibri" panose="020F0502020204030204" pitchFamily="34" charset="0"/>
                <a:cs typeface="Calibri" panose="020F0502020204030204" pitchFamily="34" charset="0"/>
              </a:rPr>
              <a:t>“</a:t>
            </a:r>
            <a:r>
              <a:rPr lang="es-MX" sz="2000" b="0" i="0" dirty="0">
                <a:solidFill>
                  <a:srgbClr val="7A3F79"/>
                </a:solidFill>
                <a:effectLst/>
                <a:latin typeface="system-ui"/>
              </a:rPr>
              <a:t> </a:t>
            </a:r>
            <a:r>
              <a:rPr lang="es-MX" sz="3200" b="0" i="0" dirty="0">
                <a:solidFill>
                  <a:srgbClr val="7A3F79"/>
                </a:solidFill>
                <a:effectLst/>
                <a:latin typeface="Avenir Next" panose="020B0503020202020204"/>
              </a:rPr>
              <a:t>él nos salvó, no por nuestras propias obras de justicia, sino por su misericordia. Nos salvó mediante el lavamiento de la regeneración y de la renovación por el Espíritu Santo</a:t>
            </a:r>
            <a:r>
              <a:rPr lang="es-MX" sz="3200" b="0" i="0" dirty="0">
                <a:solidFill>
                  <a:srgbClr val="7A3F79"/>
                </a:solidFill>
                <a:effectLst/>
                <a:latin typeface="system-ui"/>
              </a:rPr>
              <a:t>,</a:t>
            </a:r>
            <a:r>
              <a:rPr lang="en-ZA" sz="3200" dirty="0">
                <a:solidFill>
                  <a:srgbClr val="7A3F79"/>
                </a:solidFill>
                <a:effectLst/>
                <a:latin typeface="Avenir Next" panose="020B0503020202020204" pitchFamily="34" charset="0"/>
                <a:ea typeface="Calibri" panose="020F0502020204030204" pitchFamily="34" charset="0"/>
                <a:cs typeface="Calibri" panose="020F0502020204030204" pitchFamily="34" charset="0"/>
              </a:rPr>
              <a:t>”</a:t>
            </a:r>
            <a:endParaRPr lang="en-US" sz="3200" dirty="0">
              <a:solidFill>
                <a:srgbClr val="7A3F79"/>
              </a:solidFill>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9931839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000" b="-1000"/>
          </a:stretch>
        </a:blipFill>
        <a:effectLst/>
      </p:bgPr>
    </p:bg>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673A6A23-23D5-8DCC-1925-6C099ECDE755}"/>
              </a:ext>
            </a:extLst>
          </p:cNvPr>
          <p:cNvSpPr>
            <a:spLocks noGrp="1"/>
          </p:cNvSpPr>
          <p:nvPr>
            <p:ph type="body" idx="1"/>
          </p:nvPr>
        </p:nvSpPr>
        <p:spPr>
          <a:xfrm>
            <a:off x="831851" y="1956392"/>
            <a:ext cx="8769350" cy="2999784"/>
          </a:xfrm>
        </p:spPr>
        <p:txBody>
          <a:bodyPr>
            <a:normAutofit/>
          </a:bodyPr>
          <a:lstStyle/>
          <a:p>
            <a:r>
              <a:rPr lang="en-ZA" sz="8000" b="1" dirty="0">
                <a:solidFill>
                  <a:srgbClr val="7A3F79"/>
                </a:solidFill>
                <a:effectLst/>
                <a:latin typeface="Avenir Next" panose="020B0503020202020204" pitchFamily="34" charset="0"/>
                <a:ea typeface="Calibri" panose="020F0502020204030204" pitchFamily="34" charset="0"/>
                <a:cs typeface="Calibri" panose="020F0502020204030204" pitchFamily="34" charset="0"/>
              </a:rPr>
              <a:t>La </a:t>
            </a:r>
            <a:r>
              <a:rPr lang="en-ZA" sz="8000" b="1" dirty="0">
                <a:solidFill>
                  <a:srgbClr val="7A3F79"/>
                </a:solidFill>
                <a:latin typeface="Avenir Next" panose="020B0503020202020204" pitchFamily="34" charset="0"/>
                <a:ea typeface="Calibri" panose="020F0502020204030204" pitchFamily="34" charset="0"/>
                <a:cs typeface="Calibri" panose="020F0502020204030204" pitchFamily="34" charset="0"/>
              </a:rPr>
              <a:t>G</a:t>
            </a:r>
            <a:r>
              <a:rPr lang="en-ZA" sz="8000" b="1" dirty="0">
                <a:solidFill>
                  <a:srgbClr val="7A3F79"/>
                </a:solidFill>
                <a:effectLst/>
                <a:latin typeface="Avenir Next" panose="020B0503020202020204" pitchFamily="34" charset="0"/>
                <a:ea typeface="Calibri" panose="020F0502020204030204" pitchFamily="34" charset="0"/>
                <a:cs typeface="Calibri" panose="020F0502020204030204" pitchFamily="34" charset="0"/>
              </a:rPr>
              <a:t>racia de Dios </a:t>
            </a:r>
          </a:p>
          <a:p>
            <a:r>
              <a:rPr lang="es-MX" sz="3600" dirty="0">
                <a:solidFill>
                  <a:srgbClr val="7A3F79"/>
                </a:solidFill>
              </a:rPr>
              <a:t>en la forma como el Espíritu Santo precede a las decisiones humanas.</a:t>
            </a:r>
            <a:r>
              <a:rPr lang="en-US" sz="3600" dirty="0">
                <a:solidFill>
                  <a:srgbClr val="7A3F79"/>
                </a:solidFill>
              </a:rPr>
              <a:t> </a:t>
            </a:r>
          </a:p>
        </p:txBody>
      </p:sp>
    </p:spTree>
    <p:extLst>
      <p:ext uri="{BB962C8B-B14F-4D97-AF65-F5344CB8AC3E}">
        <p14:creationId xmlns:p14="http://schemas.microsoft.com/office/powerpoint/2010/main" val="17067167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3491</TotalTime>
  <Words>5097</Words>
  <Application>Microsoft Office PowerPoint</Application>
  <PresentationFormat>Widescreen</PresentationFormat>
  <Paragraphs>206</Paragraphs>
  <Slides>25</Slides>
  <Notes>24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25</vt:i4>
      </vt:variant>
    </vt:vector>
  </HeadingPairs>
  <TitlesOfParts>
    <vt:vector size="33" baseType="lpstr">
      <vt:lpstr>Abadi MT Condensed Light</vt:lpstr>
      <vt:lpstr>Arial</vt:lpstr>
      <vt:lpstr>Avenir Next</vt:lpstr>
      <vt:lpstr>Calibri</vt:lpstr>
      <vt:lpstr>Calibri Light</vt:lpstr>
      <vt:lpstr>Sinthya</vt:lpstr>
      <vt:lpstr>system-ui</vt:lpstr>
      <vt:lpstr>Office Theme</vt:lpstr>
      <vt:lpstr>Un amor</vt:lpstr>
      <vt:lpstr>PowerPoint Presentation</vt:lpstr>
      <vt:lpstr>¿Por qué es mucho más fácil juzgar a las personas que amarlas y orar por ellas a pesar de su comportamiento?</vt:lpstr>
      <vt:lpstr>Gracia Preveniente</vt:lpstr>
      <vt:lpstr>Efesios 2:8-10</vt:lpstr>
      <vt:lpstr>Antes de que lo eligiéramos, Él nos eligió a nosotras. </vt:lpstr>
      <vt:lpstr>Josué 2:10-11</vt:lpstr>
      <vt:lpstr>Tito 3:5</vt:lpstr>
      <vt:lpstr>PowerPoint Presentation</vt:lpstr>
      <vt:lpstr>Josué 2:12</vt:lpstr>
      <vt:lpstr>Romanos 2:4</vt:lpstr>
      <vt:lpstr>1 Juan 2:6</vt:lpstr>
      <vt:lpstr>Redefiniendo el término “PECADOR”</vt:lpstr>
      <vt:lpstr>Santiago 2:4</vt:lpstr>
      <vt:lpstr>Entonces, ¿cómo debemos definir a un pecador? </vt:lpstr>
      <vt:lpstr>PowerPoint Presentation</vt:lpstr>
      <vt:lpstr>PowerPoint Presentation</vt:lpstr>
      <vt:lpstr>PowerPoint Presentation</vt:lpstr>
      <vt:lpstr>Mateo 5:44, 45</vt:lpstr>
      <vt:lpstr>El Espiritu Santo</vt:lpstr>
      <vt:lpstr>PowerPoint Presentation</vt:lpstr>
      <vt:lpstr>Amar a las personas difíciles</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Love</dc:title>
  <dc:creator>Itin, Nilde</dc:creator>
  <cp:lastModifiedBy>Zoraida Powell</cp:lastModifiedBy>
  <cp:revision>14</cp:revision>
  <dcterms:created xsi:type="dcterms:W3CDTF">2023-03-01T14:11:38Z</dcterms:created>
  <dcterms:modified xsi:type="dcterms:W3CDTF">2023-03-27T12:59:13Z</dcterms:modified>
</cp:coreProperties>
</file>