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1" roundtripDataSignature="AMtx7mgTxTGlYU3FDhJ8Z5HKQTl6c8Hw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2" y="1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75" spcFirstLastPara="1" rIns="91475" wrap="square" tIns="457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1139" y="1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75" spcFirstLastPara="1" rIns="91475" wrap="square" tIns="457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75" spcFirstLastPara="1" rIns="91475" wrap="square" tIns="457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2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75" spcFirstLastPara="1" rIns="91475" wrap="square" tIns="457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1139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75" spcFirstLastPara="1" rIns="91475" wrap="square" tIns="457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5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6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7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8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9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0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1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2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3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4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5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6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7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8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9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0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1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1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2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3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4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4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5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5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7"/>
          <p:cNvSpPr/>
          <p:nvPr/>
        </p:nvSpPr>
        <p:spPr>
          <a:xfrm flipH="1" rot="10800000">
            <a:off x="7213577" y="3810001"/>
            <a:ext cx="4978425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" name="Google Shape;30;p37"/>
          <p:cNvSpPr/>
          <p:nvPr/>
        </p:nvSpPr>
        <p:spPr>
          <a:xfrm flipH="1" rot="10800000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1;p37"/>
          <p:cNvSpPr/>
          <p:nvPr/>
        </p:nvSpPr>
        <p:spPr>
          <a:xfrm flipH="1" rot="10800000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Google Shape;32;p37"/>
          <p:cNvSpPr/>
          <p:nvPr/>
        </p:nvSpPr>
        <p:spPr>
          <a:xfrm flipH="1" rot="10800000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3;p37"/>
          <p:cNvSpPr/>
          <p:nvPr/>
        </p:nvSpPr>
        <p:spPr>
          <a:xfrm flipH="1" rot="10800000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4;p37"/>
          <p:cNvSpPr/>
          <p:nvPr/>
        </p:nvSpPr>
        <p:spPr>
          <a:xfrm>
            <a:off x="7213600" y="3962400"/>
            <a:ext cx="4084320" cy="2743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Google Shape;35;p37"/>
          <p:cNvSpPr/>
          <p:nvPr/>
        </p:nvSpPr>
        <p:spPr>
          <a:xfrm>
            <a:off x="9835343" y="4060983"/>
            <a:ext cx="2133600" cy="3657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Google Shape;36;p37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" name="Google Shape;37;p37"/>
          <p:cNvSpPr/>
          <p:nvPr/>
        </p:nvSpPr>
        <p:spPr>
          <a:xfrm>
            <a:off x="1" y="3675528"/>
            <a:ext cx="12192000" cy="140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" name="Google Shape;38;p37"/>
          <p:cNvSpPr/>
          <p:nvPr/>
        </p:nvSpPr>
        <p:spPr>
          <a:xfrm flipH="1" rot="10800000">
            <a:off x="8552068" y="3643090"/>
            <a:ext cx="3639933" cy="248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;p37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" name="Google Shape;40;p37"/>
          <p:cNvSpPr txBox="1"/>
          <p:nvPr>
            <p:ph type="ctrTitle"/>
          </p:nvPr>
        </p:nvSpPr>
        <p:spPr>
          <a:xfrm>
            <a:off x="609600" y="2401888"/>
            <a:ext cx="112776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7"/>
          <p:cNvSpPr txBox="1"/>
          <p:nvPr>
            <p:ph idx="1" type="subTitle"/>
          </p:nvPr>
        </p:nvSpPr>
        <p:spPr>
          <a:xfrm>
            <a:off x="609600" y="3899938"/>
            <a:ext cx="6604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2" name="Google Shape;42;p37"/>
          <p:cNvSpPr txBox="1"/>
          <p:nvPr>
            <p:ph idx="10" type="dt"/>
          </p:nvPr>
        </p:nvSpPr>
        <p:spPr>
          <a:xfrm>
            <a:off x="8940800" y="4206240"/>
            <a:ext cx="12801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7"/>
          <p:cNvSpPr txBox="1"/>
          <p:nvPr>
            <p:ph idx="11" type="ftr"/>
          </p:nvPr>
        </p:nvSpPr>
        <p:spPr>
          <a:xfrm>
            <a:off x="7213600" y="4205288"/>
            <a:ext cx="172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7"/>
          <p:cNvSpPr txBox="1"/>
          <p:nvPr>
            <p:ph idx="12" type="sldNum"/>
          </p:nvPr>
        </p:nvSpPr>
        <p:spPr>
          <a:xfrm>
            <a:off x="11093451" y="1136"/>
            <a:ext cx="996949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6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6"/>
          <p:cNvSpPr txBox="1"/>
          <p:nvPr>
            <p:ph idx="1" type="body"/>
          </p:nvPr>
        </p:nvSpPr>
        <p:spPr>
          <a:xfrm rot="5400000">
            <a:off x="3933444" y="-1074420"/>
            <a:ext cx="4325112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9" name="Google Shape;99;p46"/>
          <p:cNvSpPr txBox="1"/>
          <p:nvPr>
            <p:ph idx="10" type="dt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6"/>
          <p:cNvSpPr txBox="1"/>
          <p:nvPr>
            <p:ph idx="11" type="ftr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6"/>
          <p:cNvSpPr txBox="1"/>
          <p:nvPr>
            <p:ph idx="12" type="sldNum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7"/>
          <p:cNvSpPr txBox="1"/>
          <p:nvPr>
            <p:ph type="title"/>
          </p:nvPr>
        </p:nvSpPr>
        <p:spPr>
          <a:xfrm rot="5400000">
            <a:off x="7569200" y="2616200"/>
            <a:ext cx="5486400" cy="2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7"/>
          <p:cNvSpPr txBox="1"/>
          <p:nvPr>
            <p:ph idx="1" type="body"/>
          </p:nvPr>
        </p:nvSpPr>
        <p:spPr>
          <a:xfrm rot="5400000">
            <a:off x="2032000" y="-279400"/>
            <a:ext cx="5486400" cy="8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5" name="Google Shape;105;p47"/>
          <p:cNvSpPr txBox="1"/>
          <p:nvPr>
            <p:ph idx="10" type="dt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7"/>
          <p:cNvSpPr txBox="1"/>
          <p:nvPr>
            <p:ph idx="11" type="ftr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7"/>
          <p:cNvSpPr txBox="1"/>
          <p:nvPr>
            <p:ph idx="12" type="sldNum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1" type="body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8" name="Google Shape;48;p38"/>
          <p:cNvSpPr txBox="1"/>
          <p:nvPr>
            <p:ph idx="10" type="dt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8"/>
          <p:cNvSpPr txBox="1"/>
          <p:nvPr>
            <p:ph idx="11" type="ftr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8"/>
          <p:cNvSpPr txBox="1"/>
          <p:nvPr>
            <p:ph idx="12" type="sldNum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9"/>
          <p:cNvSpPr txBox="1"/>
          <p:nvPr>
            <p:ph type="title"/>
          </p:nvPr>
        </p:nvSpPr>
        <p:spPr>
          <a:xfrm>
            <a:off x="963084" y="19812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Trebuchet MS"/>
              <a:buNone/>
              <a:defRPr b="1" sz="43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9"/>
          <p:cNvSpPr txBox="1"/>
          <p:nvPr>
            <p:ph idx="1" type="body"/>
          </p:nvPr>
        </p:nvSpPr>
        <p:spPr>
          <a:xfrm>
            <a:off x="963084" y="3367088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2100"/>
              <a:buNone/>
              <a:defRPr b="0" sz="21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4" name="Google Shape;54;p39"/>
          <p:cNvSpPr txBox="1"/>
          <p:nvPr>
            <p:ph idx="10" type="dt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9"/>
          <p:cNvSpPr txBox="1"/>
          <p:nvPr>
            <p:ph idx="11" type="ftr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9"/>
          <p:cNvSpPr txBox="1"/>
          <p:nvPr>
            <p:ph idx="12" type="sldNum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0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0"/>
          <p:cNvSpPr txBox="1"/>
          <p:nvPr>
            <p:ph idx="1" type="body"/>
          </p:nvPr>
        </p:nvSpPr>
        <p:spPr>
          <a:xfrm>
            <a:off x="609600" y="2249425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9250" lvl="1" marL="91440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2" type="body"/>
          </p:nvPr>
        </p:nvSpPr>
        <p:spPr>
          <a:xfrm>
            <a:off x="6197600" y="2249425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9250" lvl="1" marL="91440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1" name="Google Shape;61;p40"/>
          <p:cNvSpPr txBox="1"/>
          <p:nvPr>
            <p:ph idx="10" type="dt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0"/>
          <p:cNvSpPr txBox="1"/>
          <p:nvPr>
            <p:ph idx="11" type="ftr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0"/>
          <p:cNvSpPr txBox="1"/>
          <p:nvPr>
            <p:ph idx="12" type="sldNum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1"/>
          <p:cNvSpPr txBox="1"/>
          <p:nvPr>
            <p:ph type="title"/>
          </p:nvPr>
        </p:nvSpPr>
        <p:spPr>
          <a:xfrm>
            <a:off x="508000" y="1143000"/>
            <a:ext cx="11176000" cy="1069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b="0" i="0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1"/>
          <p:cNvSpPr txBox="1"/>
          <p:nvPr>
            <p:ph idx="1" type="body"/>
          </p:nvPr>
        </p:nvSpPr>
        <p:spPr>
          <a:xfrm>
            <a:off x="508000" y="2244970"/>
            <a:ext cx="5388864" cy="457200"/>
          </a:xfrm>
          <a:prstGeom prst="rect">
            <a:avLst/>
          </a:prstGeom>
          <a:solidFill>
            <a:srgbClr val="328D96">
              <a:alpha val="24705"/>
            </a:srgbClr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900"/>
              <a:buNone/>
              <a:defRPr b="1" sz="1900">
                <a:solidFill>
                  <a:srgbClr val="414141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7" name="Google Shape;67;p41"/>
          <p:cNvSpPr txBox="1"/>
          <p:nvPr>
            <p:ph idx="2" type="body"/>
          </p:nvPr>
        </p:nvSpPr>
        <p:spPr>
          <a:xfrm>
            <a:off x="6294968" y="2244970"/>
            <a:ext cx="5389033" cy="457200"/>
          </a:xfrm>
          <a:prstGeom prst="rect">
            <a:avLst/>
          </a:prstGeom>
          <a:solidFill>
            <a:srgbClr val="328D96">
              <a:alpha val="24705"/>
            </a:srgbClr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900"/>
              <a:buNone/>
              <a:defRPr b="1" sz="1900">
                <a:solidFill>
                  <a:srgbClr val="414141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8" name="Google Shape;68;p41"/>
          <p:cNvSpPr txBox="1"/>
          <p:nvPr>
            <p:ph idx="3" type="body"/>
          </p:nvPr>
        </p:nvSpPr>
        <p:spPr>
          <a:xfrm>
            <a:off x="508000" y="2708519"/>
            <a:ext cx="5388864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9" name="Google Shape;69;p41"/>
          <p:cNvSpPr txBox="1"/>
          <p:nvPr>
            <p:ph idx="4" type="body"/>
          </p:nvPr>
        </p:nvSpPr>
        <p:spPr>
          <a:xfrm>
            <a:off x="6291073" y="2708519"/>
            <a:ext cx="5389033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41"/>
          <p:cNvSpPr txBox="1"/>
          <p:nvPr>
            <p:ph idx="10" type="dt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1"/>
          <p:cNvSpPr txBox="1"/>
          <p:nvPr>
            <p:ph idx="12" type="sldNum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72" name="Google Shape;72;p41"/>
          <p:cNvSpPr txBox="1"/>
          <p:nvPr>
            <p:ph idx="11" type="ftr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2"/>
          <p:cNvSpPr txBox="1"/>
          <p:nvPr>
            <p:ph type="title"/>
          </p:nvPr>
        </p:nvSpPr>
        <p:spPr>
          <a:xfrm>
            <a:off x="609600" y="1143000"/>
            <a:ext cx="10972800" cy="1069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2"/>
          <p:cNvSpPr txBox="1"/>
          <p:nvPr>
            <p:ph idx="10" type="dt"/>
          </p:nvPr>
        </p:nvSpPr>
        <p:spPr>
          <a:xfrm>
            <a:off x="8778240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2"/>
          <p:cNvSpPr txBox="1"/>
          <p:nvPr>
            <p:ph idx="11" type="ftr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2"/>
          <p:cNvSpPr txBox="1"/>
          <p:nvPr>
            <p:ph idx="12" type="sldNum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3"/>
          <p:cNvSpPr txBox="1"/>
          <p:nvPr>
            <p:ph idx="10" type="dt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3"/>
          <p:cNvSpPr txBox="1"/>
          <p:nvPr>
            <p:ph idx="11" type="ftr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3"/>
          <p:cNvSpPr txBox="1"/>
          <p:nvPr>
            <p:ph idx="12" type="sldNum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4"/>
          <p:cNvSpPr txBox="1"/>
          <p:nvPr>
            <p:ph type="title"/>
          </p:nvPr>
        </p:nvSpPr>
        <p:spPr>
          <a:xfrm>
            <a:off x="7137995" y="1101970"/>
            <a:ext cx="4511040" cy="877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b="1"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4"/>
          <p:cNvSpPr txBox="1"/>
          <p:nvPr>
            <p:ph idx="1" type="body"/>
          </p:nvPr>
        </p:nvSpPr>
        <p:spPr>
          <a:xfrm>
            <a:off x="7137995" y="2010727"/>
            <a:ext cx="4511040" cy="46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5" name="Google Shape;85;p44"/>
          <p:cNvSpPr txBox="1"/>
          <p:nvPr>
            <p:ph idx="2" type="body"/>
          </p:nvPr>
        </p:nvSpPr>
        <p:spPr>
          <a:xfrm>
            <a:off x="203200" y="776287"/>
            <a:ext cx="6803136" cy="5852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3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spcBef>
                <a:spcPts val="300"/>
              </a:spcBef>
              <a:spcAft>
                <a:spcPts val="0"/>
              </a:spcAft>
              <a:buSzPts val="2800"/>
              <a:buChar char="▫"/>
              <a:defRPr sz="2800"/>
            </a:lvl2pPr>
            <a:lvl3pPr indent="-381000" lvl="2" marL="1371600" algn="l">
              <a:spcBef>
                <a:spcPts val="30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3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44"/>
          <p:cNvSpPr txBox="1"/>
          <p:nvPr>
            <p:ph idx="10" type="dt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4"/>
          <p:cNvSpPr txBox="1"/>
          <p:nvPr>
            <p:ph idx="11" type="ftr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4"/>
          <p:cNvSpPr txBox="1"/>
          <p:nvPr>
            <p:ph idx="12" type="sldNum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5"/>
          <p:cNvSpPr txBox="1"/>
          <p:nvPr>
            <p:ph type="title"/>
          </p:nvPr>
        </p:nvSpPr>
        <p:spPr>
          <a:xfrm rot="-5400000">
            <a:off x="5304297" y="3058778"/>
            <a:ext cx="4681637" cy="782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5"/>
          <p:cNvSpPr/>
          <p:nvPr>
            <p:ph idx="2" type="pic"/>
          </p:nvPr>
        </p:nvSpPr>
        <p:spPr>
          <a:xfrm>
            <a:off x="538228" y="1143000"/>
            <a:ext cx="6096000" cy="4572000"/>
          </a:xfrm>
          <a:prstGeom prst="rect">
            <a:avLst/>
          </a:prstGeom>
          <a:solidFill>
            <a:srgbClr val="EAEAEA"/>
          </a:solidFill>
          <a:ln cap="flat" cmpd="sng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4800000" dist="31750">
              <a:srgbClr val="000000">
                <a:alpha val="24705"/>
              </a:srgbClr>
            </a:outerShdw>
          </a:effectLst>
        </p:spPr>
      </p:sp>
      <p:sp>
        <p:nvSpPr>
          <p:cNvPr id="92" name="Google Shape;92;p45"/>
          <p:cNvSpPr txBox="1"/>
          <p:nvPr>
            <p:ph idx="1" type="body"/>
          </p:nvPr>
        </p:nvSpPr>
        <p:spPr>
          <a:xfrm>
            <a:off x="8117924" y="3274309"/>
            <a:ext cx="3454400" cy="2516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457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Georgia"/>
              <a:buNone/>
              <a:defRPr sz="13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Font typeface="Georgia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Font typeface="Georgia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3" name="Google Shape;93;p45"/>
          <p:cNvSpPr txBox="1"/>
          <p:nvPr>
            <p:ph idx="10" type="dt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5"/>
          <p:cNvSpPr txBox="1"/>
          <p:nvPr>
            <p:ph idx="11" type="ftr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5"/>
          <p:cNvSpPr txBox="1"/>
          <p:nvPr>
            <p:ph idx="12" type="sldNum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1;p36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Google Shape;12;p36"/>
          <p:cNvSpPr/>
          <p:nvPr/>
        </p:nvSpPr>
        <p:spPr>
          <a:xfrm>
            <a:off x="1" y="308277"/>
            <a:ext cx="12192000" cy="91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Google Shape;13;p36"/>
          <p:cNvSpPr/>
          <p:nvPr/>
        </p:nvSpPr>
        <p:spPr>
          <a:xfrm flipH="1" rot="10800000">
            <a:off x="7213577" y="360247"/>
            <a:ext cx="4978425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14;p36"/>
          <p:cNvSpPr/>
          <p:nvPr/>
        </p:nvSpPr>
        <p:spPr>
          <a:xfrm flipH="1" rot="10800000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Google Shape;15;p36"/>
          <p:cNvSpPr/>
          <p:nvPr/>
        </p:nvSpPr>
        <p:spPr>
          <a:xfrm>
            <a:off x="7209785" y="497504"/>
            <a:ext cx="4084320" cy="2743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Google Shape;16;p36"/>
          <p:cNvSpPr/>
          <p:nvPr/>
        </p:nvSpPr>
        <p:spPr>
          <a:xfrm>
            <a:off x="9831528" y="588943"/>
            <a:ext cx="2133600" cy="3657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Google Shape;17;p36"/>
          <p:cNvSpPr/>
          <p:nvPr/>
        </p:nvSpPr>
        <p:spPr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" name="Google Shape;18;p36"/>
          <p:cNvSpPr/>
          <p:nvPr/>
        </p:nvSpPr>
        <p:spPr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Google Shape;19;p36"/>
          <p:cNvSpPr/>
          <p:nvPr/>
        </p:nvSpPr>
        <p:spPr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" name="Google Shape;20;p36"/>
          <p:cNvSpPr/>
          <p:nvPr/>
        </p:nvSpPr>
        <p:spPr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" name="Google Shape;21;p36"/>
          <p:cNvSpPr/>
          <p:nvPr/>
        </p:nvSpPr>
        <p:spPr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22;p36"/>
          <p:cNvSpPr/>
          <p:nvPr/>
        </p:nvSpPr>
        <p:spPr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" name="Google Shape;23;p36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36"/>
          <p:cNvSpPr txBox="1"/>
          <p:nvPr>
            <p:ph idx="1" type="body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937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b="0" i="0" sz="2600" u="none" cap="none" strike="noStrik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683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b="0" i="0" sz="20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5" name="Google Shape;25;p36"/>
          <p:cNvSpPr txBox="1"/>
          <p:nvPr>
            <p:ph idx="10" type="dt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6" name="Google Shape;26;p36"/>
          <p:cNvSpPr txBox="1"/>
          <p:nvPr>
            <p:ph idx="11" type="ftr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7" name="Google Shape;27;p36"/>
          <p:cNvSpPr txBox="1"/>
          <p:nvPr>
            <p:ph idx="12" type="sldNum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 txBox="1"/>
          <p:nvPr>
            <p:ph type="ctrTitle"/>
          </p:nvPr>
        </p:nvSpPr>
        <p:spPr>
          <a:xfrm>
            <a:off x="1559496" y="1166887"/>
            <a:ext cx="8765604" cy="16140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b="1" lang="es-ES"/>
              <a:t>Uso efectivo de las Redes Sociales en el Ministerio Juvenil</a:t>
            </a:r>
            <a:endParaRPr/>
          </a:p>
        </p:txBody>
      </p:sp>
      <p:sp>
        <p:nvSpPr>
          <p:cNvPr id="113" name="Google Shape;113;p1"/>
          <p:cNvSpPr txBox="1"/>
          <p:nvPr>
            <p:ph idx="1" type="subTitle"/>
          </p:nvPr>
        </p:nvSpPr>
        <p:spPr>
          <a:xfrm>
            <a:off x="695400" y="5713065"/>
            <a:ext cx="3960440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64008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ES" sz="3200"/>
              <a:t>Pr Ney Devis</a:t>
            </a:r>
            <a:endParaRPr/>
          </a:p>
        </p:txBody>
      </p:sp>
      <p:pic>
        <p:nvPicPr>
          <p:cNvPr id="114" name="Google Shape;114;p1"/>
          <p:cNvPicPr preferRelativeResize="0"/>
          <p:nvPr/>
        </p:nvPicPr>
        <p:blipFill rotWithShape="1">
          <a:blip r:embed="rId3">
            <a:alphaModFix/>
          </a:blip>
          <a:srcRect b="0" l="0" r="0" t="33600"/>
          <a:stretch/>
        </p:blipFill>
        <p:spPr>
          <a:xfrm>
            <a:off x="5539656" y="3861048"/>
            <a:ext cx="6624736" cy="293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Trebuchet MS"/>
              <a:buNone/>
            </a:pPr>
            <a:r>
              <a:rPr b="1" lang="es-ES">
                <a:solidFill>
                  <a:srgbClr val="0070C0"/>
                </a:solidFill>
              </a:rPr>
              <a:t>Datos sobre las iglesias en redes sociales</a:t>
            </a:r>
            <a:br>
              <a:rPr b="1" lang="es-ES">
                <a:solidFill>
                  <a:srgbClr val="0070C0"/>
                </a:solidFill>
              </a:rPr>
            </a:br>
            <a:endParaRPr b="1">
              <a:solidFill>
                <a:srgbClr val="0070C0"/>
              </a:solidFill>
            </a:endParaRPr>
          </a:p>
        </p:txBody>
      </p:sp>
      <p:sp>
        <p:nvSpPr>
          <p:cNvPr id="175" name="Google Shape;175;p10"/>
          <p:cNvSpPr txBox="1"/>
          <p:nvPr>
            <p:ph idx="1" type="body"/>
          </p:nvPr>
        </p:nvSpPr>
        <p:spPr>
          <a:xfrm>
            <a:off x="609600" y="2249424"/>
            <a:ext cx="6638528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ES" sz="4400"/>
              <a:t>1. La red social más utilizada a diario por las iglesias es </a:t>
            </a:r>
            <a:r>
              <a:rPr lang="es-ES" sz="4400">
                <a:solidFill>
                  <a:srgbClr val="0070C0"/>
                </a:solidFill>
              </a:rPr>
              <a:t>Facebook</a:t>
            </a:r>
            <a:r>
              <a:rPr lang="es-ES" sz="4400"/>
              <a:t> seguida por Twitter y Google+(cerrada).</a:t>
            </a:r>
            <a:endParaRPr/>
          </a:p>
          <a:p>
            <a:pPr indent="0" lvl="0" marL="365760" rtl="0" algn="l">
              <a:spcBef>
                <a:spcPts val="30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4400"/>
          </a:p>
        </p:txBody>
      </p:sp>
      <p:pic>
        <p:nvPicPr>
          <p:cNvPr id="176" name="Google Shape;17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0096" y="2420888"/>
            <a:ext cx="4853271" cy="3639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None/>
            </a:pPr>
            <a:r>
              <a:rPr b="1" lang="es-ES" sz="3600"/>
              <a:t>Datos sobre las iglesias en redes sociales</a:t>
            </a:r>
            <a:br>
              <a:rPr lang="es-ES" sz="3600"/>
            </a:br>
            <a:endParaRPr sz="3600"/>
          </a:p>
        </p:txBody>
      </p:sp>
      <p:sp>
        <p:nvSpPr>
          <p:cNvPr id="182" name="Google Shape;182;p11"/>
          <p:cNvSpPr txBox="1"/>
          <p:nvPr>
            <p:ph idx="1" type="body"/>
          </p:nvPr>
        </p:nvSpPr>
        <p:spPr>
          <a:xfrm>
            <a:off x="5087888" y="2249424"/>
            <a:ext cx="6494512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s-ES" sz="4000"/>
              <a:t>2. El 51% de las iglesias confirmó que alguien de la directiva actualiza regularmente las redes sociales y blogs de la iglesia</a:t>
            </a:r>
            <a:endParaRPr/>
          </a:p>
        </p:txBody>
      </p:sp>
      <p:pic>
        <p:nvPicPr>
          <p:cNvPr id="183" name="Google Shape;18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288" y="22860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None/>
            </a:pPr>
            <a:r>
              <a:rPr b="1" lang="es-ES" sz="3600"/>
              <a:t>Datos sobre las iglesias en redes sociales</a:t>
            </a:r>
            <a:br>
              <a:rPr lang="es-ES" sz="3600"/>
            </a:br>
            <a:endParaRPr sz="3600"/>
          </a:p>
        </p:txBody>
      </p:sp>
      <p:sp>
        <p:nvSpPr>
          <p:cNvPr id="189" name="Google Shape;189;p12"/>
          <p:cNvSpPr txBox="1"/>
          <p:nvPr>
            <p:ph idx="1" type="body"/>
          </p:nvPr>
        </p:nvSpPr>
        <p:spPr>
          <a:xfrm>
            <a:off x="609600" y="2249424"/>
            <a:ext cx="6638528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s-ES" sz="4000"/>
              <a:t>3. El 67% de las iglesias escribe entre 1 y 2 posts a la semana en el blog, mientras que el 33% afirmó que publican más de 3 veces a la semana</a:t>
            </a:r>
            <a:endParaRPr/>
          </a:p>
          <a:p>
            <a:pPr indent="-2031" lvl="0" marL="365760" rtl="0" algn="l">
              <a:spcBef>
                <a:spcPts val="3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4000"/>
          </a:p>
        </p:txBody>
      </p:sp>
      <p:pic>
        <p:nvPicPr>
          <p:cNvPr id="190" name="Google Shape;19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2144" y="2092542"/>
            <a:ext cx="4662264" cy="3496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None/>
            </a:pPr>
            <a:r>
              <a:rPr b="1" lang="es-ES" sz="3600"/>
              <a:t>Datos sobre las iglesias en redes sociales</a:t>
            </a:r>
            <a:br>
              <a:rPr lang="es-ES" sz="3600"/>
            </a:br>
            <a:endParaRPr sz="3600"/>
          </a:p>
        </p:txBody>
      </p:sp>
      <p:sp>
        <p:nvSpPr>
          <p:cNvPr id="196" name="Google Shape;196;p13"/>
          <p:cNvSpPr txBox="1"/>
          <p:nvPr>
            <p:ph idx="1" type="body"/>
          </p:nvPr>
        </p:nvSpPr>
        <p:spPr>
          <a:xfrm>
            <a:off x="5015880" y="2249424"/>
            <a:ext cx="656652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ES" sz="4400"/>
              <a:t>4. El 74% de las iglesias confirmó que no paga a personal externo para gestionar las redes sociales</a:t>
            </a:r>
            <a:endParaRPr/>
          </a:p>
          <a:p>
            <a:pPr indent="0" lvl="0" marL="365760" rtl="0" algn="l">
              <a:spcBef>
                <a:spcPts val="30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4400"/>
          </a:p>
        </p:txBody>
      </p:sp>
      <p:pic>
        <p:nvPicPr>
          <p:cNvPr id="197" name="Google Shape;19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492896"/>
            <a:ext cx="3995936" cy="2996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None/>
            </a:pPr>
            <a:r>
              <a:rPr b="1" lang="es-ES" sz="3600"/>
              <a:t>Datos sobre las iglesias en redes sociales</a:t>
            </a:r>
            <a:br>
              <a:rPr lang="es-ES" sz="3600"/>
            </a:br>
            <a:endParaRPr sz="3600"/>
          </a:p>
        </p:txBody>
      </p:sp>
      <p:sp>
        <p:nvSpPr>
          <p:cNvPr id="203" name="Google Shape;203;p14"/>
          <p:cNvSpPr txBox="1"/>
          <p:nvPr>
            <p:ph idx="1" type="body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s-ES" sz="4000"/>
              <a:t>5. El medio de comunicación más efectivos para las iglesias hasta el momento </a:t>
            </a:r>
            <a:r>
              <a:rPr b="1" lang="es-ES" sz="4000"/>
              <a:t>son las redes sociales</a:t>
            </a:r>
            <a:r>
              <a:rPr lang="es-ES" sz="4000"/>
              <a:t>, seguidas por el llamado puerta a puerta y los periódicos.</a:t>
            </a:r>
            <a:endParaRPr/>
          </a:p>
          <a:p>
            <a:pPr indent="-2031" lvl="0" marL="365760" rtl="0" algn="l">
              <a:spcBef>
                <a:spcPts val="3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4000"/>
          </a:p>
        </p:txBody>
      </p:sp>
      <p:pic>
        <p:nvPicPr>
          <p:cNvPr descr="Resultado de imagen para redes sociales" id="204" name="Google Shape;204;p14"/>
          <p:cNvPicPr preferRelativeResize="0"/>
          <p:nvPr/>
        </p:nvPicPr>
        <p:blipFill rotWithShape="1">
          <a:blip r:embed="rId3">
            <a:alphaModFix/>
          </a:blip>
          <a:srcRect b="16840" l="7560" r="6264" t="5670"/>
          <a:stretch/>
        </p:blipFill>
        <p:spPr>
          <a:xfrm>
            <a:off x="6816080" y="4756836"/>
            <a:ext cx="4766320" cy="2142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rebuchet MS"/>
              <a:buNone/>
            </a:pPr>
            <a:r>
              <a:rPr b="1" lang="es-ES">
                <a:solidFill>
                  <a:srgbClr val="FF0000"/>
                </a:solidFill>
              </a:rPr>
              <a:t>Cómo</a:t>
            </a:r>
            <a:r>
              <a:rPr b="1" lang="es-ES">
                <a:solidFill>
                  <a:srgbClr val="0070C0"/>
                </a:solidFill>
              </a:rPr>
              <a:t> el ministerio juvenil puede iniciar en redes sociales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10" name="Google Shape;210;p15"/>
          <p:cNvSpPr txBox="1"/>
          <p:nvPr>
            <p:ph idx="1" type="body"/>
          </p:nvPr>
        </p:nvSpPr>
        <p:spPr>
          <a:xfrm>
            <a:off x="5519936" y="2564904"/>
            <a:ext cx="6062464" cy="4009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/>
              <a:t>A continuación los pasos que deberían emplear para iniciar su estrategia en redes sociales:</a:t>
            </a:r>
            <a:endParaRPr sz="6600"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800"/>
          </a:p>
        </p:txBody>
      </p:sp>
      <p:pic>
        <p:nvPicPr>
          <p:cNvPr descr="Resultado de imagen para redes sociales" id="211" name="Google Shape;2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7876" y="2564904"/>
            <a:ext cx="5499752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b="1" lang="es-ES">
                <a:solidFill>
                  <a:schemeClr val="dk1"/>
                </a:solidFill>
              </a:rPr>
              <a:t>Iniciar en redes sociales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7" name="Google Shape;217;p16"/>
          <p:cNvSpPr txBox="1"/>
          <p:nvPr>
            <p:ph idx="1" type="body"/>
          </p:nvPr>
        </p:nvSpPr>
        <p:spPr>
          <a:xfrm>
            <a:off x="983432" y="2060848"/>
            <a:ext cx="10225136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s-ES" sz="4400">
                <a:solidFill>
                  <a:srgbClr val="0070C0"/>
                </a:solidFill>
              </a:rPr>
              <a:t>Primero:</a:t>
            </a:r>
            <a:r>
              <a:rPr b="1" lang="es-ES" sz="4400"/>
              <a:t> definir para que quieres utilizar </a:t>
            </a:r>
            <a:r>
              <a:rPr lang="es-ES" sz="4400"/>
              <a:t>las redes sociales. </a:t>
            </a:r>
            <a:endParaRPr sz="4400">
              <a:solidFill>
                <a:srgbClr val="002060"/>
              </a:solidFill>
            </a:endParaRPr>
          </a:p>
        </p:txBody>
      </p:sp>
      <p:pic>
        <p:nvPicPr>
          <p:cNvPr descr="Imagen relacionada" id="218" name="Google Shape;2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9655" y="3573016"/>
            <a:ext cx="5693285" cy="316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"/>
          <p:cNvSpPr txBox="1"/>
          <p:nvPr>
            <p:ph type="title"/>
          </p:nvPr>
        </p:nvSpPr>
        <p:spPr>
          <a:xfrm>
            <a:off x="263352" y="620688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b="1" lang="es-ES"/>
              <a:t>Iniciar en redes sociales</a:t>
            </a:r>
            <a:endParaRPr/>
          </a:p>
        </p:txBody>
      </p:sp>
      <p:sp>
        <p:nvSpPr>
          <p:cNvPr id="224" name="Google Shape;224;p17"/>
          <p:cNvSpPr txBox="1"/>
          <p:nvPr>
            <p:ph idx="1" type="body"/>
          </p:nvPr>
        </p:nvSpPr>
        <p:spPr>
          <a:xfrm>
            <a:off x="551384" y="2060848"/>
            <a:ext cx="9227368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143" lnSpcReduction="20000"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ES" sz="4000">
                <a:solidFill>
                  <a:srgbClr val="0070C0"/>
                </a:solidFill>
              </a:rPr>
              <a:t>Alguno ejemplos del uso de la RS: </a:t>
            </a:r>
            <a:endParaRPr sz="5400">
              <a:solidFill>
                <a:srgbClr val="0070C0"/>
              </a:solidFill>
            </a:endParaRPr>
          </a:p>
          <a:p>
            <a:pPr indent="-246888" lvl="1" marL="658368" rtl="0" algn="l">
              <a:spcBef>
                <a:spcPts val="300"/>
              </a:spcBef>
              <a:spcAft>
                <a:spcPts val="0"/>
              </a:spcAft>
              <a:buSzPct val="100000"/>
              <a:buChar char="▫"/>
            </a:pPr>
            <a:r>
              <a:rPr lang="es-ES" sz="3500">
                <a:solidFill>
                  <a:srgbClr val="002060"/>
                </a:solidFill>
              </a:rPr>
              <a:t>Para evangelizar</a:t>
            </a:r>
            <a:endParaRPr/>
          </a:p>
          <a:p>
            <a:pPr indent="-246888" lvl="1" marL="658368" rtl="0" algn="l">
              <a:spcBef>
                <a:spcPts val="300"/>
              </a:spcBef>
              <a:spcAft>
                <a:spcPts val="0"/>
              </a:spcAft>
              <a:buSzPct val="100000"/>
              <a:buChar char="▫"/>
            </a:pPr>
            <a:r>
              <a:rPr lang="es-ES" sz="3500">
                <a:solidFill>
                  <a:srgbClr val="002060"/>
                </a:solidFill>
              </a:rPr>
              <a:t>Para cadenas de oraciones</a:t>
            </a:r>
            <a:endParaRPr/>
          </a:p>
          <a:p>
            <a:pPr indent="-246888" lvl="1" marL="658368" rtl="0" algn="l">
              <a:spcBef>
                <a:spcPts val="300"/>
              </a:spcBef>
              <a:spcAft>
                <a:spcPts val="0"/>
              </a:spcAft>
              <a:buSzPct val="100000"/>
              <a:buChar char="▫"/>
            </a:pPr>
            <a:r>
              <a:rPr lang="es-ES" sz="3500">
                <a:solidFill>
                  <a:srgbClr val="002060"/>
                </a:solidFill>
              </a:rPr>
              <a:t>Para convertir a no creyentes</a:t>
            </a:r>
            <a:endParaRPr/>
          </a:p>
          <a:p>
            <a:pPr indent="-246888" lvl="1" marL="658368" rtl="0" algn="l">
              <a:spcBef>
                <a:spcPts val="300"/>
              </a:spcBef>
              <a:spcAft>
                <a:spcPts val="0"/>
              </a:spcAft>
              <a:buSzPct val="100000"/>
              <a:buChar char="▫"/>
            </a:pPr>
            <a:r>
              <a:rPr lang="es-ES" sz="3500">
                <a:solidFill>
                  <a:srgbClr val="002060"/>
                </a:solidFill>
              </a:rPr>
              <a:t>Para promocionar las actividades juveniles</a:t>
            </a:r>
            <a:endParaRPr/>
          </a:p>
          <a:p>
            <a:pPr indent="-246888" lvl="1" marL="658368" rtl="0" algn="l">
              <a:spcBef>
                <a:spcPts val="300"/>
              </a:spcBef>
              <a:spcAft>
                <a:spcPts val="0"/>
              </a:spcAft>
              <a:buSzPct val="100000"/>
              <a:buChar char="▫"/>
            </a:pPr>
            <a:r>
              <a:rPr lang="es-ES" sz="3500">
                <a:solidFill>
                  <a:srgbClr val="002060"/>
                </a:solidFill>
              </a:rPr>
              <a:t>Para promocionar las actividades de la iglesia</a:t>
            </a:r>
            <a:endParaRPr/>
          </a:p>
          <a:p>
            <a:pPr indent="-246888" lvl="1" marL="658368" rtl="0" algn="l">
              <a:spcBef>
                <a:spcPts val="300"/>
              </a:spcBef>
              <a:spcAft>
                <a:spcPts val="0"/>
              </a:spcAft>
              <a:buSzPct val="100000"/>
              <a:buChar char="▫"/>
            </a:pPr>
            <a:r>
              <a:rPr lang="es-ES" sz="3500">
                <a:solidFill>
                  <a:srgbClr val="002060"/>
                </a:solidFill>
              </a:rPr>
              <a:t>Para interactuar con los asistentes de la iglesia</a:t>
            </a:r>
            <a:endParaRPr/>
          </a:p>
        </p:txBody>
      </p:sp>
      <p:pic>
        <p:nvPicPr>
          <p:cNvPr descr="Imagen relacionada" id="225" name="Google Shape;2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6216" y="1530845"/>
            <a:ext cx="4084712" cy="2692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rebuchet MS"/>
              <a:buNone/>
            </a:pPr>
            <a:r>
              <a:rPr b="1" lang="es-ES" sz="2800"/>
              <a:t>Iniciar en redes sociales</a:t>
            </a:r>
            <a:endParaRPr sz="2800"/>
          </a:p>
        </p:txBody>
      </p:sp>
      <p:pic>
        <p:nvPicPr>
          <p:cNvPr descr="Imagen relacionada" id="231" name="Google Shape;231;p18"/>
          <p:cNvPicPr preferRelativeResize="0"/>
          <p:nvPr/>
        </p:nvPicPr>
        <p:blipFill rotWithShape="1">
          <a:blip r:embed="rId3">
            <a:alphaModFix/>
          </a:blip>
          <a:srcRect b="0" l="17368" r="15329" t="0"/>
          <a:stretch/>
        </p:blipFill>
        <p:spPr>
          <a:xfrm>
            <a:off x="6816081" y="2085950"/>
            <a:ext cx="5375920" cy="474103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8"/>
          <p:cNvSpPr txBox="1"/>
          <p:nvPr/>
        </p:nvSpPr>
        <p:spPr>
          <a:xfrm>
            <a:off x="609600" y="2249424"/>
            <a:ext cx="692656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Georgia"/>
              <a:buChar char="•"/>
            </a:pPr>
            <a:r>
              <a:rPr b="1" i="0" lang="es-ES" sz="4000" u="none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Segundo: </a:t>
            </a:r>
            <a:r>
              <a:rPr b="0" i="0" lang="es-ES" sz="4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hacer </a:t>
            </a:r>
            <a:r>
              <a:rPr b="1" i="0" lang="es-ES" sz="4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 listado de todo el contenido</a:t>
            </a:r>
            <a:r>
              <a:rPr b="0" i="0" lang="es-ES" sz="4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que tiene el ministerio juvenil y la iglesia para compartir en redes sociales</a:t>
            </a:r>
            <a:endParaRPr b="0" i="0" sz="5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031" lvl="0" marL="36576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Georgia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"/>
          <p:cNvSpPr txBox="1"/>
          <p:nvPr>
            <p:ph type="title"/>
          </p:nvPr>
        </p:nvSpPr>
        <p:spPr>
          <a:xfrm>
            <a:off x="1981200" y="1124744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rebuchet MS"/>
              <a:buNone/>
            </a:pPr>
            <a:r>
              <a:rPr b="1" lang="es-ES" sz="2800"/>
              <a:t>Iniciar en redes sociales</a:t>
            </a:r>
            <a:endParaRPr sz="2800"/>
          </a:p>
        </p:txBody>
      </p:sp>
      <p:sp>
        <p:nvSpPr>
          <p:cNvPr id="238" name="Google Shape;238;p19"/>
          <p:cNvSpPr txBox="1"/>
          <p:nvPr>
            <p:ph idx="1" type="body"/>
          </p:nvPr>
        </p:nvSpPr>
        <p:spPr>
          <a:xfrm>
            <a:off x="6508120" y="1936845"/>
            <a:ext cx="54864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222" lnSpcReduction="20000"/>
          </a:bodyPr>
          <a:lstStyle/>
          <a:p>
            <a:pPr indent="-256094" lvl="0" marL="36576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es-ES" sz="3600">
                <a:solidFill>
                  <a:srgbClr val="0070C0"/>
                </a:solidFill>
              </a:rPr>
              <a:t>Tercero:</a:t>
            </a:r>
            <a:r>
              <a:rPr lang="es-ES" sz="3600"/>
              <a:t> </a:t>
            </a:r>
            <a:r>
              <a:rPr b="1" lang="es-ES" sz="3600"/>
              <a:t>abrir o crear los perfiles </a:t>
            </a:r>
            <a:r>
              <a:rPr lang="es-ES" sz="3600"/>
              <a:t>en las distintas redes sociales, como mencionaba antes las redes sociales más utilizada por las iglesias son Facebook, Twitter, Instagram u otros. </a:t>
            </a:r>
            <a:endParaRPr sz="4800"/>
          </a:p>
        </p:txBody>
      </p:sp>
      <p:pic>
        <p:nvPicPr>
          <p:cNvPr descr="Imagen relacionada" id="239" name="Google Shape;2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867" y="2334235"/>
            <a:ext cx="6249253" cy="3927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/>
          <p:nvPr>
            <p:ph idx="1" type="body"/>
          </p:nvPr>
        </p:nvSpPr>
        <p:spPr>
          <a:xfrm>
            <a:off x="290401" y="1475200"/>
            <a:ext cx="5553000" cy="51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s-ES" sz="4000"/>
              <a:t>Está claro que a las iglesias (el ministerio juvenil) aún le queda un largo recorrido en las redes sociales. 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 sz="4000"/>
          </a:p>
        </p:txBody>
      </p:sp>
      <p:pic>
        <p:nvPicPr>
          <p:cNvPr id="120" name="Google Shape;1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475200"/>
            <a:ext cx="6408713" cy="4806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rebuchet MS"/>
              <a:buNone/>
            </a:pPr>
            <a:r>
              <a:rPr b="1" lang="es-ES" sz="2800"/>
              <a:t>Iniciar en redes sociales</a:t>
            </a:r>
            <a:endParaRPr sz="2800"/>
          </a:p>
        </p:txBody>
      </p:sp>
      <p:sp>
        <p:nvSpPr>
          <p:cNvPr id="245" name="Google Shape;245;p20"/>
          <p:cNvSpPr txBox="1"/>
          <p:nvPr>
            <p:ph idx="1" type="body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365760" rtl="0" algn="l"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b="1" lang="es-ES" sz="4400">
                <a:solidFill>
                  <a:srgbClr val="0070C0"/>
                </a:solidFill>
              </a:rPr>
              <a:t>Cuarto paso: </a:t>
            </a:r>
            <a:r>
              <a:rPr b="1" lang="es-ES" sz="4400"/>
              <a:t>configurar los perfiles</a:t>
            </a:r>
            <a:r>
              <a:rPr lang="es-ES" sz="4400"/>
              <a:t> con toda la información de la iglesia</a:t>
            </a:r>
            <a:endParaRPr sz="6000"/>
          </a:p>
          <a:p>
            <a:pPr indent="0" lvl="0" marL="365760" rtl="0" algn="l">
              <a:spcBef>
                <a:spcPts val="30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4400"/>
          </a:p>
        </p:txBody>
      </p:sp>
      <p:pic>
        <p:nvPicPr>
          <p:cNvPr descr="Resultado de imagen para crea perfil redes sociales" id="246" name="Google Shape;24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2184" y="3838575"/>
            <a:ext cx="3799736" cy="2924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rebuchet MS"/>
              <a:buNone/>
            </a:pPr>
            <a:r>
              <a:rPr b="1" lang="es-ES" sz="2800"/>
              <a:t>Iniciar en redes sociales</a:t>
            </a:r>
            <a:endParaRPr sz="2800"/>
          </a:p>
        </p:txBody>
      </p:sp>
      <p:sp>
        <p:nvSpPr>
          <p:cNvPr id="252" name="Google Shape;252;p21"/>
          <p:cNvSpPr txBox="1"/>
          <p:nvPr>
            <p:ph idx="1" type="body"/>
          </p:nvPr>
        </p:nvSpPr>
        <p:spPr>
          <a:xfrm>
            <a:off x="630312" y="1988840"/>
            <a:ext cx="109728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1" lang="es-ES" sz="3600">
                <a:solidFill>
                  <a:srgbClr val="0070C0"/>
                </a:solidFill>
              </a:rPr>
              <a:t>Quinto paso: </a:t>
            </a:r>
            <a:r>
              <a:rPr lang="es-ES" sz="3600"/>
              <a:t>iniciar la gestión online de la iglesia en redes sociales </a:t>
            </a:r>
            <a:r>
              <a:rPr b="1" lang="es-ES" sz="3600"/>
              <a:t>compartiendo contenido de interés para los usuarios</a:t>
            </a:r>
            <a:r>
              <a:rPr lang="es-ES" sz="3600"/>
              <a:t>, respondiendo a los comentarios y mensajes, entablando conversaciones, etc…</a:t>
            </a:r>
            <a:endParaRPr sz="4800"/>
          </a:p>
        </p:txBody>
      </p:sp>
      <p:pic>
        <p:nvPicPr>
          <p:cNvPr descr="Imagen relacionada" id="253" name="Google Shape;25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2105" y="4220915"/>
            <a:ext cx="5159896" cy="2770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para resultados redes sociales" id="258" name="Google Shape;25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1984" y="3470210"/>
            <a:ext cx="4418856" cy="338779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2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rebuchet MS"/>
              <a:buNone/>
            </a:pPr>
            <a:r>
              <a:rPr b="1" lang="es-ES" sz="2800"/>
              <a:t>Iniciar en redes sociales</a:t>
            </a:r>
            <a:endParaRPr sz="2800"/>
          </a:p>
        </p:txBody>
      </p:sp>
      <p:sp>
        <p:nvSpPr>
          <p:cNvPr id="260" name="Google Shape;260;p22"/>
          <p:cNvSpPr txBox="1"/>
          <p:nvPr>
            <p:ph idx="1" type="body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365760" rtl="0" algn="l"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b="1" lang="es-ES" sz="4400">
                <a:solidFill>
                  <a:srgbClr val="0070C0"/>
                </a:solidFill>
              </a:rPr>
              <a:t>Sexto paso:</a:t>
            </a:r>
            <a:r>
              <a:rPr lang="es-ES" sz="4400"/>
              <a:t> </a:t>
            </a:r>
            <a:r>
              <a:rPr b="1" lang="es-ES" sz="4400"/>
              <a:t>mide los resultados </a:t>
            </a:r>
            <a:r>
              <a:rPr lang="es-ES" sz="4400"/>
              <a:t>de las distintas acciones para ver cuales te funcionan mejor.</a:t>
            </a:r>
            <a:endParaRPr sz="6000"/>
          </a:p>
          <a:p>
            <a:pPr indent="0" lvl="0" marL="365760" rtl="0" algn="l">
              <a:spcBef>
                <a:spcPts val="30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4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"/>
          <p:cNvSpPr txBox="1"/>
          <p:nvPr>
            <p:ph type="title"/>
          </p:nvPr>
        </p:nvSpPr>
        <p:spPr>
          <a:xfrm>
            <a:off x="695400" y="836712"/>
            <a:ext cx="10972800" cy="1445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Trebuchet MS"/>
              <a:buNone/>
            </a:pPr>
            <a:r>
              <a:rPr b="1" lang="es-ES" sz="4800">
                <a:solidFill>
                  <a:srgbClr val="00B050"/>
                </a:solidFill>
              </a:rPr>
              <a:t>Mejores prácticas para las iglesias en redes sociales </a:t>
            </a:r>
            <a:endParaRPr sz="4800">
              <a:solidFill>
                <a:srgbClr val="00B050"/>
              </a:solidFill>
            </a:endParaRPr>
          </a:p>
        </p:txBody>
      </p:sp>
      <p:sp>
        <p:nvSpPr>
          <p:cNvPr id="266" name="Google Shape;266;p23"/>
          <p:cNvSpPr txBox="1"/>
          <p:nvPr>
            <p:ph idx="1" type="body"/>
          </p:nvPr>
        </p:nvSpPr>
        <p:spPr>
          <a:xfrm>
            <a:off x="5303912" y="2485645"/>
            <a:ext cx="6220272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s-ES" sz="4000"/>
              <a:t>Intenta involucrar al líder de la iglesia de vez en cuando en las publicaciones, </a:t>
            </a:r>
            <a:r>
              <a:rPr b="1" lang="es-ES" sz="4000">
                <a:solidFill>
                  <a:srgbClr val="0070C0"/>
                </a:solidFill>
              </a:rPr>
              <a:t>los fans esperan ese tipo de publicaciones.</a:t>
            </a:r>
            <a:endParaRPr b="1" sz="5400">
              <a:solidFill>
                <a:srgbClr val="0070C0"/>
              </a:solidFill>
            </a:endParaRPr>
          </a:p>
          <a:p>
            <a:pPr indent="-2031" lvl="0" marL="365760" rtl="0" algn="l">
              <a:spcBef>
                <a:spcPts val="3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4000"/>
          </a:p>
        </p:txBody>
      </p:sp>
      <p:pic>
        <p:nvPicPr>
          <p:cNvPr descr="Resultado de imagen para entrevista redes sociales" id="267" name="Google Shape;267;p23"/>
          <p:cNvPicPr preferRelativeResize="0"/>
          <p:nvPr/>
        </p:nvPicPr>
        <p:blipFill rotWithShape="1">
          <a:blip r:embed="rId3">
            <a:alphaModFix/>
          </a:blip>
          <a:srcRect b="0" l="23064" r="19703" t="0"/>
          <a:stretch/>
        </p:blipFill>
        <p:spPr>
          <a:xfrm>
            <a:off x="479376" y="2636912"/>
            <a:ext cx="4824536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rebuchet MS"/>
              <a:buNone/>
            </a:pPr>
            <a:r>
              <a:rPr b="1" lang="es-ES" sz="3200"/>
              <a:t>Mejores prácticas para las iglesias en redes sociales </a:t>
            </a:r>
            <a:endParaRPr sz="3200"/>
          </a:p>
        </p:txBody>
      </p:sp>
      <p:sp>
        <p:nvSpPr>
          <p:cNvPr id="273" name="Google Shape;273;p24"/>
          <p:cNvSpPr txBox="1"/>
          <p:nvPr>
            <p:ph idx="1" type="body"/>
          </p:nvPr>
        </p:nvSpPr>
        <p:spPr>
          <a:xfrm>
            <a:off x="609600" y="2249424"/>
            <a:ext cx="6710536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365760" rtl="0" algn="l"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s-ES" sz="4400"/>
              <a:t>Cada vez que publiques algún contenido </a:t>
            </a:r>
            <a:r>
              <a:rPr b="1" lang="es-ES" sz="4400">
                <a:solidFill>
                  <a:srgbClr val="0070C0"/>
                </a:solidFill>
              </a:rPr>
              <a:t>hazlo tan bueno </a:t>
            </a:r>
            <a:r>
              <a:rPr lang="es-ES" sz="4400"/>
              <a:t>que tus usuarios quieran comentarlo y compartirlo.</a:t>
            </a:r>
            <a:endParaRPr sz="6000"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4400"/>
              <a:buNone/>
            </a:pPr>
            <a:r>
              <a:rPr lang="es-ES" sz="4400"/>
              <a:t> </a:t>
            </a:r>
            <a:endParaRPr sz="6000"/>
          </a:p>
          <a:p>
            <a:pPr indent="0" lvl="0" marL="365760" rtl="0" algn="l">
              <a:spcBef>
                <a:spcPts val="30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4400"/>
          </a:p>
        </p:txBody>
      </p:sp>
      <p:pic>
        <p:nvPicPr>
          <p:cNvPr descr="Resultado de imagen para contenido viral redes sociales" id="274" name="Google Shape;274;p24"/>
          <p:cNvPicPr preferRelativeResize="0"/>
          <p:nvPr/>
        </p:nvPicPr>
        <p:blipFill rotWithShape="1">
          <a:blip r:embed="rId3">
            <a:alphaModFix/>
          </a:blip>
          <a:srcRect b="-3636" l="21724" r="20055" t="3637"/>
          <a:stretch/>
        </p:blipFill>
        <p:spPr>
          <a:xfrm>
            <a:off x="7075463" y="2506980"/>
            <a:ext cx="4997201" cy="3946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rebuchet MS"/>
              <a:buNone/>
            </a:pPr>
            <a:r>
              <a:rPr b="1" lang="es-ES" sz="2800"/>
              <a:t>Mejores prácticas para las iglesias en redes sociales </a:t>
            </a:r>
            <a:endParaRPr sz="2800"/>
          </a:p>
        </p:txBody>
      </p:sp>
      <p:sp>
        <p:nvSpPr>
          <p:cNvPr id="280" name="Google Shape;280;p25"/>
          <p:cNvSpPr txBox="1"/>
          <p:nvPr>
            <p:ph idx="1" type="body"/>
          </p:nvPr>
        </p:nvSpPr>
        <p:spPr>
          <a:xfrm>
            <a:off x="4943872" y="2276872"/>
            <a:ext cx="6912768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s-ES" sz="4000"/>
              <a:t>Comparte contenido audiovisual (imágenes, infografías, vídeos, podcasts).</a:t>
            </a:r>
            <a:endParaRPr sz="5400"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4000"/>
              <a:buChar char="•"/>
            </a:pPr>
            <a:r>
              <a:rPr lang="es-ES" sz="4000"/>
              <a:t>Hazle preguntas a tus usuarios en redes sociales.</a:t>
            </a:r>
            <a:endParaRPr sz="5400"/>
          </a:p>
          <a:p>
            <a:pPr indent="-2031" lvl="0" marL="365760" rtl="0" algn="l">
              <a:spcBef>
                <a:spcPts val="3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4000"/>
          </a:p>
        </p:txBody>
      </p:sp>
      <p:pic>
        <p:nvPicPr>
          <p:cNvPr descr="Resultado de imagen para contenido viral redes sociales" id="281" name="Google Shape;28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24" y="2564904"/>
            <a:ext cx="4785048" cy="3379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rebuchet MS"/>
              <a:buNone/>
            </a:pPr>
            <a:r>
              <a:rPr b="1" lang="es-ES" sz="2800"/>
              <a:t>Mejores prácticas para las iglesias en redes sociales </a:t>
            </a:r>
            <a:endParaRPr sz="2800"/>
          </a:p>
        </p:txBody>
      </p:sp>
      <p:sp>
        <p:nvSpPr>
          <p:cNvPr id="287" name="Google Shape;287;p26"/>
          <p:cNvSpPr txBox="1"/>
          <p:nvPr>
            <p:ph idx="1" type="body"/>
          </p:nvPr>
        </p:nvSpPr>
        <p:spPr>
          <a:xfrm>
            <a:off x="609600" y="2249424"/>
            <a:ext cx="764664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s-ES" sz="4000"/>
              <a:t>Ofrece retransmisiones en streaming de los eventos de tu iglesia en exclusiva para tus seguidores, esto se puede hacer en una pestaña de Facebook.</a:t>
            </a:r>
            <a:endParaRPr sz="5400"/>
          </a:p>
        </p:txBody>
      </p:sp>
      <p:pic>
        <p:nvPicPr>
          <p:cNvPr descr="Resultado de imagen para streaming redes sociales" id="288" name="Google Shape;288;p26"/>
          <p:cNvPicPr preferRelativeResize="0"/>
          <p:nvPr/>
        </p:nvPicPr>
        <p:blipFill rotWithShape="1">
          <a:blip r:embed="rId3">
            <a:alphaModFix/>
          </a:blip>
          <a:srcRect b="0" l="0" r="19355" t="0"/>
          <a:stretch/>
        </p:blipFill>
        <p:spPr>
          <a:xfrm>
            <a:off x="8256240" y="2471474"/>
            <a:ext cx="3935760" cy="2901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rebuchet MS"/>
              <a:buNone/>
            </a:pPr>
            <a:r>
              <a:rPr b="1" lang="es-ES" sz="2800"/>
              <a:t>Mejores prácticas para las iglesias en redes sociales </a:t>
            </a:r>
            <a:endParaRPr sz="2800"/>
          </a:p>
        </p:txBody>
      </p:sp>
      <p:sp>
        <p:nvSpPr>
          <p:cNvPr id="294" name="Google Shape;294;p27"/>
          <p:cNvSpPr txBox="1"/>
          <p:nvPr>
            <p:ph idx="1" type="body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365760" rtl="0" algn="l"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s-ES" sz="4400"/>
              <a:t>Ten siempre publicada una agenda actualizada de los eventos de tu iglesia.</a:t>
            </a:r>
            <a:endParaRPr sz="6000"/>
          </a:p>
        </p:txBody>
      </p:sp>
      <p:pic>
        <p:nvPicPr>
          <p:cNvPr descr="Resultado de imagen para agenda redes sociales" id="295" name="Google Shape;29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3672" y="3933056"/>
            <a:ext cx="5578232" cy="2789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rebuchet MS"/>
              <a:buNone/>
            </a:pPr>
            <a:r>
              <a:rPr b="1" lang="es-ES" sz="2800"/>
              <a:t>Mejores prácticas para las iglesias en redes sociales </a:t>
            </a:r>
            <a:endParaRPr sz="2800"/>
          </a:p>
        </p:txBody>
      </p:sp>
      <p:sp>
        <p:nvSpPr>
          <p:cNvPr id="301" name="Google Shape;301;p28"/>
          <p:cNvSpPr txBox="1"/>
          <p:nvPr>
            <p:ph idx="1" type="body"/>
          </p:nvPr>
        </p:nvSpPr>
        <p:spPr>
          <a:xfrm>
            <a:off x="609600" y="2249424"/>
            <a:ext cx="9518848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s-ES" sz="3600"/>
              <a:t>No separes el mundo online del offline, por ejemplo: </a:t>
            </a:r>
            <a:endParaRPr sz="4800"/>
          </a:p>
          <a:p>
            <a:pPr indent="-246887" lvl="1" marL="658368" rtl="0" algn="l">
              <a:spcBef>
                <a:spcPts val="300"/>
              </a:spcBef>
              <a:spcAft>
                <a:spcPts val="0"/>
              </a:spcAft>
              <a:buSzPts val="3200"/>
              <a:buChar char="▫"/>
            </a:pPr>
            <a:r>
              <a:rPr b="1" lang="es-ES" sz="3200">
                <a:solidFill>
                  <a:srgbClr val="0070C0"/>
                </a:solidFill>
              </a:rPr>
              <a:t>Del offline al online </a:t>
            </a:r>
            <a:r>
              <a:rPr lang="es-ES" sz="3200"/>
              <a:t>–  </a:t>
            </a:r>
            <a:r>
              <a:rPr lang="es-ES" sz="3200">
                <a:solidFill>
                  <a:schemeClr val="dk1"/>
                </a:solidFill>
              </a:rPr>
              <a:t>comparte en redes sociales las imágenes de un evento de tu iglesia en Facebook</a:t>
            </a:r>
            <a:endParaRPr sz="4400">
              <a:solidFill>
                <a:schemeClr val="dk1"/>
              </a:solidFill>
            </a:endParaRPr>
          </a:p>
          <a:p>
            <a:pPr indent="-246887" lvl="1" marL="658368" rtl="0" algn="l">
              <a:spcBef>
                <a:spcPts val="300"/>
              </a:spcBef>
              <a:spcAft>
                <a:spcPts val="0"/>
              </a:spcAft>
              <a:buSzPts val="3200"/>
              <a:buChar char="▫"/>
            </a:pPr>
            <a:r>
              <a:rPr b="1" lang="es-ES" sz="3200">
                <a:solidFill>
                  <a:srgbClr val="0070C0"/>
                </a:solidFill>
              </a:rPr>
              <a:t>Del online al offline </a:t>
            </a:r>
            <a:r>
              <a:rPr lang="es-ES" sz="3200"/>
              <a:t>- </a:t>
            </a:r>
            <a:r>
              <a:rPr lang="es-ES" sz="3200">
                <a:solidFill>
                  <a:schemeClr val="dk1"/>
                </a:solidFill>
              </a:rPr>
              <a:t>anuncia mediante carteles en tu iglesia los perfiles en redes sociales que tienes para que te puedan seguir.</a:t>
            </a:r>
            <a:endParaRPr sz="4400">
              <a:solidFill>
                <a:schemeClr val="dk1"/>
              </a:solidFill>
            </a:endParaRPr>
          </a:p>
        </p:txBody>
      </p:sp>
      <p:pic>
        <p:nvPicPr>
          <p:cNvPr descr="Resultado de imagen para offline online" id="302" name="Google Shape;30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2344" y="4293096"/>
            <a:ext cx="3087052" cy="1895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rebuchet MS"/>
              <a:buNone/>
            </a:pPr>
            <a:r>
              <a:rPr b="1" lang="es-ES" sz="2800"/>
              <a:t>Mejores prácticas para las iglesias en redes sociales </a:t>
            </a:r>
            <a:endParaRPr sz="2800"/>
          </a:p>
        </p:txBody>
      </p:sp>
      <p:sp>
        <p:nvSpPr>
          <p:cNvPr id="308" name="Google Shape;308;p29"/>
          <p:cNvSpPr txBox="1"/>
          <p:nvPr>
            <p:ph idx="1" type="body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s-ES" sz="3200"/>
              <a:t>Realizar una documento de preguntas básicas que los fans pueden tener de tu iglesia.</a:t>
            </a:r>
            <a:endParaRPr sz="4400"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3200"/>
              <a:buChar char="•"/>
            </a:pPr>
            <a:r>
              <a:rPr lang="es-ES" sz="3200"/>
              <a:t>Mantén una constancia en tus publicaciones pero no llegues a ser </a:t>
            </a:r>
            <a:r>
              <a:rPr lang="es-ES" sz="3200">
                <a:solidFill>
                  <a:srgbClr val="FF0000"/>
                </a:solidFill>
              </a:rPr>
              <a:t>SPAM</a:t>
            </a:r>
            <a:r>
              <a:rPr lang="es-ES" sz="3200"/>
              <a:t>.</a:t>
            </a:r>
            <a:endParaRPr sz="4400"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</p:txBody>
      </p:sp>
      <p:pic>
        <p:nvPicPr>
          <p:cNvPr descr="Resultado de imagen para no spams redes sociales" id="309" name="Google Shape;30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0216" y="3977268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>
            <p:ph type="title"/>
          </p:nvPr>
        </p:nvSpPr>
        <p:spPr>
          <a:xfrm>
            <a:off x="617384" y="1150016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rebuchet MS"/>
              <a:buNone/>
            </a:pPr>
            <a:r>
              <a:rPr b="1" lang="es-ES">
                <a:solidFill>
                  <a:srgbClr val="0070C0"/>
                </a:solidFill>
              </a:rPr>
              <a:t>Algunas razones del beneficio de las Redes Sociales:</a:t>
            </a:r>
            <a:endParaRPr/>
          </a:p>
        </p:txBody>
      </p:sp>
      <p:sp>
        <p:nvSpPr>
          <p:cNvPr id="126" name="Google Shape;126;p3"/>
          <p:cNvSpPr txBox="1"/>
          <p:nvPr>
            <p:ph idx="1" type="body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s-ES" sz="4000"/>
              <a:t>Pueden extender su comunicación más allá de los muros del templo o del lugar de reunión inclusive a nivel internacional.</a:t>
            </a:r>
            <a:endParaRPr/>
          </a:p>
          <a:p>
            <a:pPr indent="-2031" lvl="0" marL="365760" rtl="0" algn="l">
              <a:spcBef>
                <a:spcPts val="3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4000"/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 b="15499" l="0" r="0" t="20216"/>
          <a:stretch/>
        </p:blipFill>
        <p:spPr>
          <a:xfrm>
            <a:off x="6744072" y="4122913"/>
            <a:ext cx="5618499" cy="2708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rebuchet MS"/>
              <a:buNone/>
            </a:pPr>
            <a:r>
              <a:rPr b="1" lang="es-ES" sz="2800"/>
              <a:t>Mejores prácticas para las iglesias en redes sociales </a:t>
            </a:r>
            <a:endParaRPr sz="2800"/>
          </a:p>
        </p:txBody>
      </p:sp>
      <p:sp>
        <p:nvSpPr>
          <p:cNvPr id="315" name="Google Shape;315;p30"/>
          <p:cNvSpPr txBox="1"/>
          <p:nvPr>
            <p:ph idx="1" type="body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s-ES" sz="3200"/>
              <a:t>Las redes sociales son para conversar, </a:t>
            </a:r>
            <a:r>
              <a:rPr lang="es-ES" sz="3200">
                <a:solidFill>
                  <a:srgbClr val="0070C0"/>
                </a:solidFill>
              </a:rPr>
              <a:t>habilita el muro de Facebook</a:t>
            </a:r>
            <a:r>
              <a:rPr lang="es-ES" sz="3200"/>
              <a:t> para que tu comunidad se pueda comunicar contigo más abiertamente.</a:t>
            </a:r>
            <a:endParaRPr sz="4400"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4400"/>
          </a:p>
          <a:p>
            <a:pPr indent="-52832" lvl="0" marL="365760" rtl="0" algn="l">
              <a:spcBef>
                <a:spcPts val="3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</p:txBody>
      </p:sp>
      <p:pic>
        <p:nvPicPr>
          <p:cNvPr descr="Resultado de imagen para muro redes sociales" id="316" name="Google Shape;31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0189" y="3818070"/>
            <a:ext cx="5991622" cy="2796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Trebuchet MS"/>
              <a:buNone/>
            </a:pPr>
            <a:r>
              <a:rPr b="1" lang="es-ES" sz="4400">
                <a:solidFill>
                  <a:srgbClr val="00B050"/>
                </a:solidFill>
              </a:rPr>
              <a:t>Recomendaciones finales</a:t>
            </a:r>
            <a:endParaRPr sz="4400">
              <a:solidFill>
                <a:srgbClr val="00B050"/>
              </a:solidFill>
            </a:endParaRPr>
          </a:p>
        </p:txBody>
      </p:sp>
      <p:sp>
        <p:nvSpPr>
          <p:cNvPr id="322" name="Google Shape;322;p31"/>
          <p:cNvSpPr txBox="1"/>
          <p:nvPr>
            <p:ph idx="1" type="body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365760" rtl="0" algn="l"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s-ES" sz="4400"/>
              <a:t>Se tú mismo, no pretendas ser otra persona.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2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Trebuchet MS"/>
              <a:buNone/>
            </a:pPr>
            <a:r>
              <a:rPr b="1" lang="es-ES" sz="4400">
                <a:solidFill>
                  <a:srgbClr val="00B050"/>
                </a:solidFill>
              </a:rPr>
              <a:t>Recomendaciones finales</a:t>
            </a:r>
            <a:endParaRPr sz="4400">
              <a:solidFill>
                <a:srgbClr val="00B050"/>
              </a:solidFill>
            </a:endParaRPr>
          </a:p>
        </p:txBody>
      </p:sp>
      <p:sp>
        <p:nvSpPr>
          <p:cNvPr id="328" name="Google Shape;328;p32"/>
          <p:cNvSpPr txBox="1"/>
          <p:nvPr>
            <p:ph idx="1" type="body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365760" rtl="0" algn="l"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s-ES" sz="4400"/>
              <a:t>Debes cuidar las frecuencias de tus publicaciones. </a:t>
            </a:r>
            <a:endParaRPr/>
          </a:p>
          <a:p>
            <a:pPr indent="0" lvl="0" marL="365760" rtl="0" algn="l">
              <a:spcBef>
                <a:spcPts val="30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4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3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Trebuchet MS"/>
              <a:buNone/>
            </a:pPr>
            <a:r>
              <a:rPr b="1" lang="es-ES" sz="4400">
                <a:solidFill>
                  <a:srgbClr val="00B050"/>
                </a:solidFill>
              </a:rPr>
              <a:t>Recomendaciones finales</a:t>
            </a:r>
            <a:endParaRPr sz="4400">
              <a:solidFill>
                <a:srgbClr val="00B050"/>
              </a:solidFill>
            </a:endParaRPr>
          </a:p>
        </p:txBody>
      </p:sp>
      <p:sp>
        <p:nvSpPr>
          <p:cNvPr id="334" name="Google Shape;334;p33"/>
          <p:cNvSpPr txBox="1"/>
          <p:nvPr>
            <p:ph idx="1" type="body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s-ES" sz="3600">
                <a:solidFill>
                  <a:srgbClr val="0070C0"/>
                </a:solidFill>
              </a:rPr>
              <a:t>Hay que dedicar algo de tiempo</a:t>
            </a:r>
            <a:r>
              <a:rPr lang="es-ES" sz="3600"/>
              <a:t>, lee los comentarios, responde, tienes que hacer sentir que estás presente.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800"/>
          </a:p>
          <a:p>
            <a:pPr indent="-27431" lvl="0" marL="365760" rtl="0" algn="l">
              <a:spcBef>
                <a:spcPts val="3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Trebuchet MS"/>
              <a:buNone/>
            </a:pPr>
            <a:r>
              <a:rPr b="1" lang="es-ES" sz="4400">
                <a:solidFill>
                  <a:srgbClr val="00B050"/>
                </a:solidFill>
              </a:rPr>
              <a:t>Recomendaciones finales</a:t>
            </a:r>
            <a:endParaRPr sz="4400">
              <a:solidFill>
                <a:srgbClr val="00B050"/>
              </a:solidFill>
            </a:endParaRPr>
          </a:p>
        </p:txBody>
      </p:sp>
      <p:sp>
        <p:nvSpPr>
          <p:cNvPr id="340" name="Google Shape;340;p34"/>
          <p:cNvSpPr txBox="1"/>
          <p:nvPr>
            <p:ph idx="1" type="body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s-ES" sz="4000"/>
              <a:t>Mantén una comunicación permanente con palabras de animo.</a:t>
            </a:r>
            <a:endParaRPr sz="5400"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sz="5400"/>
          </a:p>
          <a:p>
            <a:pPr indent="-2031" lvl="0" marL="365760" rtl="0" algn="l">
              <a:spcBef>
                <a:spcPts val="3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4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"/>
          <p:cNvSpPr txBox="1"/>
          <p:nvPr>
            <p:ph idx="1" type="body"/>
          </p:nvPr>
        </p:nvSpPr>
        <p:spPr>
          <a:xfrm>
            <a:off x="488216" y="1412776"/>
            <a:ext cx="109728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rtl="0" algn="ctr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s-ES" sz="3600"/>
              <a:t>Dios te ayude en el ministerio de la evangelización a través de las redes sociales.</a:t>
            </a:r>
            <a:endParaRPr/>
          </a:p>
          <a:p>
            <a:pPr indent="0" lvl="0" marL="109728" rtl="0" algn="ctr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/>
          </a:p>
          <a:p>
            <a:pPr indent="0" lvl="0" marL="109728" rtl="0" algn="ctr">
              <a:spcBef>
                <a:spcPts val="300"/>
              </a:spcBef>
              <a:spcAft>
                <a:spcPts val="0"/>
              </a:spcAft>
              <a:buSzPts val="4400"/>
              <a:buNone/>
            </a:pPr>
            <a:r>
              <a:rPr b="1" lang="es-ES" sz="4400">
                <a:solidFill>
                  <a:srgbClr val="0070C0"/>
                </a:solidFill>
              </a:rPr>
              <a:t>Éxitos</a:t>
            </a:r>
            <a:endParaRPr/>
          </a:p>
        </p:txBody>
      </p:sp>
      <p:pic>
        <p:nvPicPr>
          <p:cNvPr id="346" name="Google Shape;346;p35"/>
          <p:cNvPicPr preferRelativeResize="0"/>
          <p:nvPr/>
        </p:nvPicPr>
        <p:blipFill rotWithShape="1">
          <a:blip r:embed="rId3">
            <a:alphaModFix/>
          </a:blip>
          <a:srcRect b="25641" l="0" r="0" t="16900"/>
          <a:stretch/>
        </p:blipFill>
        <p:spPr>
          <a:xfrm>
            <a:off x="1591587" y="3717032"/>
            <a:ext cx="8766057" cy="298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rebuchet MS"/>
              <a:buNone/>
            </a:pPr>
            <a:r>
              <a:rPr lang="es-ES">
                <a:solidFill>
                  <a:srgbClr val="0070C0"/>
                </a:solidFill>
              </a:rPr>
              <a:t>Algunas razones del beneficio de las redes Sociales:</a:t>
            </a:r>
            <a:endParaRPr/>
          </a:p>
        </p:txBody>
      </p:sp>
      <p:sp>
        <p:nvSpPr>
          <p:cNvPr id="133" name="Google Shape;133;p4"/>
          <p:cNvSpPr txBox="1"/>
          <p:nvPr>
            <p:ph idx="1" type="body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ES" sz="4400"/>
              <a:t>Hace sentir a los miembros o integrantes más conectadas al ministerio juvenil y a la iglesia</a:t>
            </a:r>
            <a:endParaRPr/>
          </a:p>
          <a:p>
            <a:pPr indent="0" lvl="0" marL="365760" rtl="0" algn="l">
              <a:spcBef>
                <a:spcPts val="30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4400"/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 b="25641" l="0" r="0" t="16900"/>
          <a:stretch/>
        </p:blipFill>
        <p:spPr>
          <a:xfrm>
            <a:off x="2834495" y="3717032"/>
            <a:ext cx="8766057" cy="298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rebuchet MS"/>
              <a:buNone/>
            </a:pPr>
            <a:r>
              <a:rPr lang="es-ES">
                <a:solidFill>
                  <a:srgbClr val="0070C0"/>
                </a:solidFill>
              </a:rPr>
              <a:t>Algunas razones del beneficio de las redes sociales:</a:t>
            </a:r>
            <a:endParaRPr/>
          </a:p>
        </p:txBody>
      </p:sp>
      <p:sp>
        <p:nvSpPr>
          <p:cNvPr id="140" name="Google Shape;140;p5"/>
          <p:cNvSpPr txBox="1"/>
          <p:nvPr>
            <p:ph idx="1" type="body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ES" sz="4400"/>
              <a:t>Mejora la relación con las personas que asisten a las actividades juveniles y la iglesia, son canales bidireccionales</a:t>
            </a:r>
            <a:endParaRPr/>
          </a:p>
          <a:p>
            <a:pPr indent="0" lvl="0" marL="365760" rtl="0" algn="l">
              <a:spcBef>
                <a:spcPts val="30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4400"/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224" y="4509120"/>
            <a:ext cx="2613543" cy="234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rebuchet MS"/>
              <a:buNone/>
            </a:pPr>
            <a:r>
              <a:rPr lang="es-ES">
                <a:solidFill>
                  <a:srgbClr val="0070C0"/>
                </a:solidFill>
              </a:rPr>
              <a:t>Algunas razones del beneficio de las redes sociales:</a:t>
            </a:r>
            <a:endParaRPr/>
          </a:p>
        </p:txBody>
      </p:sp>
      <p:sp>
        <p:nvSpPr>
          <p:cNvPr id="147" name="Google Shape;147;p6"/>
          <p:cNvSpPr txBox="1"/>
          <p:nvPr>
            <p:ph idx="1" type="body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ES" sz="4400"/>
              <a:t>Pueden ser un punto de unión y conversación de los miembros e integrantes del ministerio juvenil y la iglesia.</a:t>
            </a:r>
            <a:endParaRPr/>
          </a:p>
          <a:p>
            <a:pPr indent="0" lvl="0" marL="365760" rtl="0" algn="l">
              <a:spcBef>
                <a:spcPts val="30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4400"/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4458" y="4509121"/>
            <a:ext cx="2613543" cy="234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rebuchet MS"/>
              <a:buNone/>
            </a:pPr>
            <a:r>
              <a:rPr lang="es-ES">
                <a:solidFill>
                  <a:srgbClr val="0070C0"/>
                </a:solidFill>
              </a:rPr>
              <a:t>Algunas razones del beneficio de las redes Sociales:</a:t>
            </a:r>
            <a:endParaRPr/>
          </a:p>
        </p:txBody>
      </p:sp>
      <p:sp>
        <p:nvSpPr>
          <p:cNvPr id="154" name="Google Shape;154;p7"/>
          <p:cNvSpPr txBox="1"/>
          <p:nvPr>
            <p:ph idx="1" type="body"/>
          </p:nvPr>
        </p:nvSpPr>
        <p:spPr>
          <a:xfrm>
            <a:off x="609600" y="2249424"/>
            <a:ext cx="8222704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 sz="3600"/>
              <a:t>Los integrantes del ministerio juvenil se convierten en evangelizadores digitales al compartir el contenido de las actividades o programas juveniles o de la iglesia.</a:t>
            </a:r>
            <a:endParaRPr/>
          </a:p>
          <a:p>
            <a:pPr indent="-27431" lvl="0" marL="365760" rtl="0" algn="l">
              <a:spcBef>
                <a:spcPts val="3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/>
          </a:p>
        </p:txBody>
      </p:sp>
      <p:pic>
        <p:nvPicPr>
          <p:cNvPr id="155" name="Google Shape;155;p7"/>
          <p:cNvPicPr preferRelativeResize="0"/>
          <p:nvPr/>
        </p:nvPicPr>
        <p:blipFill rotWithShape="1">
          <a:blip r:embed="rId3">
            <a:alphaModFix/>
          </a:blip>
          <a:srcRect b="0" l="9836" r="45276" t="4134"/>
          <a:stretch/>
        </p:blipFill>
        <p:spPr>
          <a:xfrm>
            <a:off x="9120336" y="2087293"/>
            <a:ext cx="2846986" cy="456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rebuchet MS"/>
              <a:buNone/>
            </a:pPr>
            <a:r>
              <a:rPr lang="es-ES">
                <a:solidFill>
                  <a:srgbClr val="0070C0"/>
                </a:solidFill>
              </a:rPr>
              <a:t>Algunas razones del beneficio de las redes Sociales:</a:t>
            </a:r>
            <a:endParaRPr/>
          </a:p>
        </p:txBody>
      </p:sp>
      <p:sp>
        <p:nvSpPr>
          <p:cNvPr id="161" name="Google Shape;161;p8"/>
          <p:cNvSpPr txBox="1"/>
          <p:nvPr>
            <p:ph idx="1" type="body"/>
          </p:nvPr>
        </p:nvSpPr>
        <p:spPr>
          <a:xfrm>
            <a:off x="5735960" y="2249424"/>
            <a:ext cx="584644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 sz="3600"/>
              <a:t>Porque es un buen lugar para compartir las noticias más importantes del ministerio juvenil y de la iglesia. Se puede conseguir más efectividad que enviando newsletters</a:t>
            </a:r>
            <a:endParaRPr sz="3600"/>
          </a:p>
          <a:p>
            <a:pPr indent="-27431" lvl="0" marL="365760" rtl="0" algn="l">
              <a:spcBef>
                <a:spcPts val="3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/>
          </a:p>
        </p:txBody>
      </p:sp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905" y="2249424"/>
            <a:ext cx="4920295" cy="3690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Trebuchet MS"/>
              <a:buNone/>
            </a:pPr>
            <a:r>
              <a:rPr b="1" lang="es-ES">
                <a:solidFill>
                  <a:srgbClr val="0070C0"/>
                </a:solidFill>
              </a:rPr>
              <a:t>Datos sobre las iglesias en redes sociales</a:t>
            </a:r>
            <a:br>
              <a:rPr b="1" lang="es-ES">
                <a:solidFill>
                  <a:srgbClr val="0070C0"/>
                </a:solidFill>
              </a:rPr>
            </a:br>
            <a:endParaRPr b="1">
              <a:solidFill>
                <a:srgbClr val="0070C0"/>
              </a:solidFill>
            </a:endParaRPr>
          </a:p>
        </p:txBody>
      </p:sp>
      <p:sp>
        <p:nvSpPr>
          <p:cNvPr id="168" name="Google Shape;168;p9"/>
          <p:cNvSpPr txBox="1"/>
          <p:nvPr>
            <p:ph idx="1" type="body"/>
          </p:nvPr>
        </p:nvSpPr>
        <p:spPr>
          <a:xfrm>
            <a:off x="4439816" y="2249424"/>
            <a:ext cx="7142584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s-ES" sz="4000">
                <a:solidFill>
                  <a:srgbClr val="002060"/>
                </a:solidFill>
              </a:rPr>
              <a:t>BuzzPlan</a:t>
            </a:r>
            <a:r>
              <a:rPr lang="es-ES" sz="4000"/>
              <a:t> realizó un estudió con 250 iglesias de Estados Unidos para conocer cómo estaban en redes sociales y estos fueron los resultados:</a:t>
            </a:r>
            <a:endParaRPr/>
          </a:p>
          <a:p>
            <a:pPr indent="-2031" lvl="0" marL="365760" rtl="0" algn="l">
              <a:spcBef>
                <a:spcPts val="3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4000"/>
          </a:p>
        </p:txBody>
      </p:sp>
      <p:pic>
        <p:nvPicPr>
          <p:cNvPr descr="Resultado de imagen para buzzplan church social media" id="169" name="Google Shape;16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320" y="2348880"/>
            <a:ext cx="4104456" cy="410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rbano">
  <a:themeElements>
    <a:clrScheme name="Urbano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2021-10-01T18:31:11Z</dcterms:created>
  <dc:creator>moto g(7) play</dc:creator>
</cp:coreProperties>
</file>