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8"/>
  </p:notesMasterIdLst>
  <p:handoutMasterIdLst>
    <p:handoutMasterId r:id="rId39"/>
  </p:handoutMasterIdLst>
  <p:sldIdLst>
    <p:sldId id="915" r:id="rId3"/>
    <p:sldId id="916" r:id="rId4"/>
    <p:sldId id="983" r:id="rId5"/>
    <p:sldId id="956" r:id="rId6"/>
    <p:sldId id="919" r:id="rId7"/>
    <p:sldId id="920" r:id="rId8"/>
    <p:sldId id="936" r:id="rId9"/>
    <p:sldId id="922" r:id="rId10"/>
    <p:sldId id="957" r:id="rId11"/>
    <p:sldId id="937" r:id="rId12"/>
    <p:sldId id="926" r:id="rId13"/>
    <p:sldId id="927" r:id="rId14"/>
    <p:sldId id="970" r:id="rId15"/>
    <p:sldId id="939" r:id="rId16"/>
    <p:sldId id="984" r:id="rId17"/>
    <p:sldId id="949" r:id="rId18"/>
    <p:sldId id="971" r:id="rId19"/>
    <p:sldId id="929" r:id="rId20"/>
    <p:sldId id="985" r:id="rId21"/>
    <p:sldId id="940" r:id="rId22"/>
    <p:sldId id="959" r:id="rId23"/>
    <p:sldId id="960" r:id="rId24"/>
    <p:sldId id="979" r:id="rId25"/>
    <p:sldId id="955" r:id="rId26"/>
    <p:sldId id="973" r:id="rId27"/>
    <p:sldId id="974" r:id="rId28"/>
    <p:sldId id="975" r:id="rId29"/>
    <p:sldId id="961" r:id="rId30"/>
    <p:sldId id="976" r:id="rId31"/>
    <p:sldId id="963" r:id="rId32"/>
    <p:sldId id="980" r:id="rId33"/>
    <p:sldId id="977" r:id="rId34"/>
    <p:sldId id="981" r:id="rId35"/>
    <p:sldId id="982" r:id="rId36"/>
    <p:sldId id="329" r:id="rId37"/>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6"/>
            <p14:sldId id="983"/>
            <p14:sldId id="956"/>
            <p14:sldId id="919"/>
            <p14:sldId id="920"/>
            <p14:sldId id="936"/>
            <p14:sldId id="922"/>
            <p14:sldId id="957"/>
            <p14:sldId id="937"/>
            <p14:sldId id="926"/>
            <p14:sldId id="927"/>
            <p14:sldId id="970"/>
            <p14:sldId id="939"/>
            <p14:sldId id="984"/>
            <p14:sldId id="949"/>
            <p14:sldId id="971"/>
            <p14:sldId id="929"/>
            <p14:sldId id="985"/>
            <p14:sldId id="940"/>
            <p14:sldId id="959"/>
            <p14:sldId id="960"/>
            <p14:sldId id="979"/>
            <p14:sldId id="955"/>
            <p14:sldId id="973"/>
            <p14:sldId id="974"/>
            <p14:sldId id="975"/>
            <p14:sldId id="961"/>
            <p14:sldId id="976"/>
            <p14:sldId id="963"/>
            <p14:sldId id="980"/>
            <p14:sldId id="977"/>
            <p14:sldId id="981"/>
            <p14:sldId id="982"/>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0" autoAdjust="0"/>
    <p:restoredTop sz="95846" autoAdjust="0"/>
  </p:normalViewPr>
  <p:slideViewPr>
    <p:cSldViewPr>
      <p:cViewPr varScale="1">
        <p:scale>
          <a:sx n="94" d="100"/>
          <a:sy n="94" d="100"/>
        </p:scale>
        <p:origin x="208" y="384"/>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1/6/22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1/6/22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191341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21868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22639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147454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213154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233388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6736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72284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74295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177811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60459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474034" y="58995"/>
            <a:ext cx="11243931" cy="6433879"/>
            <a:chOff x="863599" y="3165842"/>
            <a:chExt cx="2202181" cy="1260108"/>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7166E8D-C62C-764F-8674-BEB589C9D82D}"/>
                </a:ext>
              </a:extLst>
            </p:cNvPr>
            <p:cNvSpPr/>
            <p:nvPr/>
          </p:nvSpPr>
          <p:spPr>
            <a:xfrm>
              <a:off x="863599" y="3225799"/>
              <a:ext cx="332741" cy="196851"/>
            </a:xfrm>
            <a:custGeom>
              <a:avLst/>
              <a:gdLst/>
              <a:ahLst/>
              <a:cxnLst>
                <a:cxn ang="0">
                  <a:pos x="wd2" y="hd2"/>
                </a:cxn>
                <a:cxn ang="5400000">
                  <a:pos x="wd2" y="hd2"/>
                </a:cxn>
                <a:cxn ang="10800000">
                  <a:pos x="wd2" y="hd2"/>
                </a:cxn>
                <a:cxn ang="16200000">
                  <a:pos x="wd2" y="hd2"/>
                </a:cxn>
              </a:cxnLst>
              <a:rect l="0" t="0" r="r" b="b"/>
              <a:pathLst>
                <a:path w="21600" h="21600" extrusionOk="0">
                  <a:moveTo>
                    <a:pt x="16489" y="4459"/>
                  </a:moveTo>
                  <a:lnTo>
                    <a:pt x="7337" y="4459"/>
                  </a:lnTo>
                  <a:cubicBezTo>
                    <a:pt x="6760" y="4459"/>
                    <a:pt x="6183" y="4041"/>
                    <a:pt x="5771" y="3205"/>
                  </a:cubicBezTo>
                  <a:cubicBezTo>
                    <a:pt x="4782" y="1254"/>
                    <a:pt x="3050" y="0"/>
                    <a:pt x="989" y="0"/>
                  </a:cubicBezTo>
                  <a:cubicBezTo>
                    <a:pt x="989" y="0"/>
                    <a:pt x="989" y="0"/>
                    <a:pt x="989" y="0"/>
                  </a:cubicBezTo>
                  <a:cubicBezTo>
                    <a:pt x="742" y="0"/>
                    <a:pt x="660" y="418"/>
                    <a:pt x="907" y="557"/>
                  </a:cubicBezTo>
                  <a:cubicBezTo>
                    <a:pt x="907" y="557"/>
                    <a:pt x="907" y="557"/>
                    <a:pt x="989" y="557"/>
                  </a:cubicBezTo>
                  <a:cubicBezTo>
                    <a:pt x="2556" y="1394"/>
                    <a:pt x="2885" y="4738"/>
                    <a:pt x="1731" y="6550"/>
                  </a:cubicBezTo>
                  <a:cubicBezTo>
                    <a:pt x="660" y="8083"/>
                    <a:pt x="0" y="10452"/>
                    <a:pt x="0" y="12960"/>
                  </a:cubicBezTo>
                  <a:lnTo>
                    <a:pt x="0" y="12960"/>
                  </a:lnTo>
                  <a:cubicBezTo>
                    <a:pt x="0" y="17698"/>
                    <a:pt x="2308" y="21600"/>
                    <a:pt x="5111" y="21600"/>
                  </a:cubicBezTo>
                  <a:lnTo>
                    <a:pt x="16489" y="21600"/>
                  </a:lnTo>
                  <a:cubicBezTo>
                    <a:pt x="19292" y="21600"/>
                    <a:pt x="21600" y="17698"/>
                    <a:pt x="21600" y="12960"/>
                  </a:cubicBezTo>
                  <a:lnTo>
                    <a:pt x="21600" y="12960"/>
                  </a:lnTo>
                  <a:cubicBezTo>
                    <a:pt x="21600" y="8361"/>
                    <a:pt x="19292" y="4459"/>
                    <a:pt x="16489" y="4459"/>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F195D677-46BD-1F43-B643-198B258C2F2E}"/>
                </a:ext>
              </a:extLst>
            </p:cNvPr>
            <p:cNvSpPr/>
            <p:nvPr/>
          </p:nvSpPr>
          <p:spPr>
            <a:xfrm>
              <a:off x="967523" y="3165842"/>
              <a:ext cx="1242050" cy="398350"/>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997" y="0"/>
                    <a:pt x="17985" y="0"/>
                  </a:cubicBezTo>
                  <a:lnTo>
                    <a:pt x="3615" y="0"/>
                  </a:lnTo>
                  <a:cubicBezTo>
                    <a:pt x="1632" y="0"/>
                    <a:pt x="0" y="3820"/>
                    <a:pt x="0" y="8612"/>
                  </a:cubicBezTo>
                  <a:lnTo>
                    <a:pt x="0" y="8612"/>
                  </a:lnTo>
                  <a:cubicBezTo>
                    <a:pt x="0" y="13335"/>
                    <a:pt x="1603" y="17224"/>
                    <a:pt x="3615" y="17224"/>
                  </a:cubicBezTo>
                  <a:lnTo>
                    <a:pt x="16382" y="17224"/>
                  </a:lnTo>
                  <a:cubicBezTo>
                    <a:pt x="16819" y="17224"/>
                    <a:pt x="17228" y="17641"/>
                    <a:pt x="17490" y="18405"/>
                  </a:cubicBezTo>
                  <a:cubicBezTo>
                    <a:pt x="18189" y="20350"/>
                    <a:pt x="19443" y="21600"/>
                    <a:pt x="20871" y="21600"/>
                  </a:cubicBezTo>
                  <a:cubicBezTo>
                    <a:pt x="20871" y="21600"/>
                    <a:pt x="20871" y="21600"/>
                    <a:pt x="20871" y="21600"/>
                  </a:cubicBezTo>
                  <a:cubicBezTo>
                    <a:pt x="21046" y="21600"/>
                    <a:pt x="21075" y="21183"/>
                    <a:pt x="20930" y="21044"/>
                  </a:cubicBezTo>
                  <a:cubicBezTo>
                    <a:pt x="20930" y="21044"/>
                    <a:pt x="20900" y="21044"/>
                    <a:pt x="20900" y="21044"/>
                  </a:cubicBezTo>
                  <a:cubicBezTo>
                    <a:pt x="19822" y="20211"/>
                    <a:pt x="19530" y="16877"/>
                    <a:pt x="20376" y="15071"/>
                  </a:cubicBezTo>
                  <a:cubicBezTo>
                    <a:pt x="21134" y="13474"/>
                    <a:pt x="21600" y="11182"/>
                    <a:pt x="21600" y="8612"/>
                  </a:cubicBezTo>
                  <a:close/>
                </a:path>
              </a:pathLst>
            </a:custGeom>
            <a:solidFill>
              <a:srgbClr val="00B0F0"/>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552050" y="356275"/>
            <a:ext cx="3795442" cy="1325563"/>
          </a:xfrm>
        </p:spPr>
        <p:txBody>
          <a:bodyPr/>
          <a:lstStyle>
            <a:lvl1pPr algn="l">
              <a:defRPr>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574196"/>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4</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«LLEVEN MI YUGO»</a:t>
            </a: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a:extLst>
              <a:ext uri="{FF2B5EF4-FFF2-40B4-BE49-F238E27FC236}">
                <a16:creationId xmlns:a16="http://schemas.microsoft.com/office/drawing/2014/main" id="{27F7C267-4526-C347-8982-B3EA306F1A46}"/>
              </a:ext>
            </a:extLst>
          </p:cNvPr>
          <p:cNvSpPr txBox="1">
            <a:spLocks/>
          </p:cNvSpPr>
          <p:nvPr/>
        </p:nvSpPr>
        <p:spPr>
          <a:xfrm>
            <a:off x="987689" y="3071183"/>
            <a:ext cx="9910296" cy="2590027"/>
          </a:xfrm>
        </p:spPr>
        <p:txBody>
          <a:bodyPr vert="horz" lIns="91440" tIns="45720" rIns="91440" bIns="45720" rtlCol="0" anchor="t">
            <a:normAutofit/>
          </a:bodyPr>
          <a:lstStyle>
            <a:lvl1pPr algn="l" defTabSz="914400" rtl="0" eaLnBrk="1" latinLnBrk="0" hangingPunct="1">
              <a:lnSpc>
                <a:spcPct val="90000"/>
              </a:lnSpc>
              <a:spcBef>
                <a:spcPct val="0"/>
              </a:spcBef>
              <a:buNone/>
              <a:defRPr sz="4800" b="0" i="0" kern="1200">
                <a:solidFill>
                  <a:schemeClr val="accent6">
                    <a:lumMod val="75000"/>
                  </a:schemeClr>
                </a:solidFill>
                <a:latin typeface="Trebuchet MS" panose="020B0703020202090204" pitchFamily="34" charset="0"/>
                <a:ea typeface="+mj-ea"/>
                <a:cs typeface="+mj-cs"/>
              </a:defRPr>
            </a:lvl1pPr>
          </a:lstStyle>
          <a:p>
            <a:pPr>
              <a:spcAft>
                <a:spcPts val="600"/>
              </a:spcAft>
            </a:pPr>
            <a:r>
              <a:rPr lang="en-US" sz="8000" kern="1200" dirty="0" err="1">
                <a:solidFill>
                  <a:schemeClr val="tx1"/>
                </a:solidFill>
              </a:rPr>
              <a:t>Contemplar</a:t>
            </a:r>
            <a:r>
              <a:rPr lang="en-US" sz="8000" kern="1200" dirty="0">
                <a:solidFill>
                  <a:schemeClr val="tx1"/>
                </a:solidFill>
              </a:rPr>
              <a:t> a Jesús</a:t>
            </a:r>
          </a:p>
          <a:p>
            <a:pPr>
              <a:spcAft>
                <a:spcPts val="600"/>
              </a:spcAft>
            </a:pPr>
            <a:r>
              <a:rPr lang="en-US" sz="8000" b="1" kern="1200" dirty="0">
                <a:solidFill>
                  <a:schemeClr val="tx1"/>
                </a:solidFill>
                <a:latin typeface="+mj-lt"/>
                <a:ea typeface="+mj-ea"/>
                <a:cs typeface="+mj-cs"/>
              </a:rPr>
              <a:t> </a:t>
            </a:r>
          </a:p>
        </p:txBody>
      </p:sp>
      <p:sp>
        <p:nvSpPr>
          <p:cNvPr id="22" name="Rectangle 21">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EC2EDD-ACA1-A44C-A4C9-E94A0A71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0778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C89B7A3-7A6C-B34F-9367-6FC58171232D}"/>
              </a:ext>
            </a:extLst>
          </p:cNvPr>
          <p:cNvSpPr>
            <a:spLocks noGrp="1"/>
          </p:cNvSpPr>
          <p:nvPr>
            <p:ph type="subTitle" idx="1"/>
          </p:nvPr>
        </p:nvSpPr>
        <p:spPr>
          <a:xfrm>
            <a:off x="1074336" y="1915811"/>
            <a:ext cx="10039928" cy="4914743"/>
          </a:xfrm>
        </p:spPr>
        <p:txBody>
          <a:bodyPr anchor="t">
            <a:normAutofit/>
          </a:bodyPr>
          <a:lstStyle/>
          <a:p>
            <a:pPr marL="0" indent="0" algn="l">
              <a:buNone/>
            </a:pPr>
            <a:r>
              <a:rPr lang="es-ES" sz="2800" dirty="0"/>
              <a:t>Otra figura del yugo es «contemplar» a Jesús. Pablo escribió: «Por tanto, nosotros todos, mirando con el rostro descubierto y reflejando como en un espejo la gloria del Señor, somos transformados de gloria en gloria en su misma imagen, por la acción del Espíritu del Señor» (2 Corintios 3: 18). Contemplar a Jesús, o «mirarlo con el rostro descubierto» </a:t>
            </a:r>
            <a:r>
              <a:rPr lang="es-ES" sz="2800" b="1" dirty="0"/>
              <a:t>significa también permanecer unidos al Señor. </a:t>
            </a:r>
            <a:r>
              <a:rPr lang="es-ES" sz="2800" dirty="0"/>
              <a:t>El resultado es la transformación. </a:t>
            </a:r>
            <a:endParaRPr lang="es-US" sz="2800" dirty="0"/>
          </a:p>
        </p:txBody>
      </p:sp>
      <p:pic>
        <p:nvPicPr>
          <p:cNvPr id="9" name="Picture 8">
            <a:extLst>
              <a:ext uri="{FF2B5EF4-FFF2-40B4-BE49-F238E27FC236}">
                <a16:creationId xmlns:a16="http://schemas.microsoft.com/office/drawing/2014/main" id="{DF58FD8E-18BB-584F-8251-D83F98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464" y="17760"/>
            <a:ext cx="1733995" cy="671634"/>
          </a:xfrm>
          <a:prstGeom prst="rect">
            <a:avLst/>
          </a:prstGeom>
        </p:spPr>
      </p:pic>
    </p:spTree>
    <p:extLst>
      <p:ext uri="{BB962C8B-B14F-4D97-AF65-F5344CB8AC3E}">
        <p14:creationId xmlns:p14="http://schemas.microsoft.com/office/powerpoint/2010/main" val="3958586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5B339F4-93B9-4E04-9721-143AD6782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0"/>
            <a:ext cx="7147352" cy="5777808"/>
            <a:chOff x="329184" y="1"/>
            <a:chExt cx="524256" cy="5777808"/>
          </a:xfrm>
        </p:grpSpPr>
        <p:cxnSp>
          <p:nvCxnSpPr>
            <p:cNvPr id="17" name="Straight Connector 1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A2671BA-1F8C-DA48-A093-C1A2BAB69404}"/>
              </a:ext>
            </a:extLst>
          </p:cNvPr>
          <p:cNvSpPr>
            <a:spLocks noGrp="1"/>
          </p:cNvSpPr>
          <p:nvPr>
            <p:ph type="subTitle" idx="1"/>
          </p:nvPr>
        </p:nvSpPr>
        <p:spPr>
          <a:xfrm>
            <a:off x="767408" y="836712"/>
            <a:ext cx="10657184" cy="4941085"/>
          </a:xfrm>
        </p:spPr>
        <p:txBody>
          <a:bodyPr>
            <a:normAutofit fontScale="92500" lnSpcReduction="10000"/>
          </a:bodyPr>
          <a:lstStyle/>
          <a:p>
            <a:pPr marL="0" indent="0">
              <a:lnSpc>
                <a:spcPct val="110000"/>
              </a:lnSpc>
              <a:buNone/>
            </a:pPr>
            <a:r>
              <a:rPr lang="es-ES" sz="2800" b="1" dirty="0"/>
              <a:t>Andar con Dios</a:t>
            </a:r>
          </a:p>
          <a:p>
            <a:pPr marL="0" indent="0" algn="l">
              <a:lnSpc>
                <a:spcPct val="110000"/>
              </a:lnSpc>
              <a:buNone/>
            </a:pPr>
            <a:endParaRPr lang="es-ES" sz="2800" dirty="0"/>
          </a:p>
          <a:p>
            <a:pPr marL="0" indent="0" algn="l">
              <a:lnSpc>
                <a:spcPct val="110000"/>
              </a:lnSpc>
              <a:buNone/>
            </a:pPr>
            <a:r>
              <a:rPr lang="es-ES" sz="2800" dirty="0"/>
              <a:t>En el Antiguo Testamente encontramos otra expresión que sirve de sinónimo a llevar el yugo de Cristo: «Andar con Dios». Enoc caminó con el Señor y desapareció, porque Dios se lo llevó (Gén. 5: 24), Noé fue considerado justo entre sus contemporáneos porque anduvo con Dios. (Gén. 6: 9). Cuando Abraham tenía noventa y nueve años, se le presentó el Creador y le dijo que si andaba en su presencia sería perfecto (Gén. 17: 1). David fue considerado «un hombre conforme al corazón de Dios» porque, después de su terrible caída, pidió perdón y rogó que Dios no lo apartara de su lado (Sal. 51: 11).</a:t>
            </a:r>
          </a:p>
        </p:txBody>
      </p:sp>
      <p:pic>
        <p:nvPicPr>
          <p:cNvPr id="9" name="Picture 8" descr="Graphical user interface&#10;&#10;Description automatically generated with low confidence">
            <a:extLst>
              <a:ext uri="{FF2B5EF4-FFF2-40B4-BE49-F238E27FC236}">
                <a16:creationId xmlns:a16="http://schemas.microsoft.com/office/drawing/2014/main" id="{2DEA6935-9CF8-824C-819F-6D4F50C0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116632"/>
            <a:ext cx="1373955" cy="532179"/>
          </a:xfrm>
          <a:prstGeom prst="rect">
            <a:avLst/>
          </a:prstGeom>
        </p:spPr>
      </p:pic>
    </p:spTree>
    <p:extLst>
      <p:ext uri="{BB962C8B-B14F-4D97-AF65-F5344CB8AC3E}">
        <p14:creationId xmlns:p14="http://schemas.microsoft.com/office/powerpoint/2010/main" val="392754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47424" y="980728"/>
            <a:ext cx="5460544" cy="5412259"/>
          </a:xfrm>
        </p:spPr>
        <p:txBody>
          <a:bodyPr vert="horz" lIns="91440" tIns="45720" rIns="91440" bIns="45720" rtlCol="0">
            <a:normAutofit fontScale="92500" lnSpcReduction="20000"/>
          </a:bodyPr>
          <a:lstStyle/>
          <a:p>
            <a:pPr marL="0" indent="0">
              <a:lnSpc>
                <a:spcPct val="110000"/>
              </a:lnSpc>
              <a:buNone/>
            </a:pPr>
            <a:r>
              <a:rPr lang="es-ES" dirty="0"/>
              <a:t>Aunque los escritores bíblicos usaron muchas figuras para referirse a la experiencia de vivir en compañerismo y comunión con Dios, lo cierto es que el propósito de ese «caminar con Dios» o «llevar el yugo de Cristo» es tomar el carácter humano deformado por el pecado y modelarlo a semejanza del carácter de Jesús. </a:t>
            </a:r>
            <a:endParaRPr lang="es-US"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pic>
        <p:nvPicPr>
          <p:cNvPr id="5" name="Picture 4">
            <a:extLst>
              <a:ext uri="{FF2B5EF4-FFF2-40B4-BE49-F238E27FC236}">
                <a16:creationId xmlns:a16="http://schemas.microsoft.com/office/drawing/2014/main" id="{EC65F030-CD27-4448-81C9-2BBEFF939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11" y="452449"/>
            <a:ext cx="7550740" cy="6150316"/>
          </a:xfrm>
          <a:prstGeom prst="rect">
            <a:avLst/>
          </a:prstGeom>
        </p:spPr>
      </p:pic>
    </p:spTree>
    <p:extLst>
      <p:ext uri="{BB962C8B-B14F-4D97-AF65-F5344CB8AC3E}">
        <p14:creationId xmlns:p14="http://schemas.microsoft.com/office/powerpoint/2010/main" val="3774475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E78320B-7987-574D-A02A-F57A7598754F}"/>
              </a:ext>
            </a:extLst>
          </p:cNvPr>
          <p:cNvSpPr txBox="1"/>
          <p:nvPr/>
        </p:nvSpPr>
        <p:spPr>
          <a:xfrm>
            <a:off x="643467" y="1782981"/>
            <a:ext cx="10905066" cy="4393982"/>
          </a:xfrm>
          <a:prstGeom prst="rect">
            <a:avLst/>
          </a:prstGeom>
        </p:spPr>
        <p:txBody>
          <a:bodyPr vert="horz" lIns="91440" tIns="45720" rIns="91440" bIns="45720" rtlCol="0">
            <a:normAutofit/>
          </a:bodyPr>
          <a:lstStyle/>
          <a:p>
            <a:pPr defTabSz="914400">
              <a:lnSpc>
                <a:spcPct val="90000"/>
              </a:lnSpc>
              <a:spcAft>
                <a:spcPts val="600"/>
              </a:spcAft>
            </a:pPr>
            <a:r>
              <a:rPr lang="es-ES_tradnl" sz="3600" b="1" dirty="0">
                <a:latin typeface="Trebuchet MS" panose="020B0703020202090204" pitchFamily="34" charset="0"/>
              </a:rPr>
              <a:t>Vestirse de Cristo</a:t>
            </a:r>
          </a:p>
          <a:p>
            <a:pPr defTabSz="914400">
              <a:lnSpc>
                <a:spcPct val="90000"/>
              </a:lnSpc>
              <a:spcAft>
                <a:spcPts val="600"/>
              </a:spcAft>
            </a:pPr>
            <a:r>
              <a:rPr lang="es-ES_tradnl" sz="3600" dirty="0">
                <a:latin typeface="Trebuchet MS" panose="020B0703020202090204" pitchFamily="34" charset="0"/>
              </a:rPr>
              <a:t>	</a:t>
            </a:r>
          </a:p>
          <a:p>
            <a:pPr defTabSz="914400">
              <a:lnSpc>
                <a:spcPct val="90000"/>
              </a:lnSpc>
              <a:spcAft>
                <a:spcPts val="600"/>
              </a:spcAft>
            </a:pPr>
            <a:r>
              <a:rPr lang="es-ES_tradnl" sz="3600" dirty="0">
                <a:latin typeface="Trebuchet MS" panose="020B0703020202090204" pitchFamily="34" charset="0"/>
              </a:rPr>
              <a:t>Otra figura que Pablo utiliza para explicar lo que significa «llevar el yugo de Cristo» es «vestirse de Cristo». (Lee Romanos 13: 12-14, RVC).</a:t>
            </a:r>
          </a:p>
        </p:txBody>
      </p:sp>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74266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E78320B-7987-574D-A02A-F57A7598754F}"/>
              </a:ext>
            </a:extLst>
          </p:cNvPr>
          <p:cNvSpPr txBox="1"/>
          <p:nvPr/>
        </p:nvSpPr>
        <p:spPr>
          <a:xfrm>
            <a:off x="926592" y="1762095"/>
            <a:ext cx="10905066" cy="4393982"/>
          </a:xfrm>
          <a:prstGeom prst="rect">
            <a:avLst/>
          </a:prstGeom>
        </p:spPr>
        <p:txBody>
          <a:bodyPr vert="horz" lIns="91440" tIns="45720" rIns="91440" bIns="45720" rtlCol="0">
            <a:normAutofit/>
          </a:bodyPr>
          <a:lstStyle/>
          <a:p>
            <a:r>
              <a:rPr lang="es-ES" sz="3200" dirty="0"/>
              <a:t>El verbo «vestirse», en griego </a:t>
            </a:r>
            <a:r>
              <a:rPr lang="es-ES" sz="3200" i="1" dirty="0" err="1"/>
              <a:t>ependiomai</a:t>
            </a:r>
            <a:r>
              <a:rPr lang="es-ES" sz="3200" dirty="0"/>
              <a:t>, expresa la identificación plena del creyente con su Señor. Para nuestra cultura puede no significar mucho, pero en algunos pueblos el vestido designa el grupo humano al que se pertenece. Lo mismo sucede con un equipo de futbol, básquet, o cualquier otro deporte. Cuando se viste la camiseta con los colores del equipo significa que se pertenece a ese equipo. </a:t>
            </a:r>
            <a:r>
              <a:rPr lang="es-ES" sz="3200" b="1" dirty="0"/>
              <a:t>«Vestirse de Cristo» significa pertenecer a Cristo y llevar su yugo. </a:t>
            </a:r>
          </a:p>
        </p:txBody>
      </p:sp>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56540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75951" y="1556792"/>
            <a:ext cx="5582699" cy="3270993"/>
          </a:xfrm>
        </p:spPr>
        <p:txBody>
          <a:bodyPr vert="horz" lIns="91440" tIns="45720" rIns="91440" bIns="45720" rtlCol="0" anchor="b">
            <a:noAutofit/>
          </a:bodyPr>
          <a:lstStyle/>
          <a:p>
            <a:pPr algn="l"/>
            <a:r>
              <a:rPr lang="es-ES" sz="2700" b="1" dirty="0"/>
              <a:t>El fragante aroma de Cristo</a:t>
            </a:r>
            <a:br>
              <a:rPr lang="es-ES" sz="2700" b="1" dirty="0"/>
            </a:br>
            <a:r>
              <a:rPr lang="es-ES" sz="2700" b="1" dirty="0"/>
              <a:t>	</a:t>
            </a:r>
            <a:br>
              <a:rPr lang="es-ES" sz="2700" b="1" dirty="0"/>
            </a:br>
            <a:r>
              <a:rPr lang="es-ES" sz="2700" dirty="0"/>
              <a:t>Pablo es el escritor bíblico que más figuras usa para expresar la idea de llevar el yugo de Jesús. Escribiendo a los Corintios utilizó otra figura: El aroma de Cristo (Lee 2 Corintios 2: 14-15).</a:t>
            </a:r>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a:blip r:embed="rId2">
            <a:extLst>
              <a:ext uri="{28A0092B-C50C-407E-A947-70E740481C1C}">
                <a14:useLocalDpi xmlns:a14="http://schemas.microsoft.com/office/drawing/2010/main" val="0"/>
              </a:ext>
            </a:extLst>
          </a:blip>
          <a:srcRect l="21071" r="2107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222405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1273" b="1273"/>
          <a:stretch/>
        </p:blipFill>
        <p:spPr>
          <a:xfrm flipH="1">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960096" y="980728"/>
            <a:ext cx="5112568" cy="6192688"/>
          </a:xfrm>
        </p:spPr>
        <p:txBody>
          <a:bodyPr vert="horz" lIns="91440" tIns="45720" rIns="91440" bIns="45720" rtlCol="0">
            <a:normAutofit fontScale="77500" lnSpcReduction="20000"/>
          </a:bodyPr>
          <a:lstStyle/>
          <a:p>
            <a:pPr marL="0" indent="0">
              <a:lnSpc>
                <a:spcPct val="110000"/>
              </a:lnSpc>
              <a:buNone/>
            </a:pPr>
            <a:r>
              <a:rPr lang="es-ES" sz="3400" dirty="0"/>
              <a:t>¿Alguna vez abrazaste a una persona que usa perfume y sentiste que su fragancia se adhirió a tus ropas? Eso sucede con los que llevan el yugo divino. Su proximidad con el Maestro hace que por donde quiera que vayan las personas sepan que ese cristiano convive con Jesús y huele a su Maestro. Ese es el resultado de andar cada día con él. La persona huele a Cristo porque está unida a él por el yugo.</a:t>
            </a:r>
            <a:endParaRPr lang="es-US" sz="3400" dirty="0"/>
          </a:p>
          <a:p>
            <a:pPr marL="0" indent="0">
              <a:lnSpc>
                <a:spcPct val="110000"/>
              </a:lnSpc>
              <a:buNone/>
            </a:pPr>
            <a:endParaRPr lang="en-US" sz="4000" dirty="0">
              <a:latin typeface="+mn-lt"/>
            </a:endParaRPr>
          </a:p>
        </p:txBody>
      </p:sp>
    </p:spTree>
    <p:extLst>
      <p:ext uri="{BB962C8B-B14F-4D97-AF65-F5344CB8AC3E}">
        <p14:creationId xmlns:p14="http://schemas.microsoft.com/office/powerpoint/2010/main" val="1355891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ight Triangle 17">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D4F7B9-83D7-384D-9499-703BA7FEBA6D}"/>
              </a:ext>
            </a:extLst>
          </p:cNvPr>
          <p:cNvSpPr>
            <a:spLocks noGrp="1"/>
          </p:cNvSpPr>
          <p:nvPr>
            <p:ph type="ctrTitle"/>
          </p:nvPr>
        </p:nvSpPr>
        <p:spPr>
          <a:xfrm>
            <a:off x="1010024" y="1383527"/>
            <a:ext cx="6072333" cy="4175166"/>
          </a:xfrm>
        </p:spPr>
        <p:txBody>
          <a:bodyPr anchor="ctr">
            <a:normAutofit fontScale="90000"/>
          </a:bodyPr>
          <a:lstStyle/>
          <a:p>
            <a:pPr algn="r"/>
            <a:r>
              <a:rPr lang="es-ES" sz="9600" b="1" dirty="0"/>
              <a:t>Esconderse en Cristo</a:t>
            </a:r>
            <a:br>
              <a:rPr lang="es-ES" sz="9600" b="1" dirty="0"/>
            </a:br>
            <a:endParaRPr lang="es-ES_tradnl" sz="9600" dirty="0"/>
          </a:p>
        </p:txBody>
      </p:sp>
      <p:sp>
        <p:nvSpPr>
          <p:cNvPr id="6" name="Content Placeholder 5">
            <a:extLst>
              <a:ext uri="{FF2B5EF4-FFF2-40B4-BE49-F238E27FC236}">
                <a16:creationId xmlns:a16="http://schemas.microsoft.com/office/drawing/2014/main" id="{BD238406-B249-0845-99EC-8BD84D6BE3A0}"/>
              </a:ext>
            </a:extLst>
          </p:cNvPr>
          <p:cNvSpPr>
            <a:spLocks noGrp="1"/>
          </p:cNvSpPr>
          <p:nvPr>
            <p:ph type="subTitle" idx="1"/>
          </p:nvPr>
        </p:nvSpPr>
        <p:spPr>
          <a:xfrm>
            <a:off x="7680185" y="565137"/>
            <a:ext cx="3866642" cy="3965466"/>
          </a:xfrm>
        </p:spPr>
        <p:txBody>
          <a:bodyPr anchor="ctr">
            <a:normAutofit/>
          </a:bodyPr>
          <a:lstStyle/>
          <a:p>
            <a:pPr marL="0" indent="0" algn="l">
              <a:buNone/>
            </a:pPr>
            <a:r>
              <a:rPr lang="es-ES" sz="2800" dirty="0"/>
              <a:t>Hablando de aquellos que aceptaron la invitación de Cristo y aceptaron también el desafío de llevar su yugo, Pablo declara: (Lee Colosenses 3: 1-4, RVC). </a:t>
            </a:r>
          </a:p>
        </p:txBody>
      </p:sp>
      <p:cxnSp>
        <p:nvCxnSpPr>
          <p:cNvPr id="22" name="Straight Connector 21">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275634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459EB8B7-DBD9-F74E-9631-B394E33A74E5}"/>
              </a:ext>
            </a:extLst>
          </p:cNvPr>
          <p:cNvSpPr>
            <a:spLocks noGrp="1"/>
          </p:cNvSpPr>
          <p:nvPr>
            <p:ph type="subTitle" idx="1"/>
          </p:nvPr>
        </p:nvSpPr>
        <p:spPr>
          <a:xfrm>
            <a:off x="767408" y="1361533"/>
            <a:ext cx="10729192" cy="3939667"/>
          </a:xfrm>
        </p:spPr>
        <p:txBody>
          <a:bodyPr anchor="ctr">
            <a:normAutofit/>
          </a:bodyPr>
          <a:lstStyle/>
          <a:p>
            <a:pPr algn="l">
              <a:lnSpc>
                <a:spcPct val="100000"/>
              </a:lnSpc>
            </a:pPr>
            <a:r>
              <a:rPr lang="es-ES" sz="3200" dirty="0"/>
              <a:t>Necesitamos una vida escondida en Jesús para enfrentar los peligros que nos rodean con fe, confianza y seguridad. Escondernos en él y llevar su yugo es anhelar la semejanza del Maestro, darle el primer lugar, es atreverse a vivir en contradicción con las cosas de este mundo por amor de su nombre. </a:t>
            </a:r>
          </a:p>
          <a:p>
            <a:pPr algn="l">
              <a:lnSpc>
                <a:spcPct val="100000"/>
              </a:lnSpc>
            </a:pPr>
            <a:endParaRPr lang="es-ES_tradnl" sz="3200" dirty="0"/>
          </a:p>
        </p:txBody>
      </p:sp>
      <p:cxnSp>
        <p:nvCxnSpPr>
          <p:cNvPr id="33" name="Straight Connector 3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207092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3E2E446-C695-6B47-9852-17522A700925}"/>
              </a:ext>
            </a:extLst>
          </p:cNvPr>
          <p:cNvSpPr txBox="1"/>
          <p:nvPr/>
        </p:nvSpPr>
        <p:spPr>
          <a:xfrm>
            <a:off x="643467" y="321734"/>
            <a:ext cx="10905066" cy="1135737"/>
          </a:xfrm>
          <a:prstGeom prst="rect">
            <a:avLst/>
          </a:prstGeom>
        </p:spPr>
        <p:txBody>
          <a:bodyPr vert="horz" lIns="91440" tIns="45720" rIns="91440" bIns="45720" rtlCol="0" anchor="ctr">
            <a:normAutofit/>
          </a:bodyPr>
          <a:lstStyle/>
          <a:p>
            <a:pPr marL="0" marR="0" defTabSz="914400">
              <a:lnSpc>
                <a:spcPct val="90000"/>
              </a:lnSpc>
              <a:spcBef>
                <a:spcPct val="0"/>
              </a:spcBef>
              <a:spcAft>
                <a:spcPts val="1200"/>
              </a:spcAft>
            </a:pPr>
            <a:r>
              <a:rPr lang="en-US" sz="3600" b="1" kern="1200" dirty="0">
                <a:solidFill>
                  <a:schemeClr val="tx1"/>
                </a:solidFill>
                <a:effectLst/>
                <a:latin typeface="Trebuchet MS" panose="020B0703020202090204" pitchFamily="34" charset="0"/>
                <a:ea typeface="+mj-ea"/>
                <a:cs typeface="+mj-cs"/>
              </a:rPr>
              <a:t>Dios </a:t>
            </a:r>
            <a:r>
              <a:rPr lang="en-US" sz="3600" b="1" kern="1200" dirty="0" err="1">
                <a:solidFill>
                  <a:schemeClr val="tx1"/>
                </a:solidFill>
                <a:effectLst/>
                <a:latin typeface="Trebuchet MS" panose="020B0703020202090204" pitchFamily="34" charset="0"/>
                <a:ea typeface="+mj-ea"/>
                <a:cs typeface="+mj-cs"/>
              </a:rPr>
              <a:t>tiene</a:t>
            </a:r>
            <a:r>
              <a:rPr lang="en-US" sz="3600" b="1" kern="1200" dirty="0">
                <a:solidFill>
                  <a:schemeClr val="tx1"/>
                </a:solidFill>
                <a:effectLst/>
                <a:latin typeface="Trebuchet MS" panose="020B0703020202090204" pitchFamily="34" charset="0"/>
                <a:ea typeface="+mj-ea"/>
                <a:cs typeface="+mj-cs"/>
              </a:rPr>
              <a:t> un plan para </a:t>
            </a:r>
            <a:r>
              <a:rPr lang="en-US" sz="3600" b="1" kern="1200" dirty="0" err="1">
                <a:solidFill>
                  <a:schemeClr val="tx1"/>
                </a:solidFill>
                <a:effectLst/>
                <a:latin typeface="Trebuchet MS" panose="020B0703020202090204" pitchFamily="34" charset="0"/>
                <a:ea typeface="+mj-ea"/>
                <a:cs typeface="+mj-cs"/>
              </a:rPr>
              <a:t>ti</a:t>
            </a:r>
            <a:r>
              <a:rPr lang="en-US" sz="3600" b="1" kern="1200" dirty="0">
                <a:solidFill>
                  <a:schemeClr val="tx1"/>
                </a:solidFill>
                <a:effectLst/>
                <a:latin typeface="Trebuchet MS" panose="020B0703020202090204" pitchFamily="34" charset="0"/>
                <a:ea typeface="+mj-ea"/>
                <a:cs typeface="+mj-cs"/>
              </a:rPr>
              <a:t> </a:t>
            </a:r>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643467" y="1782981"/>
            <a:ext cx="10275501" cy="4393982"/>
          </a:xfrm>
        </p:spPr>
        <p:txBody>
          <a:bodyPr vert="horz" lIns="91440" tIns="45720" rIns="91440" bIns="45720" rtlCol="0">
            <a:normAutofit/>
          </a:bodyPr>
          <a:lstStyle/>
          <a:p>
            <a:pPr marL="0" indent="0">
              <a:lnSpc>
                <a:spcPct val="100000"/>
              </a:lnSpc>
              <a:buNone/>
            </a:pPr>
            <a:r>
              <a:rPr lang="es-ES_tradnl" sz="2800" dirty="0"/>
              <a:t>Los agricultores generalmente armaban la yunta con dos bueyes. Uno, joven e inexperto, amarrado a otro buey maduro y con mucha experiencia. Al comienzo de la jornada, el buey aprendiz no aceptaba el yugo y hacía todo lo posible para deshacerse desvencijarse del pesado madero. No estaba acostumbrado a arar. Había vivido suelto en el campo, por eso le resultaba difícil adaptarse a la nueva vida. </a:t>
            </a:r>
          </a:p>
        </p:txBody>
      </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A220F86-9A3A-2445-84E8-C6937110A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03565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C89B7A3-7A6C-B34F-9367-6FC58171232D}"/>
              </a:ext>
            </a:extLst>
          </p:cNvPr>
          <p:cNvSpPr>
            <a:spLocks noGrp="1"/>
          </p:cNvSpPr>
          <p:nvPr>
            <p:ph type="subTitle" idx="1"/>
          </p:nvPr>
        </p:nvSpPr>
        <p:spPr>
          <a:xfrm>
            <a:off x="617226" y="418982"/>
            <a:ext cx="10999072" cy="4011045"/>
          </a:xfrm>
        </p:spPr>
        <p:txBody>
          <a:bodyPr anchor="ctr">
            <a:noAutofit/>
          </a:bodyPr>
          <a:lstStyle/>
          <a:p>
            <a:pPr marL="0" indent="0">
              <a:lnSpc>
                <a:spcPct val="100000"/>
              </a:lnSpc>
              <a:buNone/>
            </a:pPr>
            <a:r>
              <a:rPr lang="es-ES" sz="2600" b="1" dirty="0"/>
              <a:t>Encontrar el camino</a:t>
            </a:r>
          </a:p>
          <a:p>
            <a:pPr marL="0" indent="0">
              <a:lnSpc>
                <a:spcPct val="100000"/>
              </a:lnSpc>
              <a:buNone/>
            </a:pPr>
            <a:endParaRPr lang="es-ES" sz="2600" b="1" dirty="0"/>
          </a:p>
          <a:p>
            <a:pPr marL="0" indent="0" algn="l">
              <a:lnSpc>
                <a:spcPct val="100000"/>
              </a:lnSpc>
              <a:buNone/>
            </a:pPr>
            <a:r>
              <a:rPr lang="es-ES" sz="2500" dirty="0"/>
              <a:t>Llevar su yugo es descubrir a Jesús como el Camino. Entender que «todos nosotros nos descarriamos como ovejas; cada cual se apartó por su camino» (Isa. 53: 6). Comprender que los caminos humanos conducen a la muerte (Prov. 14: 12), arrepentirse y seguir a Jesús. Pero para que esta experiencia sea real hay que estar dispuesto a compartir la vida, el destino y el sufrimiento del Maestro: «Si alguno quiere venir en pos de mí­, niéguese a sí­ mismo, tome su cruz cada día y sí­game» (Lucas 9: 23).</a:t>
            </a:r>
          </a:p>
        </p:txBody>
      </p:sp>
      <p:pic>
        <p:nvPicPr>
          <p:cNvPr id="4" name="Picture 3">
            <a:extLst>
              <a:ext uri="{FF2B5EF4-FFF2-40B4-BE49-F238E27FC236}">
                <a16:creationId xmlns:a16="http://schemas.microsoft.com/office/drawing/2014/main" id="{CE52EE98-B964-654C-B659-8CD9AF81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50" cy="504056"/>
          </a:xfrm>
          <a:prstGeom prst="rect">
            <a:avLst/>
          </a:prstGeom>
        </p:spPr>
      </p:pic>
    </p:spTree>
    <p:extLst>
      <p:ext uri="{BB962C8B-B14F-4D97-AF65-F5344CB8AC3E}">
        <p14:creationId xmlns:p14="http://schemas.microsoft.com/office/powerpoint/2010/main" val="299093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380087" y="4224548"/>
            <a:ext cx="5582699" cy="2478905"/>
          </a:xfrm>
        </p:spPr>
        <p:txBody>
          <a:bodyPr vert="horz" lIns="91440" tIns="45720" rIns="91440" bIns="45720" rtlCol="0" anchor="b">
            <a:noAutofit/>
          </a:bodyPr>
          <a:lstStyle/>
          <a:p>
            <a:pPr algn="l"/>
            <a:r>
              <a:rPr lang="es-ES" sz="2800" dirty="0"/>
              <a:t>Una persona que lleva el yugo de Cristo o toma su cruz es aquella que renuncia a todo para seguir a su Maestro. Aceptar el yugo implica un abandono de la situación previa. Jesús llamó a sus discípulos y ellos dejaron todo: redes, barcas, padres. Cosas por las que se mide el éxito de la vida en esta tierra. Sin embargo, los discípulos abandonaron todo eso para llevar el yugo de Cristo y seguirlo hasta el fin.</a:t>
            </a:r>
          </a:p>
        </p:txBody>
      </p:sp>
      <p:pic>
        <p:nvPicPr>
          <p:cNvPr id="4" name="Picture 3">
            <a:extLst>
              <a:ext uri="{FF2B5EF4-FFF2-40B4-BE49-F238E27FC236}">
                <a16:creationId xmlns:a16="http://schemas.microsoft.com/office/drawing/2014/main" id="{268EE2FB-5878-9E40-ADE1-D784C6A7D04A}"/>
              </a:ext>
            </a:extLst>
          </p:cNvPr>
          <p:cNvPicPr>
            <a:picLocks noChangeAspect="1"/>
          </p:cNvPicPr>
          <p:nvPr/>
        </p:nvPicPr>
        <p:blipFill>
          <a:blip r:embed="rId2">
            <a:extLst>
              <a:ext uri="{28A0092B-C50C-407E-A947-70E740481C1C}">
                <a14:useLocalDpi xmlns:a14="http://schemas.microsoft.com/office/drawing/2010/main" val="0"/>
              </a:ext>
            </a:extLst>
          </a:blip>
          <a:srcRect l="19554" r="195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54547"/>
            <a:ext cx="1733995" cy="671634"/>
          </a:xfrm>
          <a:prstGeom prst="rect">
            <a:avLst/>
          </a:prstGeom>
        </p:spPr>
      </p:pic>
    </p:spTree>
    <p:extLst>
      <p:ext uri="{BB962C8B-B14F-4D97-AF65-F5344CB8AC3E}">
        <p14:creationId xmlns:p14="http://schemas.microsoft.com/office/powerpoint/2010/main" val="123828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366160" y="1772815"/>
            <a:ext cx="10418472" cy="4104457"/>
          </a:xfrm>
        </p:spPr>
        <p:txBody>
          <a:bodyPr vert="horz" lIns="91440" tIns="45720" rIns="91440" bIns="45720" rtlCol="0" anchor="b">
            <a:normAutofit/>
          </a:bodyPr>
          <a:lstStyle/>
          <a:p>
            <a:pPr algn="l"/>
            <a:r>
              <a:rPr lang="es-ES_tradnl" sz="2900" b="1" dirty="0">
                <a:solidFill>
                  <a:schemeClr val="tx1"/>
                </a:solidFill>
              </a:rPr>
              <a:t>¿En qué consiste llevar el yugo de Cristo?</a:t>
            </a:r>
            <a:br>
              <a:rPr lang="es-ES_tradnl" sz="2900" b="1" dirty="0">
                <a:solidFill>
                  <a:schemeClr val="tx1"/>
                </a:solidFill>
              </a:rPr>
            </a:br>
            <a:br>
              <a:rPr lang="es-ES_tradnl" sz="2900" dirty="0">
                <a:solidFill>
                  <a:schemeClr val="tx1"/>
                </a:solidFill>
              </a:rPr>
            </a:br>
            <a:r>
              <a:rPr lang="es-ES_tradnl" sz="2900" dirty="0">
                <a:solidFill>
                  <a:schemeClr val="tx1"/>
                </a:solidFill>
              </a:rPr>
              <a:t>	</a:t>
            </a:r>
            <a:br>
              <a:rPr lang="es-ES_tradnl" sz="2900" dirty="0">
                <a:solidFill>
                  <a:schemeClr val="tx1"/>
                </a:solidFill>
              </a:rPr>
            </a:br>
            <a:r>
              <a:rPr lang="es-ES_tradnl" sz="2900" dirty="0">
                <a:solidFill>
                  <a:schemeClr val="tx1"/>
                </a:solidFill>
              </a:rPr>
              <a:t>La vida cristiana se basa en la teoría, pero se vive en la experiencia. Lo mismo sucede con el hecho de «llevar el yugo de Cristo».</a:t>
            </a:r>
            <a:br>
              <a:rPr lang="es-ES_tradnl" sz="2900" dirty="0">
                <a:solidFill>
                  <a:schemeClr val="tx1"/>
                </a:solidFill>
              </a:rPr>
            </a:br>
            <a:r>
              <a:rPr lang="es-ES_tradnl" sz="2900" dirty="0">
                <a:solidFill>
                  <a:schemeClr val="tx1"/>
                </a:solidFill>
              </a:rPr>
              <a:t>	</a:t>
            </a:r>
            <a:br>
              <a:rPr lang="es-ES_tradnl" sz="2900" dirty="0">
                <a:solidFill>
                  <a:schemeClr val="tx1"/>
                </a:solidFill>
              </a:rPr>
            </a:br>
            <a:r>
              <a:rPr lang="es-ES_tradnl" sz="2900" dirty="0">
                <a:solidFill>
                  <a:schemeClr val="tx1"/>
                </a:solidFill>
              </a:rPr>
              <a:t>El apóstol Pablo tal vez sea el que mejor describe el yugo. Él menciona los instrumentos de la comunión con Cristo (Lee Efesios 6: 14-18).</a:t>
            </a:r>
          </a:p>
        </p:txBody>
      </p:sp>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93070"/>
            <a:ext cx="1733995" cy="671634"/>
          </a:xfrm>
          <a:prstGeom prst="rect">
            <a:avLst/>
          </a:prstGeom>
        </p:spPr>
      </p:pic>
    </p:spTree>
    <p:extLst>
      <p:ext uri="{BB962C8B-B14F-4D97-AF65-F5344CB8AC3E}">
        <p14:creationId xmlns:p14="http://schemas.microsoft.com/office/powerpoint/2010/main" val="1865985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366160" y="1660121"/>
            <a:ext cx="10418472" cy="3305493"/>
          </a:xfrm>
        </p:spPr>
        <p:txBody>
          <a:bodyPr vert="horz" lIns="91440" tIns="45720" rIns="91440" bIns="45720" rtlCol="0" anchor="b">
            <a:normAutofit/>
          </a:bodyPr>
          <a:lstStyle/>
          <a:p>
            <a:pPr algn="l"/>
            <a:r>
              <a:rPr lang="es-ES_tradnl" sz="2900" kern="1200" dirty="0">
                <a:solidFill>
                  <a:schemeClr val="tx1"/>
                </a:solidFill>
              </a:rPr>
              <a:t>Los instrumentos aquí descritos son: la verdad, la justicia, la fe, la proclamación del evangelio, la salvación, el estudio diario de la Biblia y la oración constante. Sin embargo, en este libro voy a enfatizar solo tres de ellos porque son herramientas en las cuales se demanda la participación activa del cristiano: El estudio diario de la Biblia, la oración constante y la proclamación del evangelio. </a:t>
            </a:r>
          </a:p>
        </p:txBody>
      </p:sp>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93070"/>
            <a:ext cx="1733995" cy="671634"/>
          </a:xfrm>
          <a:prstGeom prst="rect">
            <a:avLst/>
          </a:prstGeom>
        </p:spPr>
      </p:pic>
    </p:spTree>
    <p:extLst>
      <p:ext uri="{BB962C8B-B14F-4D97-AF65-F5344CB8AC3E}">
        <p14:creationId xmlns:p14="http://schemas.microsoft.com/office/powerpoint/2010/main" val="391038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630" b="2630"/>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476672"/>
            <a:ext cx="5184576" cy="6381328"/>
          </a:xfrm>
        </p:spPr>
        <p:txBody>
          <a:bodyPr vert="horz" lIns="91440" tIns="45720" rIns="91440" bIns="45720" rtlCol="0">
            <a:normAutofit/>
          </a:bodyPr>
          <a:lstStyle/>
          <a:p>
            <a:pPr marL="0" indent="0">
              <a:buNone/>
            </a:pPr>
            <a:endParaRPr lang="es-ES" sz="3600" b="1" dirty="0"/>
          </a:p>
          <a:p>
            <a:pPr marL="0" indent="0">
              <a:buNone/>
            </a:pPr>
            <a:endParaRPr lang="es-ES" sz="3600" b="1" dirty="0"/>
          </a:p>
          <a:p>
            <a:pPr marL="0" indent="0">
              <a:buNone/>
            </a:pPr>
            <a:endParaRPr lang="es-ES" sz="3600" b="1" dirty="0"/>
          </a:p>
          <a:p>
            <a:pPr marL="0" indent="0">
              <a:buNone/>
            </a:pPr>
            <a:r>
              <a:rPr lang="es-ES" sz="6000" b="1" dirty="0"/>
              <a:t>El estudio diario de la Biblia </a:t>
            </a:r>
            <a:endParaRPr lang="es-US" sz="60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7" y="140855"/>
            <a:ext cx="1733995" cy="671634"/>
          </a:xfrm>
          <a:prstGeom prst="rect">
            <a:avLst/>
          </a:prstGeom>
        </p:spPr>
      </p:pic>
    </p:spTree>
    <p:extLst>
      <p:ext uri="{BB962C8B-B14F-4D97-AF65-F5344CB8AC3E}">
        <p14:creationId xmlns:p14="http://schemas.microsoft.com/office/powerpoint/2010/main" val="2111163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sitting in the grass reading a book&#10;&#10;Description automatically generated with medium confidence">
            <a:extLst>
              <a:ext uri="{FF2B5EF4-FFF2-40B4-BE49-F238E27FC236}">
                <a16:creationId xmlns:a16="http://schemas.microsoft.com/office/drawing/2014/main" id="{98320089-CA43-094A-A7D0-457E7E23636B}"/>
              </a:ext>
            </a:extLst>
          </p:cNvPr>
          <p:cNvPicPr>
            <a:picLocks noChangeAspect="1"/>
          </p:cNvPicPr>
          <p:nvPr/>
        </p:nvPicPr>
        <p:blipFill rotWithShape="1">
          <a:blip r:embed="rId2">
            <a:extLst>
              <a:ext uri="{28A0092B-C50C-407E-A947-70E740481C1C}">
                <a14:useLocalDpi xmlns:a14="http://schemas.microsoft.com/office/drawing/2010/main" val="0"/>
              </a:ext>
            </a:extLst>
          </a:blip>
          <a:srcRect l="9135" r="3133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Content Placeholder 8">
            <a:extLst>
              <a:ext uri="{FF2B5EF4-FFF2-40B4-BE49-F238E27FC236}">
                <a16:creationId xmlns:a16="http://schemas.microsoft.com/office/drawing/2014/main" id="{D2031B19-09E5-4E82-8CA0-BE2D78E330F7}"/>
              </a:ext>
            </a:extLst>
          </p:cNvPr>
          <p:cNvSpPr>
            <a:spLocks noGrp="1"/>
          </p:cNvSpPr>
          <p:nvPr>
            <p:ph idx="1"/>
          </p:nvPr>
        </p:nvSpPr>
        <p:spPr>
          <a:xfrm>
            <a:off x="5879976" y="1628800"/>
            <a:ext cx="6116549" cy="4248472"/>
          </a:xfrm>
        </p:spPr>
        <p:txBody>
          <a:bodyPr vert="horz" lIns="91440" tIns="45720" rIns="91440" bIns="45720" rtlCol="0">
            <a:normAutofit/>
          </a:bodyPr>
          <a:lstStyle/>
          <a:p>
            <a:pPr marL="0" indent="0">
              <a:buNone/>
            </a:pPr>
            <a:r>
              <a:rPr lang="es-ES" sz="3900" dirty="0"/>
              <a:t>Si una persona no puede vivir físicamente sin comer, </a:t>
            </a:r>
            <a:r>
              <a:rPr lang="es-ES" sz="3900" b="1" dirty="0"/>
              <a:t>¿cómo podría sobrevivir en la vida espiritual sin alimentarse diariamente de la Palabra de Dios? </a:t>
            </a:r>
            <a:endParaRPr lang="es-US" sz="3900" b="1" dirty="0"/>
          </a:p>
          <a:p>
            <a:pPr marL="0" indent="0">
              <a:buNone/>
            </a:pPr>
            <a:endParaRPr lang="en-US" sz="2000" dirty="0">
              <a:latin typeface="+mn-lt"/>
            </a:endParaRPr>
          </a:p>
        </p:txBody>
      </p:sp>
      <p:pic>
        <p:nvPicPr>
          <p:cNvPr id="15" name="Picture 14">
            <a:extLst>
              <a:ext uri="{FF2B5EF4-FFF2-40B4-BE49-F238E27FC236}">
                <a16:creationId xmlns:a16="http://schemas.microsoft.com/office/drawing/2014/main" id="{42055720-EA39-774D-A4E0-B2BCD258B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472" y="178770"/>
            <a:ext cx="1733995" cy="671634"/>
          </a:xfrm>
          <a:prstGeom prst="rect">
            <a:avLst/>
          </a:prstGeom>
        </p:spPr>
      </p:pic>
    </p:spTree>
    <p:extLst>
      <p:ext uri="{BB962C8B-B14F-4D97-AF65-F5344CB8AC3E}">
        <p14:creationId xmlns:p14="http://schemas.microsoft.com/office/powerpoint/2010/main" val="1566792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19536" y="620688"/>
            <a:ext cx="8644822" cy="4680520"/>
          </a:xfrm>
        </p:spPr>
        <p:txBody>
          <a:bodyPr>
            <a:noAutofit/>
          </a:bodyPr>
          <a:lstStyle/>
          <a:p>
            <a:pPr marL="0" indent="0">
              <a:lnSpc>
                <a:spcPct val="110000"/>
              </a:lnSpc>
              <a:buNone/>
            </a:pPr>
            <a:r>
              <a:rPr lang="es-ES" sz="2800" b="1" dirty="0"/>
              <a:t>La Sierva de Dios dice al respecto: </a:t>
            </a:r>
            <a:r>
              <a:rPr lang="es-ES" sz="2800" dirty="0"/>
              <a:t>«La verdad es delicada, refinada, elevada. Cuando moldea el carácter, el alma crece bajo su influencia divina. Cada día la verdad ha de ser recibida en el corazón. Así comemos las palabras de Cristo, que según él declara, son espíritu y son vida. La aceptación de la verdad hará de cada receptor un hijo de Dios, un heredero del cielo. La verdad que es apreciada de corazón no es letra fría y muerta sino un poder viviente» (</a:t>
            </a:r>
            <a:r>
              <a:rPr lang="es-ES" sz="2800" i="1" dirty="0"/>
              <a:t>Reflejemos a Jesús</a:t>
            </a:r>
            <a:r>
              <a:rPr lang="es-ES" sz="2800" dirty="0"/>
              <a:t>, p. 103).</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1845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476672"/>
            <a:ext cx="5184576" cy="6381328"/>
          </a:xfrm>
        </p:spPr>
        <p:txBody>
          <a:bodyPr vert="horz" lIns="91440" tIns="45720" rIns="91440" bIns="45720" rtlCol="0">
            <a:normAutofit/>
          </a:bodyPr>
          <a:lstStyle/>
          <a:p>
            <a:pPr marL="0" indent="0">
              <a:buNone/>
            </a:pPr>
            <a:endParaRPr lang="es-ES" sz="3600" b="1" dirty="0"/>
          </a:p>
          <a:p>
            <a:pPr marL="0" indent="0">
              <a:buNone/>
            </a:pPr>
            <a:endParaRPr lang="es-ES" sz="3600" b="1" dirty="0"/>
          </a:p>
          <a:p>
            <a:pPr marL="0" indent="0">
              <a:buNone/>
            </a:pPr>
            <a:endParaRPr lang="es-ES" sz="3600" b="1" dirty="0"/>
          </a:p>
          <a:p>
            <a:pPr marL="0" indent="0">
              <a:buNone/>
            </a:pPr>
            <a:r>
              <a:rPr lang="es-ES" sz="6000" b="1" dirty="0"/>
              <a:t>La oración constante</a:t>
            </a:r>
            <a:endParaRPr lang="es-US" sz="60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7" y="140855"/>
            <a:ext cx="1733995" cy="671634"/>
          </a:xfrm>
          <a:prstGeom prst="rect">
            <a:avLst/>
          </a:prstGeom>
        </p:spPr>
      </p:pic>
    </p:spTree>
    <p:extLst>
      <p:ext uri="{BB962C8B-B14F-4D97-AF65-F5344CB8AC3E}">
        <p14:creationId xmlns:p14="http://schemas.microsoft.com/office/powerpoint/2010/main" val="92999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1183" b="118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479376" y="1988840"/>
            <a:ext cx="5472608" cy="6381328"/>
          </a:xfrm>
        </p:spPr>
        <p:txBody>
          <a:bodyPr vert="horz" lIns="91440" tIns="45720" rIns="91440" bIns="45720" rtlCol="0">
            <a:normAutofit/>
          </a:bodyPr>
          <a:lstStyle/>
          <a:p>
            <a:pPr marL="0" indent="0">
              <a:lnSpc>
                <a:spcPct val="100000"/>
              </a:lnSpc>
              <a:buNone/>
            </a:pPr>
            <a:r>
              <a:rPr lang="es-ES" b="1" dirty="0"/>
              <a:t>Pablo dice: </a:t>
            </a:r>
            <a:r>
              <a:rPr lang="es-ES" dirty="0"/>
              <a:t>«Orad sin cesar» (1 </a:t>
            </a:r>
            <a:r>
              <a:rPr lang="es-ES" dirty="0" err="1"/>
              <a:t>Tes</a:t>
            </a:r>
            <a:r>
              <a:rPr lang="es-ES" dirty="0"/>
              <a:t>. 5: 17). Esto significa tener un espíritu de oración las 24 horas del día. </a:t>
            </a:r>
            <a:r>
              <a:rPr lang="es-ES" b="1" i="1" dirty="0"/>
              <a:t>¿Cómo es posible esto? ¿Y a qué hora comemos, dormimos o trabajamos?</a:t>
            </a:r>
            <a:r>
              <a:rPr lang="es-US" b="1" i="1" dirty="0"/>
              <a:t> </a:t>
            </a:r>
            <a:endParaRPr lang="es-US" sz="2900" b="1" i="1"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16138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829823" y="188640"/>
            <a:ext cx="8318371" cy="4680520"/>
          </a:xfrm>
        </p:spPr>
        <p:txBody>
          <a:bodyPr>
            <a:noAutofit/>
          </a:bodyPr>
          <a:lstStyle/>
          <a:p>
            <a:pPr marL="0" indent="0">
              <a:lnSpc>
                <a:spcPct val="110000"/>
              </a:lnSpc>
              <a:buNone/>
            </a:pPr>
            <a:r>
              <a:rPr lang="es-ES" sz="2800" b="1" dirty="0"/>
              <a:t>Medita en la respuesta de la Sierva de Dios: </a:t>
            </a:r>
          </a:p>
          <a:p>
            <a:pPr marL="0" indent="0">
              <a:lnSpc>
                <a:spcPct val="110000"/>
              </a:lnSpc>
              <a:buNone/>
            </a:pPr>
            <a:r>
              <a:rPr lang="es-ES" sz="2800" dirty="0"/>
              <a:t>«Ora en un lugar secreto; y mientras atiendes tu trabajo cotidiano levanta a menudo tu corazón hacia Dios. Así fue como Enoc anduvo con Dios. Esas oraciones silenciosas ascienden como aromático incienso ante el trono de la gracia. Satanás no puede vencer a aquel cuyo corazón está apoyado en Dios. No hay tiempo o lugar en que sea impropio ora a Dios. No hay nada que pueda impedirnos elevar nuestro corazón en ferviente oración» (</a:t>
            </a:r>
            <a:r>
              <a:rPr lang="es-ES" sz="2800" i="1" dirty="0"/>
              <a:t>El camino a Cristo</a:t>
            </a:r>
            <a:r>
              <a:rPr lang="es-ES" sz="2800" dirty="0"/>
              <a:t>, p. 146).</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3424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839416" y="2637471"/>
            <a:ext cx="10275501" cy="4393982"/>
          </a:xfrm>
        </p:spPr>
        <p:txBody>
          <a:bodyPr vert="horz" lIns="91440" tIns="45720" rIns="91440" bIns="45720" rtlCol="0">
            <a:normAutofit/>
          </a:bodyPr>
          <a:lstStyle/>
          <a:p>
            <a:pPr marL="0" indent="0">
              <a:lnSpc>
                <a:spcPct val="110000"/>
              </a:lnSpc>
              <a:buNone/>
            </a:pPr>
            <a:r>
              <a:rPr lang="es-ES" sz="2800" dirty="0"/>
              <a:t>En estas circunstancias, el yugo era un instrumento de aprendizaje para el toro. Mientras estuviese amarrado al buey adulto, no se apartaría, y finalmente aprendería a trabajar.</a:t>
            </a:r>
            <a:endParaRPr lang="es-US" sz="2800" dirty="0"/>
          </a:p>
        </p:txBody>
      </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A220F86-9A3A-2445-84E8-C6937110A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350430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258868" y="1844824"/>
            <a:ext cx="4943872" cy="2952328"/>
          </a:xfrm>
        </p:spPr>
        <p:txBody>
          <a:bodyPr vert="horz" lIns="91440" tIns="45720" rIns="91440" bIns="45720" rtlCol="0">
            <a:normAutofit/>
          </a:bodyPr>
          <a:lstStyle/>
          <a:p>
            <a:pPr marL="0" indent="0" algn="ctr">
              <a:buNone/>
            </a:pPr>
            <a:r>
              <a:rPr lang="es-ES" sz="5400" b="1" dirty="0"/>
              <a:t>La testificación </a:t>
            </a:r>
            <a:endParaRPr lang="en-US" sz="5400" b="1" dirty="0">
              <a:latin typeface="+mn-lt"/>
            </a:endParaRPr>
          </a:p>
        </p:txBody>
      </p:sp>
      <p:pic>
        <p:nvPicPr>
          <p:cNvPr id="6" name="Picture 5">
            <a:extLst>
              <a:ext uri="{FF2B5EF4-FFF2-40B4-BE49-F238E27FC236}">
                <a16:creationId xmlns:a16="http://schemas.microsoft.com/office/drawing/2014/main" id="{C9ECFF74-3688-A549-9D02-D05D363BE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721772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487981" y="1844824"/>
            <a:ext cx="10418472" cy="2952327"/>
          </a:xfrm>
        </p:spPr>
        <p:txBody>
          <a:bodyPr vert="horz" lIns="91440" tIns="45720" rIns="91440" bIns="45720" rtlCol="0" anchor="b">
            <a:normAutofit/>
          </a:bodyPr>
          <a:lstStyle/>
          <a:p>
            <a:pPr algn="l">
              <a:lnSpc>
                <a:spcPct val="100000"/>
              </a:lnSpc>
            </a:pPr>
            <a:r>
              <a:rPr lang="es-ES_tradnl" sz="2900" dirty="0">
                <a:solidFill>
                  <a:schemeClr val="tx1"/>
                </a:solidFill>
              </a:rPr>
              <a:t>La tercera disciplina que forma parte del yugo de Cristo es la proclamación del evangelio, el trabajo misionero, o como quieras llamar al hecho de salir, buscar a una persona que no conoce el evangelio y conducirla a Jesús. Dios no te confió la misión de predicar el evangelio porque él no pueda hacerlo. </a:t>
            </a:r>
          </a:p>
        </p:txBody>
      </p:sp>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93070"/>
            <a:ext cx="1733995" cy="671634"/>
          </a:xfrm>
          <a:prstGeom prst="rect">
            <a:avLst/>
          </a:prstGeom>
        </p:spPr>
      </p:pic>
    </p:spTree>
    <p:extLst>
      <p:ext uri="{BB962C8B-B14F-4D97-AF65-F5344CB8AC3E}">
        <p14:creationId xmlns:p14="http://schemas.microsoft.com/office/powerpoint/2010/main" val="353810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847528" y="1340768"/>
            <a:ext cx="8318371" cy="4680520"/>
          </a:xfrm>
        </p:spPr>
        <p:txBody>
          <a:bodyPr>
            <a:noAutofit/>
          </a:bodyPr>
          <a:lstStyle/>
          <a:p>
            <a:pPr marL="0" indent="0">
              <a:lnSpc>
                <a:spcPct val="100000"/>
              </a:lnSpc>
              <a:buNone/>
            </a:pPr>
            <a:r>
              <a:rPr lang="es-ES" dirty="0"/>
              <a:t>«Dios podría haber alcanzado su objeto de salvar a los pecadores, sin nuestra ayuda; pero a fin de que podamos desarrollar un carácter como el de Cristo, debemos participar en su obra» (</a:t>
            </a:r>
            <a:r>
              <a:rPr lang="es-ES" i="1" dirty="0"/>
              <a:t>El Deseado de todas las gentes,</a:t>
            </a:r>
            <a:r>
              <a:rPr lang="es-ES" dirty="0"/>
              <a:t> p. 120).</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392017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487981" y="1844824"/>
            <a:ext cx="10418472" cy="2952327"/>
          </a:xfrm>
        </p:spPr>
        <p:txBody>
          <a:bodyPr vert="horz" lIns="91440" tIns="45720" rIns="91440" bIns="45720" rtlCol="0" anchor="b">
            <a:normAutofit fontScale="90000"/>
          </a:bodyPr>
          <a:lstStyle/>
          <a:p>
            <a:pPr algn="l">
              <a:lnSpc>
                <a:spcPct val="100000"/>
              </a:lnSpc>
            </a:pPr>
            <a:r>
              <a:rPr lang="es-ES" sz="3200" dirty="0"/>
              <a:t>El estudio diario de la Biblia, la oración en todo tiempo y la testificación son disciplinas espirituales que necesitan formar parte de la experiencia del cristiano. Sin la implementación de estas tres disciplinas, nadie toma el yugo de Cristo, ni edifica sobre la Roca, ni contempla a Jesús, ni camina con Dios, ni permanece en Cristo. </a:t>
            </a:r>
            <a:endParaRPr lang="es-US" sz="3200" dirty="0"/>
          </a:p>
        </p:txBody>
      </p:sp>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93070"/>
            <a:ext cx="1733995" cy="671634"/>
          </a:xfrm>
          <a:prstGeom prst="rect">
            <a:avLst/>
          </a:prstGeom>
        </p:spPr>
      </p:pic>
    </p:spTree>
    <p:extLst>
      <p:ext uri="{BB962C8B-B14F-4D97-AF65-F5344CB8AC3E}">
        <p14:creationId xmlns:p14="http://schemas.microsoft.com/office/powerpoint/2010/main" val="344927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8F3A64-F9ED-DF4C-BF0C-04993D7BE17A}"/>
              </a:ext>
            </a:extLst>
          </p:cNvPr>
          <p:cNvSpPr>
            <a:spLocks noGrp="1"/>
          </p:cNvSpPr>
          <p:nvPr>
            <p:ph type="title"/>
          </p:nvPr>
        </p:nvSpPr>
        <p:spPr>
          <a:xfrm>
            <a:off x="1487981" y="1124744"/>
            <a:ext cx="10418472" cy="2952327"/>
          </a:xfrm>
        </p:spPr>
        <p:txBody>
          <a:bodyPr vert="horz" lIns="91440" tIns="45720" rIns="91440" bIns="45720" rtlCol="0" anchor="b">
            <a:normAutofit/>
          </a:bodyPr>
          <a:lstStyle/>
          <a:p>
            <a:pPr algn="l">
              <a:lnSpc>
                <a:spcPct val="100000"/>
              </a:lnSpc>
            </a:pPr>
            <a:r>
              <a:rPr lang="es-ES" sz="3200" dirty="0"/>
              <a:t>En el siguiente capítulo veremos cuál es la razón para llevar el yugo de Cristo, y qué tiene que ver eso con la vida victoriosa que los cristianos anhelan.</a:t>
            </a:r>
          </a:p>
        </p:txBody>
      </p:sp>
      <p:pic>
        <p:nvPicPr>
          <p:cNvPr id="8" name="Picture 7">
            <a:extLst>
              <a:ext uri="{FF2B5EF4-FFF2-40B4-BE49-F238E27FC236}">
                <a16:creationId xmlns:a16="http://schemas.microsoft.com/office/drawing/2014/main" id="{33627A7A-810B-FA46-AAE2-FAF26FE9E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72" y="93070"/>
            <a:ext cx="1733995" cy="671634"/>
          </a:xfrm>
          <a:prstGeom prst="rect">
            <a:avLst/>
          </a:prstGeom>
        </p:spPr>
      </p:pic>
    </p:spTree>
    <p:extLst>
      <p:ext uri="{BB962C8B-B14F-4D97-AF65-F5344CB8AC3E}">
        <p14:creationId xmlns:p14="http://schemas.microsoft.com/office/powerpoint/2010/main" val="801079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3088" r="3088"/>
          <a:stretch/>
        </p:blipFill>
        <p:spPr>
          <a:xfrm flipH="1">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531610" y="836712"/>
            <a:ext cx="4541054" cy="5340251"/>
          </a:xfrm>
        </p:spPr>
        <p:txBody>
          <a:bodyPr vert="horz" lIns="91440" tIns="45720" rIns="91440" bIns="45720" rtlCol="0">
            <a:normAutofit lnSpcReduction="10000"/>
          </a:bodyPr>
          <a:lstStyle/>
          <a:p>
            <a:pPr marL="0" indent="0">
              <a:lnSpc>
                <a:spcPct val="100000"/>
              </a:lnSpc>
              <a:buNone/>
            </a:pPr>
            <a:r>
              <a:rPr lang="es-ES" sz="2800" dirty="0"/>
              <a:t>Jesús, que era un Maestro por excelencia, tomó esa figura de la naturaleza como ilustración de lo que desea hacer en sus hijos. Somos toros bravos e indómitos por naturaleza. Estamos acostumbrados a correr por los campos abiertos de la vida destruyéndonos a nosotros mismos y a los que nos rodean.</a:t>
            </a:r>
            <a:endParaRPr lang="en-US" sz="2800" dirty="0">
              <a:latin typeface="+mn-lt"/>
            </a:endParaRPr>
          </a:p>
        </p:txBody>
      </p:sp>
    </p:spTree>
    <p:extLst>
      <p:ext uri="{BB962C8B-B14F-4D97-AF65-F5344CB8AC3E}">
        <p14:creationId xmlns:p14="http://schemas.microsoft.com/office/powerpoint/2010/main" val="187139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507030" y="708409"/>
            <a:ext cx="6488731" cy="4949236"/>
          </a:xfrm>
        </p:spPr>
        <p:txBody>
          <a:bodyPr vert="horz" lIns="91440" tIns="45720" rIns="91440" bIns="45720" rtlCol="0">
            <a:normAutofit fontScale="85000" lnSpcReduction="10000"/>
          </a:bodyPr>
          <a:lstStyle/>
          <a:p>
            <a:pPr marL="0" indent="0">
              <a:lnSpc>
                <a:spcPct val="110000"/>
              </a:lnSpc>
              <a:buNone/>
            </a:pPr>
            <a:r>
              <a:rPr lang="es-ES" dirty="0"/>
              <a:t>Ese tipo de comportamiento, que al principio parece fascinante, con el tiempo se torna cansador y perjudicial. Un día, después de tantos fracasos y frustraciones, llegamos a la conclusión de que nos encontramos cansados, cargados, afligidos, agobiados y estresados. Entonces aparece el Maestro, nos promete descanso para el alma y nos invita a ir a él, pero su invitación implica «tomar su yugo».</a:t>
            </a:r>
            <a:endParaRPr lang="es-US" dirty="0"/>
          </a:p>
        </p:txBody>
      </p:sp>
      <p:pic>
        <p:nvPicPr>
          <p:cNvPr id="5" name="Picture 4" descr="A person with her hands on her face&#10;&#10;Description automatically generated with medium confidence">
            <a:extLst>
              <a:ext uri="{FF2B5EF4-FFF2-40B4-BE49-F238E27FC236}">
                <a16:creationId xmlns:a16="http://schemas.microsoft.com/office/drawing/2014/main" id="{0DB4A553-FC5B-CE4D-B9B1-C7C6C7081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72" y="867125"/>
            <a:ext cx="8986312" cy="5990875"/>
          </a:xfrm>
          <a:prstGeom prst="rect">
            <a:avLst/>
          </a:prstGeom>
        </p:spPr>
      </p:pic>
    </p:spTree>
    <p:extLst>
      <p:ext uri="{BB962C8B-B14F-4D97-AF65-F5344CB8AC3E}">
        <p14:creationId xmlns:p14="http://schemas.microsoft.com/office/powerpoint/2010/main" val="41592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B55487F-CA35-EB43-9221-4ED6CA1329D5}"/>
              </a:ext>
            </a:extLst>
          </p:cNvPr>
          <p:cNvSpPr>
            <a:spLocks noGrp="1"/>
          </p:cNvSpPr>
          <p:nvPr>
            <p:ph idx="1"/>
          </p:nvPr>
        </p:nvSpPr>
        <p:spPr>
          <a:xfrm>
            <a:off x="2319948" y="2219474"/>
            <a:ext cx="9137126" cy="4608511"/>
          </a:xfrm>
        </p:spPr>
        <p:txBody>
          <a:bodyPr>
            <a:normAutofit/>
          </a:bodyPr>
          <a:lstStyle/>
          <a:p>
            <a:pPr marL="0" indent="0">
              <a:buNone/>
            </a:pPr>
            <a:r>
              <a:rPr lang="es-ES" b="1" dirty="0"/>
              <a:t>Primero, </a:t>
            </a:r>
            <a:r>
              <a:rPr lang="es-ES" dirty="0"/>
              <a:t>aceptas la invitación y la promesa: «Vengan a mí y yo los haré descansar». El convite se dirige a los «trabajados y cargados». La promesa es el descanso. </a:t>
            </a:r>
            <a:r>
              <a:rPr lang="es-ES" b="1" dirty="0"/>
              <a:t>En seguida </a:t>
            </a:r>
            <a:r>
              <a:rPr lang="es-ES" dirty="0"/>
              <a:t>se presenta el proceso para hallar el reposo ofrecido: «Lleven mi yugo sobre ustedes [...] y hallarán descanso para el alma».</a:t>
            </a:r>
            <a:endParaRPr lang="es-US" dirty="0"/>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
        <p:nvSpPr>
          <p:cNvPr id="3" name="Title 2">
            <a:extLst>
              <a:ext uri="{FF2B5EF4-FFF2-40B4-BE49-F238E27FC236}">
                <a16:creationId xmlns:a16="http://schemas.microsoft.com/office/drawing/2014/main" id="{2AB37A53-D436-2E45-AE7D-F3521CA7FC60}"/>
              </a:ext>
            </a:extLst>
          </p:cNvPr>
          <p:cNvSpPr>
            <a:spLocks noGrp="1"/>
          </p:cNvSpPr>
          <p:nvPr>
            <p:ph type="title"/>
          </p:nvPr>
        </p:nvSpPr>
        <p:spPr>
          <a:xfrm>
            <a:off x="1408457" y="260648"/>
            <a:ext cx="5480054" cy="1325563"/>
          </a:xfrm>
        </p:spPr>
        <p:txBody>
          <a:bodyPr>
            <a:noAutofit/>
          </a:bodyPr>
          <a:lstStyle/>
          <a:p>
            <a:r>
              <a:rPr lang="es-ES" sz="3200" b="1" dirty="0">
                <a:solidFill>
                  <a:schemeClr val="bg1"/>
                </a:solidFill>
              </a:rPr>
              <a:t>Los pasos de la invitación de Jesús son los siguientes:</a:t>
            </a:r>
            <a:endParaRPr lang="es-ES_tradnl" sz="3200" b="1" dirty="0">
              <a:solidFill>
                <a:schemeClr val="bg1"/>
              </a:solidFill>
            </a:endParaRPr>
          </a:p>
        </p:txBody>
      </p:sp>
    </p:spTree>
    <p:extLst>
      <p:ext uri="{BB962C8B-B14F-4D97-AF65-F5344CB8AC3E}">
        <p14:creationId xmlns:p14="http://schemas.microsoft.com/office/powerpoint/2010/main" val="155650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47424" y="980728"/>
            <a:ext cx="5460544" cy="5412259"/>
          </a:xfrm>
        </p:spPr>
        <p:txBody>
          <a:bodyPr vert="horz" lIns="91440" tIns="45720" rIns="91440" bIns="45720" rtlCol="0">
            <a:normAutofit/>
          </a:bodyPr>
          <a:lstStyle/>
          <a:p>
            <a:pPr marL="0" indent="0">
              <a:lnSpc>
                <a:spcPct val="100000"/>
              </a:lnSpc>
              <a:buNone/>
            </a:pPr>
            <a:r>
              <a:rPr lang="es-ES" b="1" dirty="0"/>
              <a:t>En qué consiste el yugo</a:t>
            </a:r>
            <a:endParaRPr lang="es-US" dirty="0"/>
          </a:p>
          <a:p>
            <a:pPr marL="0" indent="0">
              <a:lnSpc>
                <a:spcPct val="100000"/>
              </a:lnSpc>
              <a:buNone/>
            </a:pPr>
            <a:r>
              <a:rPr lang="es-ES" dirty="0"/>
              <a:t>El yugo de Cristo aparece en la Biblia de muchas maneras. En la parábola de los dos cimientos, Jesús habla del hombre prudente que edifica su casa en la roca (Mat. 6: 24-27). Edificar en la roca es llevar el yugo de Jesús.</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919536" y="188640"/>
            <a:ext cx="8644822" cy="4680520"/>
          </a:xfrm>
        </p:spPr>
        <p:txBody>
          <a:bodyPr>
            <a:noAutofit/>
          </a:bodyPr>
          <a:lstStyle/>
          <a:p>
            <a:pPr marL="0" indent="0">
              <a:lnSpc>
                <a:spcPct val="110000"/>
              </a:lnSpc>
              <a:buNone/>
            </a:pPr>
            <a:r>
              <a:rPr lang="es-ES" sz="2800" b="1" dirty="0"/>
              <a:t>El Espíritu de Profecía dice: </a:t>
            </a:r>
            <a:r>
              <a:rPr lang="es-ES" sz="2800" dirty="0"/>
              <a:t>«El humilde de corazón, que </a:t>
            </a:r>
            <a:r>
              <a:rPr lang="es-ES" sz="2800" i="1" dirty="0"/>
              <a:t>diariamente ha sentido la importancia de unir su alma con la Roca eterna</a:t>
            </a:r>
            <a:r>
              <a:rPr lang="es-ES" sz="2800" dirty="0"/>
              <a:t>, permanecerá incólume en medio de las tempestades de la prueba, porque no confió en sí mismo» (</a:t>
            </a:r>
            <a:r>
              <a:rPr lang="es-ES" sz="2800" i="1" dirty="0"/>
              <a:t>Reflejemos a Jesús, </a:t>
            </a:r>
            <a:r>
              <a:rPr lang="es-ES" sz="2800" dirty="0"/>
              <a:t>p. 75, la cursiva es nuestra) y «</a:t>
            </a:r>
            <a:r>
              <a:rPr lang="es-ES" sz="2800" i="1" dirty="0"/>
              <a:t>Los que viven más cerca de Jesús </a:t>
            </a:r>
            <a:r>
              <a:rPr lang="es-ES" sz="2800" dirty="0"/>
              <a:t>son también los que mejor ven la fragilidad y la culpa de su humanidad, y su sola esperanza se cifra en los méritos de un Salvador crucificado y resucitado”. (</a:t>
            </a:r>
            <a:r>
              <a:rPr lang="es-ES" sz="2800" i="1" dirty="0"/>
              <a:t>El conflicto de los siglos</a:t>
            </a:r>
            <a:r>
              <a:rPr lang="es-ES" sz="2800" dirty="0"/>
              <a:t>, p. 464, la cursiva es nuestra).</a:t>
            </a:r>
            <a:endParaRPr lang="en-US" sz="28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5938" r="5938"/>
          <a:stretch/>
        </p:blipFill>
        <p:spPr>
          <a:xfrm flipH="1">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672064" y="1052736"/>
            <a:ext cx="5256584" cy="4980211"/>
          </a:xfrm>
        </p:spPr>
        <p:txBody>
          <a:bodyPr vert="horz" lIns="91440" tIns="45720" rIns="91440" bIns="45720" rtlCol="0">
            <a:normAutofit/>
          </a:bodyPr>
          <a:lstStyle/>
          <a:p>
            <a:pPr marL="0" indent="0">
              <a:buNone/>
            </a:pPr>
            <a:r>
              <a:rPr lang="es-ES" sz="4000" dirty="0"/>
              <a:t>Nota que edificar sobre la Roca es sinónimo de vivir cera del Maestro, y nadie puede permanecer a su lado si no está unido por el yugo.</a:t>
            </a:r>
            <a:endParaRPr lang="es-US" sz="4000" dirty="0"/>
          </a:p>
          <a:p>
            <a:pPr marL="0" indent="0">
              <a:buNone/>
            </a:pPr>
            <a:endParaRPr lang="en-US" sz="4000" dirty="0">
              <a:latin typeface="+mn-lt"/>
            </a:endParaRPr>
          </a:p>
        </p:txBody>
      </p:sp>
    </p:spTree>
    <p:extLst>
      <p:ext uri="{BB962C8B-B14F-4D97-AF65-F5344CB8AC3E}">
        <p14:creationId xmlns:p14="http://schemas.microsoft.com/office/powerpoint/2010/main" val="1531281342"/>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84056</TotalTime>
  <Words>2046</Words>
  <Application>Microsoft Macintosh PowerPoint</Application>
  <PresentationFormat>Widescreen</PresentationFormat>
  <Paragraphs>69</Paragraphs>
  <Slides>35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Calibri</vt:lpstr>
      <vt:lpstr>Calibri Light</vt:lpstr>
      <vt:lpstr>Times</vt:lpstr>
      <vt:lpstr>Trebuchet MS</vt:lpstr>
      <vt:lpstr>Custom Template by SHOWEET</vt:lpstr>
      <vt:lpstr>showeet</vt:lpstr>
      <vt:lpstr>CAPÍTULO 4 «LLEVEN MI YUGO» </vt:lpstr>
      <vt:lpstr>PowerPoint Presentation</vt:lpstr>
      <vt:lpstr>PowerPoint Presentation</vt:lpstr>
      <vt:lpstr>PowerPoint Presentation</vt:lpstr>
      <vt:lpstr>PowerPoint Presentation</vt:lpstr>
      <vt:lpstr>Los pasos de la invitación de Jesús son los siguientes: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fragante aroma de Cristo   Pablo es el escritor bíblico que más figuras usa para expresar la idea de llevar el yugo de Jesús. Escribiendo a los Corintios utilizó otra figura: El aroma de Cristo (Lee 2 Corintios 2: 14-15).</vt:lpstr>
      <vt:lpstr>PowerPoint Presentation</vt:lpstr>
      <vt:lpstr>Esconderse en Cristo </vt:lpstr>
      <vt:lpstr>PowerPoint Presentation</vt:lpstr>
      <vt:lpstr>PowerPoint Presentation</vt:lpstr>
      <vt:lpstr>Una persona que lleva el yugo de Cristo o toma su cruz es aquella que renuncia a todo para seguir a su Maestro. Aceptar el yugo implica un abandono de la situación previa. Jesús llamó a sus discípulos y ellos dejaron todo: redes, barcas, padres. Cosas por las que se mide el éxito de la vida en esta tierra. Sin embargo, los discípulos abandonaron todo eso para llevar el yugo de Cristo y seguirlo hasta el fin.</vt:lpstr>
      <vt:lpstr>¿En qué consiste llevar el yugo de Cristo?    La vida cristiana se basa en la teoría, pero se vive en la experiencia. Lo mismo sucede con el hecho de «llevar el yugo de Cristo».   El apóstol Pablo tal vez sea el que mejor describe el yugo. Él menciona los instrumentos de la comunión con Cristo (Lee Efesios 6: 14-18).</vt:lpstr>
      <vt:lpstr>Los instrumentos aquí descritos son: la verdad, la justicia, la fe, la proclamación del evangelio, la salvación, el estudio diario de la Biblia y la oración constante. Sin embargo, en este libro voy a enfatizar solo tres de ellos porque son herramientas en las cuales se demanda la participación activa del cristiano: El estudio diario de la Biblia, la oración constante y la proclamación del evangelio.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tercera disciplina que forma parte del yugo de Cristo es la proclamación del evangelio, el trabajo misionero, o como quieras llamar al hecho de salir, buscar a una persona que no conoce el evangelio y conducirla a Jesús. Dios no te confió la misión de predicar el evangelio porque él no pueda hacerlo. </vt:lpstr>
      <vt:lpstr>PowerPoint Presentation</vt:lpstr>
      <vt:lpstr>El estudio diario de la Biblia, la oración en todo tiempo y la testificación son disciplinas espirituales que necesitan formar parte de la experiencia del cristiano. Sin la implementación de estas tres disciplinas, nadie toma el yugo de Cristo, ni edifica sobre la Roca, ni contempla a Jesús, ni camina con Dios, ni permanece en Cristo. </vt:lpstr>
      <vt:lpstr>En el siguiente capítulo veremos cuál es la razón para llevar el yugo de Cristo, y qué tiene que ver eso con la vida victoriosa que los cristianos anhelan.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15</cp:revision>
  <dcterms:created xsi:type="dcterms:W3CDTF">2011-05-09T14:18:21Z</dcterms:created>
  <dcterms:modified xsi:type="dcterms:W3CDTF">2022-01-06T22:49:25Z</dcterms:modified>
  <cp:category>Templates</cp:category>
</cp:coreProperties>
</file>