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57" r:id="rId3"/>
    <p:sldId id="260" r:id="rId4"/>
    <p:sldId id="270" r:id="rId5"/>
    <p:sldId id="261" r:id="rId6"/>
    <p:sldId id="258" r:id="rId7"/>
    <p:sldId id="259" r:id="rId8"/>
    <p:sldId id="262" r:id="rId9"/>
    <p:sldId id="263" r:id="rId10"/>
    <p:sldId id="264" r:id="rId11"/>
    <p:sldId id="265" r:id="rId12"/>
    <p:sldId id="266" r:id="rId13"/>
    <p:sldId id="271" r:id="rId14"/>
    <p:sldId id="267" r:id="rId15"/>
    <p:sldId id="268"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7F97BB-1B32-714F-A3ED-0E7889EACFFB}" type="datetimeFigureOut">
              <a:rPr lang="es-CO" smtClean="0"/>
              <a:t>1/04/23</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37054-9500-4642-96A1-B6F25CA90B2D}" type="slidenum">
              <a:rPr lang="es-CO" smtClean="0"/>
              <a:t>‹Nº›</a:t>
            </a:fld>
            <a:endParaRPr lang="es-CO"/>
          </a:p>
        </p:txBody>
      </p:sp>
    </p:spTree>
    <p:extLst>
      <p:ext uri="{BB962C8B-B14F-4D97-AF65-F5344CB8AC3E}">
        <p14:creationId xmlns:p14="http://schemas.microsoft.com/office/powerpoint/2010/main" val="3621868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419" dirty="0"/>
              <a:t>La diferencia principal entre un miembro de iglesia  espiritual y uno carnal tiene que ver con el Espíritu Santo. El cristiano espiritual está lleno del Espíritu Santo. El cristiano carnal no lo está o no lo está suficientemente.</a:t>
            </a:r>
          </a:p>
          <a:p>
            <a:endParaRPr lang="es-419" dirty="0"/>
          </a:p>
          <a:p>
            <a:r>
              <a:rPr lang="es-419" dirty="0"/>
              <a:t>El problema principal del cristiano carnal es que tiene una vida basada sólo en el esfuerzo humano. Pero no podemos hacer la voluntad de Dios con nuestras propias fuerzas.</a:t>
            </a:r>
          </a:p>
          <a:p>
            <a:endParaRPr lang="es-419" dirty="0"/>
          </a:p>
          <a:p>
            <a:r>
              <a:rPr lang="es-419" dirty="0"/>
              <a:t>Jeremías 13:23 “¿Podrá cambiar el etiope  su piel y el leopardo sus manchas.? Así también ¿Podreis vosotros hacer el bien, estando habituados a hacer lo malo?</a:t>
            </a:r>
          </a:p>
          <a:p>
            <a:endParaRPr lang="es-419" dirty="0"/>
          </a:p>
          <a:p>
            <a:pPr marL="0" marR="0" lvl="0" indent="0" algn="l" defTabSz="914400" rtl="0" eaLnBrk="1" fontAlgn="auto" latinLnBrk="0" hangingPunct="1">
              <a:lnSpc>
                <a:spcPct val="100000"/>
              </a:lnSpc>
              <a:spcBef>
                <a:spcPts val="0"/>
              </a:spcBef>
              <a:spcAft>
                <a:spcPts val="0"/>
              </a:spcAft>
              <a:buClrTx/>
              <a:buSzTx/>
              <a:buFontTx/>
              <a:buNone/>
              <a:tabLst/>
              <a:defRPr/>
            </a:pPr>
            <a:r>
              <a:rPr lang="es-CO" b="0" i="0" dirty="0">
                <a:effectLst/>
                <a:latin typeface="Helvetica" pitchFamily="2" charset="0"/>
              </a:rPr>
              <a:t>Romanos 8:7: «por cuanto los designios de la carne son enemistad contra Dios, porque no se sujetan a la Ley de Dios, ni tampoco pueden».</a:t>
            </a:r>
            <a:endParaRPr lang="es-CO" dirty="0">
              <a:effectLst/>
              <a:latin typeface="Helvetica" pitchFamily="2" charset="0"/>
            </a:endParaRPr>
          </a:p>
          <a:p>
            <a:endParaRPr lang="es-419" dirty="0"/>
          </a:p>
          <a:p>
            <a:endParaRPr lang="es-419" dirty="0"/>
          </a:p>
          <a:p>
            <a:r>
              <a:rPr lang="es-419" dirty="0"/>
              <a:t>Si hoy descubrimos que somos cristianos carnales. Dios nos ofrece un remedio: El Espíritu Santo. </a:t>
            </a:r>
            <a:endParaRPr lang="es-CO"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1</a:t>
            </a:fld>
            <a:endParaRPr lang="es-CO"/>
          </a:p>
        </p:txBody>
      </p:sp>
    </p:spTree>
    <p:extLst>
      <p:ext uri="{BB962C8B-B14F-4D97-AF65-F5344CB8AC3E}">
        <p14:creationId xmlns:p14="http://schemas.microsoft.com/office/powerpoint/2010/main" val="3055253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419" dirty="0"/>
              <a:t>¿Quién nos limpiará nuestra mente corrupta y entenebrecida por el pecado?</a:t>
            </a:r>
          </a:p>
          <a:p>
            <a:r>
              <a:rPr lang="es-419" dirty="0"/>
              <a:t>¿Quién nos dará un corazón nuevo, es decir una mente nueva, la mente de Cristo?</a:t>
            </a:r>
          </a:p>
          <a:p>
            <a:r>
              <a:rPr lang="es-419" dirty="0"/>
              <a:t>¿Quién oondra el Espíritu Santo dentro de nuestro hombre interior?</a:t>
            </a:r>
          </a:p>
          <a:p>
            <a:r>
              <a:rPr lang="es-419" dirty="0"/>
              <a:t>¿Quién hará obedezcamos a Dios y hagamos su voluntad?</a:t>
            </a:r>
          </a:p>
          <a:p>
            <a:endParaRPr lang="es-419" dirty="0"/>
          </a:p>
          <a:p>
            <a:r>
              <a:rPr lang="es-419" dirty="0"/>
              <a:t>¿Por qué Dios promete hacer todas estas obras tan maravillosas en nosotros ? Porque el sabe muy bien que para nosotros es imposible, porque no podemos salvarnos ni cambiarnos a nosotros mismos. Porque esto es un poder que no tenemos.</a:t>
            </a:r>
          </a:p>
          <a:p>
            <a:endParaRPr lang="es-419" dirty="0"/>
          </a:p>
          <a:p>
            <a:endParaRPr lang="es-CO"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12</a:t>
            </a:fld>
            <a:endParaRPr lang="es-CO"/>
          </a:p>
        </p:txBody>
      </p:sp>
    </p:spTree>
    <p:extLst>
      <p:ext uri="{BB962C8B-B14F-4D97-AF65-F5344CB8AC3E}">
        <p14:creationId xmlns:p14="http://schemas.microsoft.com/office/powerpoint/2010/main" val="11509238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419" dirty="0"/>
              <a:t>No somos capaces de hacer la voluntad de Dios sin el Espíritu Santo. Debemos decidir hacer la voluntad de Dios siempre y Dios nos dará la fortaleza para hacer lo que nos ha pedido. Esta es precisamente la  doctrina de la justificación por la fe que nos da libertad.</a:t>
            </a:r>
          </a:p>
        </p:txBody>
      </p:sp>
      <p:sp>
        <p:nvSpPr>
          <p:cNvPr id="4" name="Marcador de número de diapositiva 3"/>
          <p:cNvSpPr>
            <a:spLocks noGrp="1"/>
          </p:cNvSpPr>
          <p:nvPr>
            <p:ph type="sldNum" sz="quarter" idx="5"/>
          </p:nvPr>
        </p:nvSpPr>
        <p:spPr/>
        <p:txBody>
          <a:bodyPr/>
          <a:lstStyle/>
          <a:p>
            <a:fld id="{E3137054-9500-4642-96A1-B6F25CA90B2D}" type="slidenum">
              <a:rPr lang="es-CO" smtClean="0"/>
              <a:t>13</a:t>
            </a:fld>
            <a:endParaRPr lang="es-CO"/>
          </a:p>
        </p:txBody>
      </p:sp>
    </p:spTree>
    <p:extLst>
      <p:ext uri="{BB962C8B-B14F-4D97-AF65-F5344CB8AC3E}">
        <p14:creationId xmlns:p14="http://schemas.microsoft.com/office/powerpoint/2010/main" val="1150923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419" dirty="0"/>
              <a:t>En pocas palabras, la razón por la que no recibimos el Espíritu es porque no entregamos nuestra alma al Señor, de forma constante y permanente.</a:t>
            </a:r>
          </a:p>
          <a:p>
            <a:endParaRPr lang="es-419" dirty="0"/>
          </a:p>
          <a:p>
            <a:r>
              <a:rPr lang="es-419" dirty="0"/>
              <a:t>Pero es una entrega total. Dios no acepta entregas a medias, continuaríamos siendo tibios o carnales. Dios no acepta 99% . Sólo acepta 100%</a:t>
            </a:r>
          </a:p>
          <a:p>
            <a:endParaRPr lang="es-419" dirty="0"/>
          </a:p>
          <a:p>
            <a:r>
              <a:rPr lang="es-419" dirty="0"/>
              <a:t>Esta entrega implica:</a:t>
            </a:r>
          </a:p>
          <a:p>
            <a:pPr marL="171450" indent="-171450">
              <a:buFont typeface="Arial" panose="020B0604020202020204" pitchFamily="34" charset="0"/>
              <a:buChar char="•"/>
            </a:pPr>
            <a:r>
              <a:rPr lang="es-419" dirty="0"/>
              <a:t>Confesar nuestros pecados honestamente y detalladamente. Piediendo a Dios que quite la ceguera de nuestros ojos y nos permita ver nuestra debilidad y pecaminosidad</a:t>
            </a:r>
          </a:p>
          <a:p>
            <a:pPr marL="171450" indent="-171450">
              <a:buFont typeface="Arial" panose="020B0604020202020204" pitchFamily="34" charset="0"/>
              <a:buChar char="•"/>
            </a:pPr>
            <a:r>
              <a:rPr lang="es-419" dirty="0"/>
              <a:t>Arrepentirnos sinceramente por medio del Espíritu Santo.</a:t>
            </a:r>
          </a:p>
          <a:p>
            <a:pPr marL="171450" indent="-171450">
              <a:buFont typeface="Arial" panose="020B0604020202020204" pitchFamily="34" charset="0"/>
              <a:buChar char="•"/>
            </a:pPr>
            <a:r>
              <a:rPr lang="es-419" dirty="0"/>
              <a:t>Someternos y humillarnos a la voluntad de Dios que nos muestra a través de su Palabra. Reconociendo que no tenemos nada y no podemos nada sin la fuerza de su Poder.</a:t>
            </a:r>
          </a:p>
          <a:p>
            <a:pPr marL="171450" indent="-171450">
              <a:buFont typeface="Arial" panose="020B0604020202020204" pitchFamily="34" charset="0"/>
              <a:buChar char="•"/>
            </a:pPr>
            <a:r>
              <a:rPr lang="es-419" dirty="0"/>
              <a:t>Orando fervientemente y constantemente, no con vana repetición, diciendo lo mismo, sino con entrega de alma y sed de justicia, con ruego y súplica como lo hacía Jesús. </a:t>
            </a:r>
          </a:p>
          <a:p>
            <a:pPr marL="171450" indent="-171450">
              <a:buFont typeface="Arial" panose="020B0604020202020204" pitchFamily="34" charset="0"/>
              <a:buChar char="•"/>
            </a:pPr>
            <a:r>
              <a:rPr lang="es-419" dirty="0"/>
              <a:t>Orando mañana, tarde y noche, todos los días, orando aferrados a cada promesa del Señor en su santa palabra. Pidiendo la presencia, el poder del Espíritu Santo, más que bendiciones temporales, las cuales Dios sabe que necesitamos.</a:t>
            </a:r>
          </a:p>
          <a:p>
            <a:pPr marL="171450" indent="-171450">
              <a:buFont typeface="Arial" panose="020B0604020202020204" pitchFamily="34" charset="0"/>
              <a:buChar char="•"/>
            </a:pPr>
            <a:r>
              <a:rPr lang="es-419" dirty="0"/>
              <a:t>Inundarnos y llenarnos de su Santa Palabra, llenar nuestra mente de la verdad, estudiar, repetir, memorizar su poderosa Palabra para aferrrarnos a ella en cada situación. Para que el ES imprimir la verdad en nuestra mente. Para que las mentiras del diablo queden anuladas por la palabra de Dios.</a:t>
            </a:r>
          </a:p>
          <a:p>
            <a:pPr marL="171450" indent="-171450">
              <a:buFont typeface="Arial" panose="020B0604020202020204" pitchFamily="34" charset="0"/>
              <a:buChar char="•"/>
            </a:pPr>
            <a:r>
              <a:rPr lang="es-419" dirty="0"/>
              <a:t>Entregar nuestros problemas, dificúltales, dolores, afanes, ansiedades al Señor. Echarlos, tirarlos a sus pies y dejarlos allí. Porque sino le entregamos nuestros problemas a Dios, entonces somos nuestro propio Dios. Debemos hacer como hizo Ezequias.</a:t>
            </a:r>
          </a:p>
          <a:p>
            <a:pPr marL="171450" indent="-171450">
              <a:buFont typeface="Arial" panose="020B0604020202020204" pitchFamily="34" charset="0"/>
              <a:buChar char="•"/>
            </a:pPr>
            <a:r>
              <a:rPr lang="es-419" dirty="0"/>
              <a:t>Someter nuestros planes a su voluntad, más bien pidiendo cada día cuál es el plan de Dios para mi. Porque nosotros no tenemos sabiduría para hacer planes, necesitamos recibir esa sabiduría.</a:t>
            </a:r>
          </a:p>
          <a:p>
            <a:pPr marL="171450" indent="-171450">
              <a:buFont typeface="Arial" panose="020B0604020202020204" pitchFamily="34" charset="0"/>
              <a:buChar char="•"/>
            </a:pPr>
            <a:r>
              <a:rPr lang="es-419" dirty="0"/>
              <a:t>Usar sabiamente nuestro tiempo para dedicarlo a todo lo bueno, lo puro, lo amable, lo que sea de buen nombre. Todo en lo que haya virtud y bondad.</a:t>
            </a:r>
          </a:p>
          <a:p>
            <a:pPr marL="0" indent="0">
              <a:buFontTx/>
              <a:buNone/>
            </a:pPr>
            <a:r>
              <a:rPr lang="es-419" dirty="0"/>
              <a:t>De esta forma aprender a entregarnos, aprender la fe y aprender conocer el amor de Dios cada día, constantemente.</a:t>
            </a:r>
          </a:p>
          <a:p>
            <a:pPr marL="0" indent="0">
              <a:buFontTx/>
              <a:buNone/>
            </a:pPr>
            <a:endParaRPr lang="es-419" dirty="0"/>
          </a:p>
          <a:p>
            <a:pPr marL="0" indent="0">
              <a:buFontTx/>
              <a:buNone/>
            </a:pPr>
            <a:r>
              <a:rPr lang="es-419" dirty="0"/>
              <a:t>Entonces Dios promete que La Paz de Dios que sobrepasa todo entendimiento llenará nuestros corazones.</a:t>
            </a:r>
          </a:p>
        </p:txBody>
      </p:sp>
      <p:sp>
        <p:nvSpPr>
          <p:cNvPr id="4" name="Marcador de número de diapositiva 3"/>
          <p:cNvSpPr>
            <a:spLocks noGrp="1"/>
          </p:cNvSpPr>
          <p:nvPr>
            <p:ph type="sldNum" sz="quarter" idx="5"/>
          </p:nvPr>
        </p:nvSpPr>
        <p:spPr/>
        <p:txBody>
          <a:bodyPr/>
          <a:lstStyle/>
          <a:p>
            <a:fld id="{E3137054-9500-4642-96A1-B6F25CA90B2D}" type="slidenum">
              <a:rPr lang="es-CO" smtClean="0"/>
              <a:t>15</a:t>
            </a:fld>
            <a:endParaRPr lang="es-CO"/>
          </a:p>
        </p:txBody>
      </p:sp>
    </p:spTree>
    <p:extLst>
      <p:ext uri="{BB962C8B-B14F-4D97-AF65-F5344CB8AC3E}">
        <p14:creationId xmlns:p14="http://schemas.microsoft.com/office/powerpoint/2010/main" val="3271768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419" dirty="0"/>
              <a:t>Queridos hermanos, el poder de Dios no está restringido, no lo tenemos porque no lo queremos.</a:t>
            </a:r>
          </a:p>
          <a:p>
            <a:endParaRPr lang="es-419" dirty="0"/>
          </a:p>
          <a:p>
            <a:r>
              <a:rPr lang="es-419" dirty="0"/>
              <a:t>Llamado: ¿Le da usted y yo el derecho legal y espíritual a Dios que para su Espíritu Santo venga a nuestras vida e ilumine nuestra mente y transforme nuestro ser y nos haga una persona conforme a la voluntad de Dios?</a:t>
            </a:r>
            <a:endParaRPr lang="es-CO"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16</a:t>
            </a:fld>
            <a:endParaRPr lang="es-CO"/>
          </a:p>
        </p:txBody>
      </p:sp>
    </p:spTree>
    <p:extLst>
      <p:ext uri="{BB962C8B-B14F-4D97-AF65-F5344CB8AC3E}">
        <p14:creationId xmlns:p14="http://schemas.microsoft.com/office/powerpoint/2010/main" val="492022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2</a:t>
            </a:fld>
            <a:endParaRPr lang="es-CO"/>
          </a:p>
        </p:txBody>
      </p:sp>
    </p:spTree>
    <p:extLst>
      <p:ext uri="{BB962C8B-B14F-4D97-AF65-F5344CB8AC3E}">
        <p14:creationId xmlns:p14="http://schemas.microsoft.com/office/powerpoint/2010/main" val="2865004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419" dirty="0"/>
              <a:t>Esta es la condición del cristiano tibio en </a:t>
            </a:r>
            <a:r>
              <a:rPr lang="es-CO" dirty="0"/>
              <a:t>Ap 3:16: "Pero por cuanto eres tibio, y no frío ni caliente, te vomitaré de mi boca.“</a:t>
            </a:r>
            <a:endParaRPr lang="es-419" dirty="0"/>
          </a:p>
          <a:p>
            <a:endParaRPr lang="es-419" dirty="0"/>
          </a:p>
          <a:p>
            <a:r>
              <a:rPr lang="es-CO" dirty="0"/>
              <a:t>vemos claramente  porqué Jesús no desea tener seguidores tibios! Ellos no tienen la vida en abundancia que Dios quiere que tengamos y son un mal ejemplo aunque la mayoría de ellos no lo sepan. </a:t>
            </a:r>
            <a:endParaRPr lang="es-419" dirty="0"/>
          </a:p>
          <a:p>
            <a:endParaRPr lang="es-419"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3</a:t>
            </a:fld>
            <a:endParaRPr lang="es-CO"/>
          </a:p>
        </p:txBody>
      </p:sp>
    </p:spTree>
    <p:extLst>
      <p:ext uri="{BB962C8B-B14F-4D97-AF65-F5344CB8AC3E}">
        <p14:creationId xmlns:p14="http://schemas.microsoft.com/office/powerpoint/2010/main" val="2926629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419" dirty="0"/>
          </a:p>
          <a:p>
            <a:endParaRPr lang="es-419" dirty="0"/>
          </a:p>
          <a:p>
            <a:r>
              <a:rPr lang="es-CO" dirty="0"/>
              <a:t>En el libro Christ Our Righteousness (Cristo nuestra Justicia), escrito por Arthur G. Daniells, leemos lo siguiente:</a:t>
            </a:r>
            <a:endParaRPr lang="es-419" dirty="0"/>
          </a:p>
          <a:p>
            <a:endParaRPr lang="es-419"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4</a:t>
            </a:fld>
            <a:endParaRPr lang="es-CO"/>
          </a:p>
        </p:txBody>
      </p:sp>
    </p:spTree>
    <p:extLst>
      <p:ext uri="{BB962C8B-B14F-4D97-AF65-F5344CB8AC3E}">
        <p14:creationId xmlns:p14="http://schemas.microsoft.com/office/powerpoint/2010/main" val="2926629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effectLst/>
              <a:latin typeface="Helvetica" pitchFamily="2" charset="0"/>
            </a:endParaRPr>
          </a:p>
          <a:p>
            <a:r>
              <a:rPr lang="es-CO" b="0" i="0" dirty="0">
                <a:effectLst/>
                <a:latin typeface="Helvetica" pitchFamily="2" charset="0"/>
              </a:rPr>
              <a:t>Rec</a:t>
            </a:r>
            <a:r>
              <a:rPr lang="es-419" b="0" i="0" dirty="0">
                <a:effectLst/>
                <a:latin typeface="Helvetica" pitchFamily="2" charset="0"/>
              </a:rPr>
              <a:t>ordemos lo</a:t>
            </a:r>
            <a:r>
              <a:rPr lang="es-CO" b="0" i="0" dirty="0">
                <a:effectLst/>
                <a:latin typeface="Helvetica" pitchFamily="2" charset="0"/>
              </a:rPr>
              <a:t> </a:t>
            </a:r>
            <a:r>
              <a:rPr lang="es-419" b="0" i="0" dirty="0">
                <a:effectLst/>
                <a:latin typeface="Helvetica" pitchFamily="2" charset="0"/>
              </a:rPr>
              <a:t>que </a:t>
            </a:r>
            <a:r>
              <a:rPr lang="es-CO" b="0" i="0" dirty="0">
                <a:effectLst/>
                <a:latin typeface="Helvetica" pitchFamily="2" charset="0"/>
              </a:rPr>
              <a:t>A. W. Tozer dijo: «Si el Espiritu Santo fuese quitado de nuestras iglesias hoy, el 95% de lo que hacemos continuaria y nadie notaría la diferencia.</a:t>
            </a:r>
            <a:endParaRPr lang="es-CO" dirty="0">
              <a:effectLst/>
              <a:latin typeface="Helvetica" pitchFamily="2" charset="0"/>
            </a:endParaRPr>
          </a:p>
          <a:p>
            <a:r>
              <a:rPr lang="es-CO" b="0" i="0" dirty="0">
                <a:effectLst/>
                <a:latin typeface="Helvetica" pitchFamily="2" charset="0"/>
              </a:rPr>
              <a:t>Si el Espiritu Santo hubiese sido quitado de la iglesia primitiva, entonces el 95% (casi todo) de lo que estaban haciendo se habria detenido y todos hubiesen</a:t>
            </a:r>
            <a:endParaRPr lang="es-CO" dirty="0">
              <a:effectLst/>
              <a:latin typeface="Helvetica" pitchFamily="2" charset="0"/>
            </a:endParaRPr>
          </a:p>
          <a:p>
            <a:r>
              <a:rPr lang="es-CO" b="0" i="0" dirty="0">
                <a:effectLst/>
                <a:latin typeface="Helvetica" pitchFamily="2" charset="0"/>
              </a:rPr>
              <a:t>notado la diferencia».</a:t>
            </a:r>
            <a:endParaRPr lang="es-CO" dirty="0">
              <a:effectLst/>
              <a:latin typeface="Helvetica" pitchFamily="2" charset="0"/>
            </a:endParaRPr>
          </a:p>
          <a:p>
            <a:endParaRPr lang="es-CO"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5</a:t>
            </a:fld>
            <a:endParaRPr lang="es-CO"/>
          </a:p>
        </p:txBody>
      </p:sp>
    </p:spTree>
    <p:extLst>
      <p:ext uri="{BB962C8B-B14F-4D97-AF65-F5344CB8AC3E}">
        <p14:creationId xmlns:p14="http://schemas.microsoft.com/office/powerpoint/2010/main" val="3780180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419" dirty="0"/>
              <a:t>Fortalecidos con poder es Estar sólidamente establecidos, nada te puede mover, nada te puede cambiar. La mente la voluntad, la conciencia, edificada sobre la roca de la eterna salvación que es Cristo el Señor. </a:t>
            </a:r>
          </a:p>
          <a:p>
            <a:endParaRPr lang="es-419" dirty="0"/>
          </a:p>
          <a:p>
            <a:r>
              <a:rPr lang="es-419" dirty="0"/>
              <a:t>Nuestro hombre interior, explican los estudiosos, está compuestos por nuestro ser intelectual y ser espiritual y dicen que el ser intelectual está compuesto por la mente, la voluntad y la conciencia .</a:t>
            </a:r>
          </a:p>
          <a:p>
            <a:endParaRPr lang="es-419" dirty="0"/>
          </a:p>
          <a:p>
            <a:r>
              <a:rPr lang="es-419" dirty="0"/>
              <a:t>El apóstol Pablo está orando aquí para que Dios coloque su espíritu en el ser interior, para que fortaleza la mente, la voluntad y la conciencia. Y produzca en nosotros un nuevo nacimiento. Para que nazcamos no sólo del agua, sino también del Espíritu.</a:t>
            </a:r>
            <a:endParaRPr lang="es-CO"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6</a:t>
            </a:fld>
            <a:endParaRPr lang="es-CO"/>
          </a:p>
        </p:txBody>
      </p:sp>
    </p:spTree>
    <p:extLst>
      <p:ext uri="{BB962C8B-B14F-4D97-AF65-F5344CB8AC3E}">
        <p14:creationId xmlns:p14="http://schemas.microsoft.com/office/powerpoint/2010/main" val="699950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419" dirty="0"/>
              <a:t>Es Cristo viviendo en mi a través del Espíritu Santo obrando el mi ser interior, en mi mente, voluntad y conciencia quien me libra de la ley del pecado.</a:t>
            </a:r>
            <a:endParaRPr lang="es-CO"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7</a:t>
            </a:fld>
            <a:endParaRPr lang="es-CO"/>
          </a:p>
        </p:txBody>
      </p:sp>
    </p:spTree>
    <p:extLst>
      <p:ext uri="{BB962C8B-B14F-4D97-AF65-F5344CB8AC3E}">
        <p14:creationId xmlns:p14="http://schemas.microsoft.com/office/powerpoint/2010/main" val="1546266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419" dirty="0"/>
              <a:t>¿Quién puede cambiar nuestrod pensamientos?</a:t>
            </a:r>
          </a:p>
          <a:p>
            <a:endParaRPr lang="es-419" dirty="0"/>
          </a:p>
          <a:p>
            <a:r>
              <a:rPr lang="es-419" dirty="0"/>
              <a:t>¿Quién puede cambiar nuestras malas acciones?</a:t>
            </a:r>
          </a:p>
          <a:p>
            <a:endParaRPr lang="es-419" dirty="0"/>
          </a:p>
          <a:p>
            <a:r>
              <a:rPr lang="es-419" dirty="0"/>
              <a:t>¿Quién puede llenarse de amor, de hhumildad y de paz?</a:t>
            </a:r>
          </a:p>
          <a:p>
            <a:endParaRPr lang="es-419" dirty="0"/>
          </a:p>
          <a:p>
            <a:r>
              <a:rPr lang="es-419" dirty="0"/>
              <a:t>Esta es una obra que le corresponde al Espíritu Santo. Nosotros somos como un vaso que puede ser llenado del Espíritu y de sus demás bendiciones.</a:t>
            </a:r>
          </a:p>
          <a:p>
            <a:endParaRPr lang="es-419" dirty="0"/>
          </a:p>
          <a:p>
            <a:r>
              <a:rPr lang="es-419" dirty="0"/>
              <a:t>Pero para que este ocurrra, el Espíritu Santo debe posesionarse, adueñarse, gobernar, entronizarse, habitar permanentemente en nuestra mente. Cada día. En todo momento.</a:t>
            </a:r>
          </a:p>
          <a:p>
            <a:endParaRPr lang="es-419" dirty="0"/>
          </a:p>
          <a:p>
            <a:endParaRPr lang="es-CO"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9</a:t>
            </a:fld>
            <a:endParaRPr lang="es-CO"/>
          </a:p>
        </p:txBody>
      </p:sp>
    </p:spTree>
    <p:extLst>
      <p:ext uri="{BB962C8B-B14F-4D97-AF65-F5344CB8AC3E}">
        <p14:creationId xmlns:p14="http://schemas.microsoft.com/office/powerpoint/2010/main" val="106765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419" dirty="0"/>
              <a:t>¿Cuántos queremos y necesitamos tener la presencia de Dios con nosotros? Si así lo deseamos, lo podemos tener, pues Dios ha hecho provisión para que Cristo habite con nosotros y es por medio del Espíritu Santo.</a:t>
            </a:r>
          </a:p>
          <a:p>
            <a:endParaRPr lang="es-CO" dirty="0"/>
          </a:p>
        </p:txBody>
      </p:sp>
      <p:sp>
        <p:nvSpPr>
          <p:cNvPr id="4" name="Marcador de número de diapositiva 3"/>
          <p:cNvSpPr>
            <a:spLocks noGrp="1"/>
          </p:cNvSpPr>
          <p:nvPr>
            <p:ph type="sldNum" sz="quarter" idx="5"/>
          </p:nvPr>
        </p:nvSpPr>
        <p:spPr/>
        <p:txBody>
          <a:bodyPr/>
          <a:lstStyle/>
          <a:p>
            <a:fld id="{E3137054-9500-4642-96A1-B6F25CA90B2D}" type="slidenum">
              <a:rPr lang="es-CO" smtClean="0"/>
              <a:t>10</a:t>
            </a:fld>
            <a:endParaRPr lang="es-CO"/>
          </a:p>
        </p:txBody>
      </p:sp>
    </p:spTree>
    <p:extLst>
      <p:ext uri="{BB962C8B-B14F-4D97-AF65-F5344CB8AC3E}">
        <p14:creationId xmlns:p14="http://schemas.microsoft.com/office/powerpoint/2010/main" val="842211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4/1/23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‹Nº›</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4/1/23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4/1/23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4/1/23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E5059C3-6A89-4494-99FF-5A4D6FFD50EB}" type="datetimeFigureOut">
              <a:rPr lang="en-US" dirty="0"/>
              <a:t>4/1/23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4/1/23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609285" y="2851331"/>
            <a:ext cx="3893623" cy="307143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66635" y="2851331"/>
            <a:ext cx="3899798" cy="307143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4/1/23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4/1/23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4/1/23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7D525BB-DA17-4BA0-B3C8-3AC3ABC827E6}" type="datetimeFigureOut">
              <a:rPr lang="en-US" dirty="0"/>
              <a:t>4/1/23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6C4C9A-3960-41CF-A4E9-2A8FB932454B}" type="datetimeFigureOut">
              <a:rPr lang="en-US" dirty="0"/>
              <a:t>4/1/23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4/1/23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‹Nº›</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5D093B-A447-F2F6-37D5-7ED1A92E83E8}"/>
              </a:ext>
            </a:extLst>
          </p:cNvPr>
          <p:cNvSpPr>
            <a:spLocks noGrp="1"/>
          </p:cNvSpPr>
          <p:nvPr>
            <p:ph type="ctrTitle"/>
          </p:nvPr>
        </p:nvSpPr>
        <p:spPr/>
        <p:txBody>
          <a:bodyPr>
            <a:normAutofit fontScale="90000"/>
          </a:bodyPr>
          <a:lstStyle/>
          <a:p>
            <a:r>
              <a:rPr lang="es-419" dirty="0"/>
              <a:t>Cristiano Carnal vs Cristiano Espiritual</a:t>
            </a:r>
            <a:endParaRPr lang="es-CO" dirty="0"/>
          </a:p>
        </p:txBody>
      </p:sp>
      <p:sp>
        <p:nvSpPr>
          <p:cNvPr id="3" name="Subtítulo 2">
            <a:extLst>
              <a:ext uri="{FF2B5EF4-FFF2-40B4-BE49-F238E27FC236}">
                <a16:creationId xmlns:a16="http://schemas.microsoft.com/office/drawing/2014/main" id="{114BFE81-9599-B7EE-C1B9-614864193C95}"/>
              </a:ext>
            </a:extLst>
          </p:cNvPr>
          <p:cNvSpPr>
            <a:spLocks noGrp="1"/>
          </p:cNvSpPr>
          <p:nvPr>
            <p:ph type="subTitle" idx="1"/>
          </p:nvPr>
        </p:nvSpPr>
        <p:spPr/>
        <p:txBody>
          <a:bodyPr/>
          <a:lstStyle/>
          <a:p>
            <a:endParaRPr lang="es-CO"/>
          </a:p>
        </p:txBody>
      </p:sp>
    </p:spTree>
    <p:extLst>
      <p:ext uri="{BB962C8B-B14F-4D97-AF65-F5344CB8AC3E}">
        <p14:creationId xmlns:p14="http://schemas.microsoft.com/office/powerpoint/2010/main" val="2764330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C43C0-3D70-F329-211E-B430223EB6CD}"/>
              </a:ext>
            </a:extLst>
          </p:cNvPr>
          <p:cNvSpPr>
            <a:spLocks noGrp="1"/>
          </p:cNvSpPr>
          <p:nvPr>
            <p:ph type="title"/>
          </p:nvPr>
        </p:nvSpPr>
        <p:spPr>
          <a:xfrm>
            <a:off x="2625919" y="568167"/>
            <a:ext cx="7958331" cy="1077229"/>
          </a:xfrm>
        </p:spPr>
        <p:txBody>
          <a:bodyPr/>
          <a:lstStyle/>
          <a:p>
            <a:r>
              <a:rPr lang="es-419" dirty="0"/>
              <a:t>El Espíritu Santo es la presencia de Cristo en nosotros</a:t>
            </a:r>
            <a:endParaRPr lang="es-CO" dirty="0"/>
          </a:p>
        </p:txBody>
      </p:sp>
      <p:sp>
        <p:nvSpPr>
          <p:cNvPr id="3" name="Marcador de contenido 2">
            <a:extLst>
              <a:ext uri="{FF2B5EF4-FFF2-40B4-BE49-F238E27FC236}">
                <a16:creationId xmlns:a16="http://schemas.microsoft.com/office/drawing/2014/main" id="{953D5AE5-34CE-A0FA-971E-B84E6873284C}"/>
              </a:ext>
            </a:extLst>
          </p:cNvPr>
          <p:cNvSpPr>
            <a:spLocks noGrp="1"/>
          </p:cNvSpPr>
          <p:nvPr>
            <p:ph idx="1"/>
          </p:nvPr>
        </p:nvSpPr>
        <p:spPr>
          <a:xfrm>
            <a:off x="1848555" y="2022753"/>
            <a:ext cx="8735695" cy="3997828"/>
          </a:xfrm>
        </p:spPr>
        <p:txBody>
          <a:bodyPr>
            <a:noAutofit/>
          </a:bodyPr>
          <a:lstStyle/>
          <a:p>
            <a:r>
              <a:rPr lang="es-CO" sz="2200" b="0" i="0" dirty="0">
                <a:effectLst/>
                <a:latin typeface="Helvetica" pitchFamily="2" charset="0"/>
              </a:rPr>
              <a:t>«En el plan de restaurar en el hombre la imagen divina, se hizo provisión para que el Espíritu Santo influyera sobre las mentes humanas y </a:t>
            </a:r>
            <a:r>
              <a:rPr lang="es-CO" sz="2200" b="1" i="0" dirty="0">
                <a:solidFill>
                  <a:srgbClr val="FFC000"/>
                </a:solidFill>
                <a:effectLst/>
                <a:latin typeface="Helvetica" pitchFamily="2" charset="0"/>
              </a:rPr>
              <a:t>fuera como la presencia de Cristo, un agente modelador del carácter humano</a:t>
            </a:r>
            <a:r>
              <a:rPr lang="es-CO" sz="2200" b="0" i="0" dirty="0">
                <a:effectLst/>
                <a:latin typeface="Helvetica" pitchFamily="2" charset="0"/>
              </a:rPr>
              <a:t>» (</a:t>
            </a:r>
            <a:r>
              <a:rPr lang="es-CO" sz="2200" b="0" i="1" dirty="0">
                <a:effectLst/>
                <a:latin typeface="Helvetica" pitchFamily="2" charset="0"/>
              </a:rPr>
              <a:t>Elena G. de White, Review and Herald,</a:t>
            </a:r>
            <a:r>
              <a:rPr lang="es-419" sz="2200" i="1" dirty="0">
                <a:latin typeface="Helvetica" pitchFamily="2" charset="0"/>
              </a:rPr>
              <a:t> </a:t>
            </a:r>
            <a:r>
              <a:rPr lang="es-CO" sz="2200" b="0" i="1" dirty="0">
                <a:effectLst/>
                <a:latin typeface="Helvetica" pitchFamily="2" charset="0"/>
              </a:rPr>
              <a:t>12 de febrero de 1895, p. 97).</a:t>
            </a:r>
            <a:endParaRPr lang="es-CO" sz="2200" i="1" dirty="0">
              <a:effectLst/>
              <a:latin typeface="Helvetica" pitchFamily="2" charset="0"/>
            </a:endParaRPr>
          </a:p>
          <a:p>
            <a:r>
              <a:rPr lang="es-CO" sz="2200" b="0" i="0" dirty="0">
                <a:effectLst/>
                <a:latin typeface="Helvetica" pitchFamily="2" charset="0"/>
              </a:rPr>
              <a:t>«La comunicación del Espíritu Santo era la </a:t>
            </a:r>
            <a:r>
              <a:rPr lang="es-CO" sz="2200" b="1" i="0" dirty="0">
                <a:solidFill>
                  <a:srgbClr val="FFC000"/>
                </a:solidFill>
                <a:effectLst/>
                <a:latin typeface="Helvetica" pitchFamily="2" charset="0"/>
              </a:rPr>
              <a:t>comunicación de la vida misma de Cristo</a:t>
            </a:r>
            <a:r>
              <a:rPr lang="es-CO" sz="2200" b="0" i="0" dirty="0">
                <a:effectLst/>
                <a:latin typeface="Helvetica" pitchFamily="2" charset="0"/>
              </a:rPr>
              <a:t>» (</a:t>
            </a:r>
            <a:r>
              <a:rPr lang="es-CO" sz="2200" b="0" i="1" dirty="0">
                <a:effectLst/>
                <a:latin typeface="Helvetica" pitchFamily="2" charset="0"/>
              </a:rPr>
              <a:t>ibíd., 13 de junio de 1899, p. 369).</a:t>
            </a:r>
            <a:endParaRPr lang="es-CO" sz="2200" i="1" dirty="0">
              <a:effectLst/>
              <a:latin typeface="Helvetica" pitchFamily="2" charset="0"/>
            </a:endParaRPr>
          </a:p>
          <a:p>
            <a:r>
              <a:rPr lang="es-CO" sz="2200" b="0" i="0" dirty="0">
                <a:effectLst/>
                <a:latin typeface="Helvetica" pitchFamily="2" charset="0"/>
              </a:rPr>
              <a:t>El Espíritu Santo es la </a:t>
            </a:r>
            <a:r>
              <a:rPr lang="es-CO" sz="2200" b="1" i="0" dirty="0">
                <a:solidFill>
                  <a:srgbClr val="FFC000"/>
                </a:solidFill>
                <a:effectLst/>
                <a:latin typeface="Helvetica" pitchFamily="2" charset="0"/>
              </a:rPr>
              <a:t>presencia vital de Dios</a:t>
            </a:r>
            <a:r>
              <a:rPr lang="es-CO" sz="2200" b="0" i="0" dirty="0">
                <a:effectLst/>
                <a:latin typeface="Helvetica" pitchFamily="2" charset="0"/>
              </a:rPr>
              <a:t>»</a:t>
            </a:r>
            <a:r>
              <a:rPr lang="es-419" sz="2200" dirty="0">
                <a:latin typeface="Helvetica" pitchFamily="2" charset="0"/>
              </a:rPr>
              <a:t> </a:t>
            </a:r>
            <a:r>
              <a:rPr lang="es-CO" sz="2200" b="0" i="0" dirty="0">
                <a:effectLst/>
                <a:latin typeface="Helvetica" pitchFamily="2" charset="0"/>
              </a:rPr>
              <a:t>(</a:t>
            </a:r>
            <a:r>
              <a:rPr lang="es-CO" sz="2200" b="0" i="1" dirty="0">
                <a:effectLst/>
                <a:latin typeface="Helvetica" pitchFamily="2" charset="0"/>
              </a:rPr>
              <a:t>Signs of the Times, 7 de agosto de 1901, p. 2)</a:t>
            </a:r>
            <a:endParaRPr lang="es-CO" sz="2200" i="1" dirty="0">
              <a:effectLst/>
              <a:latin typeface="Helvetica" pitchFamily="2" charset="0"/>
            </a:endParaRPr>
          </a:p>
        </p:txBody>
      </p:sp>
    </p:spTree>
    <p:extLst>
      <p:ext uri="{BB962C8B-B14F-4D97-AF65-F5344CB8AC3E}">
        <p14:creationId xmlns:p14="http://schemas.microsoft.com/office/powerpoint/2010/main" val="1064739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C43C0-3D70-F329-211E-B430223EB6CD}"/>
              </a:ext>
            </a:extLst>
          </p:cNvPr>
          <p:cNvSpPr>
            <a:spLocks noGrp="1"/>
          </p:cNvSpPr>
          <p:nvPr>
            <p:ph type="title"/>
          </p:nvPr>
        </p:nvSpPr>
        <p:spPr>
          <a:xfrm>
            <a:off x="2625919" y="568167"/>
            <a:ext cx="7958331" cy="1077229"/>
          </a:xfrm>
        </p:spPr>
        <p:txBody>
          <a:bodyPr/>
          <a:lstStyle/>
          <a:p>
            <a:r>
              <a:rPr lang="es-419" dirty="0"/>
              <a:t>El Espíritu Santo concede el poder de Jesús</a:t>
            </a:r>
            <a:endParaRPr lang="es-CO" dirty="0"/>
          </a:p>
        </p:txBody>
      </p:sp>
      <p:sp>
        <p:nvSpPr>
          <p:cNvPr id="3" name="Marcador de contenido 2">
            <a:extLst>
              <a:ext uri="{FF2B5EF4-FFF2-40B4-BE49-F238E27FC236}">
                <a16:creationId xmlns:a16="http://schemas.microsoft.com/office/drawing/2014/main" id="{953D5AE5-34CE-A0FA-971E-B84E6873284C}"/>
              </a:ext>
            </a:extLst>
          </p:cNvPr>
          <p:cNvSpPr>
            <a:spLocks noGrp="1"/>
          </p:cNvSpPr>
          <p:nvPr>
            <p:ph idx="1"/>
          </p:nvPr>
        </p:nvSpPr>
        <p:spPr>
          <a:xfrm>
            <a:off x="1848555" y="2403753"/>
            <a:ext cx="8735695" cy="3997828"/>
          </a:xfrm>
        </p:spPr>
        <p:txBody>
          <a:bodyPr>
            <a:noAutofit/>
          </a:bodyPr>
          <a:lstStyle/>
          <a:p>
            <a:r>
              <a:rPr lang="es-CO" sz="2200" b="0" i="0" dirty="0">
                <a:effectLst/>
                <a:latin typeface="Helvetica" pitchFamily="2" charset="0"/>
              </a:rPr>
              <a:t>«Necesitamos la </a:t>
            </a:r>
            <a:r>
              <a:rPr lang="es-CO" sz="2200" b="1" i="0" dirty="0">
                <a:solidFill>
                  <a:srgbClr val="FFC000"/>
                </a:solidFill>
                <a:effectLst/>
                <a:latin typeface="Helvetica" pitchFamily="2" charset="0"/>
              </a:rPr>
              <a:t>energía</a:t>
            </a:r>
            <a:r>
              <a:rPr lang="es-CO" sz="2200" b="0" i="0" dirty="0">
                <a:effectLst/>
                <a:latin typeface="Helvetica" pitchFamily="2" charset="0"/>
              </a:rPr>
              <a:t> de Pentecostés. Y esta vendrá; porque el Señor ha prometido enviar su Espíritu como poder conquistador» (</a:t>
            </a:r>
            <a:r>
              <a:rPr lang="es-CO" sz="2200" b="0" i="1" dirty="0">
                <a:effectLst/>
                <a:latin typeface="Helvetica" pitchFamily="2" charset="0"/>
              </a:rPr>
              <a:t>Obreros evangélicos, p. 323).</a:t>
            </a:r>
            <a:endParaRPr lang="es-CO" sz="2200" i="1" dirty="0">
              <a:effectLst/>
              <a:latin typeface="Helvetica" pitchFamily="2" charset="0"/>
            </a:endParaRPr>
          </a:p>
          <a:p>
            <a:r>
              <a:rPr lang="es-CO" sz="2200" b="0" i="0" dirty="0">
                <a:effectLst/>
                <a:latin typeface="Helvetica" pitchFamily="2" charset="0"/>
              </a:rPr>
              <a:t>«</a:t>
            </a:r>
            <a:r>
              <a:rPr lang="es-CO" sz="2200" b="1" i="0" dirty="0">
                <a:solidFill>
                  <a:srgbClr val="FFC000"/>
                </a:solidFill>
                <a:effectLst/>
                <a:latin typeface="Helvetica" pitchFamily="2" charset="0"/>
              </a:rPr>
              <a:t>Dios puede enseñaros en un momento, por su Espíritu Santo</a:t>
            </a:r>
            <a:r>
              <a:rPr lang="es-CO" sz="2200" b="0" i="0" dirty="0">
                <a:effectLst/>
                <a:latin typeface="Helvetica" pitchFamily="2" charset="0"/>
              </a:rPr>
              <a:t>, más de lo que podríais aprender de los</a:t>
            </a:r>
            <a:r>
              <a:rPr lang="es-419" sz="2200" dirty="0">
                <a:latin typeface="Helvetica" pitchFamily="2" charset="0"/>
              </a:rPr>
              <a:t> </a:t>
            </a:r>
            <a:r>
              <a:rPr lang="es-CO" sz="2200" b="0" i="0" dirty="0">
                <a:effectLst/>
                <a:latin typeface="Helvetica" pitchFamily="2" charset="0"/>
              </a:rPr>
              <a:t>grandes hombres de la tierra»</a:t>
            </a:r>
            <a:r>
              <a:rPr lang="es-419" sz="2200" b="0" i="0" dirty="0">
                <a:effectLst/>
                <a:latin typeface="Helvetica" pitchFamily="2" charset="0"/>
              </a:rPr>
              <a:t> </a:t>
            </a:r>
            <a:r>
              <a:rPr lang="es-CO" sz="2200" b="0" i="0" dirty="0">
                <a:effectLst/>
                <a:latin typeface="Helvetica" pitchFamily="2" charset="0"/>
              </a:rPr>
              <a:t>(</a:t>
            </a:r>
            <a:r>
              <a:rPr lang="es-CO" sz="2200" b="0" i="1" dirty="0">
                <a:effectLst/>
                <a:latin typeface="Helvetica" pitchFamily="2" charset="0"/>
              </a:rPr>
              <a:t>Testimonios para los ministros, p. 119).</a:t>
            </a:r>
            <a:endParaRPr lang="es-CO" sz="2200" i="1" dirty="0">
              <a:effectLst/>
              <a:latin typeface="Helvetica" pitchFamily="2" charset="0"/>
            </a:endParaRPr>
          </a:p>
          <a:p>
            <a:r>
              <a:rPr lang="es-CO" sz="2200" b="0" i="0" dirty="0">
                <a:effectLst/>
                <a:latin typeface="Helvetica" pitchFamily="2" charset="0"/>
              </a:rPr>
              <a:t>«La presencia del Espíritu en los obreros de Dios dará a la proclamación de la verdad un </a:t>
            </a:r>
            <a:r>
              <a:rPr lang="es-CO" sz="2200" b="1" i="0" dirty="0">
                <a:solidFill>
                  <a:srgbClr val="FFC000"/>
                </a:solidFill>
                <a:effectLst/>
                <a:latin typeface="Helvetica" pitchFamily="2" charset="0"/>
              </a:rPr>
              <a:t>poder</a:t>
            </a:r>
            <a:r>
              <a:rPr lang="es-CO" sz="2200" b="0" i="0" dirty="0">
                <a:effectLst/>
                <a:latin typeface="Helvetica" pitchFamily="2" charset="0"/>
              </a:rPr>
              <a:t> que todo el honor y la gloria del mundo no podrían conferirle»</a:t>
            </a:r>
            <a:r>
              <a:rPr lang="es-419" sz="2200" dirty="0">
                <a:latin typeface="Helvetica" pitchFamily="2" charset="0"/>
              </a:rPr>
              <a:t> </a:t>
            </a:r>
            <a:r>
              <a:rPr lang="es-CO" sz="2200" b="0" i="0" dirty="0">
                <a:effectLst/>
                <a:latin typeface="Helvetica" pitchFamily="2" charset="0"/>
              </a:rPr>
              <a:t>(</a:t>
            </a:r>
            <a:r>
              <a:rPr lang="es-CO" sz="2200" b="0" i="1" dirty="0">
                <a:effectLst/>
                <a:latin typeface="Helvetica" pitchFamily="2" charset="0"/>
              </a:rPr>
              <a:t>Los hechos de los apóstoles, GEMA/APIA, p. 39).</a:t>
            </a:r>
            <a:endParaRPr lang="es-CO" sz="2200" i="1" dirty="0">
              <a:effectLst/>
              <a:latin typeface="Helvetica" pitchFamily="2" charset="0"/>
            </a:endParaRPr>
          </a:p>
          <a:p>
            <a:endParaRPr lang="es-CO" sz="2200" i="1" dirty="0">
              <a:effectLst/>
              <a:latin typeface="Helvetica" pitchFamily="2" charset="0"/>
            </a:endParaRPr>
          </a:p>
        </p:txBody>
      </p:sp>
    </p:spTree>
    <p:extLst>
      <p:ext uri="{BB962C8B-B14F-4D97-AF65-F5344CB8AC3E}">
        <p14:creationId xmlns:p14="http://schemas.microsoft.com/office/powerpoint/2010/main" val="2954324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C43C0-3D70-F329-211E-B430223EB6CD}"/>
              </a:ext>
            </a:extLst>
          </p:cNvPr>
          <p:cNvSpPr>
            <a:spLocks noGrp="1"/>
          </p:cNvSpPr>
          <p:nvPr>
            <p:ph type="title"/>
          </p:nvPr>
        </p:nvSpPr>
        <p:spPr>
          <a:xfrm>
            <a:off x="2625919" y="568167"/>
            <a:ext cx="7958331" cy="1077229"/>
          </a:xfrm>
        </p:spPr>
        <p:txBody>
          <a:bodyPr/>
          <a:lstStyle/>
          <a:p>
            <a:r>
              <a:rPr lang="es-419" dirty="0"/>
              <a:t>El Espíritu Santo es una promesa y un don de Dios</a:t>
            </a:r>
            <a:endParaRPr lang="es-CO" dirty="0"/>
          </a:p>
        </p:txBody>
      </p:sp>
      <p:sp>
        <p:nvSpPr>
          <p:cNvPr id="3" name="Marcador de contenido 2">
            <a:extLst>
              <a:ext uri="{FF2B5EF4-FFF2-40B4-BE49-F238E27FC236}">
                <a16:creationId xmlns:a16="http://schemas.microsoft.com/office/drawing/2014/main" id="{953D5AE5-34CE-A0FA-971E-B84E6873284C}"/>
              </a:ext>
            </a:extLst>
          </p:cNvPr>
          <p:cNvSpPr>
            <a:spLocks noGrp="1"/>
          </p:cNvSpPr>
          <p:nvPr>
            <p:ph idx="1"/>
          </p:nvPr>
        </p:nvSpPr>
        <p:spPr>
          <a:xfrm>
            <a:off x="1848555" y="1839309"/>
            <a:ext cx="8735695" cy="3997828"/>
          </a:xfrm>
        </p:spPr>
        <p:txBody>
          <a:bodyPr>
            <a:noAutofit/>
          </a:bodyPr>
          <a:lstStyle/>
          <a:p>
            <a:r>
              <a:rPr lang="es-CO" sz="2200" b="0" i="0" dirty="0">
                <a:effectLst/>
                <a:latin typeface="Helvetica" pitchFamily="2" charset="0"/>
              </a:rPr>
              <a:t>Ez</a:t>
            </a:r>
            <a:r>
              <a:rPr lang="es-419" sz="2200" b="0" i="0" dirty="0">
                <a:effectLst/>
                <a:latin typeface="Helvetica" pitchFamily="2" charset="0"/>
              </a:rPr>
              <a:t>equiel </a:t>
            </a:r>
            <a:r>
              <a:rPr lang="es-CO" sz="2200" b="0" i="0" dirty="0">
                <a:effectLst/>
                <a:latin typeface="Helvetica" pitchFamily="2" charset="0"/>
              </a:rPr>
              <a:t>36:25-27: "Esparciré sobre vosotros </a:t>
            </a:r>
            <a:r>
              <a:rPr lang="es-CO" sz="2200" b="1" i="0" dirty="0">
                <a:effectLst/>
                <a:latin typeface="Helvetica" pitchFamily="2" charset="0"/>
              </a:rPr>
              <a:t>agua limpia</a:t>
            </a:r>
            <a:r>
              <a:rPr lang="es-CO" sz="2200" b="0" i="0" dirty="0">
                <a:effectLst/>
                <a:latin typeface="Helvetica" pitchFamily="2" charset="0"/>
              </a:rPr>
              <a:t>, y </a:t>
            </a:r>
            <a:r>
              <a:rPr lang="es-CO" sz="2200" b="1" i="0" dirty="0">
                <a:solidFill>
                  <a:srgbClr val="FFC000"/>
                </a:solidFill>
                <a:effectLst/>
                <a:latin typeface="Helvetica" pitchFamily="2" charset="0"/>
              </a:rPr>
              <a:t>seréis limpiados </a:t>
            </a:r>
            <a:r>
              <a:rPr lang="es-CO" sz="2200" b="0" i="0" dirty="0">
                <a:effectLst/>
                <a:latin typeface="Helvetica" pitchFamily="2" charset="0"/>
              </a:rPr>
              <a:t>de todas vuestras inmundicias; y de todos vuestros ídolos os limpiaré</a:t>
            </a:r>
            <a:r>
              <a:rPr lang="es-CO" sz="2200" b="1" i="0" dirty="0">
                <a:solidFill>
                  <a:srgbClr val="FFC000"/>
                </a:solidFill>
                <a:effectLst/>
                <a:latin typeface="Helvetica" pitchFamily="2" charset="0"/>
              </a:rPr>
              <a:t>. Os daré corazón nuevo, y pondré espíritu nuevo dentro de vosotros</a:t>
            </a:r>
            <a:r>
              <a:rPr lang="es-CO" sz="2200" b="0" i="0" dirty="0">
                <a:effectLst/>
                <a:latin typeface="Helvetica" pitchFamily="2" charset="0"/>
              </a:rPr>
              <a:t>; y quitaré de vuestra carne el corazón de piedra, y os daré un corazón de carne. </a:t>
            </a:r>
            <a:r>
              <a:rPr lang="es-CO" sz="2200" b="1" i="0" dirty="0">
                <a:solidFill>
                  <a:srgbClr val="FFC000"/>
                </a:solidFill>
                <a:effectLst/>
                <a:latin typeface="Helvetica" pitchFamily="2" charset="0"/>
              </a:rPr>
              <a:t>Y pondré dentro de vosotros mi Espíritu, y haré que andéis en mis estatutos, y guardéis mis preceptos, y los pongáis por obra</a:t>
            </a:r>
            <a:r>
              <a:rPr lang="es-CO" sz="2200" b="0" i="0" dirty="0">
                <a:effectLst/>
                <a:latin typeface="Helvetica" pitchFamily="2" charset="0"/>
              </a:rPr>
              <a:t>."</a:t>
            </a:r>
            <a:endParaRPr lang="es-CO" sz="2200" i="1" dirty="0">
              <a:effectLst/>
              <a:latin typeface="Helvetica" pitchFamily="2" charset="0"/>
            </a:endParaRPr>
          </a:p>
        </p:txBody>
      </p:sp>
    </p:spTree>
    <p:extLst>
      <p:ext uri="{BB962C8B-B14F-4D97-AF65-F5344CB8AC3E}">
        <p14:creationId xmlns:p14="http://schemas.microsoft.com/office/powerpoint/2010/main" val="1895808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C43C0-3D70-F329-211E-B430223EB6CD}"/>
              </a:ext>
            </a:extLst>
          </p:cNvPr>
          <p:cNvSpPr>
            <a:spLocks noGrp="1"/>
          </p:cNvSpPr>
          <p:nvPr>
            <p:ph type="title"/>
          </p:nvPr>
        </p:nvSpPr>
        <p:spPr>
          <a:xfrm>
            <a:off x="2625919" y="568167"/>
            <a:ext cx="7958331" cy="1077229"/>
          </a:xfrm>
        </p:spPr>
        <p:txBody>
          <a:bodyPr/>
          <a:lstStyle/>
          <a:p>
            <a:r>
              <a:rPr lang="es-419" dirty="0"/>
              <a:t>El poder para el cambio sólo proviene de una Fuente</a:t>
            </a:r>
            <a:endParaRPr lang="es-CO" dirty="0"/>
          </a:p>
        </p:txBody>
      </p:sp>
      <p:sp>
        <p:nvSpPr>
          <p:cNvPr id="3" name="Marcador de contenido 2">
            <a:extLst>
              <a:ext uri="{FF2B5EF4-FFF2-40B4-BE49-F238E27FC236}">
                <a16:creationId xmlns:a16="http://schemas.microsoft.com/office/drawing/2014/main" id="{953D5AE5-34CE-A0FA-971E-B84E6873284C}"/>
              </a:ext>
            </a:extLst>
          </p:cNvPr>
          <p:cNvSpPr>
            <a:spLocks noGrp="1"/>
          </p:cNvSpPr>
          <p:nvPr>
            <p:ph idx="1"/>
          </p:nvPr>
        </p:nvSpPr>
        <p:spPr>
          <a:xfrm>
            <a:off x="1848555" y="1839309"/>
            <a:ext cx="8735695" cy="3997828"/>
          </a:xfrm>
        </p:spPr>
        <p:txBody>
          <a:bodyPr>
            <a:noAutofit/>
          </a:bodyPr>
          <a:lstStyle/>
          <a:p>
            <a:r>
              <a:rPr lang="es-419" sz="2500" dirty="0"/>
              <a:t>Jeremías 13:23 “¿Podrá cambiar el etiope  su piel y el leopardo sus manchas.? Así también ¿</a:t>
            </a:r>
            <a:r>
              <a:rPr lang="es-419" sz="2500" b="1" dirty="0">
                <a:solidFill>
                  <a:srgbClr val="FFC000"/>
                </a:solidFill>
              </a:rPr>
              <a:t>Podreis vosotros hacer el bien, estando habituados a hacer lo malo</a:t>
            </a:r>
            <a:r>
              <a:rPr lang="es-419" sz="2500" dirty="0"/>
              <a:t>?</a:t>
            </a:r>
          </a:p>
          <a:p>
            <a:endParaRPr lang="es-419" sz="2500" dirty="0"/>
          </a:p>
          <a:p>
            <a:pPr marR="0" lvl="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CO" sz="2500" b="0" i="0" dirty="0">
                <a:effectLst/>
                <a:latin typeface="Helvetica" pitchFamily="2" charset="0"/>
              </a:rPr>
              <a:t>Romanos 8:7: «por cuanto los designios de la carne son enemistad contra Dios, porque no se sujetan a la Ley de Dios, </a:t>
            </a:r>
            <a:r>
              <a:rPr lang="es-CO" sz="2500" b="1" i="0" dirty="0">
                <a:solidFill>
                  <a:srgbClr val="FFC000"/>
                </a:solidFill>
                <a:effectLst/>
                <a:latin typeface="Helvetica" pitchFamily="2" charset="0"/>
              </a:rPr>
              <a:t>ni tampoco pueden</a:t>
            </a:r>
            <a:r>
              <a:rPr lang="es-CO" sz="2500" b="0" i="0" dirty="0">
                <a:effectLst/>
                <a:latin typeface="Helvetica" pitchFamily="2" charset="0"/>
              </a:rPr>
              <a:t>».</a:t>
            </a:r>
            <a:endParaRPr lang="es-CO" sz="2500" dirty="0">
              <a:effectLst/>
              <a:latin typeface="Helvetica" pitchFamily="2" charset="0"/>
            </a:endParaRPr>
          </a:p>
        </p:txBody>
      </p:sp>
    </p:spTree>
    <p:extLst>
      <p:ext uri="{BB962C8B-B14F-4D97-AF65-F5344CB8AC3E}">
        <p14:creationId xmlns:p14="http://schemas.microsoft.com/office/powerpoint/2010/main" val="10433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C43C0-3D70-F329-211E-B430223EB6CD}"/>
              </a:ext>
            </a:extLst>
          </p:cNvPr>
          <p:cNvSpPr>
            <a:spLocks noGrp="1"/>
          </p:cNvSpPr>
          <p:nvPr>
            <p:ph type="title"/>
          </p:nvPr>
        </p:nvSpPr>
        <p:spPr>
          <a:xfrm>
            <a:off x="2625919" y="568167"/>
            <a:ext cx="7958331" cy="1077229"/>
          </a:xfrm>
        </p:spPr>
        <p:txBody>
          <a:bodyPr/>
          <a:lstStyle/>
          <a:p>
            <a:r>
              <a:rPr lang="es-419" dirty="0"/>
              <a:t>La </a:t>
            </a:r>
            <a:r>
              <a:rPr lang="es-419" b="1" dirty="0">
                <a:solidFill>
                  <a:srgbClr val="FFC000"/>
                </a:solidFill>
              </a:rPr>
              <a:t>entrega constante</a:t>
            </a:r>
            <a:r>
              <a:rPr lang="es-419" dirty="0"/>
              <a:t> es la condición para recibir al Espíritu Santo.</a:t>
            </a:r>
            <a:endParaRPr lang="es-CO" dirty="0"/>
          </a:p>
        </p:txBody>
      </p:sp>
      <p:sp>
        <p:nvSpPr>
          <p:cNvPr id="3" name="Marcador de contenido 2">
            <a:extLst>
              <a:ext uri="{FF2B5EF4-FFF2-40B4-BE49-F238E27FC236}">
                <a16:creationId xmlns:a16="http://schemas.microsoft.com/office/drawing/2014/main" id="{953D5AE5-34CE-A0FA-971E-B84E6873284C}"/>
              </a:ext>
            </a:extLst>
          </p:cNvPr>
          <p:cNvSpPr>
            <a:spLocks noGrp="1"/>
          </p:cNvSpPr>
          <p:nvPr>
            <p:ph idx="1"/>
          </p:nvPr>
        </p:nvSpPr>
        <p:spPr>
          <a:xfrm>
            <a:off x="1848555" y="1839309"/>
            <a:ext cx="8735695" cy="3997828"/>
          </a:xfrm>
        </p:spPr>
        <p:txBody>
          <a:bodyPr>
            <a:noAutofit/>
          </a:bodyPr>
          <a:lstStyle/>
          <a:p>
            <a:r>
              <a:rPr lang="es-CO" sz="2200" b="0" i="0" dirty="0">
                <a:effectLst/>
                <a:latin typeface="Helvetica" pitchFamily="2" charset="0"/>
              </a:rPr>
              <a:t>«En la </a:t>
            </a:r>
            <a:r>
              <a:rPr lang="es-CO" sz="2200" b="1" i="0" dirty="0">
                <a:solidFill>
                  <a:srgbClr val="FFC000"/>
                </a:solidFill>
                <a:effectLst/>
                <a:latin typeface="Helvetica" pitchFamily="2" charset="0"/>
              </a:rPr>
              <a:t>inconmensurable dádiva del Espíritu Santo se hallan contenidos todos los recursos del cielo.</a:t>
            </a:r>
            <a:r>
              <a:rPr lang="es-CO" sz="2200" b="0" i="0" dirty="0">
                <a:effectLst/>
                <a:latin typeface="Helvetica" pitchFamily="2" charset="0"/>
              </a:rPr>
              <a:t> No es por causa de restricción alguna por parte de Dios por lo que las riquezas de su gracia no fluyen hacia la tierra, a los hombres. </a:t>
            </a:r>
            <a:r>
              <a:rPr lang="es-CO" sz="2200" b="1" i="0" dirty="0">
                <a:solidFill>
                  <a:srgbClr val="FFC000"/>
                </a:solidFill>
                <a:effectLst/>
                <a:latin typeface="Helvetica" pitchFamily="2" charset="0"/>
              </a:rPr>
              <a:t>Si todos tuvieran la voluntad de recibir, todos serían llenados de su Espíritu</a:t>
            </a:r>
            <a:r>
              <a:rPr lang="es-CO" sz="2200" b="0" i="0" dirty="0">
                <a:effectLst/>
                <a:latin typeface="Helvetica" pitchFamily="2" charset="0"/>
              </a:rPr>
              <a:t>» (</a:t>
            </a:r>
            <a:r>
              <a:rPr lang="es-CO" sz="2200" b="0" i="1" dirty="0">
                <a:effectLst/>
                <a:latin typeface="Helvetica" pitchFamily="2" charset="0"/>
              </a:rPr>
              <a:t>Palabras de vida del gran Maestro, p. 345).</a:t>
            </a:r>
            <a:endParaRPr lang="es-CO" sz="2200" i="1" dirty="0">
              <a:effectLst/>
              <a:latin typeface="Helvetica" pitchFamily="2" charset="0"/>
            </a:endParaRPr>
          </a:p>
        </p:txBody>
      </p:sp>
    </p:spTree>
    <p:extLst>
      <p:ext uri="{BB962C8B-B14F-4D97-AF65-F5344CB8AC3E}">
        <p14:creationId xmlns:p14="http://schemas.microsoft.com/office/powerpoint/2010/main" val="1014403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C43C0-3D70-F329-211E-B430223EB6CD}"/>
              </a:ext>
            </a:extLst>
          </p:cNvPr>
          <p:cNvSpPr>
            <a:spLocks noGrp="1"/>
          </p:cNvSpPr>
          <p:nvPr>
            <p:ph type="title"/>
          </p:nvPr>
        </p:nvSpPr>
        <p:spPr>
          <a:xfrm>
            <a:off x="2625919" y="568167"/>
            <a:ext cx="7958331" cy="1077229"/>
          </a:xfrm>
        </p:spPr>
        <p:txBody>
          <a:bodyPr/>
          <a:lstStyle/>
          <a:p>
            <a:r>
              <a:rPr lang="es-419" dirty="0"/>
              <a:t>La </a:t>
            </a:r>
            <a:r>
              <a:rPr lang="es-419" b="1" dirty="0">
                <a:solidFill>
                  <a:srgbClr val="FFC000"/>
                </a:solidFill>
              </a:rPr>
              <a:t>entrega constante</a:t>
            </a:r>
            <a:r>
              <a:rPr lang="es-419" dirty="0"/>
              <a:t> es la condición para recibir al Espíritu Santo.</a:t>
            </a:r>
            <a:endParaRPr lang="es-CO" dirty="0"/>
          </a:p>
        </p:txBody>
      </p:sp>
      <p:sp>
        <p:nvSpPr>
          <p:cNvPr id="3" name="Marcador de contenido 2">
            <a:extLst>
              <a:ext uri="{FF2B5EF4-FFF2-40B4-BE49-F238E27FC236}">
                <a16:creationId xmlns:a16="http://schemas.microsoft.com/office/drawing/2014/main" id="{953D5AE5-34CE-A0FA-971E-B84E6873284C}"/>
              </a:ext>
            </a:extLst>
          </p:cNvPr>
          <p:cNvSpPr>
            <a:spLocks noGrp="1"/>
          </p:cNvSpPr>
          <p:nvPr>
            <p:ph idx="1"/>
          </p:nvPr>
        </p:nvSpPr>
        <p:spPr>
          <a:xfrm>
            <a:off x="1467555" y="1839309"/>
            <a:ext cx="9256889" cy="4450524"/>
          </a:xfrm>
        </p:spPr>
        <p:txBody>
          <a:bodyPr>
            <a:noAutofit/>
          </a:bodyPr>
          <a:lstStyle/>
          <a:p>
            <a:r>
              <a:rPr lang="es-419" sz="2200" b="0" i="0" dirty="0">
                <a:effectLst/>
                <a:latin typeface="Helvetica" pitchFamily="2" charset="0"/>
              </a:rPr>
              <a:t>“</a:t>
            </a:r>
            <a:r>
              <a:rPr lang="es-CO" sz="2200" b="0" i="0" dirty="0">
                <a:effectLst/>
                <a:latin typeface="Helvetica" pitchFamily="2" charset="0"/>
              </a:rPr>
              <a:t>Cristo prometió el don del Espíritu Santo a su iglesia, y </a:t>
            </a:r>
            <a:r>
              <a:rPr lang="es-CO" sz="2200" b="1" i="0" dirty="0">
                <a:solidFill>
                  <a:srgbClr val="FFC000"/>
                </a:solidFill>
                <a:effectLst/>
                <a:latin typeface="Helvetica" pitchFamily="2" charset="0"/>
              </a:rPr>
              <a:t>la promesa nos pertenece a nosotros tanto como a los primeros discípulos. Pero como toda otra promesa, nos es dada bajo condiciones.</a:t>
            </a:r>
            <a:r>
              <a:rPr lang="es-CO" sz="2200" b="1" i="0" dirty="0">
                <a:effectLst/>
                <a:latin typeface="Helvetica" pitchFamily="2" charset="0"/>
              </a:rPr>
              <a:t> </a:t>
            </a:r>
            <a:r>
              <a:rPr lang="es-CO" sz="2200" b="0" i="0" dirty="0">
                <a:effectLst/>
                <a:latin typeface="Helvetica" pitchFamily="2" charset="0"/>
              </a:rPr>
              <a:t>Hay muchos que creen y profesan aferrarse a la promesa del Señor; hablan acerca de Cristo y acerca del Espíritu Santo, y sin embargo no reciben beneficio alguno.</a:t>
            </a:r>
            <a:r>
              <a:rPr lang="es-419" sz="2200" dirty="0">
                <a:latin typeface="Helvetica" pitchFamily="2" charset="0"/>
              </a:rPr>
              <a:t> </a:t>
            </a:r>
            <a:r>
              <a:rPr lang="es-CO" sz="2200" b="1" i="0" dirty="0">
                <a:solidFill>
                  <a:srgbClr val="FFC000"/>
                </a:solidFill>
                <a:effectLst/>
                <a:latin typeface="Helvetica" pitchFamily="2" charset="0"/>
              </a:rPr>
              <a:t>No entregan su alma para que sea guiada y regida por los agentes divinos.</a:t>
            </a:r>
            <a:r>
              <a:rPr lang="es-CO" sz="2200" b="0" i="0" dirty="0">
                <a:effectLst/>
                <a:latin typeface="Helvetica" pitchFamily="2" charset="0"/>
              </a:rPr>
              <a:t> No podemos emplear al Espíritu Santo. El Espíritu ha de empleamos a no-sotros. Por el Espíritu obra Dios en su pueblo "así el querer como el hacer, por su buena voluntad“</a:t>
            </a:r>
            <a:r>
              <a:rPr lang="es-419" sz="2200" dirty="0">
                <a:latin typeface="Helvetica" pitchFamily="2" charset="0"/>
              </a:rPr>
              <a:t> </a:t>
            </a:r>
            <a:r>
              <a:rPr lang="es-CO" sz="2200" b="0" i="0" dirty="0">
                <a:effectLst/>
                <a:latin typeface="Helvetica" pitchFamily="2" charset="0"/>
              </a:rPr>
              <a:t>(Fil. 2: 13), Pero muchos no quieren someterse a eso. Quieren manejarse a sí mismos. </a:t>
            </a:r>
            <a:r>
              <a:rPr lang="es-CO" sz="2200" b="1" i="0" dirty="0">
                <a:effectLst/>
                <a:latin typeface="Helvetica" pitchFamily="2" charset="0"/>
              </a:rPr>
              <a:t>Esta es la razon por la cual no reciben el don celestial.</a:t>
            </a:r>
            <a:r>
              <a:rPr lang="es-419" sz="2200" b="1" i="0" dirty="0">
                <a:effectLst/>
                <a:latin typeface="Helvetica" pitchFamily="2" charset="0"/>
              </a:rPr>
              <a:t> …</a:t>
            </a:r>
            <a:endParaRPr lang="es-CO" sz="2200" b="1" dirty="0">
              <a:effectLst/>
              <a:latin typeface="Helvetica" pitchFamily="2" charset="0"/>
            </a:endParaRPr>
          </a:p>
        </p:txBody>
      </p:sp>
    </p:spTree>
    <p:extLst>
      <p:ext uri="{BB962C8B-B14F-4D97-AF65-F5344CB8AC3E}">
        <p14:creationId xmlns:p14="http://schemas.microsoft.com/office/powerpoint/2010/main" val="3295899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C43C0-3D70-F329-211E-B430223EB6CD}"/>
              </a:ext>
            </a:extLst>
          </p:cNvPr>
          <p:cNvSpPr>
            <a:spLocks noGrp="1"/>
          </p:cNvSpPr>
          <p:nvPr>
            <p:ph type="title"/>
          </p:nvPr>
        </p:nvSpPr>
        <p:spPr>
          <a:xfrm>
            <a:off x="2625919" y="568167"/>
            <a:ext cx="7958331" cy="1077229"/>
          </a:xfrm>
        </p:spPr>
        <p:txBody>
          <a:bodyPr/>
          <a:lstStyle/>
          <a:p>
            <a:r>
              <a:rPr lang="es-419" dirty="0"/>
              <a:t>La </a:t>
            </a:r>
            <a:r>
              <a:rPr lang="es-419" b="1" dirty="0">
                <a:solidFill>
                  <a:srgbClr val="FFC000"/>
                </a:solidFill>
              </a:rPr>
              <a:t>entrega constante</a:t>
            </a:r>
            <a:r>
              <a:rPr lang="es-419" dirty="0"/>
              <a:t> es la condición para recibir al Espíritu Santo.</a:t>
            </a:r>
            <a:endParaRPr lang="es-CO" dirty="0"/>
          </a:p>
        </p:txBody>
      </p:sp>
      <p:sp>
        <p:nvSpPr>
          <p:cNvPr id="3" name="Marcador de contenido 2">
            <a:extLst>
              <a:ext uri="{FF2B5EF4-FFF2-40B4-BE49-F238E27FC236}">
                <a16:creationId xmlns:a16="http://schemas.microsoft.com/office/drawing/2014/main" id="{953D5AE5-34CE-A0FA-971E-B84E6873284C}"/>
              </a:ext>
            </a:extLst>
          </p:cNvPr>
          <p:cNvSpPr>
            <a:spLocks noGrp="1"/>
          </p:cNvSpPr>
          <p:nvPr>
            <p:ph idx="1"/>
          </p:nvPr>
        </p:nvSpPr>
        <p:spPr>
          <a:xfrm>
            <a:off x="1848555" y="1839309"/>
            <a:ext cx="9256889" cy="3997828"/>
          </a:xfrm>
        </p:spPr>
        <p:txBody>
          <a:bodyPr>
            <a:noAutofit/>
          </a:bodyPr>
          <a:lstStyle/>
          <a:p>
            <a:r>
              <a:rPr lang="es-419" sz="2200" b="1" dirty="0">
                <a:solidFill>
                  <a:srgbClr val="FFC000"/>
                </a:solidFill>
                <a:latin typeface="Helvetica" pitchFamily="2" charset="0"/>
              </a:rPr>
              <a:t>… </a:t>
            </a:r>
            <a:r>
              <a:rPr lang="es-CO" sz="2200" b="1" i="0" dirty="0">
                <a:solidFill>
                  <a:srgbClr val="FFC000"/>
                </a:solidFill>
                <a:effectLst/>
                <a:latin typeface="Helvetica" pitchFamily="2" charset="0"/>
              </a:rPr>
              <a:t>Únicamente a aquellos que esperan humildemente en Dios, que</a:t>
            </a:r>
            <a:r>
              <a:rPr lang="es-419" sz="2200" b="1" i="0" dirty="0">
                <a:solidFill>
                  <a:srgbClr val="FFC000"/>
                </a:solidFill>
                <a:effectLst/>
                <a:latin typeface="Helvetica" pitchFamily="2" charset="0"/>
              </a:rPr>
              <a:t> </a:t>
            </a:r>
            <a:r>
              <a:rPr lang="es-CO" sz="2200" b="1" i="0" dirty="0">
                <a:solidFill>
                  <a:srgbClr val="FFC000"/>
                </a:solidFill>
                <a:effectLst/>
                <a:latin typeface="Helvetica" pitchFamily="2" charset="0"/>
              </a:rPr>
              <a:t>velan para tener su dirección y gracia, se da el Espíritu. </a:t>
            </a:r>
            <a:r>
              <a:rPr lang="es-CO" sz="2200" b="0" i="0" dirty="0">
                <a:effectLst/>
                <a:latin typeface="Helvetica" pitchFamily="2" charset="0"/>
              </a:rPr>
              <a:t>El poder de Dios aguarda que ellos lo pidan y lo reciban. Esta bendición prometida, reclamada por la fe, trae todas las demás bendiciones en su es</a:t>
            </a:r>
            <a:r>
              <a:rPr lang="es-419" sz="2200" b="0" i="0" dirty="0">
                <a:effectLst/>
                <a:latin typeface="Helvetica" pitchFamily="2" charset="0"/>
              </a:rPr>
              <a:t>t</a:t>
            </a:r>
            <a:r>
              <a:rPr lang="es-CO" sz="2200" b="0" i="0" dirty="0">
                <a:effectLst/>
                <a:latin typeface="Helvetica" pitchFamily="2" charset="0"/>
              </a:rPr>
              <a:t>ela. Se da según las riquezas de la gracia de Cristo, y él está listo para proporcionarla a toda alma según su capacidad para recibirla» (</a:t>
            </a:r>
            <a:r>
              <a:rPr lang="es-CO" sz="2200" b="0" i="1" dirty="0">
                <a:effectLst/>
                <a:latin typeface="Helvetica" pitchFamily="2" charset="0"/>
              </a:rPr>
              <a:t>El Deseado de todas las gentes, GEMA/APIA, pp. 641, 642; la cursiva ha sido añadida).</a:t>
            </a:r>
            <a:endParaRPr lang="es-CO" sz="2200" i="1" dirty="0">
              <a:effectLst/>
              <a:latin typeface="Helvetica" pitchFamily="2" charset="0"/>
            </a:endParaRPr>
          </a:p>
        </p:txBody>
      </p:sp>
    </p:spTree>
    <p:extLst>
      <p:ext uri="{BB962C8B-B14F-4D97-AF65-F5344CB8AC3E}">
        <p14:creationId xmlns:p14="http://schemas.microsoft.com/office/powerpoint/2010/main" val="2318377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9D14CF-C044-DD0C-493A-C50C0CF6FB1F}"/>
              </a:ext>
            </a:extLst>
          </p:cNvPr>
          <p:cNvSpPr>
            <a:spLocks noGrp="1"/>
          </p:cNvSpPr>
          <p:nvPr>
            <p:ph type="title"/>
          </p:nvPr>
        </p:nvSpPr>
        <p:spPr>
          <a:xfrm>
            <a:off x="3380862" y="305660"/>
            <a:ext cx="7265969" cy="983512"/>
          </a:xfrm>
        </p:spPr>
        <p:txBody>
          <a:bodyPr/>
          <a:lstStyle/>
          <a:p>
            <a:r>
              <a:rPr lang="es-419" b="1" dirty="0"/>
              <a:t>El cristiano carnal</a:t>
            </a:r>
            <a:endParaRPr lang="es-CO" b="1" dirty="0"/>
          </a:p>
        </p:txBody>
      </p:sp>
      <p:sp>
        <p:nvSpPr>
          <p:cNvPr id="3" name="Marcador de contenido 2">
            <a:extLst>
              <a:ext uri="{FF2B5EF4-FFF2-40B4-BE49-F238E27FC236}">
                <a16:creationId xmlns:a16="http://schemas.microsoft.com/office/drawing/2014/main" id="{6E3D4AFB-149B-4421-97D5-2ED8FEA16791}"/>
              </a:ext>
            </a:extLst>
          </p:cNvPr>
          <p:cNvSpPr>
            <a:spLocks noGrp="1"/>
          </p:cNvSpPr>
          <p:nvPr>
            <p:ph idx="1"/>
          </p:nvPr>
        </p:nvSpPr>
        <p:spPr>
          <a:xfrm>
            <a:off x="1545169" y="1393529"/>
            <a:ext cx="9101662" cy="5158811"/>
          </a:xfrm>
        </p:spPr>
        <p:txBody>
          <a:bodyPr>
            <a:noAutofit/>
          </a:bodyPr>
          <a:lstStyle/>
          <a:p>
            <a:r>
              <a:rPr lang="es-CO" b="0" i="0" dirty="0">
                <a:effectLst/>
                <a:latin typeface="Helvetica" pitchFamily="2" charset="0"/>
              </a:rPr>
              <a:t>En esta condición el individuo </a:t>
            </a:r>
            <a:r>
              <a:rPr lang="es-CO" b="1" i="0" dirty="0">
                <a:solidFill>
                  <a:srgbClr val="FFC000"/>
                </a:solidFill>
                <a:effectLst/>
                <a:latin typeface="Helvetica" pitchFamily="2" charset="0"/>
              </a:rPr>
              <a:t>no es salvo </a:t>
            </a:r>
            <a:r>
              <a:rPr lang="es-CO" b="0" i="0" dirty="0">
                <a:effectLst/>
                <a:latin typeface="Helvetica" pitchFamily="2" charset="0"/>
              </a:rPr>
              <a:t>(Rom. 8:6-8; Apoc. 3:16).</a:t>
            </a:r>
            <a:endParaRPr lang="es-419" dirty="0">
              <a:latin typeface="Helvetica" pitchFamily="2" charset="0"/>
            </a:endParaRPr>
          </a:p>
          <a:p>
            <a:r>
              <a:rPr lang="es-CO" b="0" i="0" dirty="0">
                <a:effectLst/>
                <a:latin typeface="Helvetica" pitchFamily="2" charset="0"/>
              </a:rPr>
              <a:t>El amor de Dios, amor ágape, </a:t>
            </a:r>
            <a:r>
              <a:rPr lang="es-CO" b="1" i="0" dirty="0">
                <a:solidFill>
                  <a:srgbClr val="FFC000"/>
                </a:solidFill>
                <a:effectLst/>
                <a:latin typeface="Helvetica" pitchFamily="2" charset="0"/>
              </a:rPr>
              <a:t>no está en la persona </a:t>
            </a:r>
            <a:r>
              <a:rPr lang="es-CO" b="0" i="0" dirty="0">
                <a:effectLst/>
                <a:latin typeface="Helvetica" pitchFamily="2" charset="0"/>
              </a:rPr>
              <a:t>Rom. 5: 5; Gál. 5:22); depende completamente del amor humano; los deseos de la carne no han sido quebrantados (Gál. </a:t>
            </a:r>
            <a:r>
              <a:rPr lang="es-419" b="0" i="0" dirty="0">
                <a:effectLst/>
                <a:latin typeface="Helvetica" pitchFamily="2" charset="0"/>
              </a:rPr>
              <a:t>5</a:t>
            </a:r>
            <a:r>
              <a:rPr lang="es-CO" b="0" i="0" dirty="0">
                <a:effectLst/>
                <a:latin typeface="Helvetica" pitchFamily="2" charset="0"/>
              </a:rPr>
              <a:t>:16).</a:t>
            </a:r>
            <a:endParaRPr lang="es-CO" dirty="0">
              <a:effectLst/>
              <a:latin typeface="Helvetica" pitchFamily="2" charset="0"/>
            </a:endParaRPr>
          </a:p>
          <a:p>
            <a:r>
              <a:rPr lang="es-CO" b="0" i="0" dirty="0">
                <a:effectLst/>
                <a:latin typeface="Helvetica" pitchFamily="2" charset="0"/>
              </a:rPr>
              <a:t>﻿El poder del </a:t>
            </a:r>
            <a:r>
              <a:rPr lang="es-CO" b="1" i="0" dirty="0">
                <a:solidFill>
                  <a:srgbClr val="FFC000"/>
                </a:solidFill>
                <a:effectLst/>
                <a:latin typeface="Helvetica" pitchFamily="2" charset="0"/>
              </a:rPr>
              <a:t>pecado no ha sido quebrantado</a:t>
            </a:r>
            <a:r>
              <a:rPr lang="es-CO" b="0" i="0" dirty="0">
                <a:effectLst/>
                <a:latin typeface="Helvetica" pitchFamily="2" charset="0"/>
              </a:rPr>
              <a:t> (Gál. 5:16; Rom. 8:2).</a:t>
            </a:r>
            <a:endParaRPr lang="es-CO" dirty="0">
              <a:effectLst/>
              <a:latin typeface="Helvetica" pitchFamily="2" charset="0"/>
            </a:endParaRPr>
          </a:p>
          <a:p>
            <a:r>
              <a:rPr lang="es-CO" b="0" i="0" dirty="0">
                <a:effectLst/>
                <a:latin typeface="Helvetica" pitchFamily="2" charset="0"/>
              </a:rPr>
              <a:t>﻿La persona </a:t>
            </a:r>
            <a:r>
              <a:rPr lang="es-CO" b="1" i="0" dirty="0">
                <a:solidFill>
                  <a:srgbClr val="FFC000"/>
                </a:solidFill>
                <a:effectLst/>
                <a:latin typeface="Helvetica" pitchFamily="2" charset="0"/>
              </a:rPr>
              <a:t>no ha sido fortalecida con poder</a:t>
            </a:r>
            <a:r>
              <a:rPr lang="es-CO" b="0" i="0" dirty="0">
                <a:effectLst/>
                <a:latin typeface="Helvetica" pitchFamily="2" charset="0"/>
              </a:rPr>
              <a:t> «conforme a las riquezas de sugloria» (Efe. 3:16-17).</a:t>
            </a:r>
            <a:endParaRPr lang="es-CO" dirty="0">
              <a:effectLst/>
              <a:latin typeface="Helvetica" pitchFamily="2" charset="0"/>
            </a:endParaRPr>
          </a:p>
          <a:p>
            <a:r>
              <a:rPr lang="es-CO" b="1" i="0" dirty="0">
                <a:solidFill>
                  <a:srgbClr val="FFC000"/>
                </a:solidFill>
                <a:effectLst/>
                <a:latin typeface="Helvetica" pitchFamily="2" charset="0"/>
              </a:rPr>
              <a:t>Cristo no mora en la persona</a:t>
            </a:r>
            <a:r>
              <a:rPr lang="es-CO" b="0" i="0" dirty="0">
                <a:effectLst/>
                <a:latin typeface="Helvetica" pitchFamily="2" charset="0"/>
              </a:rPr>
              <a:t> (1 Juan 3:24).</a:t>
            </a:r>
            <a:endParaRPr lang="es-CO" dirty="0">
              <a:effectLst/>
              <a:latin typeface="Helvetica" pitchFamily="2" charset="0"/>
            </a:endParaRPr>
          </a:p>
          <a:p>
            <a:r>
              <a:rPr lang="es-CO" b="0" i="0" dirty="0">
                <a:effectLst/>
                <a:latin typeface="Helvetica" pitchFamily="2" charset="0"/>
              </a:rPr>
              <a:t>La persona </a:t>
            </a:r>
            <a:r>
              <a:rPr lang="es-CO" b="1" i="0" dirty="0">
                <a:solidFill>
                  <a:srgbClr val="FFC000"/>
                </a:solidFill>
                <a:effectLst/>
                <a:latin typeface="Helvetica" pitchFamily="2" charset="0"/>
              </a:rPr>
              <a:t>no ha recibido poder para testificar</a:t>
            </a:r>
            <a:r>
              <a:rPr lang="es-CO" b="0" i="0" dirty="0">
                <a:effectLst/>
                <a:latin typeface="Helvetica" pitchFamily="2" charset="0"/>
              </a:rPr>
              <a:t> de Cristo (Hech. 1:8)</a:t>
            </a:r>
            <a:endParaRPr lang="es-419" b="0" i="0" dirty="0">
              <a:effectLst/>
              <a:latin typeface="Helvetica" pitchFamily="2" charset="0"/>
            </a:endParaRPr>
          </a:p>
          <a:p>
            <a:r>
              <a:rPr lang="es-CO" b="0" i="0" dirty="0">
                <a:effectLst/>
                <a:latin typeface="Helvetica" pitchFamily="2" charset="0"/>
              </a:rPr>
              <a:t>La persona </a:t>
            </a:r>
            <a:r>
              <a:rPr lang="es-CO" b="1" i="0" dirty="0">
                <a:solidFill>
                  <a:srgbClr val="FFC000"/>
                </a:solidFill>
                <a:effectLst/>
                <a:latin typeface="Helvetica" pitchFamily="2" charset="0"/>
              </a:rPr>
              <a:t>actúa humanamente</a:t>
            </a:r>
            <a:r>
              <a:rPr lang="es-CO" b="0" i="0" dirty="0">
                <a:solidFill>
                  <a:srgbClr val="FFC000"/>
                </a:solidFill>
                <a:effectLst/>
                <a:latin typeface="Helvetica" pitchFamily="2" charset="0"/>
              </a:rPr>
              <a:t> </a:t>
            </a:r>
            <a:r>
              <a:rPr lang="es-CO" b="0" i="0" dirty="0">
                <a:effectLst/>
                <a:latin typeface="Helvetica" pitchFamily="2" charset="0"/>
              </a:rPr>
              <a:t>(1 Cor. 3:3) de manera que causa rivalidades y tensiones.</a:t>
            </a:r>
            <a:endParaRPr lang="es-CO" dirty="0">
              <a:effectLst/>
              <a:latin typeface="Helvetica" pitchFamily="2" charset="0"/>
            </a:endParaRPr>
          </a:p>
        </p:txBody>
      </p:sp>
    </p:spTree>
    <p:extLst>
      <p:ext uri="{BB962C8B-B14F-4D97-AF65-F5344CB8AC3E}">
        <p14:creationId xmlns:p14="http://schemas.microsoft.com/office/powerpoint/2010/main" val="363561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9D14CF-C044-DD0C-493A-C50C0CF6FB1F}"/>
              </a:ext>
            </a:extLst>
          </p:cNvPr>
          <p:cNvSpPr>
            <a:spLocks noGrp="1"/>
          </p:cNvSpPr>
          <p:nvPr>
            <p:ph type="title"/>
          </p:nvPr>
        </p:nvSpPr>
        <p:spPr>
          <a:xfrm>
            <a:off x="3056306" y="714882"/>
            <a:ext cx="7265969" cy="983512"/>
          </a:xfrm>
        </p:spPr>
        <p:txBody>
          <a:bodyPr/>
          <a:lstStyle/>
          <a:p>
            <a:r>
              <a:rPr lang="es-419" b="1" dirty="0"/>
              <a:t>El cristiano carnal</a:t>
            </a:r>
            <a:endParaRPr lang="es-CO" b="1" dirty="0"/>
          </a:p>
        </p:txBody>
      </p:sp>
      <p:sp>
        <p:nvSpPr>
          <p:cNvPr id="3" name="Marcador de contenido 2">
            <a:extLst>
              <a:ext uri="{FF2B5EF4-FFF2-40B4-BE49-F238E27FC236}">
                <a16:creationId xmlns:a16="http://schemas.microsoft.com/office/drawing/2014/main" id="{6E3D4AFB-149B-4421-97D5-2ED8FEA16791}"/>
              </a:ext>
            </a:extLst>
          </p:cNvPr>
          <p:cNvSpPr>
            <a:spLocks noGrp="1"/>
          </p:cNvSpPr>
          <p:nvPr>
            <p:ph idx="1"/>
          </p:nvPr>
        </p:nvSpPr>
        <p:spPr>
          <a:xfrm>
            <a:off x="1545169" y="714882"/>
            <a:ext cx="9101662" cy="3937000"/>
          </a:xfrm>
        </p:spPr>
        <p:txBody>
          <a:bodyPr>
            <a:noAutofit/>
          </a:bodyPr>
          <a:lstStyle/>
          <a:p>
            <a:endParaRPr lang="es-419" dirty="0">
              <a:latin typeface="Helvetica" pitchFamily="2" charset="0"/>
            </a:endParaRPr>
          </a:p>
          <a:p>
            <a:endParaRPr lang="es-419" b="0" i="0" dirty="0">
              <a:effectLst/>
              <a:latin typeface="Helvetica" pitchFamily="2" charset="0"/>
            </a:endParaRPr>
          </a:p>
          <a:p>
            <a:endParaRPr lang="es-419" dirty="0">
              <a:latin typeface="Helvetica" pitchFamily="2" charset="0"/>
            </a:endParaRPr>
          </a:p>
          <a:p>
            <a:r>
              <a:rPr lang="es-419" sz="2400" b="1" i="0" dirty="0">
                <a:effectLst/>
                <a:latin typeface="Helvetica" pitchFamily="2" charset="0"/>
              </a:rPr>
              <a:t>Las consecuencias de ser TIBIO O CARNAL</a:t>
            </a:r>
          </a:p>
          <a:p>
            <a:r>
              <a:rPr lang="es-CO" sz="2100" b="0" i="0" dirty="0">
                <a:effectLst/>
                <a:latin typeface="Helvetica" pitchFamily="2" charset="0"/>
              </a:rPr>
              <a:t>«Los cristianos a medias son peores que los infieles, porque sus palabras engañosas y su posición indecisa hacen que muchos se descarien</a:t>
            </a:r>
            <a:r>
              <a:rPr lang="es-419" sz="2100" b="0" i="0" dirty="0">
                <a:effectLst/>
                <a:latin typeface="Helvetica" pitchFamily="2" charset="0"/>
              </a:rPr>
              <a:t>.</a:t>
            </a:r>
            <a:r>
              <a:rPr lang="es-CO" sz="2100" b="0" i="0" dirty="0">
                <a:effectLst/>
                <a:latin typeface="Helvetica" pitchFamily="2" charset="0"/>
              </a:rPr>
              <a:t> El</a:t>
            </a:r>
            <a:r>
              <a:rPr lang="es-419" sz="2100" b="0" i="0" dirty="0">
                <a:effectLst/>
                <a:latin typeface="Helvetica" pitchFamily="2" charset="0"/>
              </a:rPr>
              <a:t> </a:t>
            </a:r>
            <a:r>
              <a:rPr lang="es-CO" sz="2100" b="0" i="0" dirty="0">
                <a:effectLst/>
                <a:latin typeface="Helvetica" pitchFamily="2" charset="0"/>
              </a:rPr>
              <a:t>infel muestra sus colores. El cristiano tibio engaña a las dos partes. </a:t>
            </a:r>
            <a:r>
              <a:rPr lang="es-CO" sz="2100" b="1" i="0" dirty="0">
                <a:solidFill>
                  <a:srgbClr val="FFC000"/>
                </a:solidFill>
                <a:effectLst/>
                <a:latin typeface="Helvetica" pitchFamily="2" charset="0"/>
              </a:rPr>
              <a:t>No es un buen mundano, ni tampoco un buen cristiano.</a:t>
            </a:r>
            <a:r>
              <a:rPr lang="es-CO" sz="2100" b="0" i="0" dirty="0">
                <a:effectLst/>
                <a:latin typeface="Helvetica" pitchFamily="2" charset="0"/>
              </a:rPr>
              <a:t> satanás lo emplea para realizar una obra que nadie puede hacer».</a:t>
            </a:r>
            <a:r>
              <a:rPr lang="es-419" sz="2100" b="0" i="0" dirty="0">
                <a:effectLst/>
                <a:latin typeface="Helvetica" pitchFamily="2" charset="0"/>
              </a:rPr>
              <a:t> </a:t>
            </a:r>
            <a:r>
              <a:rPr lang="es-419" sz="2100" b="0" i="1" dirty="0">
                <a:effectLst/>
                <a:latin typeface="Helvetica" pitchFamily="2" charset="0"/>
              </a:rPr>
              <a:t>Nuestra elevada vocación, pág. 350</a:t>
            </a:r>
            <a:endParaRPr lang="es-419" sz="2100" b="0" i="0" dirty="0">
              <a:effectLst/>
              <a:latin typeface="Helvetica" pitchFamily="2" charset="0"/>
            </a:endParaRPr>
          </a:p>
          <a:p>
            <a:endParaRPr lang="es-CO" dirty="0">
              <a:effectLst/>
              <a:latin typeface="Helvetica" pitchFamily="2" charset="0"/>
            </a:endParaRPr>
          </a:p>
        </p:txBody>
      </p:sp>
    </p:spTree>
    <p:extLst>
      <p:ext uri="{BB962C8B-B14F-4D97-AF65-F5344CB8AC3E}">
        <p14:creationId xmlns:p14="http://schemas.microsoft.com/office/powerpoint/2010/main" val="1095040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9D14CF-C044-DD0C-493A-C50C0CF6FB1F}"/>
              </a:ext>
            </a:extLst>
          </p:cNvPr>
          <p:cNvSpPr>
            <a:spLocks noGrp="1"/>
          </p:cNvSpPr>
          <p:nvPr>
            <p:ph type="title"/>
          </p:nvPr>
        </p:nvSpPr>
        <p:spPr>
          <a:xfrm>
            <a:off x="3056306" y="714882"/>
            <a:ext cx="7265969" cy="983512"/>
          </a:xfrm>
        </p:spPr>
        <p:txBody>
          <a:bodyPr/>
          <a:lstStyle/>
          <a:p>
            <a:r>
              <a:rPr lang="es-419" b="1" dirty="0"/>
              <a:t>El cristiano carnal</a:t>
            </a:r>
            <a:endParaRPr lang="es-CO" b="1" dirty="0"/>
          </a:p>
        </p:txBody>
      </p:sp>
      <p:sp>
        <p:nvSpPr>
          <p:cNvPr id="3" name="Marcador de contenido 2">
            <a:extLst>
              <a:ext uri="{FF2B5EF4-FFF2-40B4-BE49-F238E27FC236}">
                <a16:creationId xmlns:a16="http://schemas.microsoft.com/office/drawing/2014/main" id="{6E3D4AFB-149B-4421-97D5-2ED8FEA16791}"/>
              </a:ext>
            </a:extLst>
          </p:cNvPr>
          <p:cNvSpPr>
            <a:spLocks noGrp="1"/>
          </p:cNvSpPr>
          <p:nvPr>
            <p:ph idx="1"/>
          </p:nvPr>
        </p:nvSpPr>
        <p:spPr>
          <a:xfrm>
            <a:off x="1545169" y="1252780"/>
            <a:ext cx="9101662" cy="3936724"/>
          </a:xfrm>
        </p:spPr>
        <p:txBody>
          <a:bodyPr>
            <a:noAutofit/>
          </a:bodyPr>
          <a:lstStyle/>
          <a:p>
            <a:endParaRPr lang="es-419" dirty="0">
              <a:latin typeface="Helvetica" pitchFamily="2" charset="0"/>
            </a:endParaRPr>
          </a:p>
          <a:p>
            <a:endParaRPr lang="es-419" b="0" i="0" dirty="0">
              <a:effectLst/>
              <a:latin typeface="Helvetica" pitchFamily="2" charset="0"/>
            </a:endParaRPr>
          </a:p>
          <a:p>
            <a:endParaRPr lang="es-419" dirty="0">
              <a:latin typeface="Helvetica" pitchFamily="2" charset="0"/>
            </a:endParaRPr>
          </a:p>
          <a:p>
            <a:r>
              <a:rPr lang="es-419" sz="2400" b="1" i="0" dirty="0">
                <a:effectLst/>
                <a:latin typeface="Helvetica" pitchFamily="2" charset="0"/>
              </a:rPr>
              <a:t>El peligroso formalismo</a:t>
            </a:r>
          </a:p>
          <a:p>
            <a:r>
              <a:rPr lang="es-CO" sz="2200" dirty="0"/>
              <a:t> «El formalismo es algo extremadamente engañoso y destructivo. Es el precipicio escondido e inesperado que ha amenazado con destruir la iglesia en muchas ocasiones a través de los siglos. </a:t>
            </a:r>
            <a:r>
              <a:rPr lang="es-CO" sz="2200" b="1" dirty="0">
                <a:solidFill>
                  <a:srgbClr val="FFC000"/>
                </a:solidFill>
              </a:rPr>
              <a:t>Pablo nos advierte que esta “apariencia de piedad” (2 Tim. 3: 5) sin el poder de Dios (sin ser llenos del Espíritu Santo) sería uno de los peligros de los últimos días</a:t>
            </a:r>
            <a:r>
              <a:rPr lang="es-CO" sz="2200" dirty="0"/>
              <a:t> y nos amonesta a no dejarnos llevar por esta actitud cómoda y engañosa». </a:t>
            </a:r>
            <a:r>
              <a:rPr lang="es-CO" sz="2200" i="1" dirty="0"/>
              <a:t>Arthur G. Daniells, Christ our Righteousness, pág. 20.</a:t>
            </a:r>
          </a:p>
        </p:txBody>
      </p:sp>
    </p:spTree>
    <p:extLst>
      <p:ext uri="{BB962C8B-B14F-4D97-AF65-F5344CB8AC3E}">
        <p14:creationId xmlns:p14="http://schemas.microsoft.com/office/powerpoint/2010/main" val="408502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9D14CF-C044-DD0C-493A-C50C0CF6FB1F}"/>
              </a:ext>
            </a:extLst>
          </p:cNvPr>
          <p:cNvSpPr>
            <a:spLocks noGrp="1"/>
          </p:cNvSpPr>
          <p:nvPr>
            <p:ph type="title"/>
          </p:nvPr>
        </p:nvSpPr>
        <p:spPr>
          <a:xfrm>
            <a:off x="3056306" y="714882"/>
            <a:ext cx="7265969" cy="983512"/>
          </a:xfrm>
        </p:spPr>
        <p:txBody>
          <a:bodyPr>
            <a:normAutofit/>
          </a:bodyPr>
          <a:lstStyle/>
          <a:p>
            <a:r>
              <a:rPr lang="es-419" b="1" dirty="0"/>
              <a:t>La condición general de la iglesia</a:t>
            </a:r>
            <a:endParaRPr lang="es-CO" b="1" dirty="0"/>
          </a:p>
        </p:txBody>
      </p:sp>
      <p:sp>
        <p:nvSpPr>
          <p:cNvPr id="3" name="Marcador de contenido 2">
            <a:extLst>
              <a:ext uri="{FF2B5EF4-FFF2-40B4-BE49-F238E27FC236}">
                <a16:creationId xmlns:a16="http://schemas.microsoft.com/office/drawing/2014/main" id="{6E3D4AFB-149B-4421-97D5-2ED8FEA16791}"/>
              </a:ext>
            </a:extLst>
          </p:cNvPr>
          <p:cNvSpPr>
            <a:spLocks noGrp="1"/>
          </p:cNvSpPr>
          <p:nvPr>
            <p:ph idx="1"/>
          </p:nvPr>
        </p:nvSpPr>
        <p:spPr>
          <a:xfrm>
            <a:off x="1545169" y="1684283"/>
            <a:ext cx="9101662" cy="1862666"/>
          </a:xfrm>
        </p:spPr>
        <p:txBody>
          <a:bodyPr>
            <a:noAutofit/>
          </a:bodyPr>
          <a:lstStyle/>
          <a:p>
            <a:endParaRPr lang="es-419" sz="2400" dirty="0">
              <a:latin typeface="Helvetica" pitchFamily="2" charset="0"/>
            </a:endParaRPr>
          </a:p>
          <a:p>
            <a:endParaRPr lang="es-419" sz="2400" b="0" i="0" dirty="0">
              <a:effectLst/>
              <a:latin typeface="Helvetica" pitchFamily="2" charset="0"/>
            </a:endParaRPr>
          </a:p>
          <a:p>
            <a:endParaRPr lang="es-419" sz="2400" dirty="0">
              <a:latin typeface="Helvetica" pitchFamily="2" charset="0"/>
            </a:endParaRPr>
          </a:p>
          <a:p>
            <a:r>
              <a:rPr lang="es-419" sz="2400" b="0" i="0" dirty="0">
                <a:effectLst/>
                <a:latin typeface="Helvetica" pitchFamily="2" charset="0"/>
              </a:rPr>
              <a:t>“</a:t>
            </a:r>
            <a:r>
              <a:rPr lang="es-CO" sz="2400" b="1" i="0" dirty="0">
                <a:solidFill>
                  <a:srgbClr val="FFC000"/>
                </a:solidFill>
                <a:effectLst/>
                <a:latin typeface="Helvetica" pitchFamily="2" charset="0"/>
              </a:rPr>
              <a:t>Letargo, superficialidad, mundanalidad, falta de generosidad, ministros agotados, adolescentes abandonando la iglesia, auto-disciplina débil, planes sin mucho trasfondo o resultados, una falta crónica de hombres fuertes y</a:t>
            </a:r>
            <a:r>
              <a:rPr lang="es-419" sz="2400" b="1" dirty="0">
                <a:solidFill>
                  <a:srgbClr val="FFC000"/>
                </a:solidFill>
                <a:latin typeface="Helvetica" pitchFamily="2" charset="0"/>
              </a:rPr>
              <a:t> </a:t>
            </a:r>
            <a:r>
              <a:rPr lang="es-CO" sz="2400" b="1" i="0" dirty="0">
                <a:solidFill>
                  <a:srgbClr val="FFC000"/>
                </a:solidFill>
                <a:effectLst/>
                <a:latin typeface="Helvetica" pitchFamily="2" charset="0"/>
              </a:rPr>
              <a:t>dedicados</a:t>
            </a:r>
            <a:r>
              <a:rPr lang="es-CO" sz="2400" b="0" i="0" dirty="0">
                <a:effectLst/>
                <a:latin typeface="Helvetica" pitchFamily="2" charset="0"/>
              </a:rPr>
              <a:t>».</a:t>
            </a:r>
            <a:r>
              <a:rPr lang="es-419" sz="2400" b="0" i="0" dirty="0">
                <a:effectLst/>
                <a:latin typeface="Helvetica" pitchFamily="2" charset="0"/>
              </a:rPr>
              <a:t> </a:t>
            </a:r>
            <a:r>
              <a:rPr lang="es-419" sz="2400" b="0" i="1" dirty="0">
                <a:effectLst/>
                <a:latin typeface="Helvetica" pitchFamily="2" charset="0"/>
              </a:rPr>
              <a:t>Dr. Joseph Kidder</a:t>
            </a:r>
            <a:endParaRPr lang="es-CO" sz="2400" dirty="0">
              <a:effectLst/>
              <a:latin typeface="Helvetica" pitchFamily="2" charset="0"/>
            </a:endParaRPr>
          </a:p>
          <a:p>
            <a:endParaRPr lang="es-CO" sz="2400" dirty="0">
              <a:effectLst/>
              <a:latin typeface="Helvetica" pitchFamily="2" charset="0"/>
            </a:endParaRPr>
          </a:p>
        </p:txBody>
      </p:sp>
    </p:spTree>
    <p:extLst>
      <p:ext uri="{BB962C8B-B14F-4D97-AF65-F5344CB8AC3E}">
        <p14:creationId xmlns:p14="http://schemas.microsoft.com/office/powerpoint/2010/main" val="1503316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7025A0-4E19-9F4D-46BA-2AE768E544D0}"/>
              </a:ext>
            </a:extLst>
          </p:cNvPr>
          <p:cNvSpPr>
            <a:spLocks noGrp="1"/>
          </p:cNvSpPr>
          <p:nvPr>
            <p:ph type="title"/>
          </p:nvPr>
        </p:nvSpPr>
        <p:spPr/>
        <p:txBody>
          <a:bodyPr/>
          <a:lstStyle/>
          <a:p>
            <a:r>
              <a:rPr lang="es-419" b="1" dirty="0"/>
              <a:t>El cristiano espiritual</a:t>
            </a:r>
            <a:endParaRPr lang="es-CO" b="1" dirty="0"/>
          </a:p>
        </p:txBody>
      </p:sp>
      <p:sp>
        <p:nvSpPr>
          <p:cNvPr id="3" name="Marcador de contenido 2">
            <a:extLst>
              <a:ext uri="{FF2B5EF4-FFF2-40B4-BE49-F238E27FC236}">
                <a16:creationId xmlns:a16="http://schemas.microsoft.com/office/drawing/2014/main" id="{1E7BD2F4-759C-E3F9-8206-62325DA120C3}"/>
              </a:ext>
            </a:extLst>
          </p:cNvPr>
          <p:cNvSpPr>
            <a:spLocks noGrp="1"/>
          </p:cNvSpPr>
          <p:nvPr>
            <p:ph idx="1"/>
          </p:nvPr>
        </p:nvSpPr>
        <p:spPr>
          <a:xfrm>
            <a:off x="1778000" y="2052116"/>
            <a:ext cx="8792139" cy="3997828"/>
          </a:xfrm>
        </p:spPr>
        <p:txBody>
          <a:bodyPr>
            <a:noAutofit/>
          </a:bodyPr>
          <a:lstStyle/>
          <a:p>
            <a:r>
              <a:rPr lang="es-419" sz="2100" b="1" dirty="0"/>
              <a:t>Experimenta la plenitud de Dios.</a:t>
            </a:r>
          </a:p>
          <a:p>
            <a:r>
              <a:rPr lang="es-CO" sz="2100" dirty="0"/>
              <a:t>Ef 3:16-21: "para que os dé, conforme a las riquezas de su gloria, el </a:t>
            </a:r>
            <a:r>
              <a:rPr lang="es-CO" sz="2100" b="1" dirty="0">
                <a:solidFill>
                  <a:srgbClr val="FFC000"/>
                </a:solidFill>
              </a:rPr>
              <a:t>ser fortalecidos con poder en el hombre interior por su Espíritu;</a:t>
            </a:r>
            <a:r>
              <a:rPr lang="es-CO" sz="2100" dirty="0"/>
              <a:t> para que </a:t>
            </a:r>
            <a:r>
              <a:rPr lang="es-CO" sz="2100" b="1" dirty="0">
                <a:solidFill>
                  <a:srgbClr val="FFC000"/>
                </a:solidFill>
              </a:rPr>
              <a:t>habite Cristo por la fe en vuestros corazones</a:t>
            </a:r>
            <a:r>
              <a:rPr lang="es-CO" sz="2100" dirty="0"/>
              <a:t>, a fin de que, arraigados y cimentados en </a:t>
            </a:r>
            <a:r>
              <a:rPr lang="es-CO" sz="2100" b="1" dirty="0">
                <a:solidFill>
                  <a:srgbClr val="FFC000"/>
                </a:solidFill>
              </a:rPr>
              <a:t>amor</a:t>
            </a:r>
            <a:r>
              <a:rPr lang="es-CO" sz="2100" dirty="0"/>
              <a:t>, seáis plenamente capaces de comprender con todos los santos cuál sea la anchura, la longitud, la profundidad y la altura, y de conocer el </a:t>
            </a:r>
            <a:r>
              <a:rPr lang="es-CO" sz="2100" b="1" dirty="0">
                <a:solidFill>
                  <a:srgbClr val="FFC000"/>
                </a:solidFill>
              </a:rPr>
              <a:t>amor de Cristo, que excede a todo conocimiento, para que seáis llenos de toda la plenitud de Dios</a:t>
            </a:r>
            <a:r>
              <a:rPr lang="es-CO" sz="2100" dirty="0"/>
              <a:t>. Y a Aquel que es poderoso para hacer todas las cosas mucho «más abundantemente» de lo que pedimos o entendemos, según el poder que actúa en nosotros, a él sea gloria en la iglesia en Cristo Jesús por todas las edades, por los siglos de los siglos. Amén."</a:t>
            </a:r>
          </a:p>
        </p:txBody>
      </p:sp>
    </p:spTree>
    <p:extLst>
      <p:ext uri="{BB962C8B-B14F-4D97-AF65-F5344CB8AC3E}">
        <p14:creationId xmlns:p14="http://schemas.microsoft.com/office/powerpoint/2010/main" val="1043432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C43C0-3D70-F329-211E-B430223EB6CD}"/>
              </a:ext>
            </a:extLst>
          </p:cNvPr>
          <p:cNvSpPr>
            <a:spLocks noGrp="1"/>
          </p:cNvSpPr>
          <p:nvPr>
            <p:ph type="title"/>
          </p:nvPr>
        </p:nvSpPr>
        <p:spPr/>
        <p:txBody>
          <a:bodyPr/>
          <a:lstStyle/>
          <a:p>
            <a:r>
              <a:rPr lang="es-419" dirty="0"/>
              <a:t>Los efectos del Espíritu Santo</a:t>
            </a:r>
            <a:endParaRPr lang="es-CO" dirty="0"/>
          </a:p>
        </p:txBody>
      </p:sp>
      <p:sp>
        <p:nvSpPr>
          <p:cNvPr id="3" name="Marcador de contenido 2">
            <a:extLst>
              <a:ext uri="{FF2B5EF4-FFF2-40B4-BE49-F238E27FC236}">
                <a16:creationId xmlns:a16="http://schemas.microsoft.com/office/drawing/2014/main" id="{953D5AE5-34CE-A0FA-971E-B84E6873284C}"/>
              </a:ext>
            </a:extLst>
          </p:cNvPr>
          <p:cNvSpPr>
            <a:spLocks noGrp="1"/>
          </p:cNvSpPr>
          <p:nvPr>
            <p:ph idx="1"/>
          </p:nvPr>
        </p:nvSpPr>
        <p:spPr>
          <a:xfrm>
            <a:off x="1947333" y="1430086"/>
            <a:ext cx="8735695" cy="3997828"/>
          </a:xfrm>
        </p:spPr>
        <p:txBody>
          <a:bodyPr>
            <a:noAutofit/>
          </a:bodyPr>
          <a:lstStyle/>
          <a:p>
            <a:r>
              <a:rPr lang="es-419" sz="2400" dirty="0">
                <a:latin typeface="Helvetica" pitchFamily="2" charset="0"/>
              </a:rPr>
              <a:t>C</a:t>
            </a:r>
            <a:r>
              <a:rPr lang="es-CO" sz="2400" b="0" i="0" dirty="0">
                <a:effectLst/>
                <a:latin typeface="Helvetica" pitchFamily="2" charset="0"/>
              </a:rPr>
              <a:t>uando el Espiritu Santo está en mí, </a:t>
            </a:r>
            <a:r>
              <a:rPr lang="es-CO" sz="2400" b="1" i="0" dirty="0">
                <a:effectLst/>
                <a:latin typeface="Helvetica" pitchFamily="2" charset="0"/>
              </a:rPr>
              <a:t>produce en mi vida las obras de Cristo</a:t>
            </a:r>
            <a:r>
              <a:rPr lang="es-CO" sz="2400" b="0" i="0" dirty="0">
                <a:effectLst/>
                <a:latin typeface="Helvetica" pitchFamily="2" charset="0"/>
              </a:rPr>
              <a:t>, Romanos 8: 2 dice: «Porque la ley del Espiritu de vida en Cristo Jesús me ha librado de la ley del pecado y de la muerte» Solamente el Espíritu Santo puede hacer realidad en mi vida las obras de Cristo.</a:t>
            </a:r>
            <a:endParaRPr lang="es-CO" sz="2400" dirty="0">
              <a:effectLst/>
              <a:latin typeface="Helvetica" pitchFamily="2" charset="0"/>
            </a:endParaRPr>
          </a:p>
        </p:txBody>
      </p:sp>
    </p:spTree>
    <p:extLst>
      <p:ext uri="{BB962C8B-B14F-4D97-AF65-F5344CB8AC3E}">
        <p14:creationId xmlns:p14="http://schemas.microsoft.com/office/powerpoint/2010/main" val="816285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C43C0-3D70-F329-211E-B430223EB6CD}"/>
              </a:ext>
            </a:extLst>
          </p:cNvPr>
          <p:cNvSpPr>
            <a:spLocks noGrp="1"/>
          </p:cNvSpPr>
          <p:nvPr>
            <p:ph type="title"/>
          </p:nvPr>
        </p:nvSpPr>
        <p:spPr/>
        <p:txBody>
          <a:bodyPr/>
          <a:lstStyle/>
          <a:p>
            <a:r>
              <a:rPr lang="es-419" dirty="0"/>
              <a:t>Los efectos del Espíritu Santo</a:t>
            </a:r>
            <a:endParaRPr lang="es-CO" dirty="0"/>
          </a:p>
        </p:txBody>
      </p:sp>
      <p:sp>
        <p:nvSpPr>
          <p:cNvPr id="3" name="Marcador de contenido 2">
            <a:extLst>
              <a:ext uri="{FF2B5EF4-FFF2-40B4-BE49-F238E27FC236}">
                <a16:creationId xmlns:a16="http://schemas.microsoft.com/office/drawing/2014/main" id="{953D5AE5-34CE-A0FA-971E-B84E6873284C}"/>
              </a:ext>
            </a:extLst>
          </p:cNvPr>
          <p:cNvSpPr>
            <a:spLocks noGrp="1"/>
          </p:cNvSpPr>
          <p:nvPr>
            <p:ph idx="1"/>
          </p:nvPr>
        </p:nvSpPr>
        <p:spPr>
          <a:xfrm>
            <a:off x="1947333" y="1430086"/>
            <a:ext cx="8735695" cy="3997828"/>
          </a:xfrm>
        </p:spPr>
        <p:txBody>
          <a:bodyPr>
            <a:noAutofit/>
          </a:bodyPr>
          <a:lstStyle/>
          <a:p>
            <a:r>
              <a:rPr lang="es-CO" sz="2200" b="0" i="0" dirty="0">
                <a:effectLst/>
                <a:latin typeface="Helvetica" pitchFamily="2" charset="0"/>
              </a:rPr>
              <a:t>Elena G. White lo explica bien: «El Espiritu iba a ser dado como agente regenerador, y </a:t>
            </a:r>
            <a:r>
              <a:rPr lang="es-CO" sz="2200" b="1" i="0" dirty="0">
                <a:solidFill>
                  <a:srgbClr val="FFC000"/>
                </a:solidFill>
                <a:effectLst/>
                <a:latin typeface="Helvetica" pitchFamily="2" charset="0"/>
              </a:rPr>
              <a:t>sin esto el sacrificio de Cristo habría sido inútil</a:t>
            </a:r>
            <a:r>
              <a:rPr lang="es-CO" sz="2200" b="0" i="0" dirty="0">
                <a:effectLst/>
                <a:latin typeface="Helvetica" pitchFamily="2" charset="0"/>
              </a:rPr>
              <a:t>... El Espíritu es el que hace </a:t>
            </a:r>
            <a:r>
              <a:rPr lang="es-CO" sz="2200" b="1" i="0" dirty="0">
                <a:effectLst/>
                <a:latin typeface="Helvetica" pitchFamily="2" charset="0"/>
              </a:rPr>
              <a:t>eficaz</a:t>
            </a:r>
            <a:r>
              <a:rPr lang="es-CO" sz="2200" b="0" i="0" dirty="0">
                <a:effectLst/>
                <a:latin typeface="Helvetica" pitchFamily="2" charset="0"/>
              </a:rPr>
              <a:t> lo que ha sido realizado por el Redentor del mundo. Por el Espiritu es </a:t>
            </a:r>
            <a:r>
              <a:rPr lang="es-CO" sz="2200" b="1" i="0" dirty="0">
                <a:effectLst/>
                <a:latin typeface="Helvetica" pitchFamily="2" charset="0"/>
              </a:rPr>
              <a:t>purificado</a:t>
            </a:r>
            <a:r>
              <a:rPr lang="es-CO" sz="2200" b="0" i="0" dirty="0">
                <a:effectLst/>
                <a:latin typeface="Helvetica" pitchFamily="2" charset="0"/>
              </a:rPr>
              <a:t> el corazón. Por el Espíritu llega a ser el creyente </a:t>
            </a:r>
            <a:r>
              <a:rPr lang="es-CO" sz="2200" b="1" i="0" dirty="0">
                <a:effectLst/>
                <a:latin typeface="Helvetica" pitchFamily="2" charset="0"/>
              </a:rPr>
              <a:t>participe de la naturaleza divina.</a:t>
            </a:r>
            <a:r>
              <a:rPr lang="es-CO" sz="2200" b="0" i="0" dirty="0">
                <a:effectLst/>
                <a:latin typeface="Helvetica" pitchFamily="2" charset="0"/>
              </a:rPr>
              <a:t>.. </a:t>
            </a:r>
            <a:r>
              <a:rPr lang="es-CO" sz="2200" b="1" i="0" dirty="0">
                <a:solidFill>
                  <a:srgbClr val="FFC000"/>
                </a:solidFill>
                <a:effectLst/>
                <a:latin typeface="Helvetica" pitchFamily="2" charset="0"/>
              </a:rPr>
              <a:t>El poder de Dios aguarda que ellos lo pidan y lo reciban</a:t>
            </a:r>
            <a:r>
              <a:rPr lang="es-CO" sz="2200" b="0" i="0" dirty="0">
                <a:effectLst/>
                <a:latin typeface="Helvetica" pitchFamily="2" charset="0"/>
              </a:rPr>
              <a:t>».</a:t>
            </a:r>
            <a:r>
              <a:rPr lang="es-419" sz="2200" b="0" i="0" dirty="0">
                <a:effectLst/>
                <a:latin typeface="Helvetica" pitchFamily="2" charset="0"/>
              </a:rPr>
              <a:t> </a:t>
            </a:r>
            <a:r>
              <a:rPr lang="es-419" sz="2200" b="0" i="1" dirty="0">
                <a:effectLst/>
                <a:latin typeface="Helvetica" pitchFamily="2" charset="0"/>
              </a:rPr>
              <a:t>El Deseado de todas las Gentes, pág. 625</a:t>
            </a:r>
            <a:endParaRPr lang="es-CO" sz="2200" i="1" dirty="0">
              <a:effectLst/>
              <a:latin typeface="Helvetica" pitchFamily="2" charset="0"/>
            </a:endParaRPr>
          </a:p>
        </p:txBody>
      </p:sp>
    </p:spTree>
    <p:extLst>
      <p:ext uri="{BB962C8B-B14F-4D97-AF65-F5344CB8AC3E}">
        <p14:creationId xmlns:p14="http://schemas.microsoft.com/office/powerpoint/2010/main" val="152850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C43C0-3D70-F329-211E-B430223EB6CD}"/>
              </a:ext>
            </a:extLst>
          </p:cNvPr>
          <p:cNvSpPr>
            <a:spLocks noGrp="1"/>
          </p:cNvSpPr>
          <p:nvPr>
            <p:ph type="title"/>
          </p:nvPr>
        </p:nvSpPr>
        <p:spPr/>
        <p:txBody>
          <a:bodyPr/>
          <a:lstStyle/>
          <a:p>
            <a:r>
              <a:rPr lang="es-419" dirty="0"/>
              <a:t>Los efectos del Espíritu Santo</a:t>
            </a:r>
            <a:endParaRPr lang="es-CO" dirty="0"/>
          </a:p>
        </p:txBody>
      </p:sp>
      <p:sp>
        <p:nvSpPr>
          <p:cNvPr id="3" name="Marcador de contenido 2">
            <a:extLst>
              <a:ext uri="{FF2B5EF4-FFF2-40B4-BE49-F238E27FC236}">
                <a16:creationId xmlns:a16="http://schemas.microsoft.com/office/drawing/2014/main" id="{953D5AE5-34CE-A0FA-971E-B84E6873284C}"/>
              </a:ext>
            </a:extLst>
          </p:cNvPr>
          <p:cNvSpPr>
            <a:spLocks noGrp="1"/>
          </p:cNvSpPr>
          <p:nvPr>
            <p:ph idx="1"/>
          </p:nvPr>
        </p:nvSpPr>
        <p:spPr>
          <a:xfrm>
            <a:off x="1947333" y="1430086"/>
            <a:ext cx="8735695" cy="3997828"/>
          </a:xfrm>
        </p:spPr>
        <p:txBody>
          <a:bodyPr>
            <a:noAutofit/>
          </a:bodyPr>
          <a:lstStyle/>
          <a:p>
            <a:r>
              <a:rPr lang="es-CO" sz="2300" b="0" i="0" dirty="0">
                <a:effectLst/>
                <a:latin typeface="Helvetica" pitchFamily="2" charset="0"/>
              </a:rPr>
              <a:t>«Cuando el </a:t>
            </a:r>
            <a:r>
              <a:rPr lang="es-CO" sz="2300" b="1" i="0" dirty="0">
                <a:solidFill>
                  <a:srgbClr val="FFC000"/>
                </a:solidFill>
                <a:effectLst/>
                <a:latin typeface="Helvetica" pitchFamily="2" charset="0"/>
              </a:rPr>
              <a:t>Espiritu de Dios</a:t>
            </a:r>
            <a:r>
              <a:rPr lang="es-CO" sz="2300" b="0" i="0" dirty="0">
                <a:effectLst/>
                <a:latin typeface="Helvetica" pitchFamily="2" charset="0"/>
              </a:rPr>
              <a:t> se posesiona del corazón, </a:t>
            </a:r>
            <a:r>
              <a:rPr lang="es-CO" sz="2300" b="1" i="0" dirty="0">
                <a:solidFill>
                  <a:srgbClr val="FFC000"/>
                </a:solidFill>
                <a:effectLst/>
                <a:latin typeface="Helvetica" pitchFamily="2" charset="0"/>
              </a:rPr>
              <a:t>transforma la vida. Los pensamientos pecaminosos son puestos a un lado, las malas acciones son abandonadas; el amor, la humildad y la paz, reemplazan a la ira, la envidia y las contiendas. La alegría reemplaza a la tristeza, y el rostro refl</a:t>
            </a:r>
            <a:r>
              <a:rPr lang="es-419" sz="2300" b="1" i="0" dirty="0">
                <a:solidFill>
                  <a:srgbClr val="FFC000"/>
                </a:solidFill>
                <a:effectLst/>
                <a:latin typeface="Helvetica" pitchFamily="2" charset="0"/>
              </a:rPr>
              <a:t>e</a:t>
            </a:r>
            <a:r>
              <a:rPr lang="es-CO" sz="2300" b="1" i="0" dirty="0">
                <a:solidFill>
                  <a:srgbClr val="FFC000"/>
                </a:solidFill>
                <a:effectLst/>
                <a:latin typeface="Helvetica" pitchFamily="2" charset="0"/>
              </a:rPr>
              <a:t>ja la luz del cielo</a:t>
            </a:r>
            <a:r>
              <a:rPr lang="es-CO" sz="2300" b="0" i="0" dirty="0">
                <a:effectLst/>
                <a:latin typeface="Helvetica" pitchFamily="2" charset="0"/>
              </a:rPr>
              <a:t>»</a:t>
            </a:r>
            <a:r>
              <a:rPr lang="es-419" sz="2300" b="0" i="0" dirty="0">
                <a:effectLst/>
                <a:latin typeface="Helvetica" pitchFamily="2" charset="0"/>
              </a:rPr>
              <a:t> </a:t>
            </a:r>
            <a:r>
              <a:rPr lang="es-419" sz="2300" b="0" i="1" dirty="0">
                <a:effectLst/>
                <a:latin typeface="Helvetica" pitchFamily="2" charset="0"/>
              </a:rPr>
              <a:t>El Deseado de todas las Gentes, pág. 625</a:t>
            </a:r>
            <a:endParaRPr lang="es-CO" sz="2300" dirty="0">
              <a:effectLst/>
              <a:latin typeface="Helvetica" pitchFamily="2" charset="0"/>
            </a:endParaRPr>
          </a:p>
        </p:txBody>
      </p:sp>
    </p:spTree>
    <p:extLst>
      <p:ext uri="{BB962C8B-B14F-4D97-AF65-F5344CB8AC3E}">
        <p14:creationId xmlns:p14="http://schemas.microsoft.com/office/powerpoint/2010/main" val="11056117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16</Slides>
  <Notes>13</Notes>
  <HiddenSlides>0</HiddenSlide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Madison</vt:lpstr>
      <vt:lpstr>Cristiano Carnal vs Cristiano Espiritual</vt:lpstr>
      <vt:lpstr>El cristiano carnal</vt:lpstr>
      <vt:lpstr>El cristiano carnal</vt:lpstr>
      <vt:lpstr>El cristiano carnal</vt:lpstr>
      <vt:lpstr>La condición general de la iglesia</vt:lpstr>
      <vt:lpstr>El cristiano espiritual</vt:lpstr>
      <vt:lpstr>Los efectos del Espíritu Santo</vt:lpstr>
      <vt:lpstr>Los efectos del Espíritu Santo</vt:lpstr>
      <vt:lpstr>Los efectos del Espíritu Santo</vt:lpstr>
      <vt:lpstr>El Espíritu Santo es la presencia de Cristo en nosotros</vt:lpstr>
      <vt:lpstr>El Espíritu Santo concede el poder de Jesús</vt:lpstr>
      <vt:lpstr>El Espíritu Santo es una promesa y un don de Dios</vt:lpstr>
      <vt:lpstr>El poder para el cambio sólo proviene de una Fuente</vt:lpstr>
      <vt:lpstr>La entrega constante es la condición para recibir al Espíritu Santo.</vt:lpstr>
      <vt:lpstr>La entrega constante es la condición para recibir al Espíritu Santo.</vt:lpstr>
      <vt:lpstr>La entrega constante es la condición para recibir al Espíritu Santo.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Cristiano Carnal o Cristiano Espiritual</dc:title>
  <dc:creator>Diego Castilla</dc:creator>
  <cp:lastModifiedBy>Diego Castilla</cp:lastModifiedBy>
  <cp:revision>3</cp:revision>
  <dcterms:created xsi:type="dcterms:W3CDTF">2023-03-31T20:52:47Z</dcterms:created>
  <dcterms:modified xsi:type="dcterms:W3CDTF">2023-04-01T18:37:00Z</dcterms:modified>
</cp:coreProperties>
</file>