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2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3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3" r:id="rId2"/>
    <p:sldId id="278" r:id="rId3"/>
    <p:sldId id="279" r:id="rId4"/>
    <p:sldId id="280" r:id="rId5"/>
    <p:sldId id="275" r:id="rId6"/>
    <p:sldId id="276" r:id="rId7"/>
    <p:sldId id="264" r:id="rId8"/>
    <p:sldId id="277" r:id="rId9"/>
    <p:sldId id="271" r:id="rId10"/>
    <p:sldId id="261" r:id="rId11"/>
    <p:sldId id="295" r:id="rId12"/>
    <p:sldId id="262" r:id="rId13"/>
    <p:sldId id="260" r:id="rId14"/>
    <p:sldId id="268" r:id="rId15"/>
    <p:sldId id="267" r:id="rId16"/>
    <p:sldId id="269" r:id="rId17"/>
    <p:sldId id="283" r:id="rId18"/>
    <p:sldId id="284" r:id="rId19"/>
    <p:sldId id="287" r:id="rId20"/>
    <p:sldId id="299" r:id="rId21"/>
    <p:sldId id="288" r:id="rId22"/>
    <p:sldId id="289" r:id="rId23"/>
    <p:sldId id="290" r:id="rId24"/>
    <p:sldId id="292" r:id="rId25"/>
    <p:sldId id="293" r:id="rId26"/>
    <p:sldId id="291" r:id="rId27"/>
    <p:sldId id="294" r:id="rId28"/>
    <p:sldId id="296" r:id="rId29"/>
    <p:sldId id="297" r:id="rId30"/>
    <p:sldId id="298" r:id="rId3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FFFF99"/>
    <a:srgbClr val="53FF53"/>
    <a:srgbClr val="FFFF00"/>
    <a:srgbClr val="FFFF66"/>
    <a:srgbClr val="FF3300"/>
    <a:srgbClr val="A5002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03" autoAdjust="0"/>
    <p:restoredTop sz="94660"/>
  </p:normalViewPr>
  <p:slideViewPr>
    <p:cSldViewPr>
      <p:cViewPr varScale="1">
        <p:scale>
          <a:sx n="78" d="100"/>
          <a:sy n="78" d="100"/>
        </p:scale>
        <p:origin x="136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0B8E2-EE5A-4099-84DE-36C932FAB5DB}" type="datetimeFigureOut">
              <a:rPr lang="es-CO" smtClean="0"/>
              <a:t>22/08/2025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978C5-F51E-41AD-8C77-F46727C8236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6059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978C5-F51E-41AD-8C77-F46727C82369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7604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83B15-1569-48CB-9C11-F955D0624257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8538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83B15-1569-48CB-9C11-F955D0624257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700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C8E2DB-B99B-4A62-B139-06EEDF8CEB29}" type="datetimeFigureOut">
              <a:rPr lang="es-ES" smtClean="0"/>
              <a:t>22/08/2025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034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C8E2DB-B99B-4A62-B139-06EEDF8CEB29}" type="datetimeFigureOut">
              <a:rPr lang="es-ES" smtClean="0"/>
              <a:t>22/08/2025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465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C8E2DB-B99B-4A62-B139-06EEDF8CEB29}" type="datetimeFigureOut">
              <a:rPr lang="es-ES" smtClean="0"/>
              <a:t>22/08/2025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040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C8E2DB-B99B-4A62-B139-06EEDF8CEB29}" type="datetimeFigureOut">
              <a:rPr lang="es-ES" smtClean="0"/>
              <a:t>22/08/2025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509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C8E2DB-B99B-4A62-B139-06EEDF8CEB29}" type="datetimeFigureOut">
              <a:rPr lang="es-ES" smtClean="0"/>
              <a:t>22/08/2025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983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C8E2DB-B99B-4A62-B139-06EEDF8CEB29}" type="datetimeFigureOut">
              <a:rPr lang="es-ES" smtClean="0"/>
              <a:t>22/08/2025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937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9EC8E2DB-B99B-4A62-B139-06EEDF8CEB29}" type="datetimeFigureOut">
              <a:rPr lang="es-ES" smtClean="0"/>
              <a:t>22/08/2025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76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9EC8E2DB-B99B-4A62-B139-06EEDF8CEB29}" type="datetimeFigureOut">
              <a:rPr lang="es-ES" smtClean="0"/>
              <a:t>22/08/2025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95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9EC8E2DB-B99B-4A62-B139-06EEDF8CEB29}" type="datetimeFigureOut">
              <a:rPr lang="es-ES" smtClean="0"/>
              <a:t>22/08/2025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046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C8E2DB-B99B-4A62-B139-06EEDF8CEB29}" type="datetimeFigureOut">
              <a:rPr lang="es-ES" smtClean="0"/>
              <a:t>22/08/2025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889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C8E2DB-B99B-4A62-B139-06EEDF8CEB29}" type="datetimeFigureOut">
              <a:rPr lang="es-ES" smtClean="0"/>
              <a:t>22/08/2025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509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8E2DB-B99B-4A62-B139-06EEDF8CEB29}" type="datetimeFigureOut">
              <a:rPr lang="es-ES" smtClean="0"/>
              <a:t>22/08/2025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65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tags" Target="../tags/tag66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4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7" Type="http://schemas.microsoft.com/office/2007/relationships/hdphoto" Target="../media/hdphoto2.wdp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image" Target="../media/image16.jp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5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7" Type="http://schemas.openxmlformats.org/officeDocument/2006/relationships/hyperlink" Target="mailto:ernestocar30@gmail.com" TargetMode="Externa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image" Target="../media/image18.jp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6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8"/>
            <a:ext cx="9144000" cy="6855724"/>
          </a:xfrm>
          <a:prstGeom prst="rect">
            <a:avLst/>
          </a:prstGeom>
        </p:spPr>
      </p:pic>
      <p:sp>
        <p:nvSpPr>
          <p:cNvPr id="5" name="4 Rectángulo"/>
          <p:cNvSpPr/>
          <p:nvPr>
            <p:custDataLst>
              <p:tags r:id="rId2"/>
            </p:custDataLst>
          </p:nvPr>
        </p:nvSpPr>
        <p:spPr>
          <a:xfrm>
            <a:off x="1601670" y="1754815"/>
            <a:ext cx="468483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endParaRPr lang="es-ES" dirty="0">
              <a:solidFill>
                <a:prstClr val="black"/>
              </a:solidFill>
              <a:latin typeface="Arial Black" pitchFamily="34" charset="0"/>
              <a:ea typeface="Calibri"/>
            </a:endParaRPr>
          </a:p>
        </p:txBody>
      </p:sp>
      <p:sp>
        <p:nvSpPr>
          <p:cNvPr id="6" name="5 Rectángulo"/>
          <p:cNvSpPr/>
          <p:nvPr>
            <p:custDataLst>
              <p:tags r:id="rId3"/>
            </p:custDataLst>
          </p:nvPr>
        </p:nvSpPr>
        <p:spPr>
          <a:xfrm>
            <a:off x="1297216" y="1738702"/>
            <a:ext cx="3328790" cy="3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endParaRPr lang="es-ES" sz="1500" dirty="0">
              <a:solidFill>
                <a:srgbClr val="000000"/>
              </a:solidFill>
              <a:latin typeface="Arial Black"/>
              <a:ea typeface="Calibri"/>
            </a:endParaRPr>
          </a:p>
        </p:txBody>
      </p:sp>
      <p:sp>
        <p:nvSpPr>
          <p:cNvPr id="9" name="8 Rectángulo"/>
          <p:cNvSpPr/>
          <p:nvPr>
            <p:custDataLst>
              <p:tags r:id="rId4"/>
            </p:custDataLst>
          </p:nvPr>
        </p:nvSpPr>
        <p:spPr>
          <a:xfrm>
            <a:off x="1033632" y="2522187"/>
            <a:ext cx="5271257" cy="3416320"/>
          </a:xfrm>
          <a:prstGeom prst="rect">
            <a:avLst/>
          </a:prstGeom>
          <a:effectLst>
            <a:glow rad="25400">
              <a:srgbClr val="92D050"/>
            </a:glow>
            <a:outerShdw blurRad="40000" dist="20000" dir="5400000" rotWithShape="0">
              <a:srgbClr val="000000">
                <a:alpha val="38000"/>
              </a:srgbClr>
            </a:outerShdw>
            <a:softEdge rad="4572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5400" b="1" dirty="0">
                <a:ln w="9525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La Biblia define el pecado como lo opuesto a la voluntad de Dios. </a:t>
            </a:r>
            <a:endParaRPr lang="es-ES" sz="5400" b="1" dirty="0">
              <a:ln w="9525"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10" name="1 Título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975621" y="884890"/>
            <a:ext cx="5387281" cy="965272"/>
          </a:xfrm>
          <a:prstGeom prst="rect">
            <a:avLst/>
          </a:prstGeom>
          <a:solidFill>
            <a:srgbClr val="FFFF66"/>
          </a:solidFill>
          <a:effectLst>
            <a:glow rad="25400">
              <a:srgbClr val="FFFF66"/>
            </a:glow>
            <a:outerShdw blurRad="40000" dist="23000" dir="5400000" rotWithShape="0">
              <a:srgbClr val="000000">
                <a:alpha val="35000"/>
              </a:srgbClr>
            </a:outerShdw>
            <a:softEdge rad="44450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5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¿QUÉ ES PECADO?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650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968" y="2901303"/>
            <a:ext cx="5362063" cy="3310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1 Título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90511" y="285244"/>
            <a:ext cx="3952682" cy="857250"/>
          </a:xfrm>
        </p:spPr>
        <p:txBody>
          <a:bodyPr>
            <a:noAutofit/>
          </a:bodyPr>
          <a:lstStyle/>
          <a:p>
            <a:r>
              <a:rPr lang="es-ES" sz="6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Ejemplo 1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4F53E-ED40-48F7-B489-621A5397B7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38833" y="1376209"/>
            <a:ext cx="80663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4800" b="1" dirty="0">
                <a:ln>
                  <a:solidFill>
                    <a:srgbClr val="00FF00"/>
                  </a:solidFill>
                </a:ln>
                <a:solidFill>
                  <a:srgbClr val="53FF53"/>
                </a:solidFill>
                <a:latin typeface="Arial Black" panose="020B0A04020102020204" pitchFamily="34" charset="0"/>
              </a:rPr>
              <a:t>El pecado del fariseo.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259632" y="2901303"/>
            <a:ext cx="6624736" cy="3266535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glow rad="12700">
              <a:srgbClr val="FFFF66"/>
            </a:glow>
            <a:outerShdw blurRad="40000" dist="23000" dir="5400000" rotWithShape="0">
              <a:srgbClr val="000000">
                <a:alpha val="35000"/>
              </a:srgbClr>
            </a:outerShdw>
            <a:softEdge rad="266700"/>
          </a:effectLst>
        </p:spPr>
        <p:txBody>
          <a:bodyPr wrap="square">
            <a:spAutoFit/>
          </a:bodyPr>
          <a:lstStyle/>
          <a:p>
            <a:pPr marR="21431" algn="ctr">
              <a:lnSpc>
                <a:spcPct val="107000"/>
              </a:lnSpc>
              <a:spcBef>
                <a:spcPts val="113"/>
              </a:spcBef>
            </a:pPr>
            <a:r>
              <a:rPr lang="es-ES" sz="4800" b="1" kern="0" dirty="0">
                <a:ln w="12700" cmpd="sng">
                  <a:solidFill>
                    <a:schemeClr val="tx1"/>
                  </a:solidFill>
                  <a:prstDash val="solid"/>
                </a:ln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“ayuno dos veces a la semana, doy diezmos de todo lo que gano”. </a:t>
            </a:r>
          </a:p>
          <a:p>
            <a:pPr marR="21431" algn="ctr">
              <a:lnSpc>
                <a:spcPct val="107000"/>
              </a:lnSpc>
              <a:spcBef>
                <a:spcPts val="113"/>
              </a:spcBef>
            </a:pPr>
            <a:r>
              <a:rPr lang="es-ES" sz="4800" b="1" kern="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Lucas 18:12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766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941" y="2132856"/>
            <a:ext cx="6988119" cy="407790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18798" y="30358"/>
            <a:ext cx="3706399" cy="857250"/>
          </a:xfrm>
        </p:spPr>
        <p:txBody>
          <a:bodyPr>
            <a:noAutofit/>
          </a:bodyPr>
          <a:lstStyle/>
          <a:p>
            <a:r>
              <a:rPr lang="es-ES" sz="4800" b="1" dirty="0">
                <a:solidFill>
                  <a:srgbClr val="FFFF00"/>
                </a:solidFill>
                <a:latin typeface="Arial Black" panose="020B0A04020102020204" pitchFamily="34" charset="0"/>
              </a:rPr>
              <a:t>Ejemplo 2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4F53E-ED40-48F7-B489-621A5397B7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91577" y="1739585"/>
            <a:ext cx="7560840" cy="4799327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glow rad="12700">
              <a:srgbClr val="FFFF66"/>
            </a:glow>
            <a:outerShdw blurRad="40000" dist="23000" dir="5400000" rotWithShape="0">
              <a:srgbClr val="000000">
                <a:alpha val="35000"/>
              </a:srgbClr>
            </a:outerShdw>
            <a:softEdge rad="266700"/>
          </a:effectLst>
        </p:spPr>
        <p:txBody>
          <a:bodyPr wrap="square">
            <a:spAutoFit/>
          </a:bodyPr>
          <a:lstStyle/>
          <a:p>
            <a:pPr marR="21431">
              <a:lnSpc>
                <a:spcPct val="107000"/>
              </a:lnSpc>
              <a:spcBef>
                <a:spcPts val="113"/>
              </a:spcBef>
            </a:pPr>
            <a:r>
              <a:rPr lang="es-ES" sz="4800" b="1" kern="0" dirty="0">
                <a:ln w="12700" cmpd="sng">
                  <a:solidFill>
                    <a:schemeClr val="tx1"/>
                  </a:solidFill>
                  <a:prstDash val="solid"/>
                </a:ln>
                <a:ea typeface="Calibri" panose="020F0502020204030204" pitchFamily="34" charset="0"/>
                <a:cs typeface="Arial" panose="020B0604020202020204" pitchFamily="34" charset="0"/>
              </a:rPr>
              <a:t>…y muchos ricos echaban mucho. </a:t>
            </a:r>
            <a:r>
              <a:rPr lang="es-ES" sz="4800" b="1" kern="0" dirty="0">
                <a:ln w="127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…porque todos han echado de lo que les sobra</a:t>
            </a:r>
            <a:r>
              <a:rPr lang="es-ES" sz="4800" b="1" kern="0" dirty="0">
                <a:ln w="12700" cmpd="sng">
                  <a:solidFill>
                    <a:schemeClr val="tx1"/>
                  </a:solidFill>
                  <a:prstDash val="solid"/>
                </a:ln>
                <a:ea typeface="Calibri" panose="020F0502020204030204" pitchFamily="34" charset="0"/>
                <a:cs typeface="Arial" panose="020B0604020202020204" pitchFamily="34" charset="0"/>
              </a:rPr>
              <a:t>; pero ésta, de su pobreza echó todo lo que tenía, todo su sustento.   </a:t>
            </a:r>
            <a:r>
              <a:rPr lang="es-ES" sz="4400" b="1" kern="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Marcos 12:41,44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65817" y="856907"/>
            <a:ext cx="781236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1431">
              <a:lnSpc>
                <a:spcPct val="107000"/>
              </a:lnSpc>
              <a:spcBef>
                <a:spcPts val="113"/>
              </a:spcBef>
            </a:pPr>
            <a:r>
              <a:rPr lang="es-ES" sz="4800" b="1" kern="0" dirty="0">
                <a:ln w="12700" cmpd="sng">
                  <a:solidFill>
                    <a:srgbClr val="00FF00"/>
                  </a:solidFill>
                  <a:prstDash val="solid"/>
                </a:ln>
                <a:solidFill>
                  <a:srgbClr val="53FF5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motivo de las ofrendas.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001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Qc3xIF8U35OsV-rrLYrQwlvQ2ECE6hGElbwK5gp97xZESMVCAt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761" y="1948564"/>
            <a:ext cx="5500443" cy="3872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54804" y="261328"/>
            <a:ext cx="3706399" cy="857250"/>
          </a:xfrm>
        </p:spPr>
        <p:txBody>
          <a:bodyPr>
            <a:noAutofit/>
          </a:bodyPr>
          <a:lstStyle/>
          <a:p>
            <a:r>
              <a:rPr lang="es-ES" sz="4800" b="1" dirty="0">
                <a:solidFill>
                  <a:srgbClr val="FFFF00"/>
                </a:solidFill>
                <a:latin typeface="Arial Black" panose="020B0A04020102020204" pitchFamily="34" charset="0"/>
              </a:rPr>
              <a:t>Ejemplo 3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4F53E-ED40-48F7-B489-621A5397B7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83567" y="1944121"/>
            <a:ext cx="7848872" cy="453823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glow rad="12700">
              <a:srgbClr val="FFFF66"/>
            </a:glow>
            <a:outerShdw blurRad="40000" dist="23000" dir="5400000" rotWithShape="0">
              <a:srgbClr val="000000">
                <a:alpha val="35000"/>
              </a:srgbClr>
            </a:outerShdw>
            <a:softEdge rad="266700"/>
          </a:effectLst>
        </p:spPr>
        <p:txBody>
          <a:bodyPr wrap="square">
            <a:spAutoFit/>
          </a:bodyPr>
          <a:lstStyle/>
          <a:p>
            <a:pPr marR="21431" algn="ctr">
              <a:lnSpc>
                <a:spcPct val="107000"/>
              </a:lnSpc>
              <a:spcBef>
                <a:spcPts val="113"/>
              </a:spcBef>
            </a:pPr>
            <a:r>
              <a:rPr lang="es-ES" sz="4600" b="1" kern="0" dirty="0">
                <a:ln w="12700" cmpd="sng">
                  <a:solidFill>
                    <a:schemeClr val="tx1"/>
                  </a:solidFill>
                  <a:prstDash val="solid"/>
                </a:ln>
                <a:ea typeface="Calibri" panose="020F0502020204030204" pitchFamily="34" charset="0"/>
                <a:cs typeface="Arial" panose="020B0604020202020204" pitchFamily="34" charset="0"/>
              </a:rPr>
              <a:t>Y si repartiese todos mis bienes para dar de comer a los pobres, y si entregase mi cuerpo para ser quemado, y no tengo amor, de nada me sirve. </a:t>
            </a:r>
            <a:r>
              <a:rPr lang="es-ES" sz="4000" b="1" kern="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1Corintios 13:3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616769" y="1000761"/>
            <a:ext cx="3816425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1431" algn="ctr">
              <a:lnSpc>
                <a:spcPct val="107000"/>
              </a:lnSpc>
              <a:spcBef>
                <a:spcPts val="113"/>
              </a:spcBef>
            </a:pPr>
            <a:r>
              <a:rPr lang="es-ES" sz="4400" b="1" kern="0" dirty="0">
                <a:ln w="12700" cmpd="sng">
                  <a:solidFill>
                    <a:srgbClr val="00FF00"/>
                  </a:solidFill>
                  <a:prstDash val="solid"/>
                </a:ln>
                <a:solidFill>
                  <a:srgbClr val="53FF5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 sin amor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477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47734" y="1482544"/>
            <a:ext cx="5448533" cy="566321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ES" sz="48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El testimonio White.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4F53E-ED40-48F7-B489-621A5397B7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43000" y="2452192"/>
            <a:ext cx="5054477" cy="353943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glow rad="12700">
              <a:srgbClr val="FFFF66"/>
            </a:glow>
            <a:outerShdw blurRad="40000" dist="23000" dir="5400000" rotWithShape="0">
              <a:srgbClr val="000000">
                <a:alpha val="35000"/>
              </a:srgbClr>
            </a:outerShdw>
            <a:softEdge rad="266700"/>
          </a:effectLst>
        </p:spPr>
        <p:txBody>
          <a:bodyPr wrap="square">
            <a:spAutoFit/>
          </a:bodyPr>
          <a:lstStyle/>
          <a:p>
            <a:pPr lvl="0"/>
            <a:r>
              <a:rPr lang="es-ES" sz="48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Un corazón egoísta puede realizar actos de generosidad.</a:t>
            </a:r>
          </a:p>
          <a:p>
            <a:pPr lvl="0"/>
            <a:r>
              <a:rPr lang="es-ES" sz="3200" b="1" dirty="0">
                <a:ln>
                  <a:solidFill>
                    <a:srgbClr val="003217"/>
                  </a:solidFill>
                </a:ln>
                <a:solidFill>
                  <a:srgbClr val="003217"/>
                </a:solidFill>
                <a:latin typeface="Arial Black" panose="020B0A04020102020204" pitchFamily="34" charset="0"/>
              </a:rPr>
              <a:t>El Camino a Cristo 58</a:t>
            </a:r>
            <a:endParaRPr lang="es-ES" sz="2400" dirty="0">
              <a:ln>
                <a:solidFill>
                  <a:srgbClr val="003217"/>
                </a:solidFill>
              </a:ln>
              <a:solidFill>
                <a:srgbClr val="003217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835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elsum.files.wordpress.com/2010/05/men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285" y="2448067"/>
            <a:ext cx="3495431" cy="307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>
            <p:custDataLst>
              <p:tags r:id="rId2"/>
            </p:custDataLst>
          </p:nvPr>
        </p:nvSpPr>
        <p:spPr>
          <a:xfrm>
            <a:off x="935596" y="2060848"/>
            <a:ext cx="7272808" cy="4093428"/>
          </a:xfrm>
          <a:prstGeom prst="rect">
            <a:avLst/>
          </a:prstGeom>
          <a:solidFill>
            <a:srgbClr val="FFFF66"/>
          </a:solidFill>
          <a:effectLst>
            <a:glow rad="12700">
              <a:srgbClr val="FFFF00"/>
            </a:glow>
            <a:outerShdw blurRad="40000" dist="20000" dir="5400000" rotWithShape="0">
              <a:srgbClr val="000000">
                <a:alpha val="38000"/>
              </a:srgbClr>
            </a:outerShdw>
            <a:softEdge rad="266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35000">
              <a:spcBef>
                <a:spcPts val="450"/>
              </a:spcBef>
            </a:pPr>
            <a:r>
              <a:rPr lang="es-ES" sz="50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</a:rPr>
              <a:t>Pero yo os digo que cualquiera que mira a una mujer para codiciarla, ya adulteró con ella en su corazón.  </a:t>
            </a:r>
            <a:r>
              <a:rPr lang="es-ES" sz="60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Mateo 5:28</a:t>
            </a:r>
          </a:p>
        </p:txBody>
      </p:sp>
      <p:sp>
        <p:nvSpPr>
          <p:cNvPr id="2" name="1 CuadroTexto"/>
          <p:cNvSpPr txBox="1"/>
          <p:nvPr>
            <p:custDataLst>
              <p:tags r:id="rId3"/>
            </p:custDataLst>
          </p:nvPr>
        </p:nvSpPr>
        <p:spPr>
          <a:xfrm>
            <a:off x="776731" y="332656"/>
            <a:ext cx="75905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500" dirty="0">
                <a:solidFill>
                  <a:srgbClr val="FFFF00"/>
                </a:solidFill>
                <a:latin typeface="Arial Black" pitchFamily="34" charset="0"/>
              </a:rPr>
              <a:t>El pecado es más que </a:t>
            </a:r>
          </a:p>
          <a:p>
            <a:pPr algn="ctr"/>
            <a:r>
              <a:rPr lang="es-ES" sz="4500" dirty="0">
                <a:solidFill>
                  <a:srgbClr val="FFFF00"/>
                </a:solidFill>
                <a:latin typeface="Arial Black" pitchFamily="34" charset="0"/>
              </a:rPr>
              <a:t>simplemente conducta.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7110282" y="5624514"/>
            <a:ext cx="547818" cy="273844"/>
          </a:xfrm>
        </p:spPr>
        <p:txBody>
          <a:bodyPr/>
          <a:lstStyle/>
          <a:p>
            <a:fld id="{B66C1AAE-3AC2-4380-9960-8354055D943E}" type="slidenum">
              <a:rPr lang="es-ES" smtClean="0"/>
              <a:pPr/>
              <a:t>14</a:t>
            </a:fld>
            <a:endParaRPr lang="es-E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833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0.gstatic.com/images?q=tbn:ANd9GcRTt9kaJVx2MfCw-YURmlgTM1EZayMLiEEJSHvgIKjPBNPSDrX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256501"/>
            <a:ext cx="1600200" cy="16002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4.bp.blogspot.com/-ujp8pGmrxxE/Tw37ataBLNI/AAAAAAAAAdU/KtwE7rKn-wA/s320/corazon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027" y="3892066"/>
            <a:ext cx="1799946" cy="17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>
            <p:custDataLst>
              <p:tags r:id="rId2"/>
            </p:custDataLst>
          </p:nvPr>
        </p:nvSpPr>
        <p:spPr>
          <a:xfrm>
            <a:off x="395535" y="2256501"/>
            <a:ext cx="8352928" cy="4524315"/>
          </a:xfrm>
          <a:prstGeom prst="rect">
            <a:avLst/>
          </a:prstGeom>
          <a:gradFill>
            <a:gsLst>
              <a:gs pos="70000">
                <a:srgbClr val="FFFF66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effectLst>
            <a:glow rad="12700">
              <a:schemeClr val="accent6"/>
            </a:glow>
            <a:outerShdw blurRad="40000" dist="20000" dir="5400000" rotWithShape="0">
              <a:srgbClr val="000000">
                <a:alpha val="38000"/>
              </a:srgbClr>
            </a:outerShdw>
            <a:softEdge rad="2667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4800" b="1" dirty="0">
                <a:ln>
                  <a:solidFill>
                    <a:schemeClr val="tx1"/>
                  </a:solidFill>
                </a:ln>
                <a:ea typeface="Calibri"/>
              </a:rPr>
              <a:t>Porque del </a:t>
            </a:r>
            <a:r>
              <a:rPr lang="es-ES" sz="4800" b="1" u="sng" dirty="0">
                <a:ln>
                  <a:solidFill>
                    <a:schemeClr val="tx1"/>
                  </a:solidFill>
                </a:ln>
                <a:ea typeface="Calibri"/>
              </a:rPr>
              <a:t>corazón</a:t>
            </a:r>
            <a:r>
              <a:rPr lang="es-ES" sz="4800" b="1" dirty="0">
                <a:ln>
                  <a:solidFill>
                    <a:schemeClr val="tx1"/>
                  </a:solidFill>
                </a:ln>
                <a:ea typeface="Calibri"/>
              </a:rPr>
              <a:t> salen los malos pensamientos, los homicidios, los adulterios, las fornicaciones, los hurtos, los falsos testimonios, las blasfemias</a:t>
            </a:r>
            <a:r>
              <a:rPr lang="es-ES" sz="4400" b="1" dirty="0">
                <a:ln>
                  <a:solidFill>
                    <a:schemeClr val="tx1"/>
                  </a:solidFill>
                </a:ln>
                <a:ea typeface="Calibri"/>
              </a:rPr>
              <a:t>.     </a:t>
            </a:r>
            <a:r>
              <a:rPr lang="es-ES" sz="4400" b="1" dirty="0">
                <a:solidFill>
                  <a:srgbClr val="FFFF00"/>
                </a:solidFill>
                <a:ea typeface="Calibri"/>
              </a:rPr>
              <a:t> </a:t>
            </a:r>
            <a:r>
              <a:rPr lang="es-ES" sz="44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a typeface="Calibri"/>
              </a:rPr>
              <a:t>Mateo 15:19</a:t>
            </a:r>
            <a:endParaRPr lang="es-ES" sz="4400" dirty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" name="1 CuadroTexto"/>
          <p:cNvSpPr txBox="1"/>
          <p:nvPr>
            <p:custDataLst>
              <p:tags r:id="rId3"/>
            </p:custDataLst>
          </p:nvPr>
        </p:nvSpPr>
        <p:spPr>
          <a:xfrm>
            <a:off x="-117746" y="254847"/>
            <a:ext cx="93794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¿Dónde se originan los pecados?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7110282" y="5624514"/>
            <a:ext cx="547818" cy="273844"/>
          </a:xfrm>
        </p:spPr>
        <p:txBody>
          <a:bodyPr/>
          <a:lstStyle/>
          <a:p>
            <a:fld id="{B66C1AAE-3AC2-4380-9960-8354055D943E}" type="slidenum">
              <a:rPr lang="es-ES" smtClean="0"/>
              <a:pPr/>
              <a:t>15</a:t>
            </a:fld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0" y="1066975"/>
            <a:ext cx="9144000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es-ES" sz="4400" b="1" dirty="0">
                <a:ln>
                  <a:solidFill>
                    <a:schemeClr val="tx1"/>
                  </a:solidFill>
                </a:ln>
                <a:latin typeface="Arial Black" pitchFamily="34" charset="0"/>
                <a:ea typeface="Calibri"/>
              </a:rPr>
              <a:t>Lo que contamina al hombre.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900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13" y="770455"/>
            <a:ext cx="6715773" cy="5889216"/>
          </a:xfrm>
          <a:prstGeom prst="rect">
            <a:avLst/>
          </a:prstGeom>
        </p:spPr>
      </p:pic>
      <p:sp>
        <p:nvSpPr>
          <p:cNvPr id="2" name="1 Rectángulo"/>
          <p:cNvSpPr/>
          <p:nvPr>
            <p:custDataLst>
              <p:tags r:id="rId2"/>
            </p:custDataLst>
          </p:nvPr>
        </p:nvSpPr>
        <p:spPr>
          <a:xfrm>
            <a:off x="1424100" y="908720"/>
            <a:ext cx="6295798" cy="5078313"/>
          </a:xfrm>
          <a:prstGeom prst="rect">
            <a:avLst/>
          </a:prstGeom>
          <a:solidFill>
            <a:srgbClr val="FFFF66"/>
          </a:solidFill>
          <a:effectLst>
            <a:glow rad="12700">
              <a:srgbClr val="FFFF00"/>
            </a:glow>
            <a:outerShdw blurRad="40000" dist="20000" dir="5400000" rotWithShape="0">
              <a:srgbClr val="000000">
                <a:alpha val="38000"/>
              </a:srgbClr>
            </a:outerShdw>
            <a:softEdge rad="2667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54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a typeface="Calibri"/>
              </a:rPr>
              <a:t>“Porque cual es su pensamiento en su corazón, tal es él”, ya que del corazón “mana la vida”. </a:t>
            </a:r>
          </a:p>
          <a:p>
            <a:pPr algn="ctr"/>
            <a:r>
              <a:rPr lang="es-ES" sz="5400" b="1" dirty="0">
                <a:solidFill>
                  <a:srgbClr val="FF0000"/>
                </a:solidFill>
                <a:ea typeface="Calibri"/>
              </a:rPr>
              <a:t>Proverbios 4:23.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16</a:t>
            </a:fld>
            <a:endParaRPr lang="es-E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967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>
            <p:custDataLst>
              <p:tags r:id="rId2"/>
            </p:custDataLst>
          </p:nvPr>
        </p:nvSpPr>
        <p:spPr>
          <a:xfrm>
            <a:off x="179512" y="1093371"/>
            <a:ext cx="8784976" cy="5262979"/>
          </a:xfrm>
          <a:prstGeom prst="rect">
            <a:avLst/>
          </a:prstGeom>
          <a:solidFill>
            <a:srgbClr val="FFFF66"/>
          </a:solidFill>
          <a:effectLst>
            <a:glow rad="12700">
              <a:srgbClr val="FFFF00"/>
            </a:glow>
            <a:outerShdw blurRad="40000" dist="20000" dir="5400000" rotWithShape="0">
              <a:srgbClr val="000000">
                <a:alpha val="38000"/>
              </a:srgbClr>
            </a:outerShdw>
            <a:softEdge rad="2667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4800" b="1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a typeface="Calibri"/>
              </a:rPr>
              <a:t>El momento de tentación en que posiblemente se caiga en pecado gravoso no crea el mal que se manifiesta; sólo desarrolla o revela lo que estaba latente y oculto en el </a:t>
            </a:r>
            <a:r>
              <a:rPr lang="es-ES" sz="4800" b="1" u="sng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a typeface="Calibri"/>
              </a:rPr>
              <a:t>corazón</a:t>
            </a:r>
            <a:r>
              <a:rPr lang="es-ES" sz="4800" b="1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a typeface="Calibri"/>
              </a:rPr>
              <a:t>. </a:t>
            </a:r>
            <a:endParaRPr lang="es-ES" sz="4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a typeface="Calibri"/>
            </a:endParaRPr>
          </a:p>
          <a:p>
            <a:pPr algn="ctr"/>
            <a:r>
              <a:rPr lang="es-ES" sz="4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Calibri"/>
              </a:rPr>
              <a:t>Discurso M. Jesucristo 54.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1358643" y="188640"/>
            <a:ext cx="6426714" cy="769441"/>
          </a:xfrm>
          <a:prstGeom prst="rect">
            <a:avLst/>
          </a:prstGeom>
          <a:effectLst>
            <a:glow rad="12700">
              <a:srgbClr val="FFFF00"/>
            </a:glow>
            <a:softEdge rad="266700"/>
          </a:effectLst>
        </p:spPr>
        <p:txBody>
          <a:bodyPr wrap="square">
            <a:spAutoFit/>
          </a:bodyPr>
          <a:lstStyle/>
          <a:p>
            <a:pPr lvl="0"/>
            <a:r>
              <a:rPr lang="es-ES" sz="4400" b="1" dirty="0">
                <a:solidFill>
                  <a:srgbClr val="FFFF00"/>
                </a:solidFill>
                <a:latin typeface="Arial Black" panose="020B0A04020102020204" pitchFamily="34" charset="0"/>
              </a:rPr>
              <a:t>El testimonio White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8923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>
            <p:custDataLst>
              <p:tags r:id="rId2"/>
            </p:custDataLst>
          </p:nvPr>
        </p:nvSpPr>
        <p:spPr>
          <a:xfrm>
            <a:off x="1601670" y="1754815"/>
            <a:ext cx="468483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endParaRPr lang="es-ES" dirty="0">
              <a:solidFill>
                <a:prstClr val="black"/>
              </a:solidFill>
              <a:latin typeface="Arial Black" pitchFamily="34" charset="0"/>
              <a:ea typeface="Calibri"/>
            </a:endParaRPr>
          </a:p>
        </p:txBody>
      </p:sp>
      <p:sp>
        <p:nvSpPr>
          <p:cNvPr id="6" name="5 Rectángulo"/>
          <p:cNvSpPr/>
          <p:nvPr>
            <p:custDataLst>
              <p:tags r:id="rId3"/>
            </p:custDataLst>
          </p:nvPr>
        </p:nvSpPr>
        <p:spPr>
          <a:xfrm>
            <a:off x="1297216" y="1738702"/>
            <a:ext cx="3328790" cy="3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endParaRPr lang="es-ES" sz="1500" dirty="0">
              <a:solidFill>
                <a:srgbClr val="000000"/>
              </a:solidFill>
              <a:latin typeface="Arial Black"/>
              <a:ea typeface="Calibri"/>
            </a:endParaRPr>
          </a:p>
        </p:txBody>
      </p:sp>
      <p:sp>
        <p:nvSpPr>
          <p:cNvPr id="9" name="8 Rectángulo"/>
          <p:cNvSpPr/>
          <p:nvPr>
            <p:custDataLst>
              <p:tags r:id="rId4"/>
            </p:custDataLst>
          </p:nvPr>
        </p:nvSpPr>
        <p:spPr>
          <a:xfrm>
            <a:off x="1007604" y="1960256"/>
            <a:ext cx="7128792" cy="3046988"/>
          </a:xfrm>
          <a:prstGeom prst="rect">
            <a:avLst/>
          </a:prstGeom>
          <a:effectLst>
            <a:glow rad="25400">
              <a:srgbClr val="92D050"/>
            </a:glow>
            <a:outerShdw blurRad="40000" dist="20000" dir="5400000" rotWithShape="0">
              <a:srgbClr val="000000">
                <a:alpha val="38000"/>
              </a:srgbClr>
            </a:outerShdw>
            <a:softEdge rad="4572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4800" b="1" dirty="0">
                <a:ln w="9525"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La Biblia también enseña que </a:t>
            </a:r>
            <a:r>
              <a:rPr lang="es-ES" sz="4800" b="1" dirty="0">
                <a:ln w="952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heredamos la pecaminosidad (aunque no la culpa).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80755" y="364928"/>
            <a:ext cx="7382490" cy="144655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4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Pecaminosidad por naturaleza</a:t>
            </a:r>
            <a:endParaRPr lang="es-ES" sz="48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18</a:t>
            </a:fld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521" y="5039071"/>
            <a:ext cx="2882250" cy="26345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101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65" y="-18256"/>
            <a:ext cx="9036496" cy="6775123"/>
          </a:xfrm>
          <a:prstGeom prst="rect">
            <a:avLst/>
          </a:prstGeom>
        </p:spPr>
      </p:pic>
      <p:sp>
        <p:nvSpPr>
          <p:cNvPr id="5" name="4 Rectángulo"/>
          <p:cNvSpPr/>
          <p:nvPr>
            <p:custDataLst>
              <p:tags r:id="rId2"/>
            </p:custDataLst>
          </p:nvPr>
        </p:nvSpPr>
        <p:spPr>
          <a:xfrm>
            <a:off x="1601670" y="1754815"/>
            <a:ext cx="468483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endParaRPr lang="es-ES" dirty="0">
              <a:solidFill>
                <a:prstClr val="black"/>
              </a:solidFill>
              <a:latin typeface="Arial Black" pitchFamily="34" charset="0"/>
              <a:ea typeface="Calibri"/>
            </a:endParaRPr>
          </a:p>
        </p:txBody>
      </p:sp>
      <p:sp>
        <p:nvSpPr>
          <p:cNvPr id="6" name="5 Rectángulo"/>
          <p:cNvSpPr/>
          <p:nvPr>
            <p:custDataLst>
              <p:tags r:id="rId3"/>
            </p:custDataLst>
          </p:nvPr>
        </p:nvSpPr>
        <p:spPr>
          <a:xfrm>
            <a:off x="1297216" y="1738702"/>
            <a:ext cx="3328790" cy="3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endParaRPr lang="es-ES" sz="1500" dirty="0">
              <a:solidFill>
                <a:srgbClr val="000000"/>
              </a:solidFill>
              <a:latin typeface="Arial Black"/>
              <a:ea typeface="Calibri"/>
            </a:endParaRPr>
          </a:p>
        </p:txBody>
      </p:sp>
      <p:sp>
        <p:nvSpPr>
          <p:cNvPr id="9" name="8 Rectángulo"/>
          <p:cNvSpPr/>
          <p:nvPr>
            <p:custDataLst>
              <p:tags r:id="rId4"/>
            </p:custDataLst>
          </p:nvPr>
        </p:nvSpPr>
        <p:spPr>
          <a:xfrm>
            <a:off x="504528" y="1799644"/>
            <a:ext cx="6048672" cy="3139321"/>
          </a:xfrm>
          <a:prstGeom prst="rect">
            <a:avLst/>
          </a:prstGeom>
          <a:effectLst>
            <a:glow rad="25400">
              <a:srgbClr val="92D050"/>
            </a:glow>
            <a:outerShdw blurRad="40000" dist="20000" dir="5400000" rotWithShape="0">
              <a:srgbClr val="000000">
                <a:alpha val="38000"/>
              </a:srgbClr>
            </a:outerShdw>
            <a:softEdge rad="4572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4800" b="1" dirty="0">
                <a:ln w="9525"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He aquí, en maldad he sido formado, Y en pecado me concibió mi madre.   </a:t>
            </a:r>
            <a:r>
              <a:rPr lang="es-ES" sz="5400" b="1" dirty="0">
                <a:ln w="952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Salmo 51:5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18930" y="477143"/>
            <a:ext cx="7449414" cy="144655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4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Pecaminosidad por naturaleza</a:t>
            </a:r>
            <a:endParaRPr lang="es-ES" sz="48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19</a:t>
            </a:fld>
            <a:endParaRPr lang="es-E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376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8"/>
            <a:ext cx="9036496" cy="6775123"/>
          </a:xfrm>
          <a:prstGeom prst="rect">
            <a:avLst/>
          </a:prstGeom>
        </p:spPr>
      </p:pic>
      <p:sp>
        <p:nvSpPr>
          <p:cNvPr id="5" name="4 Rectángulo"/>
          <p:cNvSpPr/>
          <p:nvPr>
            <p:custDataLst>
              <p:tags r:id="rId2"/>
            </p:custDataLst>
          </p:nvPr>
        </p:nvSpPr>
        <p:spPr>
          <a:xfrm>
            <a:off x="1601670" y="1754815"/>
            <a:ext cx="468483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endParaRPr lang="es-ES" dirty="0">
              <a:solidFill>
                <a:prstClr val="black"/>
              </a:solidFill>
              <a:latin typeface="Arial Black" pitchFamily="34" charset="0"/>
              <a:ea typeface="Calibri"/>
            </a:endParaRPr>
          </a:p>
        </p:txBody>
      </p:sp>
      <p:sp>
        <p:nvSpPr>
          <p:cNvPr id="6" name="5 Rectángulo"/>
          <p:cNvSpPr/>
          <p:nvPr>
            <p:custDataLst>
              <p:tags r:id="rId3"/>
            </p:custDataLst>
          </p:nvPr>
        </p:nvSpPr>
        <p:spPr>
          <a:xfrm>
            <a:off x="1297216" y="1738702"/>
            <a:ext cx="3328790" cy="3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endParaRPr lang="es-ES" sz="1500" dirty="0">
              <a:solidFill>
                <a:srgbClr val="000000"/>
              </a:solidFill>
              <a:latin typeface="Arial Black"/>
              <a:ea typeface="Calibri"/>
            </a:endParaRPr>
          </a:p>
        </p:txBody>
      </p:sp>
      <p:sp>
        <p:nvSpPr>
          <p:cNvPr id="9" name="8 Rectángulo"/>
          <p:cNvSpPr/>
          <p:nvPr>
            <p:custDataLst>
              <p:tags r:id="rId4"/>
            </p:custDataLst>
          </p:nvPr>
        </p:nvSpPr>
        <p:spPr>
          <a:xfrm>
            <a:off x="157692" y="1766132"/>
            <a:ext cx="6876256" cy="4247317"/>
          </a:xfrm>
          <a:prstGeom prst="rect">
            <a:avLst/>
          </a:prstGeom>
          <a:effectLst>
            <a:glow rad="25400">
              <a:srgbClr val="92D050"/>
            </a:glow>
            <a:outerShdw blurRad="40000" dist="20000" dir="5400000" rotWithShape="0">
              <a:srgbClr val="000000">
                <a:alpha val="38000"/>
              </a:srgbClr>
            </a:outerShdw>
            <a:softEdge rad="4572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5400" b="1" dirty="0">
                <a:ln w="9525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Todo aquel que comete pecado, infringe también la ley; pues el pecado es infracción de la ley.     </a:t>
            </a:r>
            <a:r>
              <a:rPr lang="es-ES" sz="5400" b="1" dirty="0">
                <a:ln w="9525"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1Juan 3:4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46110" y="653791"/>
            <a:ext cx="6876256" cy="769441"/>
          </a:xfrm>
          <a:prstGeom prst="rect">
            <a:avLst/>
          </a:prstGeom>
          <a:ln/>
          <a:effectLst>
            <a:glow rad="12700">
              <a:srgbClr val="008000"/>
            </a:glow>
            <a:outerShdw blurRad="40000" dist="23000" dir="5400000" rotWithShape="0">
              <a:srgbClr val="000000">
                <a:alpha val="35000"/>
              </a:srgbClr>
            </a:outerShdw>
            <a:softEdge rad="26670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4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Pecado por comisión</a:t>
            </a:r>
            <a:endParaRPr lang="es-ES" sz="48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2</a:t>
            </a:fld>
            <a:endParaRPr lang="es-E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937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D0756-E928-96CF-4E02-76BAB4E24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9999C72-AE2F-FF0A-756A-B1F1A7F665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65" y="-18256"/>
            <a:ext cx="9036496" cy="6775123"/>
          </a:xfrm>
          <a:prstGeom prst="rect">
            <a:avLst/>
          </a:prstGeom>
        </p:spPr>
      </p:pic>
      <p:sp>
        <p:nvSpPr>
          <p:cNvPr id="5" name="4 Rectángulo">
            <a:extLst>
              <a:ext uri="{FF2B5EF4-FFF2-40B4-BE49-F238E27FC236}">
                <a16:creationId xmlns:a16="http://schemas.microsoft.com/office/drawing/2014/main" id="{65120120-8C1E-0B17-8DF7-EA5D7398FBC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01670" y="1754815"/>
            <a:ext cx="468483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endParaRPr lang="es-ES" dirty="0">
              <a:solidFill>
                <a:prstClr val="black"/>
              </a:solidFill>
              <a:latin typeface="Arial Black" pitchFamily="34" charset="0"/>
              <a:ea typeface="Calibri"/>
            </a:endParaRP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9DBD8CA9-1284-5992-C17A-89F2329E14D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97216" y="1738702"/>
            <a:ext cx="3328790" cy="3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endParaRPr lang="es-ES" sz="1500" dirty="0">
              <a:solidFill>
                <a:srgbClr val="000000"/>
              </a:solidFill>
              <a:latin typeface="Arial Black"/>
              <a:ea typeface="Calibri"/>
            </a:endParaRPr>
          </a:p>
        </p:txBody>
      </p:sp>
      <p:sp>
        <p:nvSpPr>
          <p:cNvPr id="9" name="8 Rectángulo">
            <a:extLst>
              <a:ext uri="{FF2B5EF4-FFF2-40B4-BE49-F238E27FC236}">
                <a16:creationId xmlns:a16="http://schemas.microsoft.com/office/drawing/2014/main" id="{A14F4176-4295-FD2C-7343-0DB62332620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4528" y="1799644"/>
            <a:ext cx="6048672" cy="3908762"/>
          </a:xfrm>
          <a:prstGeom prst="rect">
            <a:avLst/>
          </a:prstGeom>
          <a:effectLst>
            <a:glow rad="25400">
              <a:srgbClr val="92D050"/>
            </a:glow>
            <a:outerShdw blurRad="40000" dist="20000" dir="5400000" rotWithShape="0">
              <a:srgbClr val="000000">
                <a:alpha val="38000"/>
              </a:srgbClr>
            </a:outerShdw>
            <a:softEdge rad="4572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4000" b="1" dirty="0">
                <a:ln w="9525"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“No se harán morir los padres por los hijos, ni los hijos por los padres; cada cual morirá </a:t>
            </a:r>
            <a:r>
              <a:rPr lang="es-MX" sz="4000" b="1" dirty="0" err="1">
                <a:ln w="9525"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porsu</a:t>
            </a:r>
            <a:r>
              <a:rPr lang="es-MX" sz="4000" b="1" dirty="0">
                <a:ln w="9525"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 propio pecado”.</a:t>
            </a:r>
            <a:r>
              <a:rPr lang="fr-FR" sz="4400" b="1" dirty="0">
                <a:ln w="952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(</a:t>
            </a:r>
            <a:r>
              <a:rPr lang="fr-FR" sz="4400" b="1" dirty="0" err="1">
                <a:ln w="952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Deut</a:t>
            </a:r>
            <a:r>
              <a:rPr lang="fr-FR" sz="4400" b="1" dirty="0">
                <a:ln w="952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. 24:16; 2 Reyes 14:6).</a:t>
            </a:r>
            <a:r>
              <a:rPr lang="es-ES" sz="4400" b="1" dirty="0">
                <a:ln w="952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CB70D4D-A4DD-06AD-41DB-7C7B3FA3F5B8}"/>
              </a:ext>
            </a:extLst>
          </p:cNvPr>
          <p:cNvSpPr/>
          <p:nvPr/>
        </p:nvSpPr>
        <p:spPr>
          <a:xfrm>
            <a:off x="218929" y="477143"/>
            <a:ext cx="8791805" cy="120032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s-MX" sz="36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La culpa no es transmisible por </a:t>
            </a:r>
            <a:r>
              <a:rPr lang="es-MX" sz="36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hereditariedad</a:t>
            </a:r>
            <a:r>
              <a:rPr lang="es-MX" sz="36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.</a:t>
            </a:r>
            <a:endParaRPr lang="es-ES" sz="40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78297290-E703-0776-C7CF-C5E98FC6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20</a:t>
            </a:fld>
            <a:endParaRPr lang="es-E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619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3568" y="731958"/>
            <a:ext cx="5448533" cy="566321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ES" sz="48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El testimonio White.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4F53E-ED40-48F7-B489-621A5397B7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83568" y="1739309"/>
            <a:ext cx="5369893" cy="353943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glow rad="12700">
              <a:srgbClr val="FFFF00"/>
            </a:glow>
            <a:outerShdw blurRad="40000" dist="23000" dir="5400000" rotWithShape="0">
              <a:srgbClr val="000000">
                <a:alpha val="35000"/>
              </a:srgbClr>
            </a:outerShdw>
            <a:softEdge rad="266700"/>
          </a:effectLst>
        </p:spPr>
        <p:txBody>
          <a:bodyPr wrap="square">
            <a:spAutoFit/>
          </a:bodyPr>
          <a:lstStyle/>
          <a:p>
            <a:pPr lvl="0"/>
            <a:r>
              <a:rPr lang="es-MX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Es inevitable que los hijos sufran las consecuencias de la maldad de sus padres, pero no son castigados por la culpa de sus padres, a no ser que participen de los pecados de estos.</a:t>
            </a:r>
            <a:r>
              <a:rPr lang="es-E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. </a:t>
            </a:r>
            <a:r>
              <a:rPr lang="es-ES" sz="2000" b="1" dirty="0">
                <a:ln>
                  <a:solidFill>
                    <a:srgbClr val="003217"/>
                  </a:solidFill>
                </a:ln>
                <a:solidFill>
                  <a:srgbClr val="003217"/>
                </a:solidFill>
              </a:rPr>
              <a:t>Patriarcas y Profetas P 278</a:t>
            </a:r>
            <a:endParaRPr lang="es-ES" sz="1600" dirty="0">
              <a:ln>
                <a:solidFill>
                  <a:srgbClr val="003217"/>
                </a:solidFill>
              </a:ln>
              <a:solidFill>
                <a:srgbClr val="003217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14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65" y="-18256"/>
            <a:ext cx="9036496" cy="6775123"/>
          </a:xfrm>
          <a:prstGeom prst="rect">
            <a:avLst/>
          </a:prstGeom>
        </p:spPr>
      </p:pic>
      <p:sp>
        <p:nvSpPr>
          <p:cNvPr id="5" name="4 Rectángulo"/>
          <p:cNvSpPr/>
          <p:nvPr>
            <p:custDataLst>
              <p:tags r:id="rId2"/>
            </p:custDataLst>
          </p:nvPr>
        </p:nvSpPr>
        <p:spPr>
          <a:xfrm>
            <a:off x="1601670" y="1754815"/>
            <a:ext cx="468483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endParaRPr lang="es-ES" dirty="0">
              <a:solidFill>
                <a:prstClr val="black"/>
              </a:solidFill>
              <a:latin typeface="Arial Black" pitchFamily="34" charset="0"/>
              <a:ea typeface="Calibri"/>
            </a:endParaRPr>
          </a:p>
        </p:txBody>
      </p:sp>
      <p:sp>
        <p:nvSpPr>
          <p:cNvPr id="6" name="5 Rectángulo"/>
          <p:cNvSpPr/>
          <p:nvPr>
            <p:custDataLst>
              <p:tags r:id="rId3"/>
            </p:custDataLst>
          </p:nvPr>
        </p:nvSpPr>
        <p:spPr>
          <a:xfrm>
            <a:off x="1297216" y="1738702"/>
            <a:ext cx="3328790" cy="3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endParaRPr lang="es-ES" sz="1500" dirty="0">
              <a:solidFill>
                <a:srgbClr val="000000"/>
              </a:solidFill>
              <a:latin typeface="Arial Black"/>
              <a:ea typeface="Calibri"/>
            </a:endParaRPr>
          </a:p>
        </p:txBody>
      </p:sp>
      <p:sp>
        <p:nvSpPr>
          <p:cNvPr id="9" name="8 Rectángulo"/>
          <p:cNvSpPr/>
          <p:nvPr>
            <p:custDataLst>
              <p:tags r:id="rId4"/>
            </p:custDataLst>
          </p:nvPr>
        </p:nvSpPr>
        <p:spPr>
          <a:xfrm>
            <a:off x="0" y="1442343"/>
            <a:ext cx="6948264" cy="4616648"/>
          </a:xfrm>
          <a:prstGeom prst="rect">
            <a:avLst/>
          </a:prstGeom>
          <a:effectLst>
            <a:glow rad="25400">
              <a:srgbClr val="53FF53"/>
            </a:glow>
            <a:outerShdw blurRad="40000" dist="20000" dir="5400000" rotWithShape="0">
              <a:srgbClr val="000000">
                <a:alpha val="38000"/>
              </a:srgbClr>
            </a:outerShdw>
            <a:softEdge rad="4572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4800" b="1" dirty="0">
                <a:ln w="9525"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vuestras iniquidades os han separado de vuestro Dios, y vuestros pecados han ocultado su rostro de vosotros para no escuchar.     </a:t>
            </a:r>
          </a:p>
          <a:p>
            <a:r>
              <a:rPr lang="es-ES" sz="4800" b="1" dirty="0">
                <a:ln w="9525"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              </a:t>
            </a:r>
            <a:r>
              <a:rPr lang="es-ES" sz="5400" b="1" dirty="0">
                <a:ln w="952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Isaías 59:2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327323"/>
            <a:ext cx="8673550" cy="769441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4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Consecuencias del pecado.</a:t>
            </a: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22</a:t>
            </a:fld>
            <a:endParaRPr lang="es-E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99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65" y="-18256"/>
            <a:ext cx="9036496" cy="6775123"/>
          </a:xfrm>
          <a:prstGeom prst="rect">
            <a:avLst/>
          </a:prstGeom>
        </p:spPr>
      </p:pic>
      <p:sp>
        <p:nvSpPr>
          <p:cNvPr id="5" name="4 Rectángulo"/>
          <p:cNvSpPr/>
          <p:nvPr>
            <p:custDataLst>
              <p:tags r:id="rId2"/>
            </p:custDataLst>
          </p:nvPr>
        </p:nvSpPr>
        <p:spPr>
          <a:xfrm>
            <a:off x="1601670" y="1754815"/>
            <a:ext cx="468483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endParaRPr lang="es-ES" dirty="0">
              <a:solidFill>
                <a:prstClr val="black"/>
              </a:solidFill>
              <a:latin typeface="Arial Black" pitchFamily="34" charset="0"/>
              <a:ea typeface="Calibri"/>
            </a:endParaRPr>
          </a:p>
        </p:txBody>
      </p:sp>
      <p:sp>
        <p:nvSpPr>
          <p:cNvPr id="6" name="5 Rectángulo"/>
          <p:cNvSpPr/>
          <p:nvPr>
            <p:custDataLst>
              <p:tags r:id="rId3"/>
            </p:custDataLst>
          </p:nvPr>
        </p:nvSpPr>
        <p:spPr>
          <a:xfrm>
            <a:off x="1297216" y="1738702"/>
            <a:ext cx="3328790" cy="3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endParaRPr lang="es-ES" sz="1500" dirty="0">
              <a:solidFill>
                <a:srgbClr val="000000"/>
              </a:solidFill>
              <a:latin typeface="Arial Black"/>
              <a:ea typeface="Calibri"/>
            </a:endParaRPr>
          </a:p>
        </p:txBody>
      </p:sp>
      <p:sp>
        <p:nvSpPr>
          <p:cNvPr id="9" name="8 Rectángulo"/>
          <p:cNvSpPr/>
          <p:nvPr>
            <p:custDataLst>
              <p:tags r:id="rId4"/>
            </p:custDataLst>
          </p:nvPr>
        </p:nvSpPr>
        <p:spPr>
          <a:xfrm>
            <a:off x="341784" y="1391649"/>
            <a:ext cx="7614592" cy="4616648"/>
          </a:xfrm>
          <a:prstGeom prst="rect">
            <a:avLst/>
          </a:prstGeom>
          <a:effectLst>
            <a:glow rad="25400">
              <a:srgbClr val="53FF53"/>
            </a:glow>
            <a:outerShdw blurRad="40000" dist="20000" dir="5400000" rotWithShape="0">
              <a:srgbClr val="000000">
                <a:alpha val="38000"/>
              </a:srgbClr>
            </a:outerShdw>
            <a:softEdge rad="4572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4800" b="1" dirty="0">
                <a:ln w="9525"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Entonces clamaréis a Jehová, y no os responderá; antes esconderá de vosotros su rostro en aquel tiempo, por cuanto hicisteis malvadas obras.      </a:t>
            </a:r>
            <a:r>
              <a:rPr lang="es-ES" sz="5400" b="1" dirty="0">
                <a:ln w="952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Miqueas 3:4 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9756" y="327323"/>
            <a:ext cx="8964488" cy="769441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s-CO" sz="4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El pecado estorba la oración</a:t>
            </a: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23</a:t>
            </a:fld>
            <a:endParaRPr lang="es-E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956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65" y="-18256"/>
            <a:ext cx="9036496" cy="6775123"/>
          </a:xfrm>
          <a:prstGeom prst="rect">
            <a:avLst/>
          </a:prstGeom>
        </p:spPr>
      </p:pic>
      <p:sp>
        <p:nvSpPr>
          <p:cNvPr id="5" name="4 Rectángulo"/>
          <p:cNvSpPr/>
          <p:nvPr>
            <p:custDataLst>
              <p:tags r:id="rId2"/>
            </p:custDataLst>
          </p:nvPr>
        </p:nvSpPr>
        <p:spPr>
          <a:xfrm>
            <a:off x="1601670" y="1754815"/>
            <a:ext cx="468483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endParaRPr lang="es-ES" dirty="0">
              <a:solidFill>
                <a:prstClr val="black"/>
              </a:solidFill>
              <a:latin typeface="Arial Black" pitchFamily="34" charset="0"/>
              <a:ea typeface="Calibri"/>
            </a:endParaRPr>
          </a:p>
        </p:txBody>
      </p:sp>
      <p:sp>
        <p:nvSpPr>
          <p:cNvPr id="6" name="5 Rectángulo"/>
          <p:cNvSpPr/>
          <p:nvPr>
            <p:custDataLst>
              <p:tags r:id="rId3"/>
            </p:custDataLst>
          </p:nvPr>
        </p:nvSpPr>
        <p:spPr>
          <a:xfrm>
            <a:off x="1297216" y="1738702"/>
            <a:ext cx="3328790" cy="3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endParaRPr lang="es-ES" sz="1500" dirty="0">
              <a:solidFill>
                <a:srgbClr val="000000"/>
              </a:solidFill>
              <a:latin typeface="Arial Black"/>
              <a:ea typeface="Calibri"/>
            </a:endParaRPr>
          </a:p>
        </p:txBody>
      </p:sp>
      <p:sp>
        <p:nvSpPr>
          <p:cNvPr id="9" name="8 Rectángulo"/>
          <p:cNvSpPr/>
          <p:nvPr>
            <p:custDataLst>
              <p:tags r:id="rId4"/>
            </p:custDataLst>
          </p:nvPr>
        </p:nvSpPr>
        <p:spPr>
          <a:xfrm>
            <a:off x="323528" y="1947003"/>
            <a:ext cx="6408712" cy="3785652"/>
          </a:xfrm>
          <a:prstGeom prst="rect">
            <a:avLst/>
          </a:prstGeom>
          <a:effectLst>
            <a:glow rad="25400">
              <a:srgbClr val="53FF53"/>
            </a:glow>
            <a:outerShdw blurRad="40000" dist="20000" dir="5400000" rotWithShape="0">
              <a:srgbClr val="000000">
                <a:alpha val="38000"/>
              </a:srgbClr>
            </a:outerShdw>
            <a:softEdge rad="4572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4800" b="1" dirty="0">
                <a:ln w="9525"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Si en mi corazón hubiese yo mirado al pecado, el Señor no me habría escuchado. </a:t>
            </a:r>
          </a:p>
          <a:p>
            <a:r>
              <a:rPr lang="es-ES" sz="4800" b="1" dirty="0">
                <a:ln w="9525"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           </a:t>
            </a:r>
            <a:r>
              <a:rPr lang="es-ES" sz="4800" b="1" dirty="0">
                <a:ln w="952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Salmo 66:18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9756" y="327323"/>
            <a:ext cx="8964488" cy="769441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s-CO" sz="4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El pecado estorba la oración</a:t>
            </a: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24</a:t>
            </a:fld>
            <a:endParaRPr lang="es-E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3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65" y="-18256"/>
            <a:ext cx="9036496" cy="6775123"/>
          </a:xfrm>
          <a:prstGeom prst="rect">
            <a:avLst/>
          </a:prstGeom>
        </p:spPr>
      </p:pic>
      <p:sp>
        <p:nvSpPr>
          <p:cNvPr id="5" name="4 Rectángulo"/>
          <p:cNvSpPr/>
          <p:nvPr>
            <p:custDataLst>
              <p:tags r:id="rId2"/>
            </p:custDataLst>
          </p:nvPr>
        </p:nvSpPr>
        <p:spPr>
          <a:xfrm>
            <a:off x="1601670" y="1754815"/>
            <a:ext cx="468483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endParaRPr lang="es-ES" dirty="0">
              <a:solidFill>
                <a:prstClr val="black"/>
              </a:solidFill>
              <a:latin typeface="Arial Black" pitchFamily="34" charset="0"/>
              <a:ea typeface="Calibri"/>
            </a:endParaRPr>
          </a:p>
        </p:txBody>
      </p:sp>
      <p:sp>
        <p:nvSpPr>
          <p:cNvPr id="6" name="5 Rectángulo"/>
          <p:cNvSpPr/>
          <p:nvPr>
            <p:custDataLst>
              <p:tags r:id="rId3"/>
            </p:custDataLst>
          </p:nvPr>
        </p:nvSpPr>
        <p:spPr>
          <a:xfrm>
            <a:off x="1297216" y="1738702"/>
            <a:ext cx="3328790" cy="3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endParaRPr lang="es-ES" sz="1500" dirty="0">
              <a:solidFill>
                <a:srgbClr val="000000"/>
              </a:solidFill>
              <a:latin typeface="Arial Black"/>
              <a:ea typeface="Calibri"/>
            </a:endParaRPr>
          </a:p>
        </p:txBody>
      </p:sp>
      <p:sp>
        <p:nvSpPr>
          <p:cNvPr id="9" name="8 Rectángulo"/>
          <p:cNvSpPr/>
          <p:nvPr>
            <p:custDataLst>
              <p:tags r:id="rId4"/>
            </p:custDataLst>
          </p:nvPr>
        </p:nvSpPr>
        <p:spPr>
          <a:xfrm>
            <a:off x="133265" y="1302597"/>
            <a:ext cx="6526967" cy="4616648"/>
          </a:xfrm>
          <a:prstGeom prst="rect">
            <a:avLst/>
          </a:prstGeom>
          <a:effectLst>
            <a:glow rad="25400">
              <a:srgbClr val="53FF53"/>
            </a:glow>
            <a:outerShdw blurRad="40000" dist="20000" dir="5400000" rotWithShape="0">
              <a:srgbClr val="000000">
                <a:alpha val="38000"/>
              </a:srgbClr>
            </a:outerShdw>
            <a:softEdge rad="4572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4800" b="1" dirty="0">
                <a:ln w="9525"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Vosotros, maridos… dando honor a la mujer como a vaso más frágil,… </a:t>
            </a:r>
            <a:r>
              <a:rPr lang="es-ES" sz="4800" b="1" dirty="0">
                <a:ln w="952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para que vuestras oraciones no tengan estorbo.   </a:t>
            </a:r>
            <a:r>
              <a:rPr lang="es-ES" sz="5400" b="1" dirty="0">
                <a:ln w="9525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1Pedro 3:7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3908" y="96052"/>
            <a:ext cx="8976185" cy="769441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s-CO" sz="4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El pecado estorba la oración</a:t>
            </a: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25</a:t>
            </a:fld>
            <a:endParaRPr lang="es-E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657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65" y="-18256"/>
            <a:ext cx="9036496" cy="6775123"/>
          </a:xfrm>
          <a:prstGeom prst="rect">
            <a:avLst/>
          </a:prstGeom>
        </p:spPr>
      </p:pic>
      <p:sp>
        <p:nvSpPr>
          <p:cNvPr id="5" name="4 Rectángulo"/>
          <p:cNvSpPr/>
          <p:nvPr>
            <p:custDataLst>
              <p:tags r:id="rId2"/>
            </p:custDataLst>
          </p:nvPr>
        </p:nvSpPr>
        <p:spPr>
          <a:xfrm>
            <a:off x="1601670" y="1754815"/>
            <a:ext cx="468483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endParaRPr lang="es-ES" dirty="0">
              <a:solidFill>
                <a:prstClr val="black"/>
              </a:solidFill>
              <a:latin typeface="Arial Black" pitchFamily="34" charset="0"/>
              <a:ea typeface="Calibri"/>
            </a:endParaRPr>
          </a:p>
        </p:txBody>
      </p:sp>
      <p:sp>
        <p:nvSpPr>
          <p:cNvPr id="6" name="5 Rectángulo"/>
          <p:cNvSpPr/>
          <p:nvPr>
            <p:custDataLst>
              <p:tags r:id="rId3"/>
            </p:custDataLst>
          </p:nvPr>
        </p:nvSpPr>
        <p:spPr>
          <a:xfrm>
            <a:off x="1297216" y="1738702"/>
            <a:ext cx="3328790" cy="3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endParaRPr lang="es-ES" sz="1500" dirty="0">
              <a:solidFill>
                <a:srgbClr val="000000"/>
              </a:solidFill>
              <a:latin typeface="Arial Black"/>
              <a:ea typeface="Calibri"/>
            </a:endParaRPr>
          </a:p>
        </p:txBody>
      </p:sp>
      <p:sp>
        <p:nvSpPr>
          <p:cNvPr id="9" name="8 Rectángulo"/>
          <p:cNvSpPr/>
          <p:nvPr>
            <p:custDataLst>
              <p:tags r:id="rId4"/>
            </p:custDataLst>
          </p:nvPr>
        </p:nvSpPr>
        <p:spPr>
          <a:xfrm>
            <a:off x="360040" y="1661465"/>
            <a:ext cx="6156176" cy="4524315"/>
          </a:xfrm>
          <a:prstGeom prst="rect">
            <a:avLst/>
          </a:prstGeom>
          <a:effectLst>
            <a:glow rad="25400">
              <a:srgbClr val="53FF53"/>
            </a:glow>
            <a:outerShdw blurRad="40000" dist="20000" dir="5400000" rotWithShape="0">
              <a:srgbClr val="000000">
                <a:alpha val="38000"/>
              </a:srgbClr>
            </a:outerShdw>
            <a:softEdge rad="4572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4800" b="1" dirty="0">
                <a:ln w="9525"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Porque la paga del pecado es </a:t>
            </a:r>
            <a:r>
              <a:rPr lang="es-ES" sz="4800" b="1" dirty="0">
                <a:ln w="952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muerte</a:t>
            </a:r>
            <a:r>
              <a:rPr lang="es-ES" sz="4800" b="1" dirty="0">
                <a:ln w="9525"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, mas la dádiva de Dios es vida eterna en Cristo Jesús Señor nuestro.</a:t>
            </a:r>
            <a:r>
              <a:rPr lang="es-ES" sz="4800" b="1" dirty="0">
                <a:ln w="952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   </a:t>
            </a:r>
          </a:p>
          <a:p>
            <a:r>
              <a:rPr lang="es-ES" sz="4800" b="1" dirty="0">
                <a:ln w="952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     Romanos 6:23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213385" y="138471"/>
            <a:ext cx="6876256" cy="1384995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4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El pecado conduce a la muerte.</a:t>
            </a: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26</a:t>
            </a:fld>
            <a:endParaRPr lang="es-E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411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Rectángulo"/>
          <p:cNvSpPr/>
          <p:nvPr>
            <p:custDataLst>
              <p:tags r:id="rId2"/>
            </p:custDataLst>
          </p:nvPr>
        </p:nvSpPr>
        <p:spPr>
          <a:xfrm>
            <a:off x="1601670" y="1754815"/>
            <a:ext cx="468483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endParaRPr lang="es-ES" dirty="0">
              <a:solidFill>
                <a:prstClr val="black"/>
              </a:solidFill>
              <a:latin typeface="Arial Black" pitchFamily="34" charset="0"/>
              <a:ea typeface="Calibri"/>
            </a:endParaRPr>
          </a:p>
        </p:txBody>
      </p:sp>
      <p:sp>
        <p:nvSpPr>
          <p:cNvPr id="6" name="5 Rectángulo"/>
          <p:cNvSpPr/>
          <p:nvPr>
            <p:custDataLst>
              <p:tags r:id="rId3"/>
            </p:custDataLst>
          </p:nvPr>
        </p:nvSpPr>
        <p:spPr>
          <a:xfrm>
            <a:off x="1297216" y="1738702"/>
            <a:ext cx="3328790" cy="3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endParaRPr lang="es-ES" sz="1500" dirty="0">
              <a:solidFill>
                <a:srgbClr val="000000"/>
              </a:solidFill>
              <a:latin typeface="Arial Black"/>
              <a:ea typeface="Calibri"/>
            </a:endParaRPr>
          </a:p>
        </p:txBody>
      </p:sp>
      <p:sp>
        <p:nvSpPr>
          <p:cNvPr id="9" name="8 Rectángulo"/>
          <p:cNvSpPr/>
          <p:nvPr>
            <p:custDataLst>
              <p:tags r:id="rId4"/>
            </p:custDataLst>
          </p:nvPr>
        </p:nvSpPr>
        <p:spPr>
          <a:xfrm>
            <a:off x="1079612" y="1823992"/>
            <a:ext cx="6984776" cy="3785652"/>
          </a:xfrm>
          <a:prstGeom prst="rect">
            <a:avLst/>
          </a:prstGeom>
          <a:effectLst>
            <a:glow rad="25400">
              <a:srgbClr val="53FF53"/>
            </a:glow>
            <a:outerShdw blurRad="40000" dist="20000" dir="5400000" rotWithShape="0">
              <a:srgbClr val="000000">
                <a:alpha val="38000"/>
              </a:srgbClr>
            </a:outerShdw>
            <a:softEdge rad="4572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4800" b="1" dirty="0">
                <a:ln w="9525"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Mas Dios muestra su amor para con nosotros, en que siendo aún pecadores, Cristo murió por nosotros.   </a:t>
            </a:r>
          </a:p>
          <a:p>
            <a:r>
              <a:rPr lang="es-ES" sz="4800" b="1" dirty="0">
                <a:ln w="9525"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            </a:t>
            </a:r>
            <a:r>
              <a:rPr lang="es-ES" sz="4800" b="1" dirty="0">
                <a:ln w="952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Romanos 5:8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66936" y="338622"/>
            <a:ext cx="8010128" cy="738664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4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El remedio para el pecado.</a:t>
            </a: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27</a:t>
            </a:fld>
            <a:endParaRPr lang="es-E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177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8958" y="1287353"/>
            <a:ext cx="4526083" cy="5110912"/>
          </a:xfrm>
          <a:prstGeom prst="rect">
            <a:avLst/>
          </a:prstGeom>
        </p:spPr>
      </p:pic>
      <p:sp>
        <p:nvSpPr>
          <p:cNvPr id="5" name="4 Rectángulo"/>
          <p:cNvSpPr/>
          <p:nvPr>
            <p:custDataLst>
              <p:tags r:id="rId2"/>
            </p:custDataLst>
          </p:nvPr>
        </p:nvSpPr>
        <p:spPr>
          <a:xfrm>
            <a:off x="1601670" y="1754815"/>
            <a:ext cx="468483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endParaRPr lang="es-ES" dirty="0">
              <a:solidFill>
                <a:prstClr val="black"/>
              </a:solidFill>
              <a:latin typeface="Arial Black" pitchFamily="34" charset="0"/>
              <a:ea typeface="Calibri"/>
            </a:endParaRPr>
          </a:p>
        </p:txBody>
      </p:sp>
      <p:sp>
        <p:nvSpPr>
          <p:cNvPr id="6" name="5 Rectángulo"/>
          <p:cNvSpPr/>
          <p:nvPr>
            <p:custDataLst>
              <p:tags r:id="rId3"/>
            </p:custDataLst>
          </p:nvPr>
        </p:nvSpPr>
        <p:spPr>
          <a:xfrm>
            <a:off x="1297216" y="1738702"/>
            <a:ext cx="3328790" cy="3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endParaRPr lang="es-ES" sz="1500" dirty="0">
              <a:solidFill>
                <a:srgbClr val="000000"/>
              </a:solidFill>
              <a:latin typeface="Arial Black"/>
              <a:ea typeface="Calibri"/>
            </a:endParaRPr>
          </a:p>
        </p:txBody>
      </p:sp>
      <p:sp>
        <p:nvSpPr>
          <p:cNvPr id="9" name="8 Rectángulo"/>
          <p:cNvSpPr/>
          <p:nvPr>
            <p:custDataLst>
              <p:tags r:id="rId4"/>
            </p:custDataLst>
          </p:nvPr>
        </p:nvSpPr>
        <p:spPr>
          <a:xfrm>
            <a:off x="424643" y="1042953"/>
            <a:ext cx="8294712" cy="5355312"/>
          </a:xfrm>
          <a:prstGeom prst="rect">
            <a:avLst/>
          </a:prstGeom>
          <a:effectLst>
            <a:glow rad="25400">
              <a:srgbClr val="53FF53"/>
            </a:glow>
            <a:outerShdw blurRad="40000" dist="20000" dir="5400000" rotWithShape="0">
              <a:srgbClr val="000000">
                <a:alpha val="38000"/>
              </a:srgbClr>
            </a:outerShdw>
            <a:softEdge rad="4572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4800" b="1" dirty="0">
                <a:ln w="9525"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¿Qué Dios como tú, que </a:t>
            </a:r>
          </a:p>
          <a:p>
            <a:r>
              <a:rPr lang="es-ES" sz="4800" b="1" dirty="0">
                <a:ln w="952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perdona (carga)</a:t>
            </a:r>
            <a:r>
              <a:rPr lang="es-ES" sz="4800" b="1" dirty="0">
                <a:ln w="9525"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 la maldad, y olvida el pecado del remanente de su heredad? No retuvo para siempre su enojo, porque se deleita en misericordia.                                             </a:t>
            </a:r>
          </a:p>
          <a:p>
            <a:r>
              <a:rPr lang="es-ES" altLang="ja-JP" sz="4800" b="1" dirty="0">
                <a:ln w="9525"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              </a:t>
            </a:r>
            <a:r>
              <a:rPr lang="es-CO" altLang="ja-JP" sz="5400" b="1" dirty="0">
                <a:ln w="952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Miqueas 7:18 </a:t>
            </a:r>
            <a:endParaRPr lang="es-ES" sz="5400" b="1" dirty="0">
              <a:ln w="952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28</a:t>
            </a:fld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566935" y="171301"/>
            <a:ext cx="8010128" cy="738664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4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El Señor asume la culpa.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407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>
            <p:custDataLst>
              <p:tags r:id="rId2"/>
            </p:custDataLst>
          </p:nvPr>
        </p:nvSpPr>
        <p:spPr>
          <a:xfrm>
            <a:off x="1601670" y="1754815"/>
            <a:ext cx="468483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endParaRPr lang="es-ES" dirty="0">
              <a:solidFill>
                <a:prstClr val="black"/>
              </a:solidFill>
              <a:latin typeface="Arial Black" pitchFamily="34" charset="0"/>
              <a:ea typeface="Calibri"/>
            </a:endParaRPr>
          </a:p>
        </p:txBody>
      </p:sp>
      <p:sp>
        <p:nvSpPr>
          <p:cNvPr id="6" name="5 Rectángulo"/>
          <p:cNvSpPr/>
          <p:nvPr>
            <p:custDataLst>
              <p:tags r:id="rId3"/>
            </p:custDataLst>
          </p:nvPr>
        </p:nvSpPr>
        <p:spPr>
          <a:xfrm>
            <a:off x="1297216" y="1738702"/>
            <a:ext cx="3328790" cy="3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endParaRPr lang="es-ES" sz="1500" dirty="0">
              <a:solidFill>
                <a:srgbClr val="000000"/>
              </a:solidFill>
              <a:latin typeface="Arial Black"/>
              <a:ea typeface="Cali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99592" y="-94348"/>
            <a:ext cx="7235224" cy="923330"/>
          </a:xfrm>
          <a:prstGeom prst="rect">
            <a:avLst/>
          </a:prstGeom>
          <a:noFill/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5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Gracias a Dios porque…</a:t>
            </a:r>
            <a:endParaRPr lang="es-ES" sz="6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29</a:t>
            </a:fld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6156176" y="254832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CO" dirty="0"/>
          </a:p>
        </p:txBody>
      </p:sp>
      <p:sp>
        <p:nvSpPr>
          <p:cNvPr id="10" name="8 Rectángulo"/>
          <p:cNvSpPr/>
          <p:nvPr>
            <p:custDataLst>
              <p:tags r:id="rId4"/>
            </p:custDataLst>
          </p:nvPr>
        </p:nvSpPr>
        <p:spPr>
          <a:xfrm>
            <a:off x="99322" y="746752"/>
            <a:ext cx="9036496" cy="6093976"/>
          </a:xfrm>
          <a:prstGeom prst="rect">
            <a:avLst/>
          </a:prstGeom>
          <a:effectLst>
            <a:glow rad="25400">
              <a:srgbClr val="92D050"/>
            </a:glow>
            <a:outerShdw blurRad="40000" dist="20000" dir="5400000" rotWithShape="0">
              <a:srgbClr val="000000">
                <a:alpha val="38000"/>
              </a:srgbClr>
            </a:outerShdw>
            <a:softEdge rad="4572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s-ES" sz="4800" b="1" dirty="0">
                <a:solidFill>
                  <a:srgbClr val="FF0000"/>
                </a:solidFill>
              </a:rPr>
              <a:t>Él llevó nuestras enfermedades, y sufrió nuestros dolores. </a:t>
            </a:r>
          </a:p>
          <a:p>
            <a:pPr marL="914400" indent="-914400">
              <a:buFont typeface="+mj-lt"/>
              <a:buAutoNum type="arabicPeriod"/>
            </a:pPr>
            <a:r>
              <a:rPr lang="es-ES" sz="4800" b="1" dirty="0">
                <a:solidFill>
                  <a:srgbClr val="0000FF"/>
                </a:solidFill>
              </a:rPr>
              <a:t>Él herido fue por nuestras rebeliones, molido por nuestros pecados.</a:t>
            </a:r>
          </a:p>
          <a:p>
            <a:pPr marL="914400" indent="-914400">
              <a:buFont typeface="+mj-lt"/>
              <a:buAutoNum type="arabicPeriod"/>
            </a:pPr>
            <a:r>
              <a:rPr lang="es-ES" sz="4800" b="1" dirty="0"/>
              <a:t>Jehová cargó en él el pecado de todos nosotros.     </a:t>
            </a:r>
            <a:r>
              <a:rPr lang="es-ES" sz="5400" b="1" dirty="0">
                <a:ln w="9525"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Isaías 53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736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9341" y="2579738"/>
            <a:ext cx="6325318" cy="3813384"/>
          </a:xfrm>
          <a:prstGeom prst="rect">
            <a:avLst/>
          </a:prstGeom>
        </p:spPr>
      </p:pic>
      <p:sp>
        <p:nvSpPr>
          <p:cNvPr id="5" name="4 Rectángulo"/>
          <p:cNvSpPr/>
          <p:nvPr>
            <p:custDataLst>
              <p:tags r:id="rId2"/>
            </p:custDataLst>
          </p:nvPr>
        </p:nvSpPr>
        <p:spPr>
          <a:xfrm>
            <a:off x="2051720" y="1830005"/>
            <a:ext cx="5040560" cy="691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s-ES" sz="3600" dirty="0">
                <a:solidFill>
                  <a:srgbClr val="FF3300"/>
                </a:solidFill>
                <a:latin typeface="Arial Black" pitchFamily="34" charset="0"/>
                <a:ea typeface="Calibri"/>
              </a:rPr>
              <a:t>CAÍN MATA A ABEL</a:t>
            </a:r>
          </a:p>
        </p:txBody>
      </p:sp>
      <p:sp>
        <p:nvSpPr>
          <p:cNvPr id="6" name="5 Rectángulo"/>
          <p:cNvSpPr/>
          <p:nvPr>
            <p:custDataLst>
              <p:tags r:id="rId3"/>
            </p:custDataLst>
          </p:nvPr>
        </p:nvSpPr>
        <p:spPr>
          <a:xfrm>
            <a:off x="1297216" y="1738702"/>
            <a:ext cx="3328790" cy="3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endParaRPr lang="es-ES" sz="1500" dirty="0">
              <a:solidFill>
                <a:srgbClr val="000000"/>
              </a:solidFill>
              <a:latin typeface="Arial Black"/>
              <a:ea typeface="Calibri"/>
            </a:endParaRPr>
          </a:p>
        </p:txBody>
      </p:sp>
      <p:sp>
        <p:nvSpPr>
          <p:cNvPr id="9" name="8 Rectángulo"/>
          <p:cNvSpPr/>
          <p:nvPr>
            <p:custDataLst>
              <p:tags r:id="rId4"/>
            </p:custDataLst>
          </p:nvPr>
        </p:nvSpPr>
        <p:spPr>
          <a:xfrm>
            <a:off x="1385135" y="2578749"/>
            <a:ext cx="6325318" cy="3785652"/>
          </a:xfrm>
          <a:prstGeom prst="rect">
            <a:avLst/>
          </a:prstGeom>
          <a:effectLst>
            <a:glow rad="25400">
              <a:srgbClr val="92D050"/>
            </a:glow>
            <a:outerShdw blurRad="40000" dist="20000" dir="5400000" rotWithShape="0">
              <a:srgbClr val="000000">
                <a:alpha val="38000"/>
              </a:srgbClr>
            </a:outerShdw>
            <a:softEdge rad="4572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6000" b="1" dirty="0">
                <a:ln w="9525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Caín se levantó contra su hermano Abel, y lo mató. </a:t>
            </a:r>
          </a:p>
          <a:p>
            <a:r>
              <a:rPr lang="es-ES" sz="6000" b="1" dirty="0">
                <a:ln w="9525"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Génesis 4:8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391887" y="596610"/>
            <a:ext cx="4360227" cy="92333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5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Ejemplo 1</a:t>
            </a:r>
            <a:endParaRPr lang="es-ES" sz="60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6156176" y="254832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CO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081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Rectángulo"/>
          <p:cNvSpPr/>
          <p:nvPr>
            <p:custDataLst>
              <p:tags r:id="rId2"/>
            </p:custDataLst>
          </p:nvPr>
        </p:nvSpPr>
        <p:spPr>
          <a:xfrm>
            <a:off x="1601670" y="1754815"/>
            <a:ext cx="468483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endParaRPr lang="es-ES" dirty="0">
              <a:solidFill>
                <a:prstClr val="black"/>
              </a:solidFill>
              <a:latin typeface="Arial Black" pitchFamily="34" charset="0"/>
              <a:ea typeface="Calibri"/>
            </a:endParaRPr>
          </a:p>
        </p:txBody>
      </p:sp>
      <p:sp>
        <p:nvSpPr>
          <p:cNvPr id="6" name="5 Rectángulo"/>
          <p:cNvSpPr/>
          <p:nvPr>
            <p:custDataLst>
              <p:tags r:id="rId3"/>
            </p:custDataLst>
          </p:nvPr>
        </p:nvSpPr>
        <p:spPr>
          <a:xfrm>
            <a:off x="1297216" y="1738702"/>
            <a:ext cx="3328790" cy="3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endParaRPr lang="es-ES" sz="1500" dirty="0">
              <a:solidFill>
                <a:srgbClr val="000000"/>
              </a:solidFill>
              <a:latin typeface="Arial Black"/>
              <a:ea typeface="Calibri"/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56176" y="254832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10" name="8 Rectángulo"/>
          <p:cNvSpPr/>
          <p:nvPr>
            <p:custDataLst>
              <p:tags r:id="rId4"/>
            </p:custDataLst>
          </p:nvPr>
        </p:nvSpPr>
        <p:spPr>
          <a:xfrm>
            <a:off x="433695" y="5494576"/>
            <a:ext cx="3510390" cy="8617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sz="160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Ernesto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García, Lic. en Teología.</a:t>
            </a:r>
          </a:p>
          <a:p>
            <a:pPr algn="ctr">
              <a:spcAft>
                <a:spcPts val="0"/>
              </a:spcAft>
            </a:pPr>
            <a:r>
              <a:rPr lang="es-CO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UNAC</a:t>
            </a:r>
          </a:p>
          <a:p>
            <a:pPr algn="ctr">
              <a:spcAft>
                <a:spcPts val="0"/>
              </a:spcAft>
            </a:pPr>
            <a:r>
              <a:rPr lang="es-CO" sz="1600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ernestocar30@gmail.co</a:t>
            </a:r>
            <a:r>
              <a:rPr lang="es-CO" sz="1600" u="sng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m</a:t>
            </a:r>
            <a:endParaRPr lang="es-CO" sz="16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02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>
            <p:custDataLst>
              <p:tags r:id="rId2"/>
            </p:custDataLst>
          </p:nvPr>
        </p:nvSpPr>
        <p:spPr>
          <a:xfrm>
            <a:off x="1601670" y="1754815"/>
            <a:ext cx="468483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endParaRPr lang="es-ES" dirty="0">
              <a:solidFill>
                <a:prstClr val="black"/>
              </a:solidFill>
              <a:latin typeface="Arial Black" pitchFamily="34" charset="0"/>
              <a:ea typeface="Calibri"/>
            </a:endParaRPr>
          </a:p>
        </p:txBody>
      </p:sp>
      <p:sp>
        <p:nvSpPr>
          <p:cNvPr id="6" name="5 Rectángulo"/>
          <p:cNvSpPr/>
          <p:nvPr>
            <p:custDataLst>
              <p:tags r:id="rId3"/>
            </p:custDataLst>
          </p:nvPr>
        </p:nvSpPr>
        <p:spPr>
          <a:xfrm>
            <a:off x="1297216" y="1738702"/>
            <a:ext cx="3328790" cy="3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endParaRPr lang="es-ES" sz="1500" dirty="0">
              <a:solidFill>
                <a:srgbClr val="000000"/>
              </a:solidFill>
              <a:latin typeface="Arial Black"/>
              <a:ea typeface="Cali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09026" y="703890"/>
            <a:ext cx="4125947" cy="92333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5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Ejemplo 2</a:t>
            </a:r>
            <a:endParaRPr lang="es-ES" sz="60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6156176" y="254832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CO" dirty="0"/>
          </a:p>
        </p:txBody>
      </p:sp>
      <p:sp>
        <p:nvSpPr>
          <p:cNvPr id="10" name="8 Rectángulo"/>
          <p:cNvSpPr/>
          <p:nvPr>
            <p:custDataLst>
              <p:tags r:id="rId4"/>
            </p:custDataLst>
          </p:nvPr>
        </p:nvSpPr>
        <p:spPr>
          <a:xfrm>
            <a:off x="1054119" y="2420888"/>
            <a:ext cx="7035762" cy="2585323"/>
          </a:xfrm>
          <a:prstGeom prst="rect">
            <a:avLst/>
          </a:prstGeom>
          <a:effectLst>
            <a:glow rad="25400">
              <a:srgbClr val="92D050"/>
            </a:glow>
            <a:outerShdw blurRad="40000" dist="20000" dir="5400000" rotWithShape="0">
              <a:srgbClr val="000000">
                <a:alpha val="38000"/>
              </a:srgbClr>
            </a:outerShdw>
            <a:softEdge rad="4572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5400" b="1" dirty="0">
                <a:ln w="9525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María y Aarón hablaron contra Moisés… </a:t>
            </a:r>
            <a:r>
              <a:rPr lang="es-ES" sz="5400" b="1" dirty="0">
                <a:ln w="9525"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Números 12:1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842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8"/>
            <a:ext cx="9036496" cy="6775123"/>
          </a:xfrm>
          <a:prstGeom prst="rect">
            <a:avLst/>
          </a:prstGeom>
        </p:spPr>
      </p:pic>
      <p:sp>
        <p:nvSpPr>
          <p:cNvPr id="5" name="4 Rectángulo"/>
          <p:cNvSpPr/>
          <p:nvPr>
            <p:custDataLst>
              <p:tags r:id="rId2"/>
            </p:custDataLst>
          </p:nvPr>
        </p:nvSpPr>
        <p:spPr>
          <a:xfrm>
            <a:off x="1601670" y="1754815"/>
            <a:ext cx="468483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endParaRPr lang="es-ES" dirty="0">
              <a:solidFill>
                <a:prstClr val="black"/>
              </a:solidFill>
              <a:latin typeface="Arial Black" pitchFamily="34" charset="0"/>
              <a:ea typeface="Calibri"/>
            </a:endParaRPr>
          </a:p>
        </p:txBody>
      </p:sp>
      <p:sp>
        <p:nvSpPr>
          <p:cNvPr id="6" name="5 Rectángulo"/>
          <p:cNvSpPr/>
          <p:nvPr>
            <p:custDataLst>
              <p:tags r:id="rId3"/>
            </p:custDataLst>
          </p:nvPr>
        </p:nvSpPr>
        <p:spPr>
          <a:xfrm>
            <a:off x="1297216" y="1738702"/>
            <a:ext cx="3328790" cy="3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endParaRPr lang="es-ES" sz="1500" dirty="0">
              <a:solidFill>
                <a:srgbClr val="000000"/>
              </a:solidFill>
              <a:latin typeface="Arial Black"/>
              <a:ea typeface="Calibri"/>
            </a:endParaRPr>
          </a:p>
        </p:txBody>
      </p:sp>
      <p:sp>
        <p:nvSpPr>
          <p:cNvPr id="9" name="8 Rectángulo"/>
          <p:cNvSpPr/>
          <p:nvPr>
            <p:custDataLst>
              <p:tags r:id="rId4"/>
            </p:custDataLst>
          </p:nvPr>
        </p:nvSpPr>
        <p:spPr>
          <a:xfrm>
            <a:off x="251520" y="1680539"/>
            <a:ext cx="5941640" cy="3416320"/>
          </a:xfrm>
          <a:prstGeom prst="rect">
            <a:avLst/>
          </a:prstGeom>
          <a:effectLst>
            <a:glow rad="25400">
              <a:srgbClr val="92D050"/>
            </a:glow>
            <a:outerShdw blurRad="40000" dist="20000" dir="5400000" rotWithShape="0">
              <a:srgbClr val="000000">
                <a:alpha val="38000"/>
              </a:srgbClr>
            </a:outerShdw>
            <a:softEdge rad="4572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5400" b="1" dirty="0">
                <a:ln w="9525"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y al que sabe hacer lo bueno, y no lo hace, le es pecado. </a:t>
            </a:r>
            <a:r>
              <a:rPr lang="es-ES" sz="5400" b="1" dirty="0">
                <a:ln w="952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Santiago 4:17</a:t>
            </a:r>
            <a:endParaRPr lang="es-ES" sz="5400" b="1" dirty="0">
              <a:ln w="9525">
                <a:solidFill>
                  <a:srgbClr val="0000CC"/>
                </a:solidFill>
              </a:ln>
              <a:solidFill>
                <a:srgbClr val="0000CC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3846" y="609343"/>
            <a:ext cx="6372708" cy="769441"/>
          </a:xfrm>
          <a:prstGeom prst="rect">
            <a:avLst/>
          </a:prstGeom>
          <a:ln/>
          <a:effectLst>
            <a:glow rad="12700">
              <a:srgbClr val="008000"/>
            </a:glow>
            <a:outerShdw blurRad="40000" dist="23000" dir="5400000" rotWithShape="0">
              <a:srgbClr val="000000">
                <a:alpha val="35000"/>
              </a:srgbClr>
            </a:outerShdw>
            <a:softEdge rad="26670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4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Pecado por omisión</a:t>
            </a:r>
            <a:endParaRPr lang="es-ES" sz="48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5</a:t>
            </a:fld>
            <a:endParaRPr lang="es-E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592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>
            <p:custDataLst>
              <p:tags r:id="rId2"/>
            </p:custDataLst>
          </p:nvPr>
        </p:nvSpPr>
        <p:spPr>
          <a:xfrm>
            <a:off x="1025836" y="2834935"/>
            <a:ext cx="6858000" cy="115416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s-ES_tradnl" sz="2700" b="1" spc="38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s-ES_tradnl" sz="1200" b="1" spc="38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s-ES" sz="3150" b="1" spc="38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786876" y="174709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5400" b="1" spc="38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Ejemplo 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89495" y="1022432"/>
            <a:ext cx="7365010" cy="5663089"/>
          </a:xfrm>
          <a:prstGeom prst="rect">
            <a:avLst/>
          </a:prstGeom>
          <a:effectLst>
            <a:glow rad="101600">
              <a:srgbClr val="FFFF99"/>
            </a:glow>
            <a:outerShdw blurRad="40000" dist="20000" dir="5400000" rotWithShape="0">
              <a:srgbClr val="000000">
                <a:alpha val="38000"/>
              </a:srgbClr>
            </a:outerShdw>
            <a:softEdge rad="5334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El pecado del levita y el sacerdote.</a:t>
            </a:r>
          </a:p>
          <a:p>
            <a:pPr algn="ctr"/>
            <a:r>
              <a:rPr lang="es-ES" sz="4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Aconteció que descendió un sacerdote por aquel camino, y viéndole, </a:t>
            </a:r>
            <a:r>
              <a:rPr lang="es-ES" sz="4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pasó de largo.  </a:t>
            </a:r>
            <a:r>
              <a:rPr lang="es-ES" sz="4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Asimismo un levita, llegando cerca de aquel lugar, y viéndole, </a:t>
            </a:r>
            <a:r>
              <a:rPr lang="es-ES" sz="4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pasó de largo.</a:t>
            </a:r>
            <a:r>
              <a:rPr lang="es-ES" sz="4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s-ES" sz="4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Lucas 10:31,32</a:t>
            </a:r>
            <a:r>
              <a:rPr lang="es-E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  <a:endParaRPr lang="es-CO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6</a:t>
            </a:fld>
            <a:endParaRPr lang="es-ES"/>
          </a:p>
        </p:txBody>
      </p:sp>
      <p:pic>
        <p:nvPicPr>
          <p:cNvPr id="1026" name="Picture 2" descr="https://encrypted-tbn3.gstatic.com/images?q=tbn:ANd9GcShqtoZvm7JnTTwcY1X_xRlHYdHNZVmuWLFlCPXZ_eaErZsnC-j9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54" y="2132856"/>
            <a:ext cx="7439456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649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603" y="1557255"/>
            <a:ext cx="6610795" cy="4139997"/>
          </a:xfrm>
          <a:prstGeom prst="rect">
            <a:avLst/>
          </a:prstGeom>
        </p:spPr>
      </p:pic>
      <p:sp>
        <p:nvSpPr>
          <p:cNvPr id="2" name="1 Rectángulo"/>
          <p:cNvSpPr/>
          <p:nvPr>
            <p:custDataLst>
              <p:tags r:id="rId2"/>
            </p:custDataLst>
          </p:nvPr>
        </p:nvSpPr>
        <p:spPr>
          <a:xfrm>
            <a:off x="1025836" y="2834935"/>
            <a:ext cx="6858000" cy="115416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s-ES_tradnl" sz="2700" b="1" spc="38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s-ES_tradnl" sz="1200" b="1" spc="38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s-ES" sz="3150" b="1" spc="38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33518" y="209553"/>
            <a:ext cx="72769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400" b="1" spc="38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Ejemplo 2: </a:t>
            </a:r>
            <a:r>
              <a:rPr lang="es-ES" sz="4400" b="1" spc="38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Parábola del juicio de las naciones.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57508" y="1646692"/>
            <a:ext cx="8428983" cy="5078313"/>
          </a:xfrm>
          <a:prstGeom prst="rect">
            <a:avLst/>
          </a:prstGeom>
          <a:effectLst>
            <a:glow rad="101600">
              <a:srgbClr val="FFFF99"/>
            </a:glow>
            <a:outerShdw blurRad="40000" dist="20000" dir="5400000" rotWithShape="0">
              <a:srgbClr val="000000">
                <a:alpha val="38000"/>
              </a:srgbClr>
            </a:outerShdw>
            <a:softEdge rad="5334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Entonces dirá también a los de la izquierda: Apartaos de mí, malditos, </a:t>
            </a:r>
            <a:r>
              <a:rPr lang="es-ES" sz="3600" b="1" dirty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…Porque tuve hambre,</a:t>
            </a:r>
          </a:p>
          <a:p>
            <a:r>
              <a:rPr lang="es-ES" sz="3600" b="1" dirty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s-ES" sz="3600" b="1" dirty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 disteis de comer; tuve sed, y 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b="1" dirty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 disteis de beber;  fui forastero, y 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b="1" dirty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 recogisteis; estuve desnudo, y 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b="1" dirty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 cubristeis; enfermo, y en la cárcel, y 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b="1" dirty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 visitasteis.</a:t>
            </a:r>
            <a:r>
              <a:rPr lang="es-ES" sz="3600" b="1" dirty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ES" sz="3600" b="1" dirty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s-ES" sz="3600" dirty="0">
                <a:ln>
                  <a:solidFill>
                    <a:srgbClr val="CC0000"/>
                  </a:solidFill>
                </a:ln>
                <a:solidFill>
                  <a:srgbClr val="CC0000"/>
                </a:solidFill>
                <a:latin typeface="Arial Black" panose="020B0A04020102020204" pitchFamily="34" charset="0"/>
              </a:rPr>
              <a:t>Mateo 25:41- 43</a:t>
            </a: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386341" y="850135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s-ES" sz="3600" dirty="0">
              <a:ln>
                <a:solidFill>
                  <a:srgbClr val="66FF99"/>
                </a:solidFill>
              </a:ln>
              <a:solidFill>
                <a:srgbClr val="66FF99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692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>
            <p:custDataLst>
              <p:tags r:id="rId2"/>
            </p:custDataLst>
          </p:nvPr>
        </p:nvSpPr>
        <p:spPr>
          <a:xfrm>
            <a:off x="215516" y="548680"/>
            <a:ext cx="8712968" cy="5693866"/>
          </a:xfrm>
          <a:prstGeom prst="rect">
            <a:avLst/>
          </a:prstGeom>
          <a:solidFill>
            <a:srgbClr val="FFFF99"/>
          </a:solidFill>
          <a:effectLst>
            <a:glow rad="12700">
              <a:srgbClr val="FFFF00"/>
            </a:glow>
            <a:outerShdw blurRad="40000" dist="20000" dir="5400000" rotWithShape="0">
              <a:srgbClr val="000000">
                <a:alpha val="38000"/>
              </a:srgbClr>
            </a:outerShdw>
            <a:softEdge rad="2667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4000" b="1" dirty="0">
                <a:ln>
                  <a:solidFill>
                    <a:srgbClr val="FF3300"/>
                  </a:solidFill>
                </a:ln>
                <a:solidFill>
                  <a:srgbClr val="FF0000"/>
                </a:solidFill>
                <a:latin typeface="Arial Black" pitchFamily="34" charset="0"/>
                <a:ea typeface="Calibri"/>
              </a:rPr>
              <a:t>El testimonio White.</a:t>
            </a:r>
          </a:p>
          <a:p>
            <a:r>
              <a:rPr lang="es-ES" sz="36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Arial Black" pitchFamily="34" charset="0"/>
                <a:ea typeface="Calibri"/>
              </a:rPr>
              <a:t>Si somos cristianos, no pasaremos de un lado, manteniéndonos tan lejos como sea posible de aquellos que más necesitan ayuda.</a:t>
            </a:r>
          </a:p>
          <a:p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Y cualquiera que deja de manifestar este amor viola la ley que profesa reverenciar.    </a:t>
            </a:r>
          </a:p>
          <a:p>
            <a:pPr algn="ctr"/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  </a:t>
            </a:r>
            <a:r>
              <a:rPr lang="es-ES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Black" pitchFamily="34" charset="0"/>
              </a:rPr>
              <a:t>DTG 465,466</a:t>
            </a:r>
            <a:endParaRPr lang="es-E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7110282" y="5624514"/>
            <a:ext cx="547818" cy="273844"/>
          </a:xfrm>
        </p:spPr>
        <p:txBody>
          <a:bodyPr/>
          <a:lstStyle/>
          <a:p>
            <a:fld id="{B66C1AAE-3AC2-4380-9960-8354055D943E}" type="slidenum">
              <a:rPr lang="es-ES" smtClean="0"/>
              <a:pPr/>
              <a:t>8</a:t>
            </a:fld>
            <a:endParaRPr lang="es-ES" dirty="0"/>
          </a:p>
        </p:txBody>
      </p:sp>
      <p:pic>
        <p:nvPicPr>
          <p:cNvPr id="2050" name="Picture 2" descr="https://encrypted-tbn1.gstatic.com/images?q=tbn:ANd9GcSIjtZzTPvRZtM2b_yE0Ykbx8FDlgX8S4JV3MjrLqKYVQRHH1IDo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53" y="1168720"/>
            <a:ext cx="8717093" cy="508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336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9" y="0"/>
            <a:ext cx="9145519" cy="685686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402888" y="692696"/>
            <a:ext cx="6336704" cy="1282405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ES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El pecado definido por la motivación.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971600" y="2368628"/>
            <a:ext cx="7416824" cy="3854972"/>
          </a:xfrm>
          <a:solidFill>
            <a:srgbClr val="FFFF66"/>
          </a:solidFill>
          <a:effectLst>
            <a:glow rad="12700">
              <a:srgbClr val="FFFF00"/>
            </a:glow>
            <a:outerShdw blurRad="40000" dist="20000" dir="5400000" rotWithShape="0">
              <a:srgbClr val="000000">
                <a:alpha val="38000"/>
              </a:srgbClr>
            </a:outerShdw>
            <a:softEdge rad="266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ES" sz="48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Pero el que duda sobre lo que come, es condenado, porque no lo hace con fe; y </a:t>
            </a:r>
            <a:r>
              <a:rPr lang="es-ES" sz="4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todo lo que no proviene de fe, es pecado. </a:t>
            </a:r>
            <a:r>
              <a:rPr lang="es-ES" sz="4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Romanos 14:23 </a:t>
            </a:r>
          </a:p>
          <a:p>
            <a:pPr marL="0" indent="0">
              <a:spcBef>
                <a:spcPts val="0"/>
              </a:spcBef>
              <a:buNone/>
            </a:pPr>
            <a:endParaRPr lang="es-ES" sz="4400" dirty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4F53E-ED40-48F7-B489-621A5397B7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3003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eDspx2BVsianRcA16kDY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Mm2BfblvPMGqjbdgPoZFm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02sTwrLIq04icmGeWyp6Vs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HfRpPVCgWD47r8p0UCgfc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Iad1141tR2M3oDlpc7AAd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fpzg3iNm93wxphErZkTLH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W95gkaLQMQkicI9AyftG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Iad1141tR2M3oDlpc7AAd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gr7IQBxg3egoq97BXOMqt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W95gkaLQMQkicI9AyftG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Locs0GSHdiLbuS8tTUx3x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SJPXvOsxHgXsqaNXDAih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kTbVbBoWsNSGOP21BQJk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Locs0GSHdiLbuS8tTUx3x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SJPXvOsxHgXsqaNXDAih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FcPoKH1z8KMtVBadxZaK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kjsXE7N1pXNVOHK44Wt2H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xrEEMjy3dP6qvMU68Kzm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FcPoKH1z8KMtVBadxZaK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kjsXE7N1pXNVOHK44Wt2H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xrEEMjy3dP6qvMU68Kzm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nZs4deGRGiDG29qk0K6Tk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FcPoKH1z8KMtVBadxZaK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kjsXE7N1pXNVOHK44Wt2H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xrEEMjy3dP6qvMU68Kzm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02sTwrLIq04icmGeWyp6Vs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HfRpPVCgWD47r8p0UCgfc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FcPoKH1z8KMtVBadxZaK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kjsXE7N1pXNVOHK44Wt2H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xrEEMjy3dP6qvMU68Kzm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xDmodNN9W2qKvct6nagB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FcPoKH1z8KMtVBadxZaK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kjsXE7N1pXNVOHK44Wt2H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xrEEMjy3dP6qvMU68Kzm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FcPoKH1z8KMtVBadxZaK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kjsXE7N1pXNVOHK44Wt2H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xrEEMjy3dP6qvMU68Kzm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FcPoKH1z8KMtVBadxZaK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kjsXE7N1pXNVOHK44Wt2H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27MTBhPZdLgurOIO0T3xl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xrEEMjy3dP6qvMU68Kzm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FcPoKH1z8KMtVBadxZaK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kjsXE7N1pXNVOHK44Wt2H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xrEEMjy3dP6qvMU68Kzm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FcPoKH1z8KMtVBadxZaK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kjsXE7N1pXNVOHK44Wt2H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xrEEMjy3dP6qvMU68Kzm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giEdQTmWCILXBeBkbwjXP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FcPoKH1z8KMtVBadxZaK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kjsXE7N1pXNVOHK44Wt2H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xrEEMjy3dP6qvMU68Kzm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FcPoKH1z8KMtVBadxZaK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kjsXE7N1pXNVOHK44Wt2H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xrEEMjy3dP6qvMU68Kzm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FcPoKH1z8KMtVBadxZaK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kjsXE7N1pXNVOHK44Wt2H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t0LEoz9mxAerRuenqWDg8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xrEEMjy3dP6qvMU68Kzm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JtdtdGHxdoMBODscvMNfb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Ian66O5njyvWhhrUltFZ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FgGAUeqQtTlxL266ATrQ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uQeb8ZT2SOzFVVhHkDcr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5RmbKBrjAbPSv6qvTRXt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AKvoOfTMxwLrbOeJtOp9i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ISxZF4ZATB9shCFlNbqN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64VCg9n84Ujq1CROzOMX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hIxC371dJvwpMs43OPdLx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QA3uYCC0GGWMd5E6f6Qb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UCQoJwZWKRC2zG10D3B6u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JPGRYaJXEG3jVXc5e6C4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jJDoC6C3f4k5T0ISxPdN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ZgL4NyOvuqTUwXeAyDlB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kvrCHCptTTVfKNddo2IS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YQ4bnmyNQ9BnKnCxi3eJ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bYuLEXhArBu0hUZCarXHz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8cQX0khmHo4E5HCIAwfH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TJ6HyGTNMTlrFmyN0gfa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CcgUUyJmaj2iftKfsEozV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Jdpl4Uzf0wL77TrDLk3qI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pm642LOBMFR7t3uzuOMVj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8mRNOS3vuMHN2eZSOqpK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fZpo9bPfDMHTPYIaX0II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LfrlvVXuULrSmsoFHdg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HWgjjLGqxEzwIKwhhCpV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0UdfgIRqG1WTED9HQkjFi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7n6mIyl1uTvlLke5ed64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vZHOfXQTXbHcNP9UZj5F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ojRPsL55zeznS6FTinaB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zwpVkdNYxdsAoXqv4NRB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CqW2f60IuV74Eii3PLRMf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9qwgVSS5N4HbW6sS57Mg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lwJF8re20PdBgwwYa7Qo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mtmbBXFKZZYQ50xgKqQL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XlPWm7WFpEbi9giWQhmfP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KFbtt6faJLkQVJGqi6Hcs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CpqwqUnpxlYuv0lFAyNkz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FNRhXNAzoO2JIpvPG2iZ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jEKhBbGOsvEiKCF9WzPYX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rMiV9LSL2zeQtcwGcpSA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5qFTaw6Ia7S9cYZF2VWGs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4T9tCgmq6mOTGSggBlFjp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YjZyGxnWEF40mMJHTQlJ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ljh7oLkA19FXUPt4zP39I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PGvtwUrPYF5sYGhz8BC3D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loRTdPgwGQNctABVfq9c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bhvtRKrfbzUXg5QPFrf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rRNM0GsxFvTk7BCGBysZ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FMcGXdlcUrKmwp2q3gPdj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HAgtjCJxDJZCM4A52t6lK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9YAbAgyiCLVx5CqtUJsmN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FcPoKH1z8KMtVBadxZaK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kjsXE7N1pXNVOHK44Wt2H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xrEEMjy3dP6qvMU68Kzm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HfRpPVCgWD47r8p0UCgfc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FcPoKH1z8KMtVBadxZaK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GN1QQYwHIdm40cYDnpiv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kjsXE7N1pXNVOHK44Wt2H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xrEEMjy3dP6qvMU68Kzm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FcPoKH1z8KMtVBadxZaK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kjsXE7N1pXNVOHK44Wt2H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xrEEMjy3dP6qvMU68Kzm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FcPoKH1z8KMtVBadxZaK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kjsXE7N1pXNVOHK44Wt2H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xrEEMjy3dP6qvMU68Kz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g0Lplsg1KcAHXAIr1UsIt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FcPoKH1z8KMtVBadxZaK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kjsXE7N1pXNVOHK44Wt2H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xrEEMjy3dP6qvMU68Kzm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Oc2luUYywpHxpHdQ7txe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LPQo7FJRvJKB6LsJz5PD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Oc2luUYywpHxpHdQ7txe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LPQo7FJRvJKB6LsJz5PD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Iad1141tR2M3oDlpc7AA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GAb5DR24Qun4pMgqvvgFY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gr7IQBxg3egoq97BXOMqt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02sTwrLIq04icmGeWyp6Vs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HfRpPVCgWD47r8p0UCgfc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r1byUC38JqXgApY6a1PkP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02sTwrLIq04icmGeWyp6Vs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HfRpPVCgWD47r8p0UCgfc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02sTwrLIq04icmGeWyp6Vs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HfRpPVCgWD47r8p0UCgfc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02sTwrLIq04icmGeWyp6Vs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HfRpPVCgWD47r8p0UCgfc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1016</Words>
  <Application>Microsoft Office PowerPoint</Application>
  <PresentationFormat>Presentación en pantalla (4:3)</PresentationFormat>
  <Paragraphs>120</Paragraphs>
  <Slides>30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4" baseType="lpstr">
      <vt:lpstr>Arial</vt:lpstr>
      <vt:lpstr>Arial Black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pecado definido por la motivación.</vt:lpstr>
      <vt:lpstr>Ejemplo 1</vt:lpstr>
      <vt:lpstr>Ejemplo 2</vt:lpstr>
      <vt:lpstr>Ejemplo 3</vt:lpstr>
      <vt:lpstr>El testimonio White.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testimonio White.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¿A dónde  y a quiénes</dc:title>
  <dc:creator>Luffi</dc:creator>
  <cp:lastModifiedBy>Diego Castilla</cp:lastModifiedBy>
  <cp:revision>102</cp:revision>
  <dcterms:created xsi:type="dcterms:W3CDTF">2013-04-13T02:54:06Z</dcterms:created>
  <dcterms:modified xsi:type="dcterms:W3CDTF">2025-08-22T17:47:57Z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1h8z9fuht130Tn_l_r8N6AuVsJWcqB8E0DLN1OMvfTH4</vt:lpwstr>
  </property>
  <property fmtid="{D5CDD505-2E9C-101B-9397-08002B2CF9AE}" pid="4" name="Google.Documents.RevisionId">
    <vt:lpwstr>17336298699588335290</vt:lpwstr>
  </property>
  <property fmtid="{D5CDD505-2E9C-101B-9397-08002B2CF9AE}" pid="5" name="Google.Documents.PluginVersion">
    <vt:lpwstr>2.0.2662.553</vt:lpwstr>
  </property>
  <property fmtid="{D5CDD505-2E9C-101B-9397-08002B2CF9AE}" pid="6" name="Google.Documents.MergeIncapabilityFlags">
    <vt:i4>0</vt:i4>
  </property>
</Properties>
</file>