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5192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492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8558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9432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5937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818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1967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209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451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9093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6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1274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1461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338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452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5232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973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6BB60E6-0EBE-44D2-9D9F-48FF97E59BA6}" type="datetimeFigureOut">
              <a:rPr lang="es-ES" smtClean="0"/>
              <a:t>14/07/2023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EB31E81-50E7-427D-AA37-AE33F0A64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67213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6.xml"/><Relationship Id="rId18" Type="http://schemas.openxmlformats.org/officeDocument/2006/relationships/image" Target="../media/image14.png"/><Relationship Id="rId3" Type="http://schemas.openxmlformats.org/officeDocument/2006/relationships/slide" Target="slide3.xml"/><Relationship Id="rId21" Type="http://schemas.openxmlformats.org/officeDocument/2006/relationships/image" Target="../media/image15.png"/><Relationship Id="rId7" Type="http://schemas.openxmlformats.org/officeDocument/2006/relationships/slide" Target="slide10.xml"/><Relationship Id="rId12" Type="http://schemas.openxmlformats.org/officeDocument/2006/relationships/image" Target="../media/image11.png"/><Relationship Id="rId17" Type="http://schemas.openxmlformats.org/officeDocument/2006/relationships/slide" Target="slide9.xml"/><Relationship Id="rId2" Type="http://schemas.openxmlformats.org/officeDocument/2006/relationships/image" Target="../media/image6.png"/><Relationship Id="rId16" Type="http://schemas.openxmlformats.org/officeDocument/2006/relationships/image" Target="../media/image13.png"/><Relationship Id="rId20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slide" Target="slide7.xml"/><Relationship Id="rId5" Type="http://schemas.openxmlformats.org/officeDocument/2006/relationships/slide" Target="slide2.xml"/><Relationship Id="rId15" Type="http://schemas.openxmlformats.org/officeDocument/2006/relationships/slide" Target="slide8.xml"/><Relationship Id="rId10" Type="http://schemas.openxmlformats.org/officeDocument/2006/relationships/image" Target="../media/image10.png"/><Relationship Id="rId19" Type="http://schemas.openxmlformats.org/officeDocument/2006/relationships/slide" Target="slide4.xml"/><Relationship Id="rId4" Type="http://schemas.openxmlformats.org/officeDocument/2006/relationships/image" Target="../media/image7.png"/><Relationship Id="rId9" Type="http://schemas.openxmlformats.org/officeDocument/2006/relationships/slide" Target="slide5.xml"/><Relationship Id="rId14" Type="http://schemas.openxmlformats.org/officeDocument/2006/relationships/image" Target="../media/image12.png"/><Relationship Id="rId22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OTELLA">
            <a:extLst>
              <a:ext uri="{FF2B5EF4-FFF2-40B4-BE49-F238E27FC236}">
                <a16:creationId xmlns:a16="http://schemas.microsoft.com/office/drawing/2014/main" id="{B4865691-BF04-3D94-1F2F-525D158AA8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0" t="4880" r="32080" b="5028"/>
          <a:stretch/>
        </p:blipFill>
        <p:spPr bwMode="auto">
          <a:xfrm>
            <a:off x="5485415" y="1810582"/>
            <a:ext cx="1141341" cy="297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ELESTE">
            <a:hlinkClick r:id="rId3" action="ppaction://hlinksldjump"/>
            <a:extLst>
              <a:ext uri="{FF2B5EF4-FFF2-40B4-BE49-F238E27FC236}">
                <a16:creationId xmlns:a16="http://schemas.microsoft.com/office/drawing/2014/main" id="{FFB1A389-1D93-C248-2496-C00E6F5DC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8153" y="617902"/>
            <a:ext cx="1789365" cy="1793404"/>
          </a:xfrm>
          <a:prstGeom prst="rect">
            <a:avLst/>
          </a:prstGeom>
        </p:spPr>
      </p:pic>
      <p:pic>
        <p:nvPicPr>
          <p:cNvPr id="5" name="AMARILLO">
            <a:hlinkClick r:id="rId5" action="ppaction://hlinksldjump"/>
            <a:extLst>
              <a:ext uri="{FF2B5EF4-FFF2-40B4-BE49-F238E27FC236}">
                <a16:creationId xmlns:a16="http://schemas.microsoft.com/office/drawing/2014/main" id="{840EBCC9-3CDB-A421-BE92-781F903850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6633" y="-45840"/>
            <a:ext cx="1789365" cy="1793404"/>
          </a:xfrm>
          <a:prstGeom prst="rect">
            <a:avLst/>
          </a:prstGeom>
        </p:spPr>
      </p:pic>
      <p:pic>
        <p:nvPicPr>
          <p:cNvPr id="6" name="AZUL">
            <a:hlinkClick r:id="rId7" action="ppaction://hlinksldjump"/>
            <a:extLst>
              <a:ext uri="{FF2B5EF4-FFF2-40B4-BE49-F238E27FC236}">
                <a16:creationId xmlns:a16="http://schemas.microsoft.com/office/drawing/2014/main" id="{4550BA70-6392-ABFF-89E8-B48B27442D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5833" y="822727"/>
            <a:ext cx="1789365" cy="1793404"/>
          </a:xfrm>
          <a:prstGeom prst="rect">
            <a:avLst/>
          </a:prstGeom>
        </p:spPr>
      </p:pic>
      <p:pic>
        <p:nvPicPr>
          <p:cNvPr id="7" name="VERDE">
            <a:hlinkClick r:id="rId9" action="ppaction://hlinksldjump"/>
            <a:extLst>
              <a:ext uri="{FF2B5EF4-FFF2-40B4-BE49-F238E27FC236}">
                <a16:creationId xmlns:a16="http://schemas.microsoft.com/office/drawing/2014/main" id="{50327FAB-AB5E-0A3C-1FEC-0828E34B3A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0431" y="3762875"/>
            <a:ext cx="1789365" cy="1793404"/>
          </a:xfrm>
          <a:prstGeom prst="rect">
            <a:avLst/>
          </a:prstGeom>
        </p:spPr>
      </p:pic>
      <p:pic>
        <p:nvPicPr>
          <p:cNvPr id="8" name="ROJA">
            <a:hlinkClick r:id="rId11" action="ppaction://hlinksldjump"/>
            <a:extLst>
              <a:ext uri="{FF2B5EF4-FFF2-40B4-BE49-F238E27FC236}">
                <a16:creationId xmlns:a16="http://schemas.microsoft.com/office/drawing/2014/main" id="{1EEDCBAC-2AB1-55A1-65C2-16894F2B97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4275" y="4791744"/>
            <a:ext cx="1789365" cy="1793404"/>
          </a:xfrm>
          <a:prstGeom prst="rect">
            <a:avLst/>
          </a:prstGeom>
        </p:spPr>
      </p:pic>
      <p:pic>
        <p:nvPicPr>
          <p:cNvPr id="9" name="ANARANJADO">
            <a:hlinkClick r:id="rId13" action="ppaction://hlinksldjump"/>
            <a:extLst>
              <a:ext uri="{FF2B5EF4-FFF2-40B4-BE49-F238E27FC236}">
                <a16:creationId xmlns:a16="http://schemas.microsoft.com/office/drawing/2014/main" id="{BE5D9454-68F4-9754-AE25-0FC2A62D4A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45751" y="4658736"/>
            <a:ext cx="1789365" cy="1793404"/>
          </a:xfrm>
          <a:prstGeom prst="rect">
            <a:avLst/>
          </a:prstGeom>
        </p:spPr>
      </p:pic>
      <p:pic>
        <p:nvPicPr>
          <p:cNvPr id="10" name="MORADO">
            <a:hlinkClick r:id="rId15" action="ppaction://hlinksldjump"/>
            <a:extLst>
              <a:ext uri="{FF2B5EF4-FFF2-40B4-BE49-F238E27FC236}">
                <a16:creationId xmlns:a16="http://schemas.microsoft.com/office/drawing/2014/main" id="{047E5086-E313-9EE5-88CD-37F01BF9329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11898" y="3991921"/>
            <a:ext cx="1789365" cy="1793404"/>
          </a:xfrm>
          <a:prstGeom prst="rect">
            <a:avLst/>
          </a:prstGeom>
        </p:spPr>
      </p:pic>
      <p:pic>
        <p:nvPicPr>
          <p:cNvPr id="11" name="VERDE">
            <a:hlinkClick r:id="rId17" action="ppaction://hlinksldjump"/>
            <a:extLst>
              <a:ext uri="{FF2B5EF4-FFF2-40B4-BE49-F238E27FC236}">
                <a16:creationId xmlns:a16="http://schemas.microsoft.com/office/drawing/2014/main" id="{50C8EDC9-534A-25D1-3861-A3E4A6CB69B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54203" y="2429295"/>
            <a:ext cx="1793404" cy="1797443"/>
          </a:xfrm>
          <a:prstGeom prst="rect">
            <a:avLst/>
          </a:prstGeom>
        </p:spPr>
      </p:pic>
      <p:pic>
        <p:nvPicPr>
          <p:cNvPr id="12" name="BLANCO">
            <a:hlinkClick r:id="rId19" action="ppaction://hlinksldjump"/>
            <a:extLst>
              <a:ext uri="{FF2B5EF4-FFF2-40B4-BE49-F238E27FC236}">
                <a16:creationId xmlns:a16="http://schemas.microsoft.com/office/drawing/2014/main" id="{E9207F73-DEB1-8052-70F2-2E169080C915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</a:blip>
          <a:stretch>
            <a:fillRect/>
          </a:stretch>
        </p:blipFill>
        <p:spPr>
          <a:xfrm>
            <a:off x="7711884" y="2178346"/>
            <a:ext cx="1789365" cy="1793404"/>
          </a:xfrm>
          <a:prstGeom prst="rect">
            <a:avLst/>
          </a:prstGeom>
        </p:spPr>
      </p:pic>
      <p:sp>
        <p:nvSpPr>
          <p:cNvPr id="14" name="GIRAR Y PARAR">
            <a:extLst>
              <a:ext uri="{FF2B5EF4-FFF2-40B4-BE49-F238E27FC236}">
                <a16:creationId xmlns:a16="http://schemas.microsoft.com/office/drawing/2014/main" id="{9C1CA911-02A1-E737-6B53-1A337761AF9C}"/>
              </a:ext>
            </a:extLst>
          </p:cNvPr>
          <p:cNvSpPr/>
          <p:nvPr/>
        </p:nvSpPr>
        <p:spPr>
          <a:xfrm>
            <a:off x="450575" y="5121868"/>
            <a:ext cx="1338468" cy="1133157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>
                <a:solidFill>
                  <a:schemeClr val="bg1"/>
                </a:solidFill>
              </a:rPr>
              <a:t>GIRAR</a:t>
            </a:r>
            <a:endParaRPr lang="es-ES" sz="1600" b="1" dirty="0">
              <a:solidFill>
                <a:schemeClr val="bg1"/>
              </a:solidFill>
            </a:endParaRPr>
          </a:p>
        </p:txBody>
      </p:sp>
      <p:pic>
        <p:nvPicPr>
          <p:cNvPr id="18" name="MORADO">
            <a:hlinkClick r:id="rId20" action="ppaction://hlinksldjump"/>
            <a:extLst>
              <a:ext uri="{FF2B5EF4-FFF2-40B4-BE49-F238E27FC236}">
                <a16:creationId xmlns:a16="http://schemas.microsoft.com/office/drawing/2014/main" id="{28F0C882-C082-D1A1-A41A-A8B94CBF8AB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7353" y="55783"/>
            <a:ext cx="1789365" cy="179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3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ZUL">
            <a:extLst>
              <a:ext uri="{FF2B5EF4-FFF2-40B4-BE49-F238E27FC236}">
                <a16:creationId xmlns:a16="http://schemas.microsoft.com/office/drawing/2014/main" id="{F8F262D4-A3DC-8E1D-065A-08B871372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326" y="0"/>
            <a:ext cx="6627673" cy="6642633"/>
          </a:xfrm>
          <a:prstGeom prst="rect">
            <a:avLst/>
          </a:prstGeom>
        </p:spPr>
      </p:pic>
      <p:sp>
        <p:nvSpPr>
          <p:cNvPr id="3" name="Rectángulo: esquinas redondeadas 2">
            <a:hlinkClick r:id="rId3" action="ppaction://hlinksldjump"/>
            <a:extLst>
              <a:ext uri="{FF2B5EF4-FFF2-40B4-BE49-F238E27FC236}">
                <a16:creationId xmlns:a16="http://schemas.microsoft.com/office/drawing/2014/main" id="{8E9EAA6B-7BB1-44A2-215A-D34AFF8206D5}"/>
              </a:ext>
            </a:extLst>
          </p:cNvPr>
          <p:cNvSpPr/>
          <p:nvPr/>
        </p:nvSpPr>
        <p:spPr>
          <a:xfrm>
            <a:off x="491320" y="5732059"/>
            <a:ext cx="1760561" cy="655093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VOLVER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BABFE3E-8AA2-8D4A-5170-9B42A30E880F}"/>
              </a:ext>
            </a:extLst>
          </p:cNvPr>
          <p:cNvSpPr txBox="1"/>
          <p:nvPr/>
        </p:nvSpPr>
        <p:spPr>
          <a:xfrm>
            <a:off x="2409772" y="1964719"/>
            <a:ext cx="45307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>
                <a:solidFill>
                  <a:schemeClr val="bg1"/>
                </a:solidFill>
              </a:rPr>
              <a:t>¿A cuantos hombres dio de comer Eliseo con el presente del hombre de Baal - </a:t>
            </a:r>
            <a:r>
              <a:rPr lang="es-PE" sz="4000" dirty="0" err="1">
                <a:solidFill>
                  <a:schemeClr val="bg1"/>
                </a:solidFill>
              </a:rPr>
              <a:t>Salisa</a:t>
            </a:r>
            <a:r>
              <a:rPr lang="es-PE" sz="4000" dirty="0">
                <a:solidFill>
                  <a:schemeClr val="bg1"/>
                </a:solidFill>
              </a:rPr>
              <a:t>?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6297FF3-8CF6-EB07-DA56-31D13D7FF8E4}"/>
              </a:ext>
            </a:extLst>
          </p:cNvPr>
          <p:cNvSpPr txBox="1"/>
          <p:nvPr/>
        </p:nvSpPr>
        <p:spPr>
          <a:xfrm>
            <a:off x="3571335" y="1241190"/>
            <a:ext cx="2207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4000" dirty="0">
                <a:solidFill>
                  <a:schemeClr val="bg1"/>
                </a:solidFill>
                <a:latin typeface="Arial Black" panose="020B0A04020102020204" pitchFamily="34" charset="0"/>
              </a:rPr>
              <a:t>CAP 19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437CFE3-5A52-3C5D-673F-45FEA74F0FEE}"/>
              </a:ext>
            </a:extLst>
          </p:cNvPr>
          <p:cNvSpPr txBox="1"/>
          <p:nvPr/>
        </p:nvSpPr>
        <p:spPr>
          <a:xfrm>
            <a:off x="8618193" y="2444153"/>
            <a:ext cx="23280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eriod"/>
            </a:pPr>
            <a:r>
              <a:rPr lang="es-PE" sz="3600" dirty="0"/>
              <a:t>100</a:t>
            </a:r>
          </a:p>
          <a:p>
            <a:pPr marL="742950" indent="-742950">
              <a:buAutoNum type="alphaLcPeriod"/>
            </a:pPr>
            <a:r>
              <a:rPr lang="es-PE" sz="3600" dirty="0"/>
              <a:t>200</a:t>
            </a:r>
          </a:p>
          <a:p>
            <a:pPr marL="742950" indent="-742950">
              <a:buAutoNum type="alphaLcPeriod"/>
            </a:pPr>
            <a:r>
              <a:rPr lang="es-PE" sz="3600" dirty="0"/>
              <a:t>150</a:t>
            </a:r>
          </a:p>
          <a:p>
            <a:pPr marL="742950" indent="-742950">
              <a:buAutoNum type="alphaLcPeriod"/>
            </a:pPr>
            <a:r>
              <a:rPr lang="es-PE" sz="3600" dirty="0"/>
              <a:t>NA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B8CE094-0540-692B-2A50-19D367756D42}"/>
              </a:ext>
            </a:extLst>
          </p:cNvPr>
          <p:cNvSpPr/>
          <p:nvPr/>
        </p:nvSpPr>
        <p:spPr>
          <a:xfrm>
            <a:off x="9094695" y="2553183"/>
            <a:ext cx="1375063" cy="429168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654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RADO">
            <a:hlinkClick r:id="rId2" action="ppaction://hlinksldjump"/>
            <a:extLst>
              <a:ext uri="{FF2B5EF4-FFF2-40B4-BE49-F238E27FC236}">
                <a16:creationId xmlns:a16="http://schemas.microsoft.com/office/drawing/2014/main" id="{04BA5E50-2E74-BEDF-FFA0-D27BC63B3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427" y="111815"/>
            <a:ext cx="6507139" cy="6521827"/>
          </a:xfrm>
          <a:prstGeom prst="rect">
            <a:avLst/>
          </a:prstGeom>
        </p:spPr>
      </p:pic>
      <p:sp>
        <p:nvSpPr>
          <p:cNvPr id="3" name="Rectángulo: esquinas redondeadas 2">
            <a:hlinkClick r:id="rId5" action="ppaction://hlinksldjump"/>
            <a:extLst>
              <a:ext uri="{FF2B5EF4-FFF2-40B4-BE49-F238E27FC236}">
                <a16:creationId xmlns:a16="http://schemas.microsoft.com/office/drawing/2014/main" id="{65BBBDB9-3E7F-F0F2-AD2A-08F4BCB14BCB}"/>
              </a:ext>
            </a:extLst>
          </p:cNvPr>
          <p:cNvSpPr/>
          <p:nvPr/>
        </p:nvSpPr>
        <p:spPr>
          <a:xfrm>
            <a:off x="378778" y="5978549"/>
            <a:ext cx="1760561" cy="655093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VOLVER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8E1A9A0-2BB1-E818-AEF9-D98C8E06A8B0}"/>
              </a:ext>
            </a:extLst>
          </p:cNvPr>
          <p:cNvSpPr txBox="1"/>
          <p:nvPr/>
        </p:nvSpPr>
        <p:spPr>
          <a:xfrm>
            <a:off x="1959606" y="2016131"/>
            <a:ext cx="45307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>
                <a:solidFill>
                  <a:schemeClr val="bg1"/>
                </a:solidFill>
              </a:rPr>
              <a:t>¿Por qué razón no se le ordenó a </a:t>
            </a:r>
            <a:r>
              <a:rPr lang="es-PE" sz="4000" dirty="0" err="1">
                <a:solidFill>
                  <a:schemeClr val="bg1"/>
                </a:solidFill>
              </a:rPr>
              <a:t>Nahaman</a:t>
            </a:r>
            <a:r>
              <a:rPr lang="es-PE" sz="4000" dirty="0">
                <a:solidFill>
                  <a:schemeClr val="bg1"/>
                </a:solidFill>
              </a:rPr>
              <a:t> bañarse en los ríos de Damasco?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2EF874-3F04-64D3-1D20-0E82F0B6BDAE}"/>
              </a:ext>
            </a:extLst>
          </p:cNvPr>
          <p:cNvSpPr txBox="1"/>
          <p:nvPr/>
        </p:nvSpPr>
        <p:spPr>
          <a:xfrm>
            <a:off x="3121169" y="1292602"/>
            <a:ext cx="2207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4000" dirty="0">
                <a:solidFill>
                  <a:schemeClr val="bg1"/>
                </a:solidFill>
                <a:latin typeface="Arial Black" panose="020B0A04020102020204" pitchFamily="34" charset="0"/>
              </a:rPr>
              <a:t>CAP 20</a:t>
            </a:r>
            <a:endParaRPr lang="es-ES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338CCB7-1BB3-B02C-B326-72AD3995C25B}"/>
              </a:ext>
            </a:extLst>
          </p:cNvPr>
          <p:cNvSpPr txBox="1"/>
          <p:nvPr/>
        </p:nvSpPr>
        <p:spPr>
          <a:xfrm>
            <a:off x="7610623" y="833571"/>
            <a:ext cx="458137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eriod"/>
            </a:pPr>
            <a:r>
              <a:rPr lang="es-PE" sz="3600" dirty="0"/>
              <a:t>Porque no eran ríos judíos</a:t>
            </a:r>
          </a:p>
          <a:p>
            <a:pPr marL="742950" indent="-742950">
              <a:buAutoNum type="alphaLcPeriod"/>
            </a:pPr>
            <a:r>
              <a:rPr lang="es-PE" sz="3600" dirty="0"/>
              <a:t>Porque eran dedicados a la idolatría</a:t>
            </a:r>
          </a:p>
          <a:p>
            <a:pPr marL="742950" indent="-742950">
              <a:buAutoNum type="alphaLcPeriod"/>
            </a:pPr>
            <a:r>
              <a:rPr lang="es-PE" sz="3600" dirty="0"/>
              <a:t>Porque se le hubiera atribuido el milagro a un dios falso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FA8D3DD-216A-6014-4D9E-2EDC37695A46}"/>
              </a:ext>
            </a:extLst>
          </p:cNvPr>
          <p:cNvSpPr/>
          <p:nvPr/>
        </p:nvSpPr>
        <p:spPr>
          <a:xfrm>
            <a:off x="8306905" y="2000488"/>
            <a:ext cx="3538093" cy="1643044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3208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3325E2E4-6265-CA6C-193E-A7EF3F498FF2}"/>
              </a:ext>
            </a:extLst>
          </p:cNvPr>
          <p:cNvGrpSpPr/>
          <p:nvPr/>
        </p:nvGrpSpPr>
        <p:grpSpPr>
          <a:xfrm>
            <a:off x="2580468" y="106986"/>
            <a:ext cx="6735810" cy="6751014"/>
            <a:chOff x="2580468" y="106986"/>
            <a:chExt cx="6735810" cy="6751014"/>
          </a:xfrm>
        </p:grpSpPr>
        <p:pic>
          <p:nvPicPr>
            <p:cNvPr id="4" name="AMARILLO">
              <a:extLst>
                <a:ext uri="{FF2B5EF4-FFF2-40B4-BE49-F238E27FC236}">
                  <a16:creationId xmlns:a16="http://schemas.microsoft.com/office/drawing/2014/main" id="{D7923575-BCA9-3382-CFEC-D9E5BF64B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80468" y="106986"/>
              <a:ext cx="6735810" cy="6751014"/>
            </a:xfrm>
            <a:prstGeom prst="rect">
              <a:avLst/>
            </a:prstGeom>
          </p:spPr>
        </p:pic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20FEF35E-3DEE-EB21-8021-94C2D2F60C05}"/>
                </a:ext>
              </a:extLst>
            </p:cNvPr>
            <p:cNvSpPr txBox="1"/>
            <p:nvPr/>
          </p:nvSpPr>
          <p:spPr>
            <a:xfrm>
              <a:off x="3819322" y="2390731"/>
              <a:ext cx="4258102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4000" dirty="0">
                  <a:solidFill>
                    <a:schemeClr val="bg1"/>
                  </a:solidFill>
                </a:rPr>
                <a:t>¿Cuantos cántaros de agua se derramaron sobre el holocausto que preparó Elías?</a:t>
              </a:r>
              <a:endParaRPr lang="es-ES" sz="4000" dirty="0">
                <a:solidFill>
                  <a:schemeClr val="bg1"/>
                </a:solidFill>
              </a:endParaRP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49CD2AF0-36CB-E482-41A2-340609973787}"/>
                </a:ext>
              </a:extLst>
            </p:cNvPr>
            <p:cNvSpPr txBox="1"/>
            <p:nvPr/>
          </p:nvSpPr>
          <p:spPr>
            <a:xfrm>
              <a:off x="4844545" y="1557585"/>
              <a:ext cx="220765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E" sz="40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CAP 11</a:t>
              </a:r>
              <a:endParaRPr lang="es-ES" sz="40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8" name="Rectángulo: esquinas redondeadas 7">
            <a:hlinkClick r:id="rId3" action="ppaction://hlinksldjump"/>
            <a:extLst>
              <a:ext uri="{FF2B5EF4-FFF2-40B4-BE49-F238E27FC236}">
                <a16:creationId xmlns:a16="http://schemas.microsoft.com/office/drawing/2014/main" id="{9D23B993-AC46-2400-2864-85E855A9FDBB}"/>
              </a:ext>
            </a:extLst>
          </p:cNvPr>
          <p:cNvSpPr/>
          <p:nvPr/>
        </p:nvSpPr>
        <p:spPr>
          <a:xfrm>
            <a:off x="491320" y="5732059"/>
            <a:ext cx="1760561" cy="655093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VOLVER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CDFE061-D1F5-5669-25DE-671E29A187F3}"/>
              </a:ext>
            </a:extLst>
          </p:cNvPr>
          <p:cNvSpPr/>
          <p:nvPr/>
        </p:nvSpPr>
        <p:spPr>
          <a:xfrm>
            <a:off x="9316278" y="2390731"/>
            <a:ext cx="1722783" cy="207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9900" dirty="0"/>
              <a:t>4</a:t>
            </a:r>
            <a:endParaRPr lang="es-ES" sz="19900" dirty="0"/>
          </a:p>
        </p:txBody>
      </p:sp>
    </p:spTree>
    <p:extLst>
      <p:ext uri="{BB962C8B-B14F-4D97-AF65-F5344CB8AC3E}">
        <p14:creationId xmlns:p14="http://schemas.microsoft.com/office/powerpoint/2010/main" val="129071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ELESTE">
            <a:extLst>
              <a:ext uri="{FF2B5EF4-FFF2-40B4-BE49-F238E27FC236}">
                <a16:creationId xmlns:a16="http://schemas.microsoft.com/office/drawing/2014/main" id="{019F8DCA-F919-CDE1-A2AC-9A5AF02E4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017" y="98516"/>
            <a:ext cx="6645965" cy="6660967"/>
          </a:xfrm>
          <a:prstGeom prst="rect">
            <a:avLst/>
          </a:prstGeom>
        </p:spPr>
      </p:pic>
      <p:sp>
        <p:nvSpPr>
          <p:cNvPr id="3" name="Rectángulo: esquinas redondeadas 2">
            <a:hlinkClick r:id="rId3" action="ppaction://hlinksldjump"/>
            <a:extLst>
              <a:ext uri="{FF2B5EF4-FFF2-40B4-BE49-F238E27FC236}">
                <a16:creationId xmlns:a16="http://schemas.microsoft.com/office/drawing/2014/main" id="{BA33DE67-893A-24AA-10E9-267E648305A5}"/>
              </a:ext>
            </a:extLst>
          </p:cNvPr>
          <p:cNvSpPr/>
          <p:nvPr/>
        </p:nvSpPr>
        <p:spPr>
          <a:xfrm>
            <a:off x="491320" y="5732059"/>
            <a:ext cx="1760561" cy="655093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VOLVER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CBDD4F-E561-3ABA-B2C2-72A8E2857D9E}"/>
              </a:ext>
            </a:extLst>
          </p:cNvPr>
          <p:cNvSpPr txBox="1"/>
          <p:nvPr/>
        </p:nvSpPr>
        <p:spPr>
          <a:xfrm>
            <a:off x="3966949" y="2205200"/>
            <a:ext cx="42581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>
                <a:solidFill>
                  <a:schemeClr val="bg1"/>
                </a:solidFill>
              </a:rPr>
              <a:t>¿Bajo que árbol se sentó a descansar Elías cuando huyó de Jezabel?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FA6BE18-4767-73F8-A73F-8F1201391F3F}"/>
              </a:ext>
            </a:extLst>
          </p:cNvPr>
          <p:cNvSpPr txBox="1"/>
          <p:nvPr/>
        </p:nvSpPr>
        <p:spPr>
          <a:xfrm>
            <a:off x="4992172" y="1372054"/>
            <a:ext cx="2207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4000" dirty="0">
                <a:solidFill>
                  <a:schemeClr val="bg1"/>
                </a:solidFill>
                <a:latin typeface="Arial Black" panose="020B0A04020102020204" pitchFamily="34" charset="0"/>
              </a:rPr>
              <a:t>CAP 12</a:t>
            </a:r>
            <a:endParaRPr lang="es-ES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00DB53E-2409-F20D-E6E6-09B465F1E4F2}"/>
              </a:ext>
            </a:extLst>
          </p:cNvPr>
          <p:cNvSpPr txBox="1"/>
          <p:nvPr/>
        </p:nvSpPr>
        <p:spPr>
          <a:xfrm>
            <a:off x="383398" y="470848"/>
            <a:ext cx="31240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eriod"/>
            </a:pPr>
            <a:r>
              <a:rPr lang="es-PE" sz="4000" dirty="0"/>
              <a:t>Sicómoro</a:t>
            </a:r>
          </a:p>
          <a:p>
            <a:pPr marL="742950" indent="-742950">
              <a:buAutoNum type="alphaLcPeriod"/>
            </a:pPr>
            <a:r>
              <a:rPr lang="es-PE" sz="4000" dirty="0"/>
              <a:t>Enebro</a:t>
            </a:r>
          </a:p>
          <a:p>
            <a:pPr marL="742950" indent="-742950">
              <a:buAutoNum type="alphaLcPeriod"/>
            </a:pPr>
            <a:r>
              <a:rPr lang="es-PE" sz="4000" dirty="0"/>
              <a:t>Roble</a:t>
            </a:r>
            <a:endParaRPr lang="es-ES" sz="40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11290CE-2BC9-0007-DA88-E7C6E8298809}"/>
              </a:ext>
            </a:extLst>
          </p:cNvPr>
          <p:cNvSpPr/>
          <p:nvPr/>
        </p:nvSpPr>
        <p:spPr>
          <a:xfrm>
            <a:off x="383398" y="1132764"/>
            <a:ext cx="2605462" cy="641445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331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NCO">
            <a:extLst>
              <a:ext uri="{FF2B5EF4-FFF2-40B4-BE49-F238E27FC236}">
                <a16:creationId xmlns:a16="http://schemas.microsoft.com/office/drawing/2014/main" id="{830A287F-51F6-1254-035E-38C988C2A36B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136061" y="48709"/>
            <a:ext cx="6745356" cy="6760582"/>
          </a:xfrm>
          <a:prstGeom prst="rect">
            <a:avLst/>
          </a:prstGeom>
        </p:spPr>
      </p:pic>
      <p:sp>
        <p:nvSpPr>
          <p:cNvPr id="3" name="Rectángulo: esquinas redondeadas 2">
            <a:hlinkClick r:id="rId3" action="ppaction://hlinksldjump"/>
            <a:extLst>
              <a:ext uri="{FF2B5EF4-FFF2-40B4-BE49-F238E27FC236}">
                <a16:creationId xmlns:a16="http://schemas.microsoft.com/office/drawing/2014/main" id="{683605AA-8C59-466B-B7BE-551EDB519093}"/>
              </a:ext>
            </a:extLst>
          </p:cNvPr>
          <p:cNvSpPr/>
          <p:nvPr/>
        </p:nvSpPr>
        <p:spPr>
          <a:xfrm>
            <a:off x="10295378" y="5916425"/>
            <a:ext cx="1760561" cy="655093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VOLVER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598270-D41B-1F05-4998-1FAB5DD5068C}"/>
              </a:ext>
            </a:extLst>
          </p:cNvPr>
          <p:cNvSpPr txBox="1"/>
          <p:nvPr/>
        </p:nvSpPr>
        <p:spPr>
          <a:xfrm>
            <a:off x="1110467" y="2130773"/>
            <a:ext cx="45307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>
                <a:solidFill>
                  <a:schemeClr val="bg1"/>
                </a:solidFill>
              </a:rPr>
              <a:t>¿Cuál fue el orden de sucesos cuando Dios le iba a hablar a Elías al momento que el salió de la cueva?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598A0C7-4C38-23AC-5B1A-BFAD4B788A9E}"/>
              </a:ext>
            </a:extLst>
          </p:cNvPr>
          <p:cNvSpPr txBox="1"/>
          <p:nvPr/>
        </p:nvSpPr>
        <p:spPr>
          <a:xfrm>
            <a:off x="2404911" y="1235900"/>
            <a:ext cx="2207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4000" dirty="0">
                <a:solidFill>
                  <a:schemeClr val="bg1"/>
                </a:solidFill>
                <a:latin typeface="Arial Black" panose="020B0A04020102020204" pitchFamily="34" charset="0"/>
              </a:rPr>
              <a:t>CAP 13</a:t>
            </a:r>
            <a:endParaRPr lang="es-ES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4DDD122-AC9D-CD9B-0790-B4FA6C208443}"/>
              </a:ext>
            </a:extLst>
          </p:cNvPr>
          <p:cNvSpPr txBox="1"/>
          <p:nvPr/>
        </p:nvSpPr>
        <p:spPr>
          <a:xfrm>
            <a:off x="6758609" y="365933"/>
            <a:ext cx="51285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eriod"/>
            </a:pPr>
            <a:r>
              <a:rPr lang="es-PE" sz="3200" dirty="0"/>
              <a:t>Viento –terremoto – huracán – silbo apacible  </a:t>
            </a:r>
          </a:p>
          <a:p>
            <a:pPr marL="742950" indent="-742950">
              <a:buAutoNum type="alphaLcPeriod"/>
            </a:pPr>
            <a:r>
              <a:rPr lang="es-PE" sz="3200" dirty="0"/>
              <a:t>Viento – Relámpago – silbo apacible</a:t>
            </a:r>
          </a:p>
          <a:p>
            <a:pPr marL="742950" indent="-742950">
              <a:buAutoNum type="alphaLcPeriod"/>
            </a:pPr>
            <a:r>
              <a:rPr lang="es-PE" sz="3200" dirty="0"/>
              <a:t>Viento – temblor – huracán – silbo apacible</a:t>
            </a:r>
            <a:endParaRPr lang="es-ES" sz="32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046C595-D86A-EDD8-B412-109F727E5C30}"/>
              </a:ext>
            </a:extLst>
          </p:cNvPr>
          <p:cNvSpPr/>
          <p:nvPr/>
        </p:nvSpPr>
        <p:spPr>
          <a:xfrm>
            <a:off x="7464628" y="418941"/>
            <a:ext cx="4422571" cy="1025545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43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ERDE">
            <a:extLst>
              <a:ext uri="{FF2B5EF4-FFF2-40B4-BE49-F238E27FC236}">
                <a16:creationId xmlns:a16="http://schemas.microsoft.com/office/drawing/2014/main" id="{9517F5A3-B577-B2BB-FE30-39292128F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442" y="35800"/>
            <a:ext cx="6771116" cy="6786400"/>
          </a:xfrm>
          <a:prstGeom prst="rect">
            <a:avLst/>
          </a:prstGeom>
        </p:spPr>
      </p:pic>
      <p:sp>
        <p:nvSpPr>
          <p:cNvPr id="3" name="Rectángulo: esquinas redondeadas 2">
            <a:hlinkClick r:id="rId3" action="ppaction://hlinksldjump"/>
            <a:extLst>
              <a:ext uri="{FF2B5EF4-FFF2-40B4-BE49-F238E27FC236}">
                <a16:creationId xmlns:a16="http://schemas.microsoft.com/office/drawing/2014/main" id="{5C01B08A-D164-5DEE-41A1-FC3A8359A7FB}"/>
              </a:ext>
            </a:extLst>
          </p:cNvPr>
          <p:cNvSpPr/>
          <p:nvPr/>
        </p:nvSpPr>
        <p:spPr>
          <a:xfrm>
            <a:off x="491320" y="5732059"/>
            <a:ext cx="1760561" cy="655093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VOLVER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1D8F33B-C069-C98A-9B12-F0191C5BEE44}"/>
              </a:ext>
            </a:extLst>
          </p:cNvPr>
          <p:cNvSpPr txBox="1"/>
          <p:nvPr/>
        </p:nvSpPr>
        <p:spPr>
          <a:xfrm>
            <a:off x="3734398" y="1946407"/>
            <a:ext cx="45307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>
                <a:solidFill>
                  <a:schemeClr val="bg1"/>
                </a:solidFill>
              </a:rPr>
              <a:t>Según la lectura de el capitulo 14 ¿Quién dice Satanás que es su vicegerente?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5333EA-9864-FE5B-074B-632BF25DCF9F}"/>
              </a:ext>
            </a:extLst>
          </p:cNvPr>
          <p:cNvSpPr txBox="1"/>
          <p:nvPr/>
        </p:nvSpPr>
        <p:spPr>
          <a:xfrm>
            <a:off x="5028842" y="1051534"/>
            <a:ext cx="2207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4000" dirty="0">
                <a:solidFill>
                  <a:schemeClr val="bg1"/>
                </a:solidFill>
                <a:latin typeface="Arial Black" panose="020B0A04020102020204" pitchFamily="34" charset="0"/>
              </a:rPr>
              <a:t>CAP 14</a:t>
            </a:r>
            <a:endParaRPr lang="es-ES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6F7519F-8A9D-478C-2269-35FAD5F33CB4}"/>
              </a:ext>
            </a:extLst>
          </p:cNvPr>
          <p:cNvSpPr/>
          <p:nvPr/>
        </p:nvSpPr>
        <p:spPr>
          <a:xfrm>
            <a:off x="8606382" y="371698"/>
            <a:ext cx="3462788" cy="10337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6000" dirty="0"/>
              <a:t>El día</a:t>
            </a:r>
          </a:p>
          <a:p>
            <a:pPr algn="ctr"/>
            <a:r>
              <a:rPr lang="es-PE" sz="6000" dirty="0"/>
              <a:t>Domingo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111931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ARANJADO">
            <a:extLst>
              <a:ext uri="{FF2B5EF4-FFF2-40B4-BE49-F238E27FC236}">
                <a16:creationId xmlns:a16="http://schemas.microsoft.com/office/drawing/2014/main" id="{03AE999C-A1DB-0F12-A3F7-12FA41098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20" y="157070"/>
            <a:ext cx="6808392" cy="6823760"/>
          </a:xfrm>
          <a:prstGeom prst="rect">
            <a:avLst/>
          </a:prstGeom>
        </p:spPr>
      </p:pic>
      <p:sp>
        <p:nvSpPr>
          <p:cNvPr id="3" name="Rectángulo: esquinas redondeadas 2">
            <a:hlinkClick r:id="rId3" action="ppaction://hlinksldjump"/>
            <a:extLst>
              <a:ext uri="{FF2B5EF4-FFF2-40B4-BE49-F238E27FC236}">
                <a16:creationId xmlns:a16="http://schemas.microsoft.com/office/drawing/2014/main" id="{625856CA-38AA-96A6-FE1E-709E94F5A94F}"/>
              </a:ext>
            </a:extLst>
          </p:cNvPr>
          <p:cNvSpPr/>
          <p:nvPr/>
        </p:nvSpPr>
        <p:spPr>
          <a:xfrm>
            <a:off x="10249470" y="6018662"/>
            <a:ext cx="1760561" cy="655093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VOLVER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95D0618-99F9-132D-9A79-B861730CD813}"/>
              </a:ext>
            </a:extLst>
          </p:cNvPr>
          <p:cNvSpPr txBox="1"/>
          <p:nvPr/>
        </p:nvSpPr>
        <p:spPr>
          <a:xfrm>
            <a:off x="1630125" y="2328545"/>
            <a:ext cx="45307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>
                <a:solidFill>
                  <a:schemeClr val="bg1"/>
                </a:solidFill>
              </a:rPr>
              <a:t>¿Cuál fue la orden que recibió Josafat para poder ganar la batalla contra los amonitas?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10D5ABE-6F87-4710-F67D-A8BE9C6157E1}"/>
              </a:ext>
            </a:extLst>
          </p:cNvPr>
          <p:cNvSpPr txBox="1"/>
          <p:nvPr/>
        </p:nvSpPr>
        <p:spPr>
          <a:xfrm>
            <a:off x="2791688" y="1605016"/>
            <a:ext cx="2207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4000" dirty="0">
                <a:solidFill>
                  <a:schemeClr val="bg1"/>
                </a:solidFill>
                <a:latin typeface="Arial Black" panose="020B0A04020102020204" pitchFamily="34" charset="0"/>
              </a:rPr>
              <a:t>CAP 15</a:t>
            </a:r>
            <a:endParaRPr lang="es-ES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6385892-220E-0ECB-D870-4D984A29DB43}"/>
              </a:ext>
            </a:extLst>
          </p:cNvPr>
          <p:cNvSpPr txBox="1"/>
          <p:nvPr/>
        </p:nvSpPr>
        <p:spPr>
          <a:xfrm>
            <a:off x="7063409" y="382012"/>
            <a:ext cx="512859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eriod"/>
            </a:pPr>
            <a:r>
              <a:rPr lang="es-PE" sz="3200" dirty="0"/>
              <a:t>Luchad y confiad en Dios y no </a:t>
            </a:r>
            <a:r>
              <a:rPr lang="es-PE" sz="3200" dirty="0" err="1"/>
              <a:t>desmayeís</a:t>
            </a:r>
            <a:r>
              <a:rPr lang="es-PE" sz="3200" dirty="0"/>
              <a:t>.</a:t>
            </a:r>
          </a:p>
          <a:p>
            <a:pPr marL="742950" indent="-742950">
              <a:buAutoNum type="alphaLcPeriod"/>
            </a:pPr>
            <a:r>
              <a:rPr lang="es-PE" sz="3200" dirty="0"/>
              <a:t>Paraos, estad quedos y ved la grandeza de Jehová</a:t>
            </a:r>
          </a:p>
          <a:p>
            <a:pPr marL="742950" indent="-742950">
              <a:buAutoNum type="alphaLcPeriod"/>
            </a:pPr>
            <a:r>
              <a:rPr lang="es-PE" sz="3200" dirty="0"/>
              <a:t>Paraos, estad quedos y ved la Salud de Jehová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7096AC1-FD0D-7406-9512-198D7087701D}"/>
              </a:ext>
            </a:extLst>
          </p:cNvPr>
          <p:cNvSpPr/>
          <p:nvPr/>
        </p:nvSpPr>
        <p:spPr>
          <a:xfrm>
            <a:off x="7587460" y="2820780"/>
            <a:ext cx="4422571" cy="1025545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832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OJA">
            <a:extLst>
              <a:ext uri="{FF2B5EF4-FFF2-40B4-BE49-F238E27FC236}">
                <a16:creationId xmlns:a16="http://schemas.microsoft.com/office/drawing/2014/main" id="{13BBE6E9-8589-A410-4B95-D1DEC43A5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74" y="105309"/>
            <a:ext cx="6632410" cy="6647381"/>
          </a:xfrm>
          <a:prstGeom prst="rect">
            <a:avLst/>
          </a:prstGeom>
        </p:spPr>
      </p:pic>
      <p:sp>
        <p:nvSpPr>
          <p:cNvPr id="3" name="Rectángulo: esquinas redondeadas 2">
            <a:hlinkClick r:id="rId3" action="ppaction://hlinksldjump"/>
            <a:extLst>
              <a:ext uri="{FF2B5EF4-FFF2-40B4-BE49-F238E27FC236}">
                <a16:creationId xmlns:a16="http://schemas.microsoft.com/office/drawing/2014/main" id="{B00E03BE-7A63-8A05-03FD-A3D838D8D1F5}"/>
              </a:ext>
            </a:extLst>
          </p:cNvPr>
          <p:cNvSpPr/>
          <p:nvPr/>
        </p:nvSpPr>
        <p:spPr>
          <a:xfrm>
            <a:off x="10222565" y="6097597"/>
            <a:ext cx="1760561" cy="655093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VOLVER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91D04C5-3673-9C93-16BA-03D430B2138D}"/>
              </a:ext>
            </a:extLst>
          </p:cNvPr>
          <p:cNvSpPr txBox="1"/>
          <p:nvPr/>
        </p:nvSpPr>
        <p:spPr>
          <a:xfrm>
            <a:off x="1259688" y="2222527"/>
            <a:ext cx="45307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>
                <a:solidFill>
                  <a:schemeClr val="bg1"/>
                </a:solidFill>
              </a:rPr>
              <a:t>¿Por cuales actividades han sido reemplazados el culto pagano en la actualidad?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311B49-8ED0-388E-1132-56C11277DDFD}"/>
              </a:ext>
            </a:extLst>
          </p:cNvPr>
          <p:cNvSpPr txBox="1"/>
          <p:nvPr/>
        </p:nvSpPr>
        <p:spPr>
          <a:xfrm>
            <a:off x="2421251" y="1498998"/>
            <a:ext cx="2207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4000" dirty="0">
                <a:solidFill>
                  <a:schemeClr val="bg1"/>
                </a:solidFill>
                <a:latin typeface="Arial Black" panose="020B0A04020102020204" pitchFamily="34" charset="0"/>
              </a:rPr>
              <a:t>CAP 16</a:t>
            </a:r>
            <a:endParaRPr lang="es-ES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0D7A52-38EC-BA8E-FA3A-527308B93F9F}"/>
              </a:ext>
            </a:extLst>
          </p:cNvPr>
          <p:cNvSpPr txBox="1"/>
          <p:nvPr/>
        </p:nvSpPr>
        <p:spPr>
          <a:xfrm>
            <a:off x="6957389" y="1498998"/>
            <a:ext cx="512859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eriod"/>
            </a:pPr>
            <a:r>
              <a:rPr lang="es-PE" sz="3200" dirty="0"/>
              <a:t>Reuniones y sesiones secretas.</a:t>
            </a:r>
          </a:p>
          <a:p>
            <a:pPr marL="742950" indent="-742950">
              <a:buAutoNum type="alphaLcPeriod"/>
            </a:pPr>
            <a:r>
              <a:rPr lang="es-PE" sz="3200" dirty="0"/>
              <a:t>Obscuridades y prodigios</a:t>
            </a:r>
          </a:p>
          <a:p>
            <a:pPr marL="742950" indent="-742950">
              <a:buAutoNum type="alphaLcPeriod"/>
            </a:pPr>
            <a:r>
              <a:rPr lang="es-PE" sz="3200" dirty="0"/>
              <a:t>Médium espiritista</a:t>
            </a:r>
          </a:p>
          <a:p>
            <a:pPr marL="742950" indent="-742950">
              <a:buAutoNum type="alphaLcPeriod"/>
            </a:pPr>
            <a:r>
              <a:rPr lang="es-PE" sz="3200" dirty="0"/>
              <a:t>Todas son correctas</a:t>
            </a:r>
          </a:p>
          <a:p>
            <a:pPr marL="742950" indent="-742950">
              <a:buAutoNum type="alphaLcPeriod"/>
            </a:pPr>
            <a:r>
              <a:rPr lang="es-PE" sz="3200" dirty="0"/>
              <a:t>A y C son correctas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A1C5F2F-8759-A668-C09E-00BBFB8623BD}"/>
              </a:ext>
            </a:extLst>
          </p:cNvPr>
          <p:cNvSpPr/>
          <p:nvPr/>
        </p:nvSpPr>
        <p:spPr>
          <a:xfrm>
            <a:off x="7663163" y="4002156"/>
            <a:ext cx="3717045" cy="457572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45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RADO">
            <a:extLst>
              <a:ext uri="{FF2B5EF4-FFF2-40B4-BE49-F238E27FC236}">
                <a16:creationId xmlns:a16="http://schemas.microsoft.com/office/drawing/2014/main" id="{00F13D3E-03A5-D23C-6BF2-FAD08D98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953" y="0"/>
            <a:ext cx="6634638" cy="6649614"/>
          </a:xfrm>
          <a:prstGeom prst="rect">
            <a:avLst/>
          </a:prstGeom>
        </p:spPr>
      </p:pic>
      <p:sp>
        <p:nvSpPr>
          <p:cNvPr id="3" name="Rectángulo: esquinas redondeadas 2">
            <a:hlinkClick r:id="rId3" action="ppaction://hlinksldjump"/>
            <a:extLst>
              <a:ext uri="{FF2B5EF4-FFF2-40B4-BE49-F238E27FC236}">
                <a16:creationId xmlns:a16="http://schemas.microsoft.com/office/drawing/2014/main" id="{506862C7-A723-4B39-ACDB-B0FFA7900EF2}"/>
              </a:ext>
            </a:extLst>
          </p:cNvPr>
          <p:cNvSpPr/>
          <p:nvPr/>
        </p:nvSpPr>
        <p:spPr>
          <a:xfrm>
            <a:off x="491320" y="5732059"/>
            <a:ext cx="1760561" cy="655093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VOLVER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5C03DD4-2B58-1258-2FE5-637E13DF1181}"/>
              </a:ext>
            </a:extLst>
          </p:cNvPr>
          <p:cNvSpPr txBox="1"/>
          <p:nvPr/>
        </p:nvSpPr>
        <p:spPr>
          <a:xfrm>
            <a:off x="2342881" y="1985812"/>
            <a:ext cx="45307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>
                <a:solidFill>
                  <a:schemeClr val="bg1"/>
                </a:solidFill>
              </a:rPr>
              <a:t>¿De quien es un símbolo Elías y también su representante?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0684E5A-78AC-1C94-67D8-22699B5B449D}"/>
              </a:ext>
            </a:extLst>
          </p:cNvPr>
          <p:cNvSpPr txBox="1"/>
          <p:nvPr/>
        </p:nvSpPr>
        <p:spPr>
          <a:xfrm>
            <a:off x="3504444" y="1262283"/>
            <a:ext cx="2207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4000" dirty="0">
                <a:solidFill>
                  <a:schemeClr val="bg1"/>
                </a:solidFill>
                <a:latin typeface="Arial Black" panose="020B0A04020102020204" pitchFamily="34" charset="0"/>
              </a:rPr>
              <a:t>CAP 17</a:t>
            </a:r>
            <a:endParaRPr lang="es-ES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BC2B44-CCAE-51F4-0623-825B51B5DAAC}"/>
              </a:ext>
            </a:extLst>
          </p:cNvPr>
          <p:cNvSpPr txBox="1"/>
          <p:nvPr/>
        </p:nvSpPr>
        <p:spPr>
          <a:xfrm>
            <a:off x="8318691" y="1985812"/>
            <a:ext cx="3060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De los santos que no pasarán por la muerte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44639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ERDE">
            <a:extLst>
              <a:ext uri="{FF2B5EF4-FFF2-40B4-BE49-F238E27FC236}">
                <a16:creationId xmlns:a16="http://schemas.microsoft.com/office/drawing/2014/main" id="{6DFA0A1F-D457-ED1D-21BF-1E7F7687F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37" y="48726"/>
            <a:ext cx="6745356" cy="6760548"/>
          </a:xfrm>
          <a:prstGeom prst="rect">
            <a:avLst/>
          </a:prstGeom>
        </p:spPr>
      </p:pic>
      <p:sp>
        <p:nvSpPr>
          <p:cNvPr id="3" name="Rectángulo: esquinas redondeadas 2">
            <a:hlinkClick r:id="rId3" action="ppaction://hlinksldjump"/>
            <a:extLst>
              <a:ext uri="{FF2B5EF4-FFF2-40B4-BE49-F238E27FC236}">
                <a16:creationId xmlns:a16="http://schemas.microsoft.com/office/drawing/2014/main" id="{B6C5734C-36D9-AAE5-DFFD-5D11EABDB1F5}"/>
              </a:ext>
            </a:extLst>
          </p:cNvPr>
          <p:cNvSpPr/>
          <p:nvPr/>
        </p:nvSpPr>
        <p:spPr>
          <a:xfrm>
            <a:off x="10296502" y="5985277"/>
            <a:ext cx="1760561" cy="655093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solidFill>
                  <a:schemeClr val="bg1"/>
                </a:solidFill>
              </a:rPr>
              <a:t>VOLVER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C8AF84-497F-9546-3E37-02BBCA1DA55E}"/>
              </a:ext>
            </a:extLst>
          </p:cNvPr>
          <p:cNvSpPr txBox="1"/>
          <p:nvPr/>
        </p:nvSpPr>
        <p:spPr>
          <a:xfrm>
            <a:off x="1078347" y="2213079"/>
            <a:ext cx="48585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>
                <a:solidFill>
                  <a:schemeClr val="bg1"/>
                </a:solidFill>
              </a:rPr>
              <a:t>Completa, el ________ del pecado está obrando en el ________ de la __________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E950598-F179-CD55-0880-42439ADA33E5}"/>
              </a:ext>
            </a:extLst>
          </p:cNvPr>
          <p:cNvSpPr txBox="1"/>
          <p:nvPr/>
        </p:nvSpPr>
        <p:spPr>
          <a:xfrm>
            <a:off x="2403787" y="1348873"/>
            <a:ext cx="2207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4000" dirty="0">
                <a:solidFill>
                  <a:schemeClr val="bg1"/>
                </a:solidFill>
                <a:latin typeface="Arial Black" panose="020B0A04020102020204" pitchFamily="34" charset="0"/>
              </a:rPr>
              <a:t>CAP 18</a:t>
            </a:r>
            <a:endParaRPr lang="es-ES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03BF0A1-6C2C-C798-A651-2BE5313F6316}"/>
              </a:ext>
            </a:extLst>
          </p:cNvPr>
          <p:cNvSpPr txBox="1"/>
          <p:nvPr/>
        </p:nvSpPr>
        <p:spPr>
          <a:xfrm>
            <a:off x="6928472" y="1203576"/>
            <a:ext cx="512859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eriod"/>
            </a:pPr>
            <a:endParaRPr lang="es-PE" sz="3200" dirty="0"/>
          </a:p>
          <a:p>
            <a:pPr marL="742950" indent="-742950">
              <a:buAutoNum type="alphaLcPeriod"/>
            </a:pPr>
            <a:r>
              <a:rPr lang="es-PE" sz="3200" dirty="0"/>
              <a:t>Resultado – centro - familia</a:t>
            </a:r>
          </a:p>
          <a:p>
            <a:pPr marL="742950" indent="-742950">
              <a:buAutoNum type="alphaLcPeriod"/>
            </a:pPr>
            <a:r>
              <a:rPr lang="es-PE" sz="3200" dirty="0"/>
              <a:t>Veneno – corazón – sociedad</a:t>
            </a:r>
          </a:p>
          <a:p>
            <a:pPr marL="742950" indent="-742950">
              <a:buAutoNum type="alphaLcPeriod"/>
            </a:pPr>
            <a:r>
              <a:rPr lang="es-PE" sz="3200" dirty="0"/>
              <a:t>Cáncer – entorno - humanidad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C2F1BBC-17B2-1DB3-B0B2-9E6C631285A8}"/>
              </a:ext>
            </a:extLst>
          </p:cNvPr>
          <p:cNvSpPr/>
          <p:nvPr/>
        </p:nvSpPr>
        <p:spPr>
          <a:xfrm>
            <a:off x="7662382" y="2736063"/>
            <a:ext cx="3717045" cy="977808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700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zarra">
  <a:themeElements>
    <a:clrScheme name="Pizarr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Pizarra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zarr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TM04033929[[fn=Pizarra]]</Template>
  <TotalTime>183</TotalTime>
  <Words>317</Words>
  <Application>Microsoft Office PowerPoint</Application>
  <PresentationFormat>Panorámica</PresentationFormat>
  <Paragraphs>60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 Black</vt:lpstr>
      <vt:lpstr>Calisto MT</vt:lpstr>
      <vt:lpstr>Wingdings 2</vt:lpstr>
      <vt:lpstr>Pizarra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Sayuri Sánchez</dc:creator>
  <cp:lastModifiedBy>Sayuri Sánchez</cp:lastModifiedBy>
  <cp:revision>2</cp:revision>
  <dcterms:created xsi:type="dcterms:W3CDTF">2023-07-14T15:17:54Z</dcterms:created>
  <dcterms:modified xsi:type="dcterms:W3CDTF">2023-07-14T19:48:52Z</dcterms:modified>
</cp:coreProperties>
</file>