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428350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218022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14428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40840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190100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300539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33014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2891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406824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405698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488BB2-77F2-40AD-8335-1942421C6FE1}" type="datetimeFigureOut">
              <a:rPr lang="es-CO" smtClean="0"/>
              <a:t>11/09/2014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4EF04CC-164B-47D8-8B52-7EB574F13F1E}" type="slidenum">
              <a:rPr lang="es-CO" smtClean="0"/>
              <a:t>‹Nº›</a:t>
            </a:fld>
            <a:endParaRPr lang="es-CO"/>
          </a:p>
        </p:txBody>
      </p:sp>
    </p:spTree>
    <p:extLst>
      <p:ext uri="{BB962C8B-B14F-4D97-AF65-F5344CB8AC3E}">
        <p14:creationId xmlns:p14="http://schemas.microsoft.com/office/powerpoint/2010/main" val="72714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88BB2-77F2-40AD-8335-1942421C6FE1}" type="datetimeFigureOut">
              <a:rPr lang="es-CO" smtClean="0"/>
              <a:t>11/09/2014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F04CC-164B-47D8-8B52-7EB574F13F1E}" type="slidenum">
              <a:rPr lang="es-CO" smtClean="0"/>
              <a:t>‹Nº›</a:t>
            </a:fld>
            <a:endParaRPr lang="es-CO"/>
          </a:p>
        </p:txBody>
      </p:sp>
    </p:spTree>
    <p:extLst>
      <p:ext uri="{BB962C8B-B14F-4D97-AF65-F5344CB8AC3E}">
        <p14:creationId xmlns:p14="http://schemas.microsoft.com/office/powerpoint/2010/main" val="21266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332656"/>
            <a:ext cx="7772400" cy="1470025"/>
          </a:xfrm>
          <a:solidFill>
            <a:schemeClr val="accent6">
              <a:lumMod val="60000"/>
              <a:lumOff val="40000"/>
            </a:schemeClr>
          </a:solidFill>
        </p:spPr>
        <p:txBody>
          <a:bodyPr>
            <a:normAutofit fontScale="90000"/>
          </a:bodyPr>
          <a:lstStyle/>
          <a:p>
            <a:r>
              <a:rPr lang="es-CO" sz="4800" b="1" dirty="0" smtClean="0"/>
              <a:t>PARA </a:t>
            </a:r>
            <a:r>
              <a:rPr lang="es-CO" sz="4800" b="1" dirty="0" smtClean="0"/>
              <a:t>JÓVENES </a:t>
            </a:r>
            <a:r>
              <a:rPr lang="es-CO" sz="4800" b="1" dirty="0" smtClean="0"/>
              <a:t>Y ADULTOS: </a:t>
            </a:r>
            <a:br>
              <a:rPr lang="es-CO" sz="4800" b="1" dirty="0" smtClean="0"/>
            </a:br>
            <a:r>
              <a:rPr lang="es-CO" sz="4800" b="1" dirty="0" smtClean="0">
                <a:solidFill>
                  <a:srgbClr val="0070C0"/>
                </a:solidFill>
                <a:latin typeface="Baskerville Old Face" pitchFamily="18" charset="0"/>
              </a:rPr>
              <a:t>¿</a:t>
            </a:r>
            <a:r>
              <a:rPr lang="es-CO" b="1" dirty="0" smtClean="0">
                <a:solidFill>
                  <a:srgbClr val="0070C0"/>
                </a:solidFill>
                <a:latin typeface="Baskerville Old Face" pitchFamily="18" charset="0"/>
              </a:rPr>
              <a:t>SABÍAS QUE?  N°4</a:t>
            </a:r>
            <a:endParaRPr lang="es-CO" b="1" dirty="0">
              <a:solidFill>
                <a:srgbClr val="0070C0"/>
              </a:solidFill>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5328592" cy="4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0130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a:normAutofit fontScale="90000"/>
          </a:bodyPr>
          <a:lstStyle/>
          <a:p>
            <a:r>
              <a:rPr lang="es-CO" i="1" dirty="0" smtClean="0">
                <a:solidFill>
                  <a:schemeClr val="bg1"/>
                </a:solidFill>
                <a:effectLst>
                  <a:outerShdw blurRad="38100" dist="38100" dir="2700000" algn="tl">
                    <a:srgbClr val="000000">
                      <a:alpha val="43137"/>
                    </a:srgbClr>
                  </a:outerShdw>
                </a:effectLst>
                <a:latin typeface="Agency FB" pitchFamily="34" charset="0"/>
              </a:rPr>
              <a:t>¿Sabe usted cual es el único libro de la Biblia que manifiesta una bendición a los que lo leen?</a:t>
            </a:r>
            <a:endParaRPr lang="es-CO" i="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467544" y="1988840"/>
            <a:ext cx="4978896" cy="4525963"/>
          </a:xfrm>
        </p:spPr>
        <p:txBody>
          <a:bodyPr>
            <a:normAutofit/>
          </a:bodyPr>
          <a:lstStyle/>
          <a:p>
            <a:pPr marL="0" indent="0" algn="ctr">
              <a:buNone/>
            </a:pPr>
            <a:r>
              <a:rPr lang="es-CO" sz="3600" dirty="0"/>
              <a:t>Apocalipsis es el </a:t>
            </a:r>
            <a:r>
              <a:rPr lang="es-CO" sz="3600" dirty="0" smtClean="0"/>
              <a:t>único </a:t>
            </a:r>
            <a:r>
              <a:rPr lang="es-CO" sz="3600" dirty="0"/>
              <a:t>libro de la Biblia que dice que eres Bienaventurado si lo lees. </a:t>
            </a:r>
            <a:r>
              <a:rPr lang="es-CO" sz="3600" b="1" dirty="0">
                <a:solidFill>
                  <a:srgbClr val="0070C0"/>
                </a:solidFill>
              </a:rPr>
              <a:t>Apocalipsis </a:t>
            </a:r>
            <a:r>
              <a:rPr lang="es-CO" sz="3600" b="1" dirty="0" smtClean="0">
                <a:solidFill>
                  <a:srgbClr val="0070C0"/>
                </a:solidFill>
              </a:rPr>
              <a:t>1:3 </a:t>
            </a:r>
            <a:r>
              <a:rPr lang="es-CO" sz="3600" dirty="0" smtClean="0"/>
              <a:t>dice:</a:t>
            </a:r>
            <a:r>
              <a:rPr lang="es-CO" sz="3600" dirty="0" smtClean="0">
                <a:solidFill>
                  <a:srgbClr val="0070C0"/>
                </a:solidFill>
              </a:rPr>
              <a:t> </a:t>
            </a:r>
            <a:r>
              <a:rPr lang="es-CO" sz="3600" b="1" dirty="0"/>
              <a:t>"Bienaventurado el que lee las palabras de esta </a:t>
            </a:r>
            <a:r>
              <a:rPr lang="es-CO" sz="3600" b="1" dirty="0" smtClean="0"/>
              <a:t>profecía".</a:t>
            </a:r>
            <a:endParaRPr lang="es-CO"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132856"/>
            <a:ext cx="324036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580112" y="4581128"/>
            <a:ext cx="3530066" cy="2031325"/>
          </a:xfrm>
          <a:prstGeom prst="rect">
            <a:avLst/>
          </a:prstGeom>
        </p:spPr>
        <p:txBody>
          <a:bodyPr wrap="square">
            <a:spAutoFit/>
          </a:bodyPr>
          <a:lstStyle/>
          <a:p>
            <a:pPr algn="ctr"/>
            <a:r>
              <a:rPr lang="es-CO" b="1" dirty="0"/>
              <a:t>En lugar de ser un libro de terror, como muchos </a:t>
            </a:r>
            <a:r>
              <a:rPr lang="es-CO" b="1" dirty="0" smtClean="0"/>
              <a:t>creen, </a:t>
            </a:r>
            <a:r>
              <a:rPr lang="es-CO" b="1" dirty="0"/>
              <a:t>es un libro de esperanza, que nos habla del Dragón, y como a </a:t>
            </a:r>
            <a:r>
              <a:rPr lang="es-CO" b="1" dirty="0" smtClean="0"/>
              <a:t>través </a:t>
            </a:r>
            <a:r>
              <a:rPr lang="es-CO" b="1" dirty="0"/>
              <a:t>del Cordero y del Espíritu Santo lo podemos vencer</a:t>
            </a:r>
            <a:r>
              <a:rPr lang="es-CO" b="1" dirty="0" smtClean="0"/>
              <a:t>. Y que Cristo muy pronto vendrá. Amen.</a:t>
            </a:r>
            <a:endParaRPr lang="es-CO" b="1" dirty="0"/>
          </a:p>
        </p:txBody>
      </p:sp>
    </p:spTree>
    <p:extLst>
      <p:ext uri="{BB962C8B-B14F-4D97-AF65-F5344CB8AC3E}">
        <p14:creationId xmlns:p14="http://schemas.microsoft.com/office/powerpoint/2010/main" val="27428882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latin typeface="Agency FB" pitchFamily="34" charset="0"/>
              </a:rPr>
              <a:t>¿Sabe usted quienes eran los</a:t>
            </a:r>
            <a:br>
              <a:rPr lang="es-CO" b="1" dirty="0" smtClean="0">
                <a:latin typeface="Agency FB" pitchFamily="34" charset="0"/>
              </a:rPr>
            </a:br>
            <a:r>
              <a:rPr lang="es-CO" b="1" dirty="0" smtClean="0">
                <a:latin typeface="Agency FB" pitchFamily="34" charset="0"/>
              </a:rPr>
              <a:t> «hermanos de Jesús?</a:t>
            </a:r>
            <a:endParaRPr lang="es-CO" b="1" dirty="0">
              <a:latin typeface="Agency FB" pitchFamily="34" charset="0"/>
            </a:endParaRPr>
          </a:p>
        </p:txBody>
      </p:sp>
      <p:sp>
        <p:nvSpPr>
          <p:cNvPr id="3" name="2 Marcador de contenido"/>
          <p:cNvSpPr>
            <a:spLocks noGrp="1"/>
          </p:cNvSpPr>
          <p:nvPr>
            <p:ph idx="1"/>
          </p:nvPr>
        </p:nvSpPr>
        <p:spPr>
          <a:xfrm>
            <a:off x="457200" y="1772816"/>
            <a:ext cx="5770984" cy="3268960"/>
          </a:xfrm>
        </p:spPr>
        <p:txBody>
          <a:bodyPr>
            <a:normAutofit fontScale="85000" lnSpcReduction="20000"/>
          </a:bodyPr>
          <a:lstStyle/>
          <a:p>
            <a:pPr marL="0" indent="0">
              <a:buNone/>
            </a:pPr>
            <a:r>
              <a:rPr lang="es-CO" dirty="0" smtClean="0">
                <a:solidFill>
                  <a:srgbClr val="0070C0"/>
                </a:solidFill>
              </a:rPr>
              <a:t>Mat.12:46</a:t>
            </a:r>
            <a:r>
              <a:rPr lang="es-CO" dirty="0" smtClean="0"/>
              <a:t> dice:  «</a:t>
            </a:r>
            <a:r>
              <a:rPr lang="es-CO" dirty="0" smtClean="0">
                <a:latin typeface="Agency FB" pitchFamily="34" charset="0"/>
              </a:rPr>
              <a:t>Mientras </a:t>
            </a:r>
            <a:r>
              <a:rPr lang="es-CO" dirty="0">
                <a:latin typeface="Agency FB" pitchFamily="34" charset="0"/>
              </a:rPr>
              <a:t>él aún hablaba a la gente, he aquí su madre y sus </a:t>
            </a:r>
            <a:r>
              <a:rPr lang="es-CO" u="sng" dirty="0">
                <a:latin typeface="Agency FB" pitchFamily="34" charset="0"/>
              </a:rPr>
              <a:t>hermanos</a:t>
            </a:r>
            <a:r>
              <a:rPr lang="es-CO" dirty="0">
                <a:latin typeface="Agency FB" pitchFamily="34" charset="0"/>
              </a:rPr>
              <a:t> estaban afuera, y le </a:t>
            </a:r>
            <a:r>
              <a:rPr lang="es-CO" dirty="0" smtClean="0">
                <a:latin typeface="Agency FB" pitchFamily="34" charset="0"/>
              </a:rPr>
              <a:t>querían hablar</a:t>
            </a:r>
            <a:r>
              <a:rPr lang="es-CO" dirty="0" smtClean="0"/>
              <a:t>».</a:t>
            </a:r>
          </a:p>
          <a:p>
            <a:pPr marL="0" indent="0">
              <a:buNone/>
            </a:pPr>
            <a:r>
              <a:rPr lang="es-CO" dirty="0" smtClean="0"/>
              <a:t>En los tiempos Bíblicos a los familiares cercanos se les llamaba «hermanos» </a:t>
            </a:r>
            <a:r>
              <a:rPr lang="es-CO" dirty="0" smtClean="0">
                <a:solidFill>
                  <a:srgbClr val="0070C0"/>
                </a:solidFill>
              </a:rPr>
              <a:t>Génesis 13:8 </a:t>
            </a:r>
            <a:r>
              <a:rPr lang="es-CO" dirty="0" smtClean="0"/>
              <a:t>dice: </a:t>
            </a:r>
            <a:r>
              <a:rPr lang="es-CO" dirty="0"/>
              <a:t>"Entonces</a:t>
            </a:r>
            <a:r>
              <a:rPr lang="es-CO" dirty="0">
                <a:solidFill>
                  <a:srgbClr val="0070C0"/>
                </a:solidFill>
              </a:rPr>
              <a:t> </a:t>
            </a:r>
            <a:r>
              <a:rPr lang="es-CO" dirty="0"/>
              <a:t>Abram dijo a Lot: </a:t>
            </a:r>
            <a:r>
              <a:rPr lang="es-CO" dirty="0">
                <a:latin typeface="Agency FB" pitchFamily="34" charset="0"/>
              </a:rPr>
              <a:t>No haya ahora altercado entre nosotros dos, entre mis pastores y los tuyos, porque somos </a:t>
            </a:r>
            <a:r>
              <a:rPr lang="es-CO" b="1" u="sng" dirty="0">
                <a:latin typeface="Agency FB" pitchFamily="34" charset="0"/>
              </a:rPr>
              <a:t>hermanos</a:t>
            </a:r>
            <a:r>
              <a:rPr lang="es-CO" dirty="0"/>
              <a:t>". </a:t>
            </a:r>
            <a:endParaRPr lang="es-CO"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16832"/>
            <a:ext cx="273630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27584" y="5373216"/>
            <a:ext cx="7272808" cy="954107"/>
          </a:xfrm>
          <a:prstGeom prst="rect">
            <a:avLst/>
          </a:prstGeom>
        </p:spPr>
        <p:txBody>
          <a:bodyPr wrap="square">
            <a:spAutoFit/>
          </a:bodyPr>
          <a:lstStyle/>
          <a:p>
            <a:pPr algn="ctr"/>
            <a:r>
              <a:rPr lang="es-CO" sz="2800" dirty="0"/>
              <a:t>Lot era sobrino de Abrahán, hijo de Harán hermano de Abram. Lea </a:t>
            </a:r>
            <a:r>
              <a:rPr lang="es-CO" sz="2800" dirty="0">
                <a:solidFill>
                  <a:srgbClr val="0070C0"/>
                </a:solidFill>
              </a:rPr>
              <a:t>(Gén.11: 27-31). </a:t>
            </a:r>
          </a:p>
        </p:txBody>
      </p:sp>
    </p:spTree>
    <p:extLst>
      <p:ext uri="{BB962C8B-B14F-4D97-AF65-F5344CB8AC3E}">
        <p14:creationId xmlns:p14="http://schemas.microsoft.com/office/powerpoint/2010/main" val="788659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blipFill>
            <a:blip r:embed="rId2"/>
            <a:tile tx="0" ty="0" sx="100000" sy="100000" flip="none" algn="tl"/>
          </a:blipFill>
        </p:spPr>
        <p:txBody>
          <a:bodyPr>
            <a:normAutofit fontScale="90000"/>
          </a:bodyPr>
          <a:lstStyle/>
          <a:p>
            <a:r>
              <a:rPr lang="es-CO" b="1" dirty="0" smtClean="0">
                <a:latin typeface="Agency FB" pitchFamily="34" charset="0"/>
              </a:rPr>
              <a:t>La pregunta es: ¿Quiénes eran estos que se llamaban «hermanos de Jesús»?</a:t>
            </a:r>
            <a:endParaRPr lang="es-CO" b="1" dirty="0">
              <a:latin typeface="Agency FB" pitchFamily="34" charset="0"/>
            </a:endParaRPr>
          </a:p>
        </p:txBody>
      </p:sp>
      <p:sp>
        <p:nvSpPr>
          <p:cNvPr id="3" name="2 Marcador de contenido"/>
          <p:cNvSpPr>
            <a:spLocks noGrp="1"/>
          </p:cNvSpPr>
          <p:nvPr>
            <p:ph idx="1"/>
          </p:nvPr>
        </p:nvSpPr>
        <p:spPr>
          <a:xfrm>
            <a:off x="179512" y="1600200"/>
            <a:ext cx="8856984" cy="5257800"/>
          </a:xfrm>
        </p:spPr>
        <p:txBody>
          <a:bodyPr>
            <a:normAutofit fontScale="85000" lnSpcReduction="20000"/>
          </a:bodyPr>
          <a:lstStyle/>
          <a:p>
            <a:pPr marL="0" indent="0" algn="ctr">
              <a:buNone/>
            </a:pPr>
            <a:r>
              <a:rPr lang="es-CO" sz="3600" b="1" u="sng" dirty="0" smtClean="0"/>
              <a:t>Parecería </a:t>
            </a:r>
            <a:r>
              <a:rPr lang="es-CO" sz="3600" b="1" u="sng" dirty="0"/>
              <a:t>que los Evangelios sugieren que se trata de hijos de José tenidos en un matrimonio anterior. </a:t>
            </a:r>
            <a:endParaRPr lang="es-CO" sz="3600" b="1" u="sng" dirty="0" smtClean="0"/>
          </a:p>
          <a:p>
            <a:pPr marL="0" indent="0" algn="ctr">
              <a:buNone/>
            </a:pPr>
            <a:r>
              <a:rPr lang="es-CO" dirty="0" smtClean="0"/>
              <a:t>(</a:t>
            </a:r>
            <a:r>
              <a:rPr lang="es-CO" sz="3300" b="1" dirty="0" smtClean="0">
                <a:solidFill>
                  <a:srgbClr val="FF0000"/>
                </a:solidFill>
              </a:rPr>
              <a:t>1</a:t>
            </a:r>
            <a:r>
              <a:rPr lang="es-CO" dirty="0" smtClean="0"/>
              <a:t>). El </a:t>
            </a:r>
            <a:r>
              <a:rPr lang="es-CO" dirty="0"/>
              <a:t>que Jesús confiara a su madre al cuidado de Juan </a:t>
            </a:r>
            <a:r>
              <a:rPr lang="es-CO" dirty="0">
                <a:solidFill>
                  <a:srgbClr val="0070C0"/>
                </a:solidFill>
              </a:rPr>
              <a:t>(</a:t>
            </a:r>
            <a:r>
              <a:rPr lang="es-CO" dirty="0" smtClean="0">
                <a:solidFill>
                  <a:srgbClr val="0070C0"/>
                </a:solidFill>
              </a:rPr>
              <a:t>Juan19:26-27</a:t>
            </a:r>
            <a:r>
              <a:rPr lang="es-CO" dirty="0">
                <a:solidFill>
                  <a:srgbClr val="0070C0"/>
                </a:solidFill>
              </a:rPr>
              <a:t>) </a:t>
            </a:r>
            <a:r>
              <a:rPr lang="es-CO" dirty="0"/>
              <a:t>podría indicar que los hermanos (y las hermanas) de Jesús no eran hijos de María</a:t>
            </a:r>
            <a:r>
              <a:rPr lang="es-CO" dirty="0" smtClean="0"/>
              <a:t>.</a:t>
            </a:r>
          </a:p>
          <a:p>
            <a:pPr marL="0" indent="0" algn="ctr">
              <a:buNone/>
            </a:pPr>
            <a:r>
              <a:rPr lang="es-CO" dirty="0" smtClean="0"/>
              <a:t> (</a:t>
            </a:r>
            <a:r>
              <a:rPr lang="es-CO" sz="3300" b="1" dirty="0" smtClean="0">
                <a:solidFill>
                  <a:srgbClr val="FF0000"/>
                </a:solidFill>
              </a:rPr>
              <a:t>2</a:t>
            </a:r>
            <a:r>
              <a:rPr lang="es-CO" dirty="0" smtClean="0"/>
              <a:t>). Por </a:t>
            </a:r>
            <a:r>
              <a:rPr lang="es-CO" dirty="0"/>
              <a:t>su proceder para con Jesús y por la forma en que lo consideraban, parecería que eran mayores que él. Intentaron impedir su obra  </a:t>
            </a:r>
            <a:r>
              <a:rPr lang="es-CO" dirty="0" smtClean="0">
                <a:solidFill>
                  <a:srgbClr val="0070C0"/>
                </a:solidFill>
              </a:rPr>
              <a:t>(Mar.3:21</a:t>
            </a:r>
            <a:r>
              <a:rPr lang="es-CO" dirty="0">
                <a:solidFill>
                  <a:srgbClr val="0070C0"/>
                </a:solidFill>
              </a:rPr>
              <a:t>), </a:t>
            </a:r>
            <a:r>
              <a:rPr lang="es-CO" dirty="0"/>
              <a:t>le hablaron con palabras hirientes </a:t>
            </a:r>
            <a:r>
              <a:rPr lang="es-CO" dirty="0">
                <a:solidFill>
                  <a:srgbClr val="0070C0"/>
                </a:solidFill>
              </a:rPr>
              <a:t>(</a:t>
            </a:r>
            <a:r>
              <a:rPr lang="es-CO" dirty="0" smtClean="0">
                <a:solidFill>
                  <a:srgbClr val="0070C0"/>
                </a:solidFill>
              </a:rPr>
              <a:t>Juan 7:3-4</a:t>
            </a:r>
            <a:r>
              <a:rPr lang="es-CO" dirty="0">
                <a:solidFill>
                  <a:srgbClr val="0070C0"/>
                </a:solidFill>
              </a:rPr>
              <a:t>) </a:t>
            </a:r>
            <a:r>
              <a:rPr lang="es-CO" dirty="0"/>
              <a:t>y en otras formas interfirieron su misión </a:t>
            </a:r>
            <a:r>
              <a:rPr lang="es-CO" dirty="0" smtClean="0">
                <a:solidFill>
                  <a:srgbClr val="0070C0"/>
                </a:solidFill>
              </a:rPr>
              <a:t>(Mar.3:31</a:t>
            </a:r>
            <a:r>
              <a:rPr lang="es-CO" dirty="0">
                <a:solidFill>
                  <a:srgbClr val="0070C0"/>
                </a:solidFill>
              </a:rPr>
              <a:t>), </a:t>
            </a:r>
            <a:r>
              <a:rPr lang="es-CO" dirty="0"/>
              <a:t>como sólo se habrían atrevido a hacerlo hermanos mayores. </a:t>
            </a:r>
            <a:endParaRPr lang="es-CO" dirty="0" smtClean="0"/>
          </a:p>
          <a:p>
            <a:pPr marL="0" indent="0" algn="ctr">
              <a:buNone/>
            </a:pPr>
            <a:r>
              <a:rPr lang="es-CO" dirty="0" smtClean="0"/>
              <a:t>(</a:t>
            </a:r>
            <a:r>
              <a:rPr lang="es-CO" sz="3300" b="1" dirty="0" smtClean="0">
                <a:solidFill>
                  <a:srgbClr val="FF0000"/>
                </a:solidFill>
              </a:rPr>
              <a:t>3</a:t>
            </a:r>
            <a:r>
              <a:rPr lang="es-CO" dirty="0" smtClean="0"/>
              <a:t>). Tanto </a:t>
            </a:r>
            <a:r>
              <a:rPr lang="es-CO" dirty="0"/>
              <a:t>Elena de White, como la tradición cristiana, afirman que los hermanos eran hijos de José pero no de María </a:t>
            </a:r>
            <a:r>
              <a:rPr lang="es-CO" b="1" dirty="0">
                <a:solidFill>
                  <a:srgbClr val="0070C0"/>
                </a:solidFill>
              </a:rPr>
              <a:t>(DTG 65-66, 69, 288).</a:t>
            </a:r>
          </a:p>
        </p:txBody>
      </p:sp>
    </p:spTree>
    <p:extLst>
      <p:ext uri="{BB962C8B-B14F-4D97-AF65-F5344CB8AC3E}">
        <p14:creationId xmlns:p14="http://schemas.microsoft.com/office/powerpoint/2010/main" val="18239335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normAutofit fontScale="90000"/>
          </a:bodyPr>
          <a:lstStyle/>
          <a:p>
            <a:r>
              <a:rPr lang="es-CO" b="1" i="1" dirty="0" smtClean="0">
                <a:latin typeface="Agency FB" pitchFamily="34" charset="0"/>
              </a:rPr>
              <a:t>¿Sabe usted que el apóstol Pablo escribió 4 epístolas a los corintios?</a:t>
            </a:r>
            <a:endParaRPr lang="es-CO" b="1" i="1" dirty="0">
              <a:latin typeface="Agency FB" pitchFamily="34" charset="0"/>
            </a:endParaRPr>
          </a:p>
        </p:txBody>
      </p:sp>
      <p:sp>
        <p:nvSpPr>
          <p:cNvPr id="3" name="2 Marcador de contenido"/>
          <p:cNvSpPr>
            <a:spLocks noGrp="1"/>
          </p:cNvSpPr>
          <p:nvPr>
            <p:ph idx="1"/>
          </p:nvPr>
        </p:nvSpPr>
        <p:spPr>
          <a:xfrm>
            <a:off x="457200" y="1600200"/>
            <a:ext cx="8229600" cy="4997152"/>
          </a:xfrm>
        </p:spPr>
        <p:txBody>
          <a:bodyPr>
            <a:normAutofit/>
          </a:bodyPr>
          <a:lstStyle/>
          <a:p>
            <a:pPr marL="0" indent="0" algn="ctr">
              <a:buNone/>
            </a:pPr>
            <a:r>
              <a:rPr lang="es-CO" dirty="0"/>
              <a:t>El </a:t>
            </a:r>
            <a:r>
              <a:rPr lang="es-CO" dirty="0" smtClean="0"/>
              <a:t>Apóstol </a:t>
            </a:r>
            <a:r>
              <a:rPr lang="es-CO" dirty="0"/>
              <a:t>Pablo escribió 4 epístolas a los corintios, de las cuales se conservan </a:t>
            </a:r>
            <a:r>
              <a:rPr lang="es-CO" dirty="0" smtClean="0"/>
              <a:t>dos. Escribió </a:t>
            </a:r>
            <a:r>
              <a:rPr lang="es-CO" dirty="0"/>
              <a:t>la primera la cual </a:t>
            </a:r>
            <a:r>
              <a:rPr lang="es-CO" b="1" u="sng" dirty="0"/>
              <a:t>no tenemos </a:t>
            </a:r>
            <a:r>
              <a:rPr lang="es-CO" b="1" dirty="0">
                <a:solidFill>
                  <a:srgbClr val="0070C0"/>
                </a:solidFill>
              </a:rPr>
              <a:t>(1 </a:t>
            </a:r>
            <a:r>
              <a:rPr lang="es-CO" b="1" dirty="0" smtClean="0">
                <a:solidFill>
                  <a:srgbClr val="0070C0"/>
                </a:solidFill>
              </a:rPr>
              <a:t>Cor.5.9</a:t>
            </a:r>
            <a:r>
              <a:rPr lang="es-CO" b="1" dirty="0">
                <a:solidFill>
                  <a:srgbClr val="0070C0"/>
                </a:solidFill>
              </a:rPr>
              <a:t>). </a:t>
            </a:r>
            <a:endParaRPr lang="es-CO" b="1" dirty="0" smtClean="0">
              <a:solidFill>
                <a:srgbClr val="0070C0"/>
              </a:solidFill>
            </a:endParaRPr>
          </a:p>
          <a:p>
            <a:pPr marL="0" indent="0" algn="ctr">
              <a:buNone/>
            </a:pPr>
            <a:r>
              <a:rPr lang="es-CO" dirty="0" smtClean="0"/>
              <a:t>Después </a:t>
            </a:r>
            <a:r>
              <a:rPr lang="es-CO" dirty="0"/>
              <a:t>los </a:t>
            </a:r>
            <a:r>
              <a:rPr lang="es-CO" dirty="0" smtClean="0"/>
              <a:t>corintios le </a:t>
            </a:r>
            <a:r>
              <a:rPr lang="es-CO" dirty="0"/>
              <a:t>escribieron una a él </a:t>
            </a:r>
            <a:r>
              <a:rPr lang="es-CO" dirty="0" smtClean="0"/>
              <a:t>haciéndole </a:t>
            </a:r>
            <a:r>
              <a:rPr lang="es-CO" dirty="0"/>
              <a:t>preguntas sobre el matrimonio, las viandas ofrecidas a los ídolos, la </a:t>
            </a:r>
            <a:r>
              <a:rPr lang="es-CO" dirty="0" smtClean="0"/>
              <a:t>resurrección, </a:t>
            </a:r>
            <a:r>
              <a:rPr lang="es-CO" dirty="0"/>
              <a:t>etc. Entonces el les mandó la que </a:t>
            </a:r>
            <a:r>
              <a:rPr lang="es-CO" b="1" u="sng" dirty="0"/>
              <a:t>hoy tenemos como </a:t>
            </a:r>
            <a:r>
              <a:rPr lang="es-CO" b="1" u="sng" dirty="0">
                <a:solidFill>
                  <a:srgbClr val="0070C0"/>
                </a:solidFill>
              </a:rPr>
              <a:t>1 Corintios </a:t>
            </a:r>
            <a:r>
              <a:rPr lang="es-CO" b="1" u="sng" dirty="0"/>
              <a:t>en nuestras B</a:t>
            </a:r>
            <a:r>
              <a:rPr lang="es-CO" b="1" u="sng" dirty="0" smtClean="0"/>
              <a:t>iblias.</a:t>
            </a:r>
            <a:endParaRPr lang="es-CO" b="1" u="sng" dirty="0"/>
          </a:p>
          <a:p>
            <a:endParaRPr lang="es-CO" dirty="0" smtClean="0"/>
          </a:p>
        </p:txBody>
      </p:sp>
    </p:spTree>
    <p:extLst>
      <p:ext uri="{BB962C8B-B14F-4D97-AF65-F5344CB8AC3E}">
        <p14:creationId xmlns:p14="http://schemas.microsoft.com/office/powerpoint/2010/main" val="8330615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6632"/>
            <a:ext cx="8229600" cy="6552728"/>
          </a:xfrm>
        </p:spPr>
        <p:txBody>
          <a:bodyPr>
            <a:normAutofit lnSpcReduction="10000"/>
          </a:bodyPr>
          <a:lstStyle/>
          <a:p>
            <a:pPr marL="0" indent="0" algn="ctr">
              <a:buNone/>
            </a:pPr>
            <a:r>
              <a:rPr lang="es-CO" dirty="0"/>
              <a:t>Después le llegaron malas noticias sobre la marcha de las cosas en la iglesia de los Corintios. Algunos miembros de la iglesia estaban en contra del ministerios de Pablo.</a:t>
            </a:r>
          </a:p>
          <a:p>
            <a:endParaRPr lang="es-CO" dirty="0" smtClean="0"/>
          </a:p>
          <a:p>
            <a:pPr marL="0" indent="0" algn="ctr">
              <a:buNone/>
            </a:pPr>
            <a:r>
              <a:rPr lang="es-CO" dirty="0" smtClean="0"/>
              <a:t>El </a:t>
            </a:r>
            <a:r>
              <a:rPr lang="es-CO" dirty="0"/>
              <a:t>escribió </a:t>
            </a:r>
            <a:r>
              <a:rPr lang="es-CO" dirty="0" smtClean="0"/>
              <a:t>ésta </a:t>
            </a:r>
            <a:r>
              <a:rPr lang="es-CO" dirty="0"/>
              <a:t>en lágrimas </a:t>
            </a:r>
            <a:r>
              <a:rPr lang="es-CO" dirty="0">
                <a:solidFill>
                  <a:srgbClr val="0070C0"/>
                </a:solidFill>
              </a:rPr>
              <a:t>(2 Co. 2.3) </a:t>
            </a:r>
            <a:r>
              <a:rPr lang="es-CO" b="1" u="sng" dirty="0"/>
              <a:t>la cual no tenemos</a:t>
            </a:r>
            <a:r>
              <a:rPr lang="es-CO" dirty="0"/>
              <a:t>. Fue tan severa que hasta se arrepintió de haberla escrito </a:t>
            </a:r>
            <a:r>
              <a:rPr lang="es-CO" dirty="0">
                <a:solidFill>
                  <a:srgbClr val="0070C0"/>
                </a:solidFill>
              </a:rPr>
              <a:t>(2 Co. 7.8</a:t>
            </a:r>
            <a:r>
              <a:rPr lang="es-CO" dirty="0" smtClean="0">
                <a:solidFill>
                  <a:srgbClr val="0070C0"/>
                </a:solidFill>
              </a:rPr>
              <a:t>).</a:t>
            </a:r>
          </a:p>
          <a:p>
            <a:pPr marL="0" indent="0">
              <a:buNone/>
            </a:pPr>
            <a:r>
              <a:rPr lang="es-CO" dirty="0" smtClean="0">
                <a:solidFill>
                  <a:srgbClr val="0070C0"/>
                </a:solidFill>
              </a:rPr>
              <a:t> </a:t>
            </a:r>
          </a:p>
          <a:p>
            <a:pPr marL="0" indent="0" algn="ctr">
              <a:buNone/>
            </a:pPr>
            <a:r>
              <a:rPr lang="es-CO" dirty="0" smtClean="0"/>
              <a:t>Pero </a:t>
            </a:r>
            <a:r>
              <a:rPr lang="es-CO" dirty="0"/>
              <a:t>dejó buenas consecuencias a la iglesia, en vista de esto Pablo escribió una cuarta carta la que </a:t>
            </a:r>
            <a:r>
              <a:rPr lang="es-CO" b="1" u="sng" dirty="0"/>
              <a:t>hoy tenemos </a:t>
            </a:r>
            <a:r>
              <a:rPr lang="es-CO" dirty="0"/>
              <a:t>como </a:t>
            </a:r>
            <a:r>
              <a:rPr lang="es-CO" dirty="0">
                <a:solidFill>
                  <a:srgbClr val="0070C0"/>
                </a:solidFill>
              </a:rPr>
              <a:t>2 Corintios</a:t>
            </a:r>
            <a:r>
              <a:rPr lang="es-CO" dirty="0"/>
              <a:t> la cual envió </a:t>
            </a:r>
            <a:r>
              <a:rPr lang="es-CO" dirty="0" smtClean="0"/>
              <a:t>con </a:t>
            </a:r>
            <a:r>
              <a:rPr lang="es-CO" dirty="0"/>
              <a:t>Tito a la iglesia</a:t>
            </a:r>
            <a:r>
              <a:rPr lang="es-CO" dirty="0" smtClean="0"/>
              <a:t>.</a:t>
            </a:r>
            <a:endParaRPr lang="es-CO" dirty="0"/>
          </a:p>
        </p:txBody>
      </p:sp>
    </p:spTree>
    <p:extLst>
      <p:ext uri="{BB962C8B-B14F-4D97-AF65-F5344CB8AC3E}">
        <p14:creationId xmlns:p14="http://schemas.microsoft.com/office/powerpoint/2010/main" val="7596661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normAutofit fontScale="90000"/>
          </a:bodyPr>
          <a:lstStyle/>
          <a:p>
            <a:r>
              <a:rPr lang="es-CO" b="1" i="1" dirty="0" smtClean="0">
                <a:latin typeface="Agency FB" pitchFamily="34" charset="0"/>
              </a:rPr>
              <a:t>¿Sabe usted que fueron escritas 2 cartas a los Efesios?</a:t>
            </a:r>
            <a:endParaRPr lang="es-CO" b="1" i="1" dirty="0">
              <a:latin typeface="Agency FB" pitchFamily="34" charset="0"/>
            </a:endParaRPr>
          </a:p>
        </p:txBody>
      </p:sp>
      <p:sp>
        <p:nvSpPr>
          <p:cNvPr id="3" name="2 Marcador de contenido"/>
          <p:cNvSpPr>
            <a:spLocks noGrp="1"/>
          </p:cNvSpPr>
          <p:nvPr>
            <p:ph idx="1"/>
          </p:nvPr>
        </p:nvSpPr>
        <p:spPr>
          <a:xfrm>
            <a:off x="107504" y="1600200"/>
            <a:ext cx="8928992" cy="5257800"/>
          </a:xfrm>
        </p:spPr>
        <p:txBody>
          <a:bodyPr>
            <a:normAutofit fontScale="92500" lnSpcReduction="20000"/>
          </a:bodyPr>
          <a:lstStyle/>
          <a:p>
            <a:pPr marL="0" indent="0" algn="ctr">
              <a:buNone/>
            </a:pPr>
            <a:r>
              <a:rPr lang="es-CO" dirty="0" smtClean="0"/>
              <a:t>Muchas </a:t>
            </a:r>
            <a:r>
              <a:rPr lang="es-CO" dirty="0"/>
              <a:t>cartas, en el Nuevo Testamento, deben haber sido escritas por los apóstoles a las iglesias y a los hermanos. </a:t>
            </a:r>
            <a:endParaRPr lang="es-CO" dirty="0" smtClean="0"/>
          </a:p>
          <a:p>
            <a:pPr marL="0" indent="0" algn="ctr">
              <a:buNone/>
            </a:pPr>
            <a:r>
              <a:rPr lang="es-CO" dirty="0" smtClean="0"/>
              <a:t>Las </a:t>
            </a:r>
            <a:r>
              <a:rPr lang="es-CO" dirty="0"/>
              <a:t>que sobrevivieron, y pasaron la “báscula” del Espíritu Santo, son las 27 aportaciones que, junto con los 39 libros del Antiguo Testamento, hacen </a:t>
            </a:r>
            <a:r>
              <a:rPr lang="es-CO" dirty="0" smtClean="0"/>
              <a:t>parte de la </a:t>
            </a:r>
            <a:r>
              <a:rPr lang="es-CO" dirty="0"/>
              <a:t>Palabra de Dios. Sin embargo, algo </a:t>
            </a:r>
            <a:r>
              <a:rPr lang="es-CO" dirty="0" smtClean="0"/>
              <a:t>que menciona la Biblia, es </a:t>
            </a:r>
            <a:r>
              <a:rPr lang="es-CO" dirty="0"/>
              <a:t>que existe una segunda carta </a:t>
            </a:r>
            <a:r>
              <a:rPr lang="es-CO" dirty="0" smtClean="0"/>
              <a:t>a los Efesios. </a:t>
            </a:r>
          </a:p>
          <a:p>
            <a:pPr marL="0" indent="0" algn="ctr">
              <a:buNone/>
            </a:pPr>
            <a:r>
              <a:rPr lang="es-CO" dirty="0" smtClean="0"/>
              <a:t>Una es la que escribió Pablo y se encuentra en cada Biblia, la tienes tú, y la tengo yo. La segunda </a:t>
            </a:r>
            <a:r>
              <a:rPr lang="es-CO" dirty="0"/>
              <a:t>e</a:t>
            </a:r>
            <a:r>
              <a:rPr lang="es-CO" dirty="0" smtClean="0"/>
              <a:t>stá contenida en Apocalipsis </a:t>
            </a:r>
            <a:r>
              <a:rPr lang="es-CO" b="1" dirty="0" smtClean="0">
                <a:solidFill>
                  <a:srgbClr val="0070C0"/>
                </a:solidFill>
              </a:rPr>
              <a:t>capítulo 2</a:t>
            </a:r>
            <a:r>
              <a:rPr lang="es-CO" dirty="0" smtClean="0"/>
              <a:t>, y contiene los mensajes de nuestro Señor a través del apóstol Juan a las iglesias de Asia.</a:t>
            </a:r>
          </a:p>
          <a:p>
            <a:endParaRPr lang="es-CO" dirty="0"/>
          </a:p>
          <a:p>
            <a:endParaRPr lang="es-CO" dirty="0"/>
          </a:p>
        </p:txBody>
      </p:sp>
    </p:spTree>
    <p:extLst>
      <p:ext uri="{BB962C8B-B14F-4D97-AF65-F5344CB8AC3E}">
        <p14:creationId xmlns:p14="http://schemas.microsoft.com/office/powerpoint/2010/main" val="36398584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i="1" dirty="0" smtClean="0">
                <a:effectLst>
                  <a:outerShdw blurRad="38100" dist="38100" dir="2700000" algn="tl">
                    <a:srgbClr val="000000">
                      <a:alpha val="43137"/>
                    </a:srgbClr>
                  </a:outerShdw>
                </a:effectLst>
              </a:rPr>
              <a:t>¿Sabe usted que poder es identificado con el numero 666? </a:t>
            </a:r>
            <a:endParaRPr lang="es-CO" i="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29600" cy="5069160"/>
          </a:xfrm>
        </p:spPr>
        <p:txBody>
          <a:bodyPr>
            <a:normAutofit lnSpcReduction="10000"/>
          </a:bodyPr>
          <a:lstStyle/>
          <a:p>
            <a:pPr marL="0" indent="0" algn="ctr">
              <a:buNone/>
            </a:pPr>
            <a:r>
              <a:rPr lang="es-CO" dirty="0" smtClean="0"/>
              <a:t> En </a:t>
            </a:r>
            <a:r>
              <a:rPr lang="es-CO" b="1" dirty="0" smtClean="0">
                <a:solidFill>
                  <a:srgbClr val="0070C0"/>
                </a:solidFill>
              </a:rPr>
              <a:t>Apocalipsis.13:18</a:t>
            </a:r>
            <a:r>
              <a:rPr lang="es-CO" dirty="0" smtClean="0"/>
              <a:t> </a:t>
            </a:r>
            <a:r>
              <a:rPr lang="es-CO" dirty="0"/>
              <a:t>se </a:t>
            </a:r>
            <a:r>
              <a:rPr lang="es-CO" dirty="0" smtClean="0"/>
              <a:t>lee: «</a:t>
            </a:r>
            <a:r>
              <a:rPr lang="es-CO" dirty="0" smtClean="0">
                <a:latin typeface="Agency FB" pitchFamily="34" charset="0"/>
              </a:rPr>
              <a:t>Aquí </a:t>
            </a:r>
            <a:r>
              <a:rPr lang="es-CO" dirty="0">
                <a:latin typeface="Agency FB" pitchFamily="34" charset="0"/>
              </a:rPr>
              <a:t>hay sabiduría. El que tiene entendimiento, cuente el número de la bestia, pues es número de hombre. Y su número es seiscientos sesenta y </a:t>
            </a:r>
            <a:r>
              <a:rPr lang="es-CO" dirty="0" smtClean="0">
                <a:latin typeface="Agency FB" pitchFamily="34" charset="0"/>
              </a:rPr>
              <a:t>seis</a:t>
            </a:r>
            <a:r>
              <a:rPr lang="es-CO" dirty="0" smtClean="0"/>
              <a:t>»</a:t>
            </a:r>
          </a:p>
          <a:p>
            <a:pPr marL="0" indent="0" algn="ctr">
              <a:buNone/>
            </a:pPr>
            <a:endParaRPr lang="es-CO" b="1" u="sng" dirty="0" smtClean="0"/>
          </a:p>
          <a:p>
            <a:pPr marL="0" indent="0" algn="ctr">
              <a:buNone/>
            </a:pPr>
            <a:r>
              <a:rPr lang="es-CO" b="1" u="sng" dirty="0" smtClean="0"/>
              <a:t>Hay once puntos claves señalados en la Santa Biblia para </a:t>
            </a:r>
            <a:r>
              <a:rPr lang="es-CO" b="1" u="sng" dirty="0"/>
              <a:t>identificarla</a:t>
            </a:r>
            <a:r>
              <a:rPr lang="es-CO" dirty="0" smtClean="0"/>
              <a:t>:</a:t>
            </a:r>
          </a:p>
          <a:p>
            <a:pPr marL="0" indent="0" algn="ctr">
              <a:buNone/>
            </a:pPr>
            <a:r>
              <a:rPr lang="es-CO" dirty="0" smtClean="0"/>
              <a:t>Si deseas saber cuales son, vea el tema titulado «</a:t>
            </a:r>
            <a:r>
              <a:rPr lang="es-CO" b="1" dirty="0" smtClean="0">
                <a:latin typeface="Agency FB" pitchFamily="34" charset="0"/>
              </a:rPr>
              <a:t>once </a:t>
            </a:r>
            <a:r>
              <a:rPr lang="es-CO" b="1" dirty="0">
                <a:latin typeface="Agency FB" pitchFamily="34" charset="0"/>
              </a:rPr>
              <a:t>características que identifican al papado como la bestia</a:t>
            </a:r>
            <a:r>
              <a:rPr lang="es-CO" dirty="0"/>
              <a:t>».</a:t>
            </a:r>
          </a:p>
          <a:p>
            <a:pPr marL="0" indent="0" algn="ctr">
              <a:buNone/>
            </a:pPr>
            <a:endParaRPr lang="es-CO" dirty="0" smtClean="0"/>
          </a:p>
        </p:txBody>
      </p:sp>
    </p:spTree>
    <p:extLst>
      <p:ext uri="{BB962C8B-B14F-4D97-AF65-F5344CB8AC3E}">
        <p14:creationId xmlns:p14="http://schemas.microsoft.com/office/powerpoint/2010/main" val="7193849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¿Sabe usted que hay en el cielo que los hombres hicimos?</a:t>
            </a:r>
            <a:endParaRPr lang="es-CO" dirty="0"/>
          </a:p>
        </p:txBody>
      </p:sp>
      <p:sp>
        <p:nvSpPr>
          <p:cNvPr id="3" name="2 Marcador de contenido"/>
          <p:cNvSpPr>
            <a:spLocks noGrp="1"/>
          </p:cNvSpPr>
          <p:nvPr>
            <p:ph idx="1"/>
          </p:nvPr>
        </p:nvSpPr>
        <p:spPr>
          <a:xfrm>
            <a:off x="467544" y="2060848"/>
            <a:ext cx="4536504" cy="4525963"/>
          </a:xfrm>
        </p:spPr>
        <p:txBody>
          <a:bodyPr>
            <a:normAutofit/>
          </a:bodyPr>
          <a:lstStyle/>
          <a:p>
            <a:pPr marL="0" indent="0" algn="ctr">
              <a:buNone/>
            </a:pPr>
            <a:endParaRPr lang="es-CO" dirty="0" smtClean="0">
              <a:solidFill>
                <a:srgbClr val="0070C0"/>
              </a:solidFill>
            </a:endParaRPr>
          </a:p>
          <a:p>
            <a:pPr marL="0" indent="0" algn="ctr">
              <a:buNone/>
            </a:pPr>
            <a:r>
              <a:rPr lang="es-CO" dirty="0" smtClean="0">
                <a:solidFill>
                  <a:srgbClr val="0070C0"/>
                </a:solidFill>
              </a:rPr>
              <a:t>Isaías 53:5</a:t>
            </a:r>
            <a:r>
              <a:rPr lang="es-CO" dirty="0" smtClean="0"/>
              <a:t> dice: «</a:t>
            </a:r>
            <a:r>
              <a:rPr lang="es-CO" sz="3600" dirty="0" smtClean="0">
                <a:latin typeface="Agency FB" pitchFamily="34" charset="0"/>
              </a:rPr>
              <a:t>Mas </a:t>
            </a:r>
            <a:r>
              <a:rPr lang="es-CO" sz="3600" dirty="0">
                <a:latin typeface="Agency FB" pitchFamily="34" charset="0"/>
              </a:rPr>
              <a:t>Él herido fue por nuestras transgresiones, molido por nuestros pecados; el castigo de nuestra paz fue sobre Él, y por su llaga fuimos </a:t>
            </a:r>
            <a:r>
              <a:rPr lang="es-CO" sz="3600" dirty="0" smtClean="0">
                <a:latin typeface="Agency FB" pitchFamily="34" charset="0"/>
              </a:rPr>
              <a:t>nosotros</a:t>
            </a:r>
            <a:r>
              <a:rPr lang="es-CO" dirty="0" smtClean="0"/>
              <a:t>»</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2564904"/>
            <a:ext cx="2466975" cy="36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457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down)">
                                      <p:cBhvr>
                                        <p:cTn id="23" dur="580">
                                          <p:stCondLst>
                                            <p:cond delay="0"/>
                                          </p:stCondLst>
                                        </p:cTn>
                                        <p:tgtEl>
                                          <p:spTgt spid="1026"/>
                                        </p:tgtEl>
                                      </p:cBhvr>
                                    </p:animEffect>
                                    <p:anim calcmode="lin" valueType="num">
                                      <p:cBhvr>
                                        <p:cTn id="2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6"/>
                                        </p:tgtEl>
                                      </p:cBhvr>
                                      <p:to x="100000" y="60000"/>
                                    </p:animScale>
                                    <p:animScale>
                                      <p:cBhvr>
                                        <p:cTn id="30" dur="166" decel="50000">
                                          <p:stCondLst>
                                            <p:cond delay="676"/>
                                          </p:stCondLst>
                                        </p:cTn>
                                        <p:tgtEl>
                                          <p:spTgt spid="1026"/>
                                        </p:tgtEl>
                                      </p:cBhvr>
                                      <p:to x="100000" y="100000"/>
                                    </p:animScale>
                                    <p:animScale>
                                      <p:cBhvr>
                                        <p:cTn id="31" dur="26">
                                          <p:stCondLst>
                                            <p:cond delay="1312"/>
                                          </p:stCondLst>
                                        </p:cTn>
                                        <p:tgtEl>
                                          <p:spTgt spid="1026"/>
                                        </p:tgtEl>
                                      </p:cBhvr>
                                      <p:to x="100000" y="80000"/>
                                    </p:animScale>
                                    <p:animScale>
                                      <p:cBhvr>
                                        <p:cTn id="32" dur="166" decel="50000">
                                          <p:stCondLst>
                                            <p:cond delay="1338"/>
                                          </p:stCondLst>
                                        </p:cTn>
                                        <p:tgtEl>
                                          <p:spTgt spid="1026"/>
                                        </p:tgtEl>
                                      </p:cBhvr>
                                      <p:to x="100000" y="100000"/>
                                    </p:animScale>
                                    <p:animScale>
                                      <p:cBhvr>
                                        <p:cTn id="33" dur="26">
                                          <p:stCondLst>
                                            <p:cond delay="1642"/>
                                          </p:stCondLst>
                                        </p:cTn>
                                        <p:tgtEl>
                                          <p:spTgt spid="1026"/>
                                        </p:tgtEl>
                                      </p:cBhvr>
                                      <p:to x="100000" y="90000"/>
                                    </p:animScale>
                                    <p:animScale>
                                      <p:cBhvr>
                                        <p:cTn id="34" dur="166" decel="50000">
                                          <p:stCondLst>
                                            <p:cond delay="1668"/>
                                          </p:stCondLst>
                                        </p:cTn>
                                        <p:tgtEl>
                                          <p:spTgt spid="1026"/>
                                        </p:tgtEl>
                                      </p:cBhvr>
                                      <p:to x="100000" y="100000"/>
                                    </p:animScale>
                                    <p:animScale>
                                      <p:cBhvr>
                                        <p:cTn id="35" dur="26">
                                          <p:stCondLst>
                                            <p:cond delay="1808"/>
                                          </p:stCondLst>
                                        </p:cTn>
                                        <p:tgtEl>
                                          <p:spTgt spid="1026"/>
                                        </p:tgtEl>
                                      </p:cBhvr>
                                      <p:to x="100000" y="95000"/>
                                    </p:animScale>
                                    <p:animScale>
                                      <p:cBhvr>
                                        <p:cTn id="3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latin typeface="Agency FB" pitchFamily="34" charset="0"/>
              </a:rPr>
              <a:t>¿Sabe usted </a:t>
            </a:r>
            <a:r>
              <a:rPr lang="es-CO" b="1" dirty="0" smtClean="0">
                <a:latin typeface="Agency FB" pitchFamily="34" charset="0"/>
              </a:rPr>
              <a:t>cuál </a:t>
            </a:r>
            <a:r>
              <a:rPr lang="es-CO" b="1" dirty="0" smtClean="0">
                <a:latin typeface="Agency FB" pitchFamily="34" charset="0"/>
              </a:rPr>
              <a:t>de las siete iglesias mencionadas en </a:t>
            </a:r>
            <a:r>
              <a:rPr lang="es-CO" b="1" dirty="0">
                <a:latin typeface="Agency FB" pitchFamily="34" charset="0"/>
              </a:rPr>
              <a:t>A</a:t>
            </a:r>
            <a:r>
              <a:rPr lang="es-CO" b="1" dirty="0" smtClean="0">
                <a:latin typeface="Agency FB" pitchFamily="34" charset="0"/>
              </a:rPr>
              <a:t>poc. Fue visitada por Pablo?</a:t>
            </a:r>
            <a:endParaRPr lang="es-CO" b="1" dirty="0">
              <a:latin typeface="Agency FB" pitchFamily="34" charset="0"/>
            </a:endParaRPr>
          </a:p>
        </p:txBody>
      </p:sp>
      <p:sp>
        <p:nvSpPr>
          <p:cNvPr id="3" name="2 Marcador de contenido"/>
          <p:cNvSpPr>
            <a:spLocks noGrp="1"/>
          </p:cNvSpPr>
          <p:nvPr>
            <p:ph idx="1"/>
          </p:nvPr>
        </p:nvSpPr>
        <p:spPr>
          <a:xfrm>
            <a:off x="467544" y="1916832"/>
            <a:ext cx="4978896" cy="4525963"/>
          </a:xfrm>
        </p:spPr>
        <p:txBody>
          <a:bodyPr>
            <a:normAutofit/>
          </a:bodyPr>
          <a:lstStyle/>
          <a:p>
            <a:pPr marL="0" indent="0" algn="ctr">
              <a:buNone/>
            </a:pPr>
            <a:r>
              <a:rPr lang="es-CO" dirty="0"/>
              <a:t>Es interesante que Pablo sólo visito la Iglesia en </a:t>
            </a:r>
            <a:r>
              <a:rPr lang="es-CO" dirty="0" smtClean="0"/>
              <a:t>Éfeso, </a:t>
            </a:r>
            <a:r>
              <a:rPr lang="es-CO" dirty="0"/>
              <a:t>Asia de un total de 7 que son mencionadas en el Libro del Apocalipsis.   Se presume que Esmirna, Pérgamo, Tiatira, Sardis, Filadelfia y Laodicea nacieron de la Iglesia en </a:t>
            </a:r>
            <a:r>
              <a:rPr lang="es-CO" dirty="0" smtClean="0"/>
              <a:t>Éfeso.</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988840"/>
            <a:ext cx="331236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436096" y="5160101"/>
            <a:ext cx="3733076" cy="1569660"/>
          </a:xfrm>
          <a:prstGeom prst="rect">
            <a:avLst/>
          </a:prstGeom>
        </p:spPr>
        <p:txBody>
          <a:bodyPr wrap="square">
            <a:spAutoFit/>
          </a:bodyPr>
          <a:lstStyle/>
          <a:p>
            <a:pPr algn="ctr"/>
            <a:r>
              <a:rPr lang="es-CO" sz="2400" b="1" dirty="0"/>
              <a:t>La iglesia de Éfeso </a:t>
            </a:r>
            <a:r>
              <a:rPr lang="es-CO" sz="2400" b="1" dirty="0" smtClean="0"/>
              <a:t>comenzó </a:t>
            </a:r>
            <a:r>
              <a:rPr lang="es-CO" sz="2400" b="1" dirty="0"/>
              <a:t>a fundarse en el año 52 de nuestra era, por Priscila y Aquila </a:t>
            </a:r>
            <a:r>
              <a:rPr lang="es-CO" sz="2400" b="1" dirty="0">
                <a:solidFill>
                  <a:srgbClr val="0070C0"/>
                </a:solidFill>
              </a:rPr>
              <a:t>(Hec.18:18,19).</a:t>
            </a:r>
          </a:p>
        </p:txBody>
      </p:sp>
    </p:spTree>
    <p:extLst>
      <p:ext uri="{BB962C8B-B14F-4D97-AF65-F5344CB8AC3E}">
        <p14:creationId xmlns:p14="http://schemas.microsoft.com/office/powerpoint/2010/main" val="25507023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40000"/>
              <a:lumOff val="60000"/>
            </a:schemeClr>
          </a:solidFill>
        </p:spPr>
        <p:txBody>
          <a:bodyPr>
            <a:normAutofit fontScale="90000"/>
          </a:bodyPr>
          <a:lstStyle/>
          <a:p>
            <a:r>
              <a:rPr lang="es-CO" b="1" dirty="0" smtClean="0">
                <a:latin typeface="Agency FB" pitchFamily="34" charset="0"/>
              </a:rPr>
              <a:t>¿Sabe </a:t>
            </a:r>
            <a:r>
              <a:rPr lang="es-CO" b="1" dirty="0" smtClean="0">
                <a:latin typeface="Agency FB" pitchFamily="34" charset="0"/>
              </a:rPr>
              <a:t>qué </a:t>
            </a:r>
            <a:r>
              <a:rPr lang="es-CO" b="1" dirty="0" smtClean="0">
                <a:latin typeface="Agency FB" pitchFamily="34" charset="0"/>
              </a:rPr>
              <a:t>gestos humanos de Cristo registra la Biblia?</a:t>
            </a:r>
            <a:endParaRPr lang="es-CO" b="1" dirty="0">
              <a:latin typeface="Agency FB" pitchFamily="34" charset="0"/>
            </a:endParaRPr>
          </a:p>
        </p:txBody>
      </p:sp>
      <p:sp>
        <p:nvSpPr>
          <p:cNvPr id="3" name="2 Marcador de contenido"/>
          <p:cNvSpPr>
            <a:spLocks noGrp="1"/>
          </p:cNvSpPr>
          <p:nvPr>
            <p:ph idx="1"/>
          </p:nvPr>
        </p:nvSpPr>
        <p:spPr>
          <a:xfrm>
            <a:off x="457200" y="1600200"/>
            <a:ext cx="5122912" cy="4525963"/>
          </a:xfrm>
        </p:spPr>
        <p:txBody>
          <a:bodyPr>
            <a:normAutofit/>
          </a:bodyPr>
          <a:lstStyle/>
          <a:p>
            <a:pPr marL="0" indent="0">
              <a:buNone/>
            </a:pPr>
            <a:r>
              <a:rPr lang="es-CO" dirty="0"/>
              <a:t>Dentro de los gestos o acciones </a:t>
            </a:r>
            <a:r>
              <a:rPr lang="es-CO" dirty="0" smtClean="0"/>
              <a:t>más </a:t>
            </a:r>
            <a:r>
              <a:rPr lang="es-CO" dirty="0"/>
              <a:t>conmovedoras de Jesús esta el suspirar y el llorar, leamos en </a:t>
            </a:r>
            <a:r>
              <a:rPr lang="es-CO" dirty="0">
                <a:solidFill>
                  <a:srgbClr val="0070C0"/>
                </a:solidFill>
              </a:rPr>
              <a:t>Mr. 7.34 </a:t>
            </a:r>
            <a:r>
              <a:rPr lang="es-CO" dirty="0"/>
              <a:t>"</a:t>
            </a:r>
            <a:r>
              <a:rPr lang="es-CO" dirty="0">
                <a:latin typeface="Agency FB" pitchFamily="34" charset="0"/>
              </a:rPr>
              <a:t>Luego, mirando al cielo, </a:t>
            </a:r>
            <a:r>
              <a:rPr lang="es-CO" dirty="0" smtClean="0">
                <a:latin typeface="Agency FB" pitchFamily="34" charset="0"/>
              </a:rPr>
              <a:t>SUSPIRÓ </a:t>
            </a:r>
            <a:r>
              <a:rPr lang="es-CO" dirty="0">
                <a:latin typeface="Agency FB" pitchFamily="34" charset="0"/>
              </a:rPr>
              <a:t>y dijo al hombre </a:t>
            </a:r>
            <a:r>
              <a:rPr lang="es-CO" u="sng" dirty="0" smtClean="0">
                <a:latin typeface="Agency FB" pitchFamily="34" charset="0"/>
              </a:rPr>
              <a:t>Ábrete</a:t>
            </a:r>
            <a:r>
              <a:rPr lang="es-CO" dirty="0" smtClean="0"/>
              <a:t>" </a:t>
            </a:r>
            <a:r>
              <a:rPr lang="es-CO" dirty="0"/>
              <a:t>y en </a:t>
            </a:r>
            <a:r>
              <a:rPr lang="es-CO" dirty="0" smtClean="0">
                <a:solidFill>
                  <a:srgbClr val="0070C0"/>
                </a:solidFill>
              </a:rPr>
              <a:t>Juan</a:t>
            </a:r>
            <a:r>
              <a:rPr lang="es-CO" dirty="0">
                <a:solidFill>
                  <a:srgbClr val="0070C0"/>
                </a:solidFill>
              </a:rPr>
              <a:t>. 11.35-36</a:t>
            </a:r>
            <a:r>
              <a:rPr lang="es-CO" dirty="0"/>
              <a:t> dice "Y Jesús</a:t>
            </a:r>
            <a:r>
              <a:rPr lang="es-CO" dirty="0">
                <a:latin typeface="Agency FB" pitchFamily="34" charset="0"/>
              </a:rPr>
              <a:t> </a:t>
            </a:r>
            <a:r>
              <a:rPr lang="es-CO" dirty="0" smtClean="0">
                <a:latin typeface="Agency FB" pitchFamily="34" charset="0"/>
              </a:rPr>
              <a:t>LLORÓ</a:t>
            </a:r>
            <a:r>
              <a:rPr lang="es-CO" dirty="0" smtClean="0"/>
              <a:t>. Los </a:t>
            </a:r>
            <a:r>
              <a:rPr lang="es-CO" dirty="0"/>
              <a:t>judíos dijeron entonces: —¡Miren cuánto lo quería!</a:t>
            </a:r>
          </a:p>
          <a:p>
            <a:endParaRPr lang="es-CO" dirty="0"/>
          </a:p>
          <a:p>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2348880"/>
            <a:ext cx="3038226" cy="32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202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normAutofit fontScale="90000"/>
          </a:bodyPr>
          <a:lstStyle/>
          <a:p>
            <a:r>
              <a:rPr lang="es-CO" b="1" i="1" dirty="0" smtClean="0">
                <a:latin typeface="Agency FB" pitchFamily="34" charset="0"/>
              </a:rPr>
              <a:t>¿Sabe usted </a:t>
            </a:r>
            <a:r>
              <a:rPr lang="es-CO" b="1" i="1" dirty="0" smtClean="0">
                <a:latin typeface="Agency FB" pitchFamily="34" charset="0"/>
              </a:rPr>
              <a:t>cuáles </a:t>
            </a:r>
            <a:r>
              <a:rPr lang="es-CO" b="1" i="1" dirty="0" smtClean="0">
                <a:latin typeface="Agency FB" pitchFamily="34" charset="0"/>
              </a:rPr>
              <a:t>Evangelios leyó Pablo? </a:t>
            </a:r>
            <a:endParaRPr lang="es-CO" b="1" i="1" dirty="0">
              <a:latin typeface="Agency FB" pitchFamily="34" charset="0"/>
            </a:endParaRPr>
          </a:p>
        </p:txBody>
      </p:sp>
      <p:sp>
        <p:nvSpPr>
          <p:cNvPr id="3" name="2 Marcador de contenido"/>
          <p:cNvSpPr>
            <a:spLocks noGrp="1"/>
          </p:cNvSpPr>
          <p:nvPr>
            <p:ph idx="1"/>
          </p:nvPr>
        </p:nvSpPr>
        <p:spPr>
          <a:xfrm>
            <a:off x="457200" y="1600200"/>
            <a:ext cx="8229600" cy="4997152"/>
          </a:xfrm>
        </p:spPr>
        <p:txBody>
          <a:bodyPr>
            <a:normAutofit fontScale="92500" lnSpcReduction="10000"/>
          </a:bodyPr>
          <a:lstStyle/>
          <a:p>
            <a:pPr marL="0" indent="0">
              <a:buNone/>
            </a:pPr>
            <a:r>
              <a:rPr lang="es-CO" dirty="0" smtClean="0"/>
              <a:t>Pablo </a:t>
            </a:r>
            <a:r>
              <a:rPr lang="es-CO" dirty="0"/>
              <a:t>escribió todas sus epístolas sin leer ningún </a:t>
            </a:r>
            <a:r>
              <a:rPr lang="es-CO" dirty="0" smtClean="0"/>
              <a:t>evangelio, lo primero que escribió Pablo fue primera y segunda de Tesalonicenses en el año 51, y lo </a:t>
            </a:r>
            <a:r>
              <a:rPr lang="es-CO" dirty="0" smtClean="0"/>
              <a:t>último </a:t>
            </a:r>
            <a:r>
              <a:rPr lang="es-CO" dirty="0" smtClean="0"/>
              <a:t>que escribió fue segunda de Timoteo en el 66 cuando estaba preso en Roma.</a:t>
            </a:r>
          </a:p>
          <a:p>
            <a:pPr marL="0" indent="0">
              <a:buNone/>
            </a:pPr>
            <a:endParaRPr lang="es-CO" dirty="0" smtClean="0"/>
          </a:p>
          <a:p>
            <a:pPr marL="0" indent="0" algn="ctr">
              <a:buNone/>
            </a:pPr>
            <a:r>
              <a:rPr lang="es-CO" dirty="0" smtClean="0"/>
              <a:t>Lucas escribió su Evangelio en el 63.</a:t>
            </a:r>
          </a:p>
          <a:p>
            <a:pPr marL="0" indent="0" algn="ctr">
              <a:buNone/>
            </a:pPr>
            <a:r>
              <a:rPr lang="es-CO" dirty="0" smtClean="0"/>
              <a:t>Mateo y Marcos en el 70.</a:t>
            </a:r>
          </a:p>
          <a:p>
            <a:pPr marL="0" indent="0" algn="ctr">
              <a:buNone/>
            </a:pPr>
            <a:r>
              <a:rPr lang="es-CO" dirty="0" smtClean="0"/>
              <a:t>Y Juan en el 90 d. Cristo. </a:t>
            </a:r>
          </a:p>
          <a:p>
            <a:pPr marL="0" indent="0" algn="ctr">
              <a:buNone/>
            </a:pPr>
            <a:r>
              <a:rPr lang="es-CO" b="1" u="sng" dirty="0" smtClean="0">
                <a:solidFill>
                  <a:srgbClr val="FF0000"/>
                </a:solidFill>
              </a:rPr>
              <a:t>(Vea la siguiente diapositiva) </a:t>
            </a:r>
            <a:endParaRPr lang="es-CO" b="1" u="sng" dirty="0">
              <a:solidFill>
                <a:srgbClr val="FF0000"/>
              </a:solidFill>
            </a:endParaRPr>
          </a:p>
          <a:p>
            <a:endParaRPr lang="es-CO" dirty="0"/>
          </a:p>
          <a:p>
            <a:endParaRPr lang="es-CO" dirty="0"/>
          </a:p>
        </p:txBody>
      </p:sp>
    </p:spTree>
    <p:extLst>
      <p:ext uri="{BB962C8B-B14F-4D97-AF65-F5344CB8AC3E}">
        <p14:creationId xmlns:p14="http://schemas.microsoft.com/office/powerpoint/2010/main" val="12499521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80">
                                          <p:stCondLst>
                                            <p:cond delay="0"/>
                                          </p:stCondLst>
                                        </p:cTn>
                                        <p:tgtEl>
                                          <p:spTgt spid="3">
                                            <p:txEl>
                                              <p:pRg st="4" end="4"/>
                                            </p:txEl>
                                          </p:spTgt>
                                        </p:tgtEl>
                                      </p:cBhvr>
                                    </p:animEffect>
                                    <p:anim calcmode="lin" valueType="num">
                                      <p:cBhvr>
                                        <p:cTn id="4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4" end="4"/>
                                            </p:txEl>
                                          </p:spTgt>
                                        </p:tgtEl>
                                      </p:cBhvr>
                                      <p:to x="100000" y="60000"/>
                                    </p:animScale>
                                    <p:animScale>
                                      <p:cBhvr>
                                        <p:cTn id="54" dur="166" decel="50000">
                                          <p:stCondLst>
                                            <p:cond delay="676"/>
                                          </p:stCondLst>
                                        </p:cTn>
                                        <p:tgtEl>
                                          <p:spTgt spid="3">
                                            <p:txEl>
                                              <p:pRg st="4" end="4"/>
                                            </p:txEl>
                                          </p:spTgt>
                                        </p:tgtEl>
                                      </p:cBhvr>
                                      <p:to x="100000" y="100000"/>
                                    </p:animScale>
                                    <p:animScale>
                                      <p:cBhvr>
                                        <p:cTn id="55" dur="26">
                                          <p:stCondLst>
                                            <p:cond delay="1312"/>
                                          </p:stCondLst>
                                        </p:cTn>
                                        <p:tgtEl>
                                          <p:spTgt spid="3">
                                            <p:txEl>
                                              <p:pRg st="4" end="4"/>
                                            </p:txEl>
                                          </p:spTgt>
                                        </p:tgtEl>
                                      </p:cBhvr>
                                      <p:to x="100000" y="80000"/>
                                    </p:animScale>
                                    <p:animScale>
                                      <p:cBhvr>
                                        <p:cTn id="56" dur="166" decel="50000">
                                          <p:stCondLst>
                                            <p:cond delay="1338"/>
                                          </p:stCondLst>
                                        </p:cTn>
                                        <p:tgtEl>
                                          <p:spTgt spid="3">
                                            <p:txEl>
                                              <p:pRg st="4" end="4"/>
                                            </p:txEl>
                                          </p:spTgt>
                                        </p:tgtEl>
                                      </p:cBhvr>
                                      <p:to x="100000" y="100000"/>
                                    </p:animScale>
                                    <p:animScale>
                                      <p:cBhvr>
                                        <p:cTn id="57" dur="26">
                                          <p:stCondLst>
                                            <p:cond delay="1642"/>
                                          </p:stCondLst>
                                        </p:cTn>
                                        <p:tgtEl>
                                          <p:spTgt spid="3">
                                            <p:txEl>
                                              <p:pRg st="4" end="4"/>
                                            </p:txEl>
                                          </p:spTgt>
                                        </p:tgtEl>
                                      </p:cBhvr>
                                      <p:to x="100000" y="90000"/>
                                    </p:animScale>
                                    <p:animScale>
                                      <p:cBhvr>
                                        <p:cTn id="58" dur="166" decel="50000">
                                          <p:stCondLst>
                                            <p:cond delay="1668"/>
                                          </p:stCondLst>
                                        </p:cTn>
                                        <p:tgtEl>
                                          <p:spTgt spid="3">
                                            <p:txEl>
                                              <p:pRg st="4" end="4"/>
                                            </p:txEl>
                                          </p:spTgt>
                                        </p:tgtEl>
                                      </p:cBhvr>
                                      <p:to x="100000" y="100000"/>
                                    </p:animScale>
                                    <p:animScale>
                                      <p:cBhvr>
                                        <p:cTn id="59" dur="26">
                                          <p:stCondLst>
                                            <p:cond delay="1808"/>
                                          </p:stCondLst>
                                        </p:cTn>
                                        <p:tgtEl>
                                          <p:spTgt spid="3">
                                            <p:txEl>
                                              <p:pRg st="4" end="4"/>
                                            </p:txEl>
                                          </p:spTgt>
                                        </p:tgtEl>
                                      </p:cBhvr>
                                      <p:to x="100000" y="95000"/>
                                    </p:animScale>
                                    <p:animScale>
                                      <p:cBhvr>
                                        <p:cTn id="60" dur="166" decel="50000">
                                          <p:stCondLst>
                                            <p:cond delay="1834"/>
                                          </p:stCondLst>
                                        </p:cTn>
                                        <p:tgtEl>
                                          <p:spTgt spid="3">
                                            <p:txEl>
                                              <p:pRg st="4" end="4"/>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down)">
                                      <p:cBhvr>
                                        <p:cTn id="63" dur="580">
                                          <p:stCondLst>
                                            <p:cond delay="0"/>
                                          </p:stCondLst>
                                        </p:cTn>
                                        <p:tgtEl>
                                          <p:spTgt spid="3">
                                            <p:txEl>
                                              <p:pRg st="5" end="5"/>
                                            </p:txEl>
                                          </p:spTgt>
                                        </p:tgtEl>
                                      </p:cBhvr>
                                    </p:animEffect>
                                    <p:anim calcmode="lin" valueType="num">
                                      <p:cBhvr>
                                        <p:cTn id="6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5" end="5"/>
                                            </p:txEl>
                                          </p:spTgt>
                                        </p:tgtEl>
                                      </p:cBhvr>
                                      <p:to x="100000" y="60000"/>
                                    </p:animScale>
                                    <p:animScale>
                                      <p:cBhvr>
                                        <p:cTn id="70" dur="166" decel="50000">
                                          <p:stCondLst>
                                            <p:cond delay="676"/>
                                          </p:stCondLst>
                                        </p:cTn>
                                        <p:tgtEl>
                                          <p:spTgt spid="3">
                                            <p:txEl>
                                              <p:pRg st="5" end="5"/>
                                            </p:txEl>
                                          </p:spTgt>
                                        </p:tgtEl>
                                      </p:cBhvr>
                                      <p:to x="100000" y="100000"/>
                                    </p:animScale>
                                    <p:animScale>
                                      <p:cBhvr>
                                        <p:cTn id="71" dur="26">
                                          <p:stCondLst>
                                            <p:cond delay="1312"/>
                                          </p:stCondLst>
                                        </p:cTn>
                                        <p:tgtEl>
                                          <p:spTgt spid="3">
                                            <p:txEl>
                                              <p:pRg st="5" end="5"/>
                                            </p:txEl>
                                          </p:spTgt>
                                        </p:tgtEl>
                                      </p:cBhvr>
                                      <p:to x="100000" y="80000"/>
                                    </p:animScale>
                                    <p:animScale>
                                      <p:cBhvr>
                                        <p:cTn id="72" dur="166" decel="50000">
                                          <p:stCondLst>
                                            <p:cond delay="1338"/>
                                          </p:stCondLst>
                                        </p:cTn>
                                        <p:tgtEl>
                                          <p:spTgt spid="3">
                                            <p:txEl>
                                              <p:pRg st="5" end="5"/>
                                            </p:txEl>
                                          </p:spTgt>
                                        </p:tgtEl>
                                      </p:cBhvr>
                                      <p:to x="100000" y="100000"/>
                                    </p:animScale>
                                    <p:animScale>
                                      <p:cBhvr>
                                        <p:cTn id="73" dur="26">
                                          <p:stCondLst>
                                            <p:cond delay="1642"/>
                                          </p:stCondLst>
                                        </p:cTn>
                                        <p:tgtEl>
                                          <p:spTgt spid="3">
                                            <p:txEl>
                                              <p:pRg st="5" end="5"/>
                                            </p:txEl>
                                          </p:spTgt>
                                        </p:tgtEl>
                                      </p:cBhvr>
                                      <p:to x="100000" y="90000"/>
                                    </p:animScale>
                                    <p:animScale>
                                      <p:cBhvr>
                                        <p:cTn id="74" dur="166" decel="50000">
                                          <p:stCondLst>
                                            <p:cond delay="1668"/>
                                          </p:stCondLst>
                                        </p:cTn>
                                        <p:tgtEl>
                                          <p:spTgt spid="3">
                                            <p:txEl>
                                              <p:pRg st="5" end="5"/>
                                            </p:txEl>
                                          </p:spTgt>
                                        </p:tgtEl>
                                      </p:cBhvr>
                                      <p:to x="100000" y="100000"/>
                                    </p:animScale>
                                    <p:animScale>
                                      <p:cBhvr>
                                        <p:cTn id="75" dur="26">
                                          <p:stCondLst>
                                            <p:cond delay="1808"/>
                                          </p:stCondLst>
                                        </p:cTn>
                                        <p:tgtEl>
                                          <p:spTgt spid="3">
                                            <p:txEl>
                                              <p:pRg st="5" end="5"/>
                                            </p:txEl>
                                          </p:spTgt>
                                        </p:tgtEl>
                                      </p:cBhvr>
                                      <p:to x="100000" y="95000"/>
                                    </p:animScale>
                                    <p:animScale>
                                      <p:cBhvr>
                                        <p:cTn id="7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latin typeface="Agency FB" pitchFamily="34" charset="0"/>
              </a:rPr>
              <a:t>¿Sabe usted en </a:t>
            </a:r>
            <a:r>
              <a:rPr lang="es-CO" b="1" i="1" dirty="0" smtClean="0">
                <a:latin typeface="Agency FB" pitchFamily="34" charset="0"/>
              </a:rPr>
              <a:t>qué </a:t>
            </a:r>
            <a:r>
              <a:rPr lang="es-CO" b="1" i="1" dirty="0" smtClean="0">
                <a:latin typeface="Agency FB" pitchFamily="34" charset="0"/>
              </a:rPr>
              <a:t>parte de la Biblia se habla del gran amor de Dios por nosotros?</a:t>
            </a:r>
            <a:endParaRPr lang="es-CO" b="1" i="1" dirty="0">
              <a:latin typeface="Agency FB" pitchFamily="34" charset="0"/>
            </a:endParaRPr>
          </a:p>
        </p:txBody>
      </p:sp>
      <p:sp>
        <p:nvSpPr>
          <p:cNvPr id="3" name="2 Marcador de contenido"/>
          <p:cNvSpPr>
            <a:spLocks noGrp="1"/>
          </p:cNvSpPr>
          <p:nvPr>
            <p:ph idx="1"/>
          </p:nvPr>
        </p:nvSpPr>
        <p:spPr>
          <a:xfrm>
            <a:off x="467544" y="1844824"/>
            <a:ext cx="5987008" cy="2548880"/>
          </a:xfrm>
        </p:spPr>
        <p:txBody>
          <a:bodyPr>
            <a:normAutofit fontScale="92500" lnSpcReduction="10000"/>
          </a:bodyPr>
          <a:lstStyle/>
          <a:p>
            <a:r>
              <a:rPr lang="es-CO" sz="3600" dirty="0" smtClean="0">
                <a:solidFill>
                  <a:srgbClr val="0070C0"/>
                </a:solidFill>
              </a:rPr>
              <a:t>Juan </a:t>
            </a:r>
            <a:r>
              <a:rPr lang="es-CO" sz="3600" dirty="0">
                <a:solidFill>
                  <a:srgbClr val="0070C0"/>
                </a:solidFill>
              </a:rPr>
              <a:t>3:16</a:t>
            </a:r>
            <a:r>
              <a:rPr lang="es-CO" sz="3600" dirty="0"/>
              <a:t> dice: </a:t>
            </a:r>
            <a:r>
              <a:rPr lang="es-CO" sz="3600" dirty="0" smtClean="0"/>
              <a:t>«</a:t>
            </a:r>
            <a:r>
              <a:rPr lang="es-CO" sz="3600" dirty="0" smtClean="0">
                <a:latin typeface="Agency FB" pitchFamily="34" charset="0"/>
              </a:rPr>
              <a:t>Porque </a:t>
            </a:r>
            <a:r>
              <a:rPr lang="es-CO" sz="3600" dirty="0">
                <a:latin typeface="Agency FB" pitchFamily="34" charset="0"/>
              </a:rPr>
              <a:t>de tal manera amó Dios al mundo, que ha dado a su Hijo unigénito, para que todo aquel que en él cree, no se pierda, mas tenga vida </a:t>
            </a:r>
            <a:r>
              <a:rPr lang="es-CO" sz="3600" dirty="0" smtClean="0">
                <a:latin typeface="Agency FB" pitchFamily="34" charset="0"/>
              </a:rPr>
              <a:t>eterna</a:t>
            </a:r>
            <a:r>
              <a:rPr lang="es-CO" sz="3600" dirty="0" smtClean="0"/>
              <a:t>».</a:t>
            </a:r>
          </a:p>
        </p:txBody>
      </p:sp>
      <p:sp>
        <p:nvSpPr>
          <p:cNvPr id="4" name="3 Rectángulo"/>
          <p:cNvSpPr/>
          <p:nvPr/>
        </p:nvSpPr>
        <p:spPr>
          <a:xfrm>
            <a:off x="251520" y="4509120"/>
            <a:ext cx="8568952" cy="2308324"/>
          </a:xfrm>
          <a:prstGeom prst="rect">
            <a:avLst/>
          </a:prstGeom>
        </p:spPr>
        <p:txBody>
          <a:bodyPr wrap="square">
            <a:spAutoFit/>
          </a:bodyPr>
          <a:lstStyle/>
          <a:p>
            <a:pPr algn="ctr"/>
            <a:r>
              <a:rPr lang="es-CO" sz="2400" dirty="0"/>
              <a:t>En la Primera </a:t>
            </a:r>
            <a:r>
              <a:rPr lang="es-CO" sz="2400" dirty="0">
                <a:solidFill>
                  <a:srgbClr val="0070C0"/>
                </a:solidFill>
              </a:rPr>
              <a:t>Epístola de Juan Capitulo 3, versículo 16</a:t>
            </a:r>
            <a:r>
              <a:rPr lang="es-CO" sz="2400" dirty="0"/>
              <a:t>, el tema es el mismo ya que nos habla del amor de Dios y en como nos lo ha hecho conocer a través del sacrificio de su </a:t>
            </a:r>
            <a:r>
              <a:rPr lang="es-CO" sz="2400" dirty="0" smtClean="0"/>
              <a:t>Hijo</a:t>
            </a:r>
            <a:r>
              <a:rPr lang="es-CO" sz="2400" dirty="0"/>
              <a:t>, quien puso su vida por nosotros, para que tengamos vida eterna</a:t>
            </a:r>
            <a:r>
              <a:rPr lang="es-CO" sz="2400" dirty="0" smtClean="0"/>
              <a:t>. Y que de la misma forma, nosotros debemos estar dispuestos a dar la vida por los hermanos </a:t>
            </a:r>
            <a:endParaRPr lang="es-CO"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347" y="1844824"/>
            <a:ext cx="214312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 calcmode="lin" valueType="num">
                                      <p:cBhvr>
                                        <p:cTn id="21" dur="1000" fill="hold"/>
                                        <p:tgtEl>
                                          <p:spTgt spid="4098"/>
                                        </p:tgtEl>
                                        <p:attrNameLst>
                                          <p:attrName>style.rotation</p:attrName>
                                        </p:attrNameLst>
                                      </p:cBhvr>
                                      <p:tavLst>
                                        <p:tav tm="0">
                                          <p:val>
                                            <p:fltVal val="90"/>
                                          </p:val>
                                        </p:tav>
                                        <p:tav tm="100000">
                                          <p:val>
                                            <p:fltVal val="0"/>
                                          </p:val>
                                        </p:tav>
                                      </p:tavLst>
                                    </p:anim>
                                    <p:animEffect transition="in" filter="fade">
                                      <p:cBhvr>
                                        <p:cTn id="22"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i="1" dirty="0" smtClean="0">
                <a:effectLst>
                  <a:outerShdw blurRad="38100" dist="38100" dir="2700000" algn="tl">
                    <a:srgbClr val="000000">
                      <a:alpha val="43137"/>
                    </a:srgbClr>
                  </a:outerShdw>
                </a:effectLst>
                <a:latin typeface="Agency FB" pitchFamily="34" charset="0"/>
              </a:rPr>
              <a:t>¿Sabe usted que Pablo envió una carta a Laodicea pero que no está en la Biblia?</a:t>
            </a:r>
            <a:endParaRPr lang="es-CO" i="1" dirty="0">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457200" y="1600201"/>
            <a:ext cx="5338936" cy="2980928"/>
          </a:xfrm>
        </p:spPr>
        <p:txBody>
          <a:bodyPr>
            <a:normAutofit fontScale="92500" lnSpcReduction="10000"/>
          </a:bodyPr>
          <a:lstStyle/>
          <a:p>
            <a:pPr marL="0" indent="0" algn="ctr">
              <a:buNone/>
            </a:pPr>
            <a:r>
              <a:rPr lang="es-CO" dirty="0" smtClean="0"/>
              <a:t>En una de la cartas que Pablo escribió se hace  mención de una carta </a:t>
            </a:r>
            <a:r>
              <a:rPr lang="es-CO" dirty="0"/>
              <a:t>que Pablo escribió a los Laodicenses, pero no esta en la Biblia. Solamente la leyeron los hnos. de Laodicea y los de Colosas en ese </a:t>
            </a:r>
            <a:r>
              <a:rPr lang="es-CO" dirty="0" smtClean="0"/>
              <a:t>tiempo: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72816"/>
            <a:ext cx="2308845" cy="2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83567" y="4797152"/>
            <a:ext cx="7781453" cy="1384995"/>
          </a:xfrm>
          <a:prstGeom prst="rect">
            <a:avLst/>
          </a:prstGeom>
        </p:spPr>
        <p:txBody>
          <a:bodyPr wrap="square">
            <a:spAutoFit/>
          </a:bodyPr>
          <a:lstStyle/>
          <a:p>
            <a:pPr algn="ctr"/>
            <a:r>
              <a:rPr lang="es-CO" sz="2800" b="1" dirty="0">
                <a:solidFill>
                  <a:srgbClr val="0070C0"/>
                </a:solidFill>
              </a:rPr>
              <a:t>Colosenses 4:16 </a:t>
            </a:r>
            <a:r>
              <a:rPr lang="es-CO" sz="2800" dirty="0"/>
              <a:t>dice "</a:t>
            </a:r>
            <a:r>
              <a:rPr lang="es-CO" sz="2800" i="1" dirty="0">
                <a:latin typeface="Agency FB" pitchFamily="34" charset="0"/>
              </a:rPr>
              <a:t>Cuando esta carta haya sido leída entre vosotros, haced que también se lea en la iglesia de los laodicenses, y que la de Laodicea la leáis también vosotros</a:t>
            </a:r>
            <a:r>
              <a:rPr lang="es-CO" sz="2800" dirty="0" smtClean="0"/>
              <a:t>".</a:t>
            </a:r>
            <a:endParaRPr lang="es-CO" sz="2800" dirty="0"/>
          </a:p>
        </p:txBody>
      </p:sp>
    </p:spTree>
    <p:extLst>
      <p:ext uri="{BB962C8B-B14F-4D97-AF65-F5344CB8AC3E}">
        <p14:creationId xmlns:p14="http://schemas.microsoft.com/office/powerpoint/2010/main" val="2532497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normAutofit fontScale="90000"/>
          </a:bodyPr>
          <a:lstStyle/>
          <a:p>
            <a:r>
              <a:rPr lang="es-CO" i="1" dirty="0" smtClean="0">
                <a:effectLst>
                  <a:outerShdw blurRad="38100" dist="38100" dir="2700000" algn="tl">
                    <a:srgbClr val="000000">
                      <a:alpha val="43137"/>
                    </a:srgbClr>
                  </a:outerShdw>
                </a:effectLst>
                <a:latin typeface="Agency FB" pitchFamily="34" charset="0"/>
              </a:rPr>
              <a:t>¿Sabe usted en que se invirtieron las treinta monedas por entregar a Jesús?</a:t>
            </a:r>
            <a:endParaRPr lang="es-CO" i="1" dirty="0">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179512" y="1600200"/>
            <a:ext cx="8856984" cy="5257800"/>
          </a:xfrm>
        </p:spPr>
        <p:txBody>
          <a:bodyPr>
            <a:normAutofit lnSpcReduction="10000"/>
          </a:bodyPr>
          <a:lstStyle/>
          <a:p>
            <a:pPr marL="0" indent="0" algn="ctr">
              <a:buNone/>
            </a:pPr>
            <a:r>
              <a:rPr lang="es-CO" b="1" dirty="0" smtClean="0">
                <a:solidFill>
                  <a:srgbClr val="0070C0"/>
                </a:solidFill>
              </a:rPr>
              <a:t>Mateo </a:t>
            </a:r>
            <a:r>
              <a:rPr lang="es-CO" b="1" dirty="0">
                <a:solidFill>
                  <a:srgbClr val="0070C0"/>
                </a:solidFill>
              </a:rPr>
              <a:t>27:3-10</a:t>
            </a:r>
            <a:r>
              <a:rPr lang="es-CO" dirty="0"/>
              <a:t>. Entonces Judas, el que le había entregado, viendo que era condenado, devolvió arrepentido las treinta piezas de plata a los principales sacerdotes y a los ancianos, </a:t>
            </a:r>
            <a:r>
              <a:rPr lang="es-CO" dirty="0" smtClean="0"/>
              <a:t>4 </a:t>
            </a:r>
            <a:r>
              <a:rPr lang="es-CO" dirty="0"/>
              <a:t>diciendo: Yo he pecado entregando sangre inocente. Mas ellos dijeron: ¿Qué nos importa a nosotros? ¡Allá tú! </a:t>
            </a:r>
            <a:r>
              <a:rPr lang="es-CO" dirty="0" smtClean="0"/>
              <a:t>5 </a:t>
            </a:r>
            <a:r>
              <a:rPr lang="es-CO" dirty="0"/>
              <a:t>Y arrojando las piezas de plata en el templo, salió, y fue y se ahorcó. </a:t>
            </a:r>
            <a:r>
              <a:rPr lang="es-CO" dirty="0" smtClean="0"/>
              <a:t>6 </a:t>
            </a:r>
            <a:r>
              <a:rPr lang="es-CO" dirty="0"/>
              <a:t>Los principales sacerdotes, tomando las piezas de plata, dijeron: No es lícito echarlas en el tesoro de las ofrendas, porque es precio de sangre. </a:t>
            </a:r>
          </a:p>
        </p:txBody>
      </p:sp>
    </p:spTree>
    <p:extLst>
      <p:ext uri="{BB962C8B-B14F-4D97-AF65-F5344CB8AC3E}">
        <p14:creationId xmlns:p14="http://schemas.microsoft.com/office/powerpoint/2010/main" val="1655925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20680"/>
          </a:xfrm>
        </p:spPr>
        <p:txBody>
          <a:bodyPr>
            <a:normAutofit fontScale="85000" lnSpcReduction="10000"/>
          </a:bodyPr>
          <a:lstStyle/>
          <a:p>
            <a:pPr marL="0" indent="0" algn="ctr">
              <a:buNone/>
            </a:pPr>
            <a:r>
              <a:rPr lang="es-CO" dirty="0"/>
              <a:t>7 Y después de consultar, compraron con ellas el campo del alfarero, para sepultura de los extranjeros. 8 Por lo cual aquel campo se llama hasta el día de hoy: Campo de sangre. 9 Así se cumplió lo dicho por el profeta Jeremías, cuando dijo: </a:t>
            </a:r>
            <a:r>
              <a:rPr lang="es-CO" dirty="0" smtClean="0"/>
              <a:t>«</a:t>
            </a:r>
            <a:r>
              <a:rPr lang="es-CO" dirty="0" smtClean="0">
                <a:effectLst>
                  <a:outerShdw blurRad="38100" dist="38100" dir="2700000" algn="tl">
                    <a:srgbClr val="000000">
                      <a:alpha val="43137"/>
                    </a:srgbClr>
                  </a:outerShdw>
                </a:effectLst>
                <a:latin typeface="Agency FB" pitchFamily="34" charset="0"/>
              </a:rPr>
              <a:t>Y </a:t>
            </a:r>
            <a:r>
              <a:rPr lang="es-CO" dirty="0">
                <a:effectLst>
                  <a:outerShdw blurRad="38100" dist="38100" dir="2700000" algn="tl">
                    <a:srgbClr val="000000">
                      <a:alpha val="43137"/>
                    </a:srgbClr>
                  </a:outerShdw>
                </a:effectLst>
                <a:latin typeface="Agency FB" pitchFamily="34" charset="0"/>
              </a:rPr>
              <a:t>tomaron las treinta piezas de plata, precio del apreciado, según precio puesto por los hijos de </a:t>
            </a:r>
            <a:r>
              <a:rPr lang="es-CO" dirty="0" smtClean="0">
                <a:effectLst>
                  <a:outerShdw blurRad="38100" dist="38100" dir="2700000" algn="tl">
                    <a:srgbClr val="000000">
                      <a:alpha val="43137"/>
                    </a:srgbClr>
                  </a:outerShdw>
                </a:effectLst>
                <a:latin typeface="Agency FB" pitchFamily="34" charset="0"/>
              </a:rPr>
              <a:t>Israel</a:t>
            </a:r>
            <a:r>
              <a:rPr lang="es-CO" dirty="0" smtClean="0"/>
              <a:t>»; </a:t>
            </a:r>
            <a:r>
              <a:rPr lang="es-CO" dirty="0"/>
              <a:t>lea </a:t>
            </a:r>
            <a:r>
              <a:rPr lang="es-CO" b="1" dirty="0">
                <a:solidFill>
                  <a:srgbClr val="0070C0"/>
                </a:solidFill>
              </a:rPr>
              <a:t>(Zac.11:13). </a:t>
            </a:r>
            <a:r>
              <a:rPr lang="es-CO" dirty="0" smtClean="0"/>
              <a:t>10 </a:t>
            </a:r>
            <a:r>
              <a:rPr lang="es-CO" dirty="0"/>
              <a:t>y las dieron para el campo del alfarero, como me ordenó el Señor. </a:t>
            </a:r>
            <a:endParaRPr lang="es-CO" dirty="0" smtClean="0"/>
          </a:p>
          <a:p>
            <a:pPr marL="0" indent="0" algn="ctr">
              <a:buNone/>
            </a:pPr>
            <a:endParaRPr lang="es-CO" dirty="0" smtClean="0"/>
          </a:p>
          <a:p>
            <a:pPr marL="0" indent="0" algn="ctr">
              <a:buNone/>
            </a:pPr>
            <a:r>
              <a:rPr lang="es-CO" dirty="0" smtClean="0"/>
              <a:t>Nota: El hecho de que Lucas diga en </a:t>
            </a:r>
            <a:r>
              <a:rPr lang="es-CO" b="1" dirty="0" smtClean="0">
                <a:solidFill>
                  <a:srgbClr val="0070C0"/>
                </a:solidFill>
              </a:rPr>
              <a:t>Hechos 1:18</a:t>
            </a:r>
            <a:r>
              <a:rPr lang="es-CO" dirty="0" smtClean="0"/>
              <a:t>, que fue Judas el que compro el terreno, y que no se ahorcó sino </a:t>
            </a:r>
            <a:r>
              <a:rPr lang="es-CO" dirty="0"/>
              <a:t>que </a:t>
            </a:r>
            <a:r>
              <a:rPr lang="es-CO" dirty="0" smtClean="0"/>
              <a:t>«cayendo </a:t>
            </a:r>
            <a:r>
              <a:rPr lang="es-CO" dirty="0"/>
              <a:t>de cabeza, se reventó por la mitad, y todas sus entrañas se </a:t>
            </a:r>
            <a:r>
              <a:rPr lang="es-CO" dirty="0" smtClean="0"/>
              <a:t>derramaron», es pura «retorica», lo importante aquí es que se cumplió la profecía.</a:t>
            </a:r>
            <a:endParaRPr lang="es-CO" dirty="0"/>
          </a:p>
        </p:txBody>
      </p:sp>
    </p:spTree>
    <p:extLst>
      <p:ext uri="{BB962C8B-B14F-4D97-AF65-F5344CB8AC3E}">
        <p14:creationId xmlns:p14="http://schemas.microsoft.com/office/powerpoint/2010/main" val="41419656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i="1" dirty="0" smtClean="0">
                <a:effectLst>
                  <a:outerShdw blurRad="38100" dist="38100" dir="2700000" algn="tl">
                    <a:srgbClr val="000000">
                      <a:alpha val="43137"/>
                    </a:srgbClr>
                  </a:outerShdw>
                </a:effectLst>
                <a:latin typeface="Agency FB" pitchFamily="34" charset="0"/>
              </a:rPr>
              <a:t>¿Sabe usted quienes eran enemigos y con la muerte de Jesús se amistaron?</a:t>
            </a:r>
            <a:endParaRPr lang="es-CO" i="1" dirty="0">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467544" y="1967555"/>
            <a:ext cx="4536504" cy="2757589"/>
          </a:xfrm>
        </p:spPr>
        <p:txBody>
          <a:bodyPr>
            <a:noAutofit/>
          </a:bodyPr>
          <a:lstStyle/>
          <a:p>
            <a:pPr marL="0" indent="0" algn="ctr">
              <a:buNone/>
            </a:pPr>
            <a:r>
              <a:rPr lang="es-CO" sz="3600" b="1" dirty="0">
                <a:solidFill>
                  <a:srgbClr val="0070C0"/>
                </a:solidFill>
              </a:rPr>
              <a:t>Lucas 23:12 </a:t>
            </a:r>
            <a:r>
              <a:rPr lang="es-CO" sz="3600" dirty="0"/>
              <a:t>dice </a:t>
            </a:r>
            <a:r>
              <a:rPr lang="es-CO" sz="3600" dirty="0" smtClean="0"/>
              <a:t>«</a:t>
            </a:r>
            <a:r>
              <a:rPr lang="es-CO" sz="3600" dirty="0" smtClean="0">
                <a:latin typeface="Agency FB" pitchFamily="34" charset="0"/>
              </a:rPr>
              <a:t>Y </a:t>
            </a:r>
            <a:r>
              <a:rPr lang="es-CO" sz="3600" dirty="0">
                <a:latin typeface="Agency FB" pitchFamily="34" charset="0"/>
              </a:rPr>
              <a:t>se hicieron amigos Pilato y Herodes aquel día; porque antes estaban enemistados entre </a:t>
            </a:r>
            <a:r>
              <a:rPr lang="es-CO" sz="3600" dirty="0" smtClean="0">
                <a:latin typeface="Agency FB" pitchFamily="34" charset="0"/>
              </a:rPr>
              <a:t>sí</a:t>
            </a:r>
            <a:r>
              <a:rPr lang="es-CO" sz="3600" dirty="0" smtClean="0"/>
              <a:t>».</a:t>
            </a:r>
            <a:endParaRPr lang="es-CO"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204864"/>
            <a:ext cx="26574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4869160"/>
            <a:ext cx="9144000" cy="1631216"/>
          </a:xfrm>
          <a:prstGeom prst="rect">
            <a:avLst/>
          </a:prstGeom>
        </p:spPr>
        <p:txBody>
          <a:bodyPr wrap="square">
            <a:spAutoFit/>
          </a:bodyPr>
          <a:lstStyle/>
          <a:p>
            <a:pPr algn="ctr"/>
            <a:r>
              <a:rPr lang="es-CO" dirty="0"/>
              <a:t> </a:t>
            </a:r>
            <a:r>
              <a:rPr lang="es-CO" sz="2000" dirty="0"/>
              <a:t>A</a:t>
            </a:r>
            <a:r>
              <a:rPr lang="es-CO" sz="2000" dirty="0" smtClean="0"/>
              <a:t>ún hoy, hay </a:t>
            </a:r>
            <a:r>
              <a:rPr lang="es-CO" sz="2000" dirty="0"/>
              <a:t>muchos que, consciente o inconscientemente, llegan a la conclusión de que Jesús no tiene ninguna importancia, que es un elemento que se puede omitir en la vida. No le dan lugar en su corazón ni influencia en sus vidas, y creen que se pueden pasar sin Él. </a:t>
            </a:r>
            <a:r>
              <a:rPr lang="es-CO" sz="2000" dirty="0" smtClean="0"/>
              <a:t>Pero para </a:t>
            </a:r>
            <a:r>
              <a:rPr lang="es-CO" sz="2000" dirty="0"/>
              <a:t>un cristiano, lejos de no tener ninguna importancia, Jesús es el más importante de todo el universo.</a:t>
            </a:r>
          </a:p>
        </p:txBody>
      </p:sp>
    </p:spTree>
    <p:extLst>
      <p:ext uri="{BB962C8B-B14F-4D97-AF65-F5344CB8AC3E}">
        <p14:creationId xmlns:p14="http://schemas.microsoft.com/office/powerpoint/2010/main" val="37295471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4000" i="1" dirty="0" smtClean="0">
                <a:effectLst>
                  <a:outerShdw blurRad="38100" dist="38100" dir="2700000" algn="tl">
                    <a:srgbClr val="000000">
                      <a:alpha val="43137"/>
                    </a:srgbClr>
                  </a:outerShdw>
                </a:effectLst>
                <a:latin typeface="Agency FB" pitchFamily="34" charset="0"/>
              </a:rPr>
              <a:t>¿Sabe usted que no aparece en el Apocalipsis, pero si la menciona el apóstol san Juan en dos de sus  epístolas?</a:t>
            </a:r>
            <a:endParaRPr lang="es-CO" i="1" dirty="0">
              <a:effectLst>
                <a:outerShdw blurRad="38100" dist="38100" dir="2700000" algn="tl">
                  <a:srgbClr val="000000">
                    <a:alpha val="43137"/>
                  </a:srgbClr>
                </a:outerShdw>
              </a:effectLst>
              <a:latin typeface="Agency FB" pitchFamily="34" charset="0"/>
            </a:endParaRPr>
          </a:p>
        </p:txBody>
      </p:sp>
      <p:sp>
        <p:nvSpPr>
          <p:cNvPr id="3" name="2 Marcador de contenido"/>
          <p:cNvSpPr>
            <a:spLocks noGrp="1"/>
          </p:cNvSpPr>
          <p:nvPr>
            <p:ph idx="1"/>
          </p:nvPr>
        </p:nvSpPr>
        <p:spPr>
          <a:xfrm>
            <a:off x="457200" y="1600201"/>
            <a:ext cx="5194920" cy="3124944"/>
          </a:xfrm>
        </p:spPr>
        <p:txBody>
          <a:bodyPr>
            <a:normAutofit fontScale="92500" lnSpcReduction="20000"/>
          </a:bodyPr>
          <a:lstStyle/>
          <a:p>
            <a:pPr marL="0" indent="0" algn="ctr">
              <a:buNone/>
            </a:pPr>
            <a:r>
              <a:rPr lang="es-CO" dirty="0" smtClean="0"/>
              <a:t>El </a:t>
            </a:r>
            <a:r>
              <a:rPr lang="es-CO" dirty="0"/>
              <a:t>libro de Apocalipsis es el libro que mas se presta y que más usan los predicadores para hacer mención del anticristo, pero curiosamente, la palabra "</a:t>
            </a:r>
            <a:r>
              <a:rPr lang="es-CO" b="1" u="sng" dirty="0"/>
              <a:t>anticristo</a:t>
            </a:r>
            <a:r>
              <a:rPr lang="es-CO" dirty="0"/>
              <a:t>" literalmente no aparece ni una vez en ese precioso libro. </a:t>
            </a:r>
            <a:endParaRPr lang="es-CO" dirty="0" smtClean="0"/>
          </a:p>
        </p:txBody>
      </p:sp>
      <p:sp>
        <p:nvSpPr>
          <p:cNvPr id="4" name="3 Rectángulo"/>
          <p:cNvSpPr/>
          <p:nvPr/>
        </p:nvSpPr>
        <p:spPr>
          <a:xfrm>
            <a:off x="539552" y="4941168"/>
            <a:ext cx="7848872" cy="1384995"/>
          </a:xfrm>
          <a:prstGeom prst="rect">
            <a:avLst/>
          </a:prstGeom>
        </p:spPr>
        <p:txBody>
          <a:bodyPr wrap="square">
            <a:spAutoFit/>
          </a:bodyPr>
          <a:lstStyle/>
          <a:p>
            <a:pPr algn="ctr"/>
            <a:r>
              <a:rPr lang="es-CO" sz="2800" dirty="0" smtClean="0"/>
              <a:t>El </a:t>
            </a:r>
            <a:r>
              <a:rPr lang="es-CO" sz="2800" dirty="0"/>
              <a:t>apóstol Juan es el único que usa el vocablo “anticristo” en el </a:t>
            </a:r>
            <a:r>
              <a:rPr lang="es-CO" sz="2800" dirty="0" smtClean="0"/>
              <a:t>NT, 3 veces en </a:t>
            </a:r>
            <a:r>
              <a:rPr lang="es-CO" sz="2800" b="1" dirty="0" smtClean="0">
                <a:solidFill>
                  <a:srgbClr val="0070C0"/>
                </a:solidFill>
              </a:rPr>
              <a:t>(1Jn. 2:18</a:t>
            </a:r>
            <a:r>
              <a:rPr lang="es-CO" sz="2800" b="1" dirty="0">
                <a:solidFill>
                  <a:srgbClr val="0070C0"/>
                </a:solidFill>
              </a:rPr>
              <a:t>, </a:t>
            </a:r>
            <a:r>
              <a:rPr lang="es-CO" sz="2800" b="1" dirty="0" smtClean="0">
                <a:solidFill>
                  <a:srgbClr val="0070C0"/>
                </a:solidFill>
              </a:rPr>
              <a:t> 1Jn.2:22</a:t>
            </a:r>
            <a:r>
              <a:rPr lang="es-CO" sz="2800" b="1" dirty="0">
                <a:solidFill>
                  <a:srgbClr val="0070C0"/>
                </a:solidFill>
              </a:rPr>
              <a:t>; </a:t>
            </a:r>
            <a:r>
              <a:rPr lang="es-CO" sz="2800" b="1" dirty="0" smtClean="0">
                <a:solidFill>
                  <a:srgbClr val="0070C0"/>
                </a:solidFill>
              </a:rPr>
              <a:t>1Jn.4:3</a:t>
            </a:r>
            <a:r>
              <a:rPr lang="es-CO" sz="2800" b="1" dirty="0">
                <a:solidFill>
                  <a:srgbClr val="0070C0"/>
                </a:solidFill>
              </a:rPr>
              <a:t>; </a:t>
            </a:r>
            <a:r>
              <a:rPr lang="es-CO" sz="2800" b="1" dirty="0" smtClean="0">
                <a:solidFill>
                  <a:srgbClr val="0070C0"/>
                </a:solidFill>
              </a:rPr>
              <a:t> </a:t>
            </a:r>
            <a:r>
              <a:rPr lang="es-CO" sz="2800" dirty="0" smtClean="0"/>
              <a:t>y una ves en </a:t>
            </a:r>
            <a:r>
              <a:rPr lang="es-CO" sz="2800" b="1" dirty="0" smtClean="0">
                <a:solidFill>
                  <a:srgbClr val="0070C0"/>
                </a:solidFill>
              </a:rPr>
              <a:t>2Ju.1:7</a:t>
            </a:r>
            <a:r>
              <a:rPr lang="es-CO" sz="2800" b="1" dirty="0">
                <a:solidFill>
                  <a:srgbClr val="0070C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772816"/>
            <a:ext cx="3240360" cy="253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324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b="1" i="1" dirty="0" smtClean="0">
                <a:latin typeface="Agency FB" pitchFamily="34" charset="0"/>
              </a:rPr>
              <a:t>¿Sabes en cuantos años escribió Pablo sus catorce epístolas?</a:t>
            </a:r>
            <a:endParaRPr lang="es-CO" b="1" i="1" dirty="0">
              <a:latin typeface="Agency FB" pitchFamily="34" charset="0"/>
            </a:endParaRPr>
          </a:p>
        </p:txBody>
      </p:sp>
      <p:sp>
        <p:nvSpPr>
          <p:cNvPr id="3" name="2 Marcador de contenido"/>
          <p:cNvSpPr>
            <a:spLocks noGrp="1"/>
          </p:cNvSpPr>
          <p:nvPr>
            <p:ph idx="1"/>
          </p:nvPr>
        </p:nvSpPr>
        <p:spPr>
          <a:xfrm>
            <a:off x="457200" y="1600200"/>
            <a:ext cx="4906888" cy="4853136"/>
          </a:xfrm>
        </p:spPr>
        <p:txBody>
          <a:bodyPr>
            <a:normAutofit fontScale="70000" lnSpcReduction="20000"/>
          </a:bodyPr>
          <a:lstStyle/>
          <a:p>
            <a:pPr marL="0" indent="0">
              <a:buNone/>
            </a:pPr>
            <a:r>
              <a:rPr lang="es-CO" dirty="0" smtClean="0"/>
              <a:t>En su orden:</a:t>
            </a:r>
          </a:p>
          <a:p>
            <a:pPr marL="0" indent="0">
              <a:buNone/>
            </a:pPr>
            <a:r>
              <a:rPr lang="es-CO" dirty="0" smtClean="0"/>
              <a:t>1 y 2 Tesalonicenses año 51 d. C.</a:t>
            </a:r>
          </a:p>
          <a:p>
            <a:pPr marL="0" indent="0">
              <a:buNone/>
            </a:pPr>
            <a:r>
              <a:rPr lang="es-CO" dirty="0" smtClean="0"/>
              <a:t>1 y 2 A los Corintios    ,,   57  ,,</a:t>
            </a:r>
          </a:p>
          <a:p>
            <a:pPr marL="0" indent="0">
              <a:buNone/>
            </a:pPr>
            <a:r>
              <a:rPr lang="es-CO" dirty="0" smtClean="0"/>
              <a:t>Carta a los Romanos   ,,   58  ,,</a:t>
            </a:r>
          </a:p>
          <a:p>
            <a:pPr marL="0" indent="0">
              <a:buNone/>
            </a:pPr>
            <a:r>
              <a:rPr lang="es-CO" dirty="0" smtClean="0"/>
              <a:t>Carta a los Gálatas      ,,    58 ,,</a:t>
            </a:r>
          </a:p>
          <a:p>
            <a:pPr marL="0" indent="0">
              <a:buNone/>
            </a:pPr>
            <a:r>
              <a:rPr lang="es-CO" dirty="0" smtClean="0"/>
              <a:t>Carta a los Efesios       ,,    62 ,,</a:t>
            </a:r>
          </a:p>
          <a:p>
            <a:pPr marL="0" indent="0">
              <a:buNone/>
            </a:pPr>
            <a:r>
              <a:rPr lang="es-CO" dirty="0" smtClean="0"/>
              <a:t>Carta a los Filipenses  ,,    62 ,,</a:t>
            </a:r>
          </a:p>
          <a:p>
            <a:pPr marL="0" indent="0">
              <a:buNone/>
            </a:pPr>
            <a:r>
              <a:rPr lang="es-CO" dirty="0" smtClean="0"/>
              <a:t>Carta a los Colosenses,,    62 ,,</a:t>
            </a:r>
          </a:p>
          <a:p>
            <a:pPr marL="0" indent="0">
              <a:buNone/>
            </a:pPr>
            <a:r>
              <a:rPr lang="es-CO" dirty="0" smtClean="0"/>
              <a:t>Carta a Filemón           ,,     62 ,,</a:t>
            </a:r>
          </a:p>
          <a:p>
            <a:pPr marL="0" indent="0">
              <a:buNone/>
            </a:pPr>
            <a:r>
              <a:rPr lang="es-CO" dirty="0" smtClean="0"/>
              <a:t>Carta a los Hebreos    ,,     63 ,,</a:t>
            </a:r>
          </a:p>
          <a:p>
            <a:pPr marL="0" indent="0">
              <a:buNone/>
            </a:pPr>
            <a:r>
              <a:rPr lang="es-CO" dirty="0" smtClean="0"/>
              <a:t>1Timoteo                      ,,     64 ,,</a:t>
            </a:r>
          </a:p>
          <a:p>
            <a:pPr marL="0" indent="0">
              <a:buNone/>
            </a:pPr>
            <a:r>
              <a:rPr lang="es-CO" dirty="0" smtClean="0"/>
              <a:t>Carta a Tito                   ,,     65 ,,</a:t>
            </a:r>
          </a:p>
          <a:p>
            <a:pPr marL="0" indent="0">
              <a:buNone/>
            </a:pPr>
            <a:r>
              <a:rPr lang="es-CO" dirty="0" smtClean="0"/>
              <a:t>2Timoteo                      ,,     66 ,,</a:t>
            </a:r>
          </a:p>
          <a:p>
            <a:pPr marL="0" indent="0">
              <a:buNone/>
            </a:pPr>
            <a:r>
              <a:rPr lang="es-CO" dirty="0" smtClean="0"/>
              <a:t>En total fueron 15 años.</a:t>
            </a:r>
            <a:endParaRPr lang="es-C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24847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410236" y="5373216"/>
            <a:ext cx="4572000" cy="1323439"/>
          </a:xfrm>
          <a:prstGeom prst="rect">
            <a:avLst/>
          </a:prstGeom>
        </p:spPr>
        <p:txBody>
          <a:bodyPr>
            <a:spAutoFit/>
          </a:bodyPr>
          <a:lstStyle/>
          <a:p>
            <a:pPr algn="ctr"/>
            <a:r>
              <a:rPr lang="es-CO" dirty="0" smtClean="0"/>
              <a:t> </a:t>
            </a:r>
            <a:r>
              <a:rPr lang="es-CO" sz="2000" b="1" dirty="0" smtClean="0"/>
              <a:t>De acuerdo al registro, Pablo </a:t>
            </a:r>
            <a:r>
              <a:rPr lang="es-CO" sz="2000" b="1" dirty="0"/>
              <a:t>no alcanzó a </a:t>
            </a:r>
            <a:r>
              <a:rPr lang="es-CO" sz="2000" b="1" dirty="0" smtClean="0"/>
              <a:t>leer </a:t>
            </a:r>
            <a:r>
              <a:rPr lang="es-CO" sz="2000" b="1" dirty="0"/>
              <a:t>ninguno de los 4 </a:t>
            </a:r>
            <a:r>
              <a:rPr lang="es-CO" sz="2000" b="1" dirty="0" smtClean="0"/>
              <a:t>evangelios, </a:t>
            </a:r>
            <a:r>
              <a:rPr lang="es-CO" sz="2000" b="1" dirty="0"/>
              <a:t>toda la información sobre Cristo la recibió </a:t>
            </a:r>
            <a:r>
              <a:rPr lang="es-CO" sz="2000" b="1" dirty="0" smtClean="0"/>
              <a:t>verbalmente </a:t>
            </a:r>
            <a:r>
              <a:rPr lang="es-CO" sz="2000" b="1" dirty="0"/>
              <a:t>de los apóstoles.</a:t>
            </a:r>
          </a:p>
        </p:txBody>
      </p:sp>
    </p:spTree>
    <p:extLst>
      <p:ext uri="{BB962C8B-B14F-4D97-AF65-F5344CB8AC3E}">
        <p14:creationId xmlns:p14="http://schemas.microsoft.com/office/powerpoint/2010/main" val="12482145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3">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 calcmode="lin" valueType="num">
                                      <p:cBhvr>
                                        <p:cTn id="9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3">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3">
                                            <p:txEl>
                                              <p:pRg st="12" end="12"/>
                                            </p:txEl>
                                          </p:spTgt>
                                        </p:tgtEl>
                                        <p:attrNameLst>
                                          <p:attrName>style.visibility</p:attrName>
                                        </p:attrNameLst>
                                      </p:cBhvr>
                                      <p:to>
                                        <p:strVal val="visible"/>
                                      </p:to>
                                    </p:set>
                                    <p:anim calcmode="lin" valueType="num">
                                      <p:cBhvr>
                                        <p:cTn id="10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0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0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06" dur="1000"/>
                                        <p:tgtEl>
                                          <p:spTgt spid="3">
                                            <p:txEl>
                                              <p:pRg st="12" end="1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3">
                                            <p:txEl>
                                              <p:pRg st="13" end="13"/>
                                            </p:txEl>
                                          </p:spTgt>
                                        </p:tgtEl>
                                        <p:attrNameLst>
                                          <p:attrName>style.visibility</p:attrName>
                                        </p:attrNameLst>
                                      </p:cBhvr>
                                      <p:to>
                                        <p:strVal val="visible"/>
                                      </p:to>
                                    </p:set>
                                    <p:anim calcmode="lin" valueType="num">
                                      <p:cBhvr>
                                        <p:cTn id="111"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12"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13"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14" dur="1000"/>
                                        <p:tgtEl>
                                          <p:spTgt spid="3">
                                            <p:txEl>
                                              <p:pRg st="13" end="1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nodeType="clickEffect">
                                  <p:stCondLst>
                                    <p:cond delay="0"/>
                                  </p:stCondLst>
                                  <p:childTnLst>
                                    <p:set>
                                      <p:cBhvr>
                                        <p:cTn id="118" dur="1" fill="hold">
                                          <p:stCondLst>
                                            <p:cond delay="0"/>
                                          </p:stCondLst>
                                        </p:cTn>
                                        <p:tgtEl>
                                          <p:spTgt spid="5122"/>
                                        </p:tgtEl>
                                        <p:attrNameLst>
                                          <p:attrName>style.visibility</p:attrName>
                                        </p:attrNameLst>
                                      </p:cBhvr>
                                      <p:to>
                                        <p:strVal val="visible"/>
                                      </p:to>
                                    </p:set>
                                    <p:animEffect transition="in" filter="wheel(1)">
                                      <p:cBhvr>
                                        <p:cTn id="119" dur="2000"/>
                                        <p:tgtEl>
                                          <p:spTgt spid="5122"/>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wheel(1)">
                                      <p:cBhvr>
                                        <p:cTn id="1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20000"/>
              <a:lumOff val="80000"/>
            </a:schemeClr>
          </a:solidFill>
        </p:spPr>
        <p:txBody>
          <a:bodyPr>
            <a:normAutofit fontScale="90000"/>
          </a:bodyPr>
          <a:lstStyle/>
          <a:p>
            <a:r>
              <a:rPr lang="es-CO" b="1" dirty="0" smtClean="0">
                <a:solidFill>
                  <a:srgbClr val="002060"/>
                </a:solidFill>
              </a:rPr>
              <a:t>¿Sabe usted cual fue el primer libro que se escribió en el N. Testamento?</a:t>
            </a:r>
            <a:endParaRPr lang="es-CO" b="1" dirty="0">
              <a:solidFill>
                <a:srgbClr val="002060"/>
              </a:solidFill>
            </a:endParaRPr>
          </a:p>
        </p:txBody>
      </p:sp>
      <p:sp>
        <p:nvSpPr>
          <p:cNvPr id="3" name="2 Marcador de contenido"/>
          <p:cNvSpPr>
            <a:spLocks noGrp="1"/>
          </p:cNvSpPr>
          <p:nvPr>
            <p:ph idx="1"/>
          </p:nvPr>
        </p:nvSpPr>
        <p:spPr>
          <a:xfrm>
            <a:off x="457200" y="1600200"/>
            <a:ext cx="4978896" cy="4525963"/>
          </a:xfrm>
        </p:spPr>
        <p:txBody>
          <a:bodyPr>
            <a:noAutofit/>
          </a:bodyPr>
          <a:lstStyle/>
          <a:p>
            <a:pPr marL="0" indent="0" algn="ctr">
              <a:buNone/>
            </a:pPr>
            <a:r>
              <a:rPr lang="es-CO" sz="4000" dirty="0"/>
              <a:t>La </a:t>
            </a:r>
            <a:r>
              <a:rPr lang="es-CO" sz="4000" dirty="0" smtClean="0"/>
              <a:t>Epístola </a:t>
            </a:r>
            <a:r>
              <a:rPr lang="es-CO" sz="4000" dirty="0"/>
              <a:t>de </a:t>
            </a:r>
            <a:r>
              <a:rPr lang="es-CO" sz="4000" dirty="0" smtClean="0"/>
              <a:t>Santiago fue escrita en el año 44, mientras que el Evangelio de Mateo fue escrito en el año 70.  </a:t>
            </a:r>
            <a:endParaRPr lang="es-CO"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88840"/>
            <a:ext cx="259228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Igual que"/>
          <p:cNvSpPr/>
          <p:nvPr/>
        </p:nvSpPr>
        <p:spPr>
          <a:xfrm>
            <a:off x="0" y="5877272"/>
            <a:ext cx="9036496" cy="914400"/>
          </a:xfrm>
          <a:prstGeom prst="mathEqua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667380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fontScale="90000"/>
          </a:bodyPr>
          <a:lstStyle/>
          <a:p>
            <a:r>
              <a:rPr lang="es-CO" b="1" i="1" dirty="0" smtClean="0">
                <a:latin typeface="Agency FB" pitchFamily="34" charset="0"/>
              </a:rPr>
              <a:t>¿Sabe usted que el apóstol Juan y el Señor Jesús eran primos? </a:t>
            </a:r>
            <a:endParaRPr lang="es-CO" b="1" i="1" dirty="0">
              <a:latin typeface="Agency FB" pitchFamily="34" charset="0"/>
            </a:endParaRPr>
          </a:p>
        </p:txBody>
      </p:sp>
      <p:sp>
        <p:nvSpPr>
          <p:cNvPr id="3" name="2 Marcador de contenido"/>
          <p:cNvSpPr>
            <a:spLocks noGrp="1"/>
          </p:cNvSpPr>
          <p:nvPr>
            <p:ph idx="1"/>
          </p:nvPr>
        </p:nvSpPr>
        <p:spPr>
          <a:xfrm>
            <a:off x="457200" y="1600200"/>
            <a:ext cx="4978896" cy="4525963"/>
          </a:xfrm>
        </p:spPr>
        <p:txBody>
          <a:bodyPr>
            <a:normAutofit/>
          </a:bodyPr>
          <a:lstStyle/>
          <a:p>
            <a:pPr marL="0" indent="0" algn="ctr">
              <a:buNone/>
            </a:pPr>
            <a:r>
              <a:rPr lang="es-CO" dirty="0" smtClean="0">
                <a:solidFill>
                  <a:srgbClr val="0070C0"/>
                </a:solidFill>
              </a:rPr>
              <a:t>Juan 19:25</a:t>
            </a:r>
            <a:r>
              <a:rPr lang="es-CO" dirty="0" smtClean="0"/>
              <a:t>. «</a:t>
            </a:r>
            <a:r>
              <a:rPr lang="es-CO" dirty="0" smtClean="0">
                <a:latin typeface="Agency FB" pitchFamily="34" charset="0"/>
              </a:rPr>
              <a:t>Estaban </a:t>
            </a:r>
            <a:r>
              <a:rPr lang="es-CO" dirty="0">
                <a:latin typeface="Agency FB" pitchFamily="34" charset="0"/>
              </a:rPr>
              <a:t>junto a la cruz de Jesús su madre, y la hermana de su madre, María mujer de </a:t>
            </a:r>
            <a:r>
              <a:rPr lang="es-CO" dirty="0" smtClean="0">
                <a:latin typeface="Agency FB" pitchFamily="34" charset="0"/>
              </a:rPr>
              <a:t>Cleofás</a:t>
            </a:r>
            <a:r>
              <a:rPr lang="es-CO" dirty="0" smtClean="0"/>
              <a:t>,..». </a:t>
            </a:r>
            <a:r>
              <a:rPr lang="es-CO" dirty="0" smtClean="0">
                <a:solidFill>
                  <a:srgbClr val="0070C0"/>
                </a:solidFill>
              </a:rPr>
              <a:t>Mateo 27:56</a:t>
            </a:r>
            <a:r>
              <a:rPr lang="es-CO" dirty="0" smtClean="0"/>
              <a:t>, la identifica como:  «</a:t>
            </a:r>
            <a:r>
              <a:rPr lang="es-CO" dirty="0" smtClean="0">
                <a:latin typeface="Agency FB" pitchFamily="34" charset="0"/>
              </a:rPr>
              <a:t>la </a:t>
            </a:r>
            <a:r>
              <a:rPr lang="es-CO" dirty="0">
                <a:latin typeface="Agency FB" pitchFamily="34" charset="0"/>
              </a:rPr>
              <a:t>madre de los hijos de </a:t>
            </a:r>
            <a:r>
              <a:rPr lang="es-CO" dirty="0" smtClean="0">
                <a:latin typeface="Agency FB" pitchFamily="34" charset="0"/>
              </a:rPr>
              <a:t>Zebedeo</a:t>
            </a:r>
            <a:r>
              <a:rPr lang="es-CO" dirty="0" smtClean="0"/>
              <a:t>»  (Jacobo y Juan). Ella pidió un puesto para ellos en el reino de los cielos </a:t>
            </a:r>
            <a:r>
              <a:rPr lang="es-CO" dirty="0" smtClean="0">
                <a:solidFill>
                  <a:srgbClr val="0070C0"/>
                </a:solidFill>
              </a:rPr>
              <a:t>(Mat.20:20-23),</a:t>
            </a:r>
            <a:endParaRPr lang="es-CO"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72816"/>
            <a:ext cx="331236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443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800" b="1" i="1" dirty="0" smtClean="0">
                <a:latin typeface="Agency FB" pitchFamily="34" charset="0"/>
              </a:rPr>
              <a:t>¿Sabes </a:t>
            </a:r>
            <a:r>
              <a:rPr lang="es-CO" sz="4800" b="1" i="1" dirty="0" smtClean="0">
                <a:latin typeface="Agency FB" pitchFamily="34" charset="0"/>
              </a:rPr>
              <a:t>cuántos </a:t>
            </a:r>
            <a:r>
              <a:rPr lang="es-CO" sz="4800" b="1" i="1" dirty="0" smtClean="0">
                <a:latin typeface="Agency FB" pitchFamily="34" charset="0"/>
              </a:rPr>
              <a:t>hijos </a:t>
            </a:r>
            <a:r>
              <a:rPr lang="es-CO" sz="4800" b="1" i="1" dirty="0" smtClean="0">
                <a:latin typeface="Agency FB" pitchFamily="34" charset="0"/>
              </a:rPr>
              <a:t>tuvo Abrahán</a:t>
            </a:r>
            <a:r>
              <a:rPr lang="es-CO" sz="4800" b="1" i="1" dirty="0" smtClean="0">
                <a:latin typeface="Agency FB" pitchFamily="34" charset="0"/>
              </a:rPr>
              <a:t>?</a:t>
            </a:r>
            <a:endParaRPr lang="es-CO" sz="4800" b="1" i="1" dirty="0">
              <a:latin typeface="Agency FB" pitchFamily="34" charset="0"/>
            </a:endParaRPr>
          </a:p>
        </p:txBody>
      </p:sp>
      <p:sp>
        <p:nvSpPr>
          <p:cNvPr id="3" name="2 Marcador de contenido"/>
          <p:cNvSpPr>
            <a:spLocks noGrp="1"/>
          </p:cNvSpPr>
          <p:nvPr>
            <p:ph idx="1"/>
          </p:nvPr>
        </p:nvSpPr>
        <p:spPr>
          <a:xfrm>
            <a:off x="395536" y="1988840"/>
            <a:ext cx="4906888" cy="4525963"/>
          </a:xfrm>
        </p:spPr>
        <p:txBody>
          <a:bodyPr>
            <a:normAutofit/>
          </a:bodyPr>
          <a:lstStyle/>
          <a:p>
            <a:pPr marL="0" indent="0" algn="ctr">
              <a:buNone/>
            </a:pPr>
            <a:r>
              <a:rPr lang="es-CO" sz="4000" dirty="0" smtClean="0"/>
              <a:t>Conforme lo dice la Biblia Abrahán tubo ocho hijos: de </a:t>
            </a:r>
            <a:r>
              <a:rPr lang="es-CO" sz="4000" dirty="0"/>
              <a:t>S</a:t>
            </a:r>
            <a:r>
              <a:rPr lang="es-CO" sz="4000" dirty="0" smtClean="0"/>
              <a:t>ara 1, Isaac, de Agar 1, Ismael, y de Cetura 6. </a:t>
            </a:r>
            <a:r>
              <a:rPr lang="es-CO" sz="4000" b="1" dirty="0" smtClean="0">
                <a:solidFill>
                  <a:srgbClr val="0070C0"/>
                </a:solidFill>
              </a:rPr>
              <a:t>(Gén.25.1,2).</a:t>
            </a:r>
            <a:endParaRPr lang="es-CO" sz="4000" b="1"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3490694" cy="34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086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1)">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solidFill>
                  <a:srgbClr val="C00000"/>
                </a:solidFill>
                <a:latin typeface="Agency FB" pitchFamily="34" charset="0"/>
              </a:rPr>
              <a:t>¿</a:t>
            </a:r>
            <a:r>
              <a:rPr lang="es-CO" sz="4900" b="1" i="1" dirty="0" smtClean="0">
                <a:solidFill>
                  <a:srgbClr val="C00000"/>
                </a:solidFill>
                <a:latin typeface="Agency FB" pitchFamily="34" charset="0"/>
              </a:rPr>
              <a:t>Sabes cuales libros del NT terminan con la palabra amen?</a:t>
            </a:r>
            <a:endParaRPr lang="es-CO" sz="4900" b="1" i="1" dirty="0">
              <a:solidFill>
                <a:srgbClr val="C00000"/>
              </a:solidFill>
              <a:latin typeface="Agency FB" pitchFamily="34" charset="0"/>
            </a:endParaRPr>
          </a:p>
        </p:txBody>
      </p:sp>
      <p:sp>
        <p:nvSpPr>
          <p:cNvPr id="3" name="2 Marcador de contenido"/>
          <p:cNvSpPr>
            <a:spLocks noGrp="1"/>
          </p:cNvSpPr>
          <p:nvPr>
            <p:ph idx="1"/>
          </p:nvPr>
        </p:nvSpPr>
        <p:spPr>
          <a:xfrm>
            <a:off x="457200" y="2276872"/>
            <a:ext cx="4690864" cy="3849291"/>
          </a:xfrm>
        </p:spPr>
        <p:txBody>
          <a:bodyPr>
            <a:normAutofit/>
          </a:bodyPr>
          <a:lstStyle/>
          <a:p>
            <a:pPr marL="0" indent="0" algn="ctr">
              <a:buNone/>
            </a:pPr>
            <a:r>
              <a:rPr lang="es-CO" sz="4800" b="1" dirty="0" smtClean="0"/>
              <a:t>Romanos, Gálatas, 2Pedro, Judas y Apocalipsis.</a:t>
            </a:r>
            <a:endParaRPr lang="es-CO" sz="4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924944"/>
            <a:ext cx="356500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54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down)">
                                      <p:cBhvr>
                                        <p:cTn id="23" dur="580">
                                          <p:stCondLst>
                                            <p:cond delay="0"/>
                                          </p:stCondLst>
                                        </p:cTn>
                                        <p:tgtEl>
                                          <p:spTgt spid="4098"/>
                                        </p:tgtEl>
                                      </p:cBhvr>
                                    </p:animEffect>
                                    <p:anim calcmode="lin" valueType="num">
                                      <p:cBhvr>
                                        <p:cTn id="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9" dur="26">
                                          <p:stCondLst>
                                            <p:cond delay="650"/>
                                          </p:stCondLst>
                                        </p:cTn>
                                        <p:tgtEl>
                                          <p:spTgt spid="4098"/>
                                        </p:tgtEl>
                                      </p:cBhvr>
                                      <p:to x="100000" y="60000"/>
                                    </p:animScale>
                                    <p:animScale>
                                      <p:cBhvr>
                                        <p:cTn id="30" dur="166" decel="50000">
                                          <p:stCondLst>
                                            <p:cond delay="676"/>
                                          </p:stCondLst>
                                        </p:cTn>
                                        <p:tgtEl>
                                          <p:spTgt spid="4098"/>
                                        </p:tgtEl>
                                      </p:cBhvr>
                                      <p:to x="100000" y="100000"/>
                                    </p:animScale>
                                    <p:animScale>
                                      <p:cBhvr>
                                        <p:cTn id="31" dur="26">
                                          <p:stCondLst>
                                            <p:cond delay="1312"/>
                                          </p:stCondLst>
                                        </p:cTn>
                                        <p:tgtEl>
                                          <p:spTgt spid="4098"/>
                                        </p:tgtEl>
                                      </p:cBhvr>
                                      <p:to x="100000" y="80000"/>
                                    </p:animScale>
                                    <p:animScale>
                                      <p:cBhvr>
                                        <p:cTn id="32" dur="166" decel="50000">
                                          <p:stCondLst>
                                            <p:cond delay="1338"/>
                                          </p:stCondLst>
                                        </p:cTn>
                                        <p:tgtEl>
                                          <p:spTgt spid="4098"/>
                                        </p:tgtEl>
                                      </p:cBhvr>
                                      <p:to x="100000" y="100000"/>
                                    </p:animScale>
                                    <p:animScale>
                                      <p:cBhvr>
                                        <p:cTn id="33" dur="26">
                                          <p:stCondLst>
                                            <p:cond delay="1642"/>
                                          </p:stCondLst>
                                        </p:cTn>
                                        <p:tgtEl>
                                          <p:spTgt spid="4098"/>
                                        </p:tgtEl>
                                      </p:cBhvr>
                                      <p:to x="100000" y="90000"/>
                                    </p:animScale>
                                    <p:animScale>
                                      <p:cBhvr>
                                        <p:cTn id="34" dur="166" decel="50000">
                                          <p:stCondLst>
                                            <p:cond delay="1668"/>
                                          </p:stCondLst>
                                        </p:cTn>
                                        <p:tgtEl>
                                          <p:spTgt spid="4098"/>
                                        </p:tgtEl>
                                      </p:cBhvr>
                                      <p:to x="100000" y="100000"/>
                                    </p:animScale>
                                    <p:animScale>
                                      <p:cBhvr>
                                        <p:cTn id="35" dur="26">
                                          <p:stCondLst>
                                            <p:cond delay="1808"/>
                                          </p:stCondLst>
                                        </p:cTn>
                                        <p:tgtEl>
                                          <p:spTgt spid="4098"/>
                                        </p:tgtEl>
                                      </p:cBhvr>
                                      <p:to x="100000" y="95000"/>
                                    </p:animScale>
                                    <p:animScale>
                                      <p:cBhvr>
                                        <p:cTn id="36"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4000" b="1" i="1" dirty="0" smtClean="0">
                <a:latin typeface="Agency FB" pitchFamily="34" charset="0"/>
              </a:rPr>
              <a:t>¿Sabes </a:t>
            </a:r>
            <a:r>
              <a:rPr lang="es-CO" sz="4000" b="1" i="1" dirty="0" smtClean="0">
                <a:latin typeface="Agency FB" pitchFamily="34" charset="0"/>
              </a:rPr>
              <a:t>cuáles </a:t>
            </a:r>
            <a:r>
              <a:rPr lang="es-CO" sz="4000" b="1" i="1" dirty="0" smtClean="0">
                <a:latin typeface="Agency FB" pitchFamily="34" charset="0"/>
              </a:rPr>
              <a:t>son el primero y el último libro del AT.</a:t>
            </a:r>
            <a:endParaRPr lang="es-CO" sz="4000" b="1" i="1" dirty="0">
              <a:latin typeface="Agency FB" pitchFamily="34" charset="0"/>
            </a:endParaRPr>
          </a:p>
        </p:txBody>
      </p:sp>
      <p:sp>
        <p:nvSpPr>
          <p:cNvPr id="3" name="2 Marcador de contenido"/>
          <p:cNvSpPr>
            <a:spLocks noGrp="1"/>
          </p:cNvSpPr>
          <p:nvPr>
            <p:ph idx="1"/>
          </p:nvPr>
        </p:nvSpPr>
        <p:spPr>
          <a:xfrm>
            <a:off x="457200" y="2132856"/>
            <a:ext cx="4618856" cy="3993307"/>
          </a:xfrm>
        </p:spPr>
        <p:txBody>
          <a:bodyPr/>
          <a:lstStyle/>
          <a:p>
            <a:pPr marL="0" indent="0">
              <a:buNone/>
            </a:pPr>
            <a:endParaRPr lang="es-CO" dirty="0" smtClean="0"/>
          </a:p>
          <a:p>
            <a:pPr marL="0" indent="0">
              <a:buNone/>
            </a:pPr>
            <a:r>
              <a:rPr lang="es-CO" dirty="0" smtClean="0"/>
              <a:t>El primero es el libro de Job, escrito en el año 1.450 a.C.</a:t>
            </a:r>
          </a:p>
          <a:p>
            <a:pPr marL="0" indent="0">
              <a:buNone/>
            </a:pPr>
            <a:r>
              <a:rPr lang="es-CO" dirty="0" smtClean="0"/>
              <a:t>Y el último es el libro de Ester, escrito en el año 400 a.C.</a:t>
            </a: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20888"/>
            <a:ext cx="3600400" cy="355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075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1000"/>
                                        <p:tgtEl>
                                          <p:spTgt spid="6146"/>
                                        </p:tgtEl>
                                      </p:cBhvr>
                                    </p:animEffect>
                                    <p:anim calcmode="lin" valueType="num">
                                      <p:cBhvr>
                                        <p:cTn id="20" dur="1000" fill="hold"/>
                                        <p:tgtEl>
                                          <p:spTgt spid="6146"/>
                                        </p:tgtEl>
                                        <p:attrNameLst>
                                          <p:attrName>ppt_x</p:attrName>
                                        </p:attrNameLst>
                                      </p:cBhvr>
                                      <p:tavLst>
                                        <p:tav tm="0">
                                          <p:val>
                                            <p:strVal val="#ppt_x"/>
                                          </p:val>
                                        </p:tav>
                                        <p:tav tm="100000">
                                          <p:val>
                                            <p:strVal val="#ppt_x"/>
                                          </p:val>
                                        </p:tav>
                                      </p:tavLst>
                                    </p:anim>
                                    <p:anim calcmode="lin" valueType="num">
                                      <p:cBhvr>
                                        <p:cTn id="21"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i="1" dirty="0" smtClean="0">
                <a:solidFill>
                  <a:srgbClr val="C00000"/>
                </a:solidFill>
                <a:latin typeface="Agency FB" pitchFamily="34" charset="0"/>
              </a:rPr>
              <a:t>¿Sabe </a:t>
            </a:r>
            <a:r>
              <a:rPr lang="es-CO" b="1" i="1" dirty="0">
                <a:solidFill>
                  <a:srgbClr val="C00000"/>
                </a:solidFill>
                <a:latin typeface="Agency FB" pitchFamily="34" charset="0"/>
              </a:rPr>
              <a:t>usted </a:t>
            </a:r>
            <a:r>
              <a:rPr lang="es-CO" b="1" i="1" dirty="0" smtClean="0">
                <a:solidFill>
                  <a:srgbClr val="C00000"/>
                </a:solidFill>
                <a:latin typeface="Agency FB" pitchFamily="34" charset="0"/>
              </a:rPr>
              <a:t>cuál </a:t>
            </a:r>
            <a:r>
              <a:rPr lang="es-CO" b="1" i="1" dirty="0">
                <a:solidFill>
                  <a:srgbClr val="C00000"/>
                </a:solidFill>
                <a:latin typeface="Agency FB" pitchFamily="34" charset="0"/>
              </a:rPr>
              <a:t>es el último libro del NT y a quien fue dirigido?</a:t>
            </a:r>
          </a:p>
        </p:txBody>
      </p:sp>
      <p:sp>
        <p:nvSpPr>
          <p:cNvPr id="3" name="2 Marcador de contenido"/>
          <p:cNvSpPr>
            <a:spLocks noGrp="1"/>
          </p:cNvSpPr>
          <p:nvPr>
            <p:ph idx="1"/>
          </p:nvPr>
        </p:nvSpPr>
        <p:spPr>
          <a:xfrm>
            <a:off x="457200" y="1600200"/>
            <a:ext cx="4978896" cy="4925144"/>
          </a:xfrm>
        </p:spPr>
        <p:txBody>
          <a:bodyPr>
            <a:normAutofit fontScale="85000" lnSpcReduction="10000"/>
          </a:bodyPr>
          <a:lstStyle/>
          <a:p>
            <a:r>
              <a:rPr lang="es-CO" b="1" dirty="0" smtClean="0"/>
              <a:t>El último libro, o mejor dicho, la última carta  del NT es la tercera epístola del Apóstol San Juan, escrita en Éfeso, después de que fuera liberado de la prisión de la isla de Patmos.</a:t>
            </a:r>
          </a:p>
          <a:p>
            <a:pPr marL="0" indent="0">
              <a:buNone/>
            </a:pPr>
            <a:r>
              <a:rPr lang="es-CO" b="1" dirty="0" smtClean="0"/>
              <a:t>Y fue dirigida a un hermano en la fe llamado Gayo, y consta de solamente 15 versículos, y si tu quieres ser «</a:t>
            </a:r>
            <a:r>
              <a:rPr lang="es-CO" b="1" dirty="0" smtClean="0">
                <a:latin typeface="Agency FB" pitchFamily="34" charset="0"/>
              </a:rPr>
              <a:t>prosperado en todas las cosas</a:t>
            </a:r>
            <a:r>
              <a:rPr lang="es-CO" b="1" dirty="0" smtClean="0"/>
              <a:t>», léela.</a:t>
            </a:r>
            <a:endParaRPr lang="es-CO"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88840"/>
            <a:ext cx="316835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436095" y="4725144"/>
            <a:ext cx="3707047" cy="1938992"/>
          </a:xfrm>
          <a:prstGeom prst="rect">
            <a:avLst/>
          </a:prstGeom>
        </p:spPr>
        <p:txBody>
          <a:bodyPr wrap="square">
            <a:spAutoFit/>
          </a:bodyPr>
          <a:lstStyle/>
          <a:p>
            <a:pPr algn="ctr"/>
            <a:r>
              <a:rPr lang="es-CO" sz="2000" b="1" dirty="0">
                <a:solidFill>
                  <a:schemeClr val="bg1"/>
                </a:solidFill>
              </a:rPr>
              <a:t>Es interesante notar que, Juan en lugar de salir de la </a:t>
            </a:r>
            <a:r>
              <a:rPr lang="es-CO" sz="2000" b="1" dirty="0" smtClean="0">
                <a:solidFill>
                  <a:schemeClr val="bg1"/>
                </a:solidFill>
              </a:rPr>
              <a:t>prisión </a:t>
            </a:r>
            <a:r>
              <a:rPr lang="es-CO" sz="2000" b="1" dirty="0">
                <a:solidFill>
                  <a:schemeClr val="bg1"/>
                </a:solidFill>
              </a:rPr>
              <a:t>contando sus </a:t>
            </a:r>
            <a:r>
              <a:rPr lang="es-CO" sz="2000" b="1" dirty="0" smtClean="0">
                <a:solidFill>
                  <a:schemeClr val="bg1"/>
                </a:solidFill>
              </a:rPr>
              <a:t>vicisitudes, </a:t>
            </a:r>
            <a:r>
              <a:rPr lang="es-CO" sz="2000" b="1" dirty="0">
                <a:solidFill>
                  <a:schemeClr val="bg1"/>
                </a:solidFill>
              </a:rPr>
              <a:t>lo encontramos fortalecido y animando a los demás </a:t>
            </a:r>
            <a:r>
              <a:rPr lang="es-CO" sz="2000" b="1" dirty="0" smtClean="0">
                <a:solidFill>
                  <a:schemeClr val="bg1"/>
                </a:solidFill>
              </a:rPr>
              <a:t>humanos </a:t>
            </a:r>
            <a:r>
              <a:rPr lang="es-CO" sz="2000" b="1" dirty="0">
                <a:solidFill>
                  <a:schemeClr val="bg1"/>
                </a:solidFill>
              </a:rPr>
              <a:t>en la fe</a:t>
            </a:r>
            <a:r>
              <a:rPr lang="es-CO" sz="2000" b="1" dirty="0" smtClean="0">
                <a:solidFill>
                  <a:schemeClr val="bg1"/>
                </a:solidFill>
              </a:rPr>
              <a:t>. ¿Haces tu lo mismo?</a:t>
            </a:r>
            <a:endParaRPr lang="es-CO" sz="2000" b="1" dirty="0">
              <a:solidFill>
                <a:schemeClr val="bg1"/>
              </a:solidFill>
            </a:endParaRPr>
          </a:p>
        </p:txBody>
      </p:sp>
    </p:spTree>
    <p:extLst>
      <p:ext uri="{BB962C8B-B14F-4D97-AF65-F5344CB8AC3E}">
        <p14:creationId xmlns:p14="http://schemas.microsoft.com/office/powerpoint/2010/main" val="762015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anim calcmode="lin" valueType="num">
                                      <p:cBhvr>
                                        <p:cTn id="20" dur="2000" fill="hold"/>
                                        <p:tgtEl>
                                          <p:spTgt spid="1026"/>
                                        </p:tgtEl>
                                        <p:attrNameLst>
                                          <p:attrName>ppt_w</p:attrName>
                                        </p:attrNameLst>
                                      </p:cBhvr>
                                      <p:tavLst>
                                        <p:tav tm="0" fmla="#ppt_w*sin(2.5*pi*$)">
                                          <p:val>
                                            <p:fltVal val="0"/>
                                          </p:val>
                                        </p:tav>
                                        <p:tav tm="100000">
                                          <p:val>
                                            <p:fltVal val="1"/>
                                          </p:val>
                                        </p:tav>
                                      </p:tavLst>
                                    </p:anim>
                                    <p:anim calcmode="lin" valueType="num">
                                      <p:cBhvr>
                                        <p:cTn id="21"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2251</Words>
  <Application>Microsoft Office PowerPoint</Application>
  <PresentationFormat>Presentación en pantalla (4:3)</PresentationFormat>
  <Paragraphs>94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PARA JÓVENES Y ADULTOS:  ¿SABÍAS QUE?  N°4</vt:lpstr>
      <vt:lpstr>¿Sabe usted cuáles Evangelios leyó Pablo? </vt:lpstr>
      <vt:lpstr>¿Sabes en cuantos años escribió Pablo sus catorce epístolas?</vt:lpstr>
      <vt:lpstr>¿Sabe usted cual fue el primer libro que se escribió en el N. Testamento?</vt:lpstr>
      <vt:lpstr>¿Sabe usted que el apóstol Juan y el Señor Jesús eran primos? </vt:lpstr>
      <vt:lpstr>¿Sabes cuántos hijos tuvo Abrahán?</vt:lpstr>
      <vt:lpstr>¿Sabes cuales libros del NT terminan con la palabra amen?</vt:lpstr>
      <vt:lpstr>¿Sabes cuáles son el primero y el último libro del AT.</vt:lpstr>
      <vt:lpstr>¿Sabe usted cuál es el último libro del NT y a quien fue dirigido?</vt:lpstr>
      <vt:lpstr>¿Sabe usted cual es el único libro de la Biblia que manifiesta una bendición a los que lo leen?</vt:lpstr>
      <vt:lpstr>¿Sabe usted quienes eran los  «hermanos de Jesús?</vt:lpstr>
      <vt:lpstr>La pregunta es: ¿Quiénes eran estos que se llamaban «hermanos de Jesús»?</vt:lpstr>
      <vt:lpstr>¿Sabe usted que el apóstol Pablo escribió 4 epístolas a los corintios?</vt:lpstr>
      <vt:lpstr>Presentación de PowerPoint</vt:lpstr>
      <vt:lpstr>¿Sabe usted que fueron escritas 2 cartas a los Efesios?</vt:lpstr>
      <vt:lpstr>¿Sabe usted que poder es identificado con el numero 666? </vt:lpstr>
      <vt:lpstr>¿Sabe usted que hay en el cielo que los hombres hicimos?</vt:lpstr>
      <vt:lpstr>¿Sabe usted cuál de las siete iglesias mencionadas en Apoc. Fue visitada por Pablo?</vt:lpstr>
      <vt:lpstr>¿Sabe qué gestos humanos de Cristo registra la Biblia?</vt:lpstr>
      <vt:lpstr>¿Sabe usted en qué parte de la Biblia se habla del gran amor de Dios por nosotros?</vt:lpstr>
      <vt:lpstr>¿Sabe usted que Pablo envió una carta a Laodicea pero que no está en la Biblia?</vt:lpstr>
      <vt:lpstr>¿Sabe usted en que se invirtieron las treinta monedas por entregar a Jesús?</vt:lpstr>
      <vt:lpstr>Presentación de PowerPoint</vt:lpstr>
      <vt:lpstr>¿Sabe usted quienes eran enemigos y con la muerte de Jesús se amistaron?</vt:lpstr>
      <vt:lpstr>¿Sabe usted que no aparece en el Apocalipsis, pero si la menciona el apóstol san Juan en dos de sus  epístolas?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JOVENES Y ADULTOS:  ¿SABÍAS QUE?  N°4</dc:title>
  <dc:creator>FAMILIA FIERRO CH</dc:creator>
  <cp:lastModifiedBy>Equipo1</cp:lastModifiedBy>
  <cp:revision>2</cp:revision>
  <dcterms:created xsi:type="dcterms:W3CDTF">2014-07-28T12:47:12Z</dcterms:created>
  <dcterms:modified xsi:type="dcterms:W3CDTF">2014-09-11T16:46:23Z</dcterms:modified>
</cp:coreProperties>
</file>