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33421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297500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402306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339121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38763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88138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51950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21317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274501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220959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DA06C-3C52-4C81-928E-E406A9D13046}" type="datetimeFigureOut">
              <a:rPr lang="es-CO" smtClean="0"/>
              <a:t>11/09/2014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A75999C-C644-4280-9EFB-3D961727EE9F}" type="slidenum">
              <a:rPr lang="es-CO" smtClean="0"/>
              <a:t>‹Nº›</a:t>
            </a:fld>
            <a:endParaRPr lang="es-CO"/>
          </a:p>
        </p:txBody>
      </p:sp>
    </p:spTree>
    <p:extLst>
      <p:ext uri="{BB962C8B-B14F-4D97-AF65-F5344CB8AC3E}">
        <p14:creationId xmlns:p14="http://schemas.microsoft.com/office/powerpoint/2010/main" val="352756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DA06C-3C52-4C81-928E-E406A9D13046}" type="datetimeFigureOut">
              <a:rPr lang="es-CO" smtClean="0"/>
              <a:t>11/09/2014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5999C-C644-4280-9EFB-3D961727EE9F}" type="slidenum">
              <a:rPr lang="es-CO" smtClean="0"/>
              <a:t>‹Nº›</a:t>
            </a:fld>
            <a:endParaRPr lang="es-CO"/>
          </a:p>
        </p:txBody>
      </p:sp>
    </p:spTree>
    <p:extLst>
      <p:ext uri="{BB962C8B-B14F-4D97-AF65-F5344CB8AC3E}">
        <p14:creationId xmlns:p14="http://schemas.microsoft.com/office/powerpoint/2010/main" val="3037220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332656"/>
            <a:ext cx="7772400" cy="1470025"/>
          </a:xfrm>
          <a:solidFill>
            <a:schemeClr val="accent2"/>
          </a:solidFill>
        </p:spPr>
        <p:txBody>
          <a:bodyPr>
            <a:normAutofit fontScale="90000"/>
          </a:bodyPr>
          <a:lstStyle/>
          <a:p>
            <a:r>
              <a:rPr lang="es-CO" sz="4800" b="1" dirty="0" smtClean="0"/>
              <a:t>PARA </a:t>
            </a:r>
            <a:r>
              <a:rPr lang="es-CO" sz="4800" b="1" dirty="0" smtClean="0"/>
              <a:t>JÓVENES </a:t>
            </a:r>
            <a:r>
              <a:rPr lang="es-CO" sz="4800" b="1" dirty="0" smtClean="0"/>
              <a:t>Y ADULTOS: </a:t>
            </a:r>
            <a:br>
              <a:rPr lang="es-CO" sz="4800" b="1" dirty="0" smtClean="0"/>
            </a:br>
            <a:r>
              <a:rPr lang="es-CO" sz="4800" b="1" dirty="0" smtClean="0">
                <a:solidFill>
                  <a:srgbClr val="FFFF00"/>
                </a:solidFill>
                <a:latin typeface="Baskerville Old Face" pitchFamily="18" charset="0"/>
              </a:rPr>
              <a:t>¿</a:t>
            </a:r>
            <a:r>
              <a:rPr lang="es-CO" b="1" dirty="0" smtClean="0">
                <a:solidFill>
                  <a:srgbClr val="FFFF00"/>
                </a:solidFill>
                <a:latin typeface="Baskerville Old Face" pitchFamily="18" charset="0"/>
              </a:rPr>
              <a:t>SABÍAS QUE?  N°3</a:t>
            </a:r>
            <a:endParaRPr lang="es-CO" b="1" dirty="0">
              <a:solidFill>
                <a:srgbClr val="FFFF00"/>
              </a:solidFill>
              <a:latin typeface="Baskerville Old Fac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5328592" cy="414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2320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txBody>
          <a:bodyPr>
            <a:normAutofit/>
          </a:bodyPr>
          <a:lstStyle/>
          <a:p>
            <a:r>
              <a:rPr lang="es-CO" sz="4800" b="1" dirty="0" smtClean="0">
                <a:latin typeface="Agency FB" pitchFamily="34" charset="0"/>
              </a:rPr>
              <a:t>¿Sabe usted </a:t>
            </a:r>
            <a:r>
              <a:rPr lang="es-CO" sz="4800" b="1" dirty="0" smtClean="0">
                <a:latin typeface="Agency FB" pitchFamily="34" charset="0"/>
              </a:rPr>
              <a:t>cuántos </a:t>
            </a:r>
            <a:r>
              <a:rPr lang="es-CO" sz="4800" b="1" dirty="0" smtClean="0">
                <a:latin typeface="Agency FB" pitchFamily="34" charset="0"/>
              </a:rPr>
              <a:t>Arcángeles hay?</a:t>
            </a:r>
            <a:endParaRPr lang="es-CO" sz="4800" b="1" dirty="0">
              <a:latin typeface="Agency FB" pitchFamily="34" charset="0"/>
            </a:endParaRPr>
          </a:p>
        </p:txBody>
      </p:sp>
      <p:sp>
        <p:nvSpPr>
          <p:cNvPr id="3" name="2 Marcador de contenido"/>
          <p:cNvSpPr>
            <a:spLocks noGrp="1"/>
          </p:cNvSpPr>
          <p:nvPr>
            <p:ph idx="1"/>
          </p:nvPr>
        </p:nvSpPr>
        <p:spPr>
          <a:xfrm>
            <a:off x="457200" y="1600200"/>
            <a:ext cx="4978896" cy="4781128"/>
          </a:xfrm>
        </p:spPr>
        <p:txBody>
          <a:bodyPr>
            <a:normAutofit lnSpcReduction="10000"/>
          </a:bodyPr>
          <a:lstStyle/>
          <a:p>
            <a:pPr marL="0" indent="0" algn="ctr">
              <a:buNone/>
            </a:pPr>
            <a:r>
              <a:rPr lang="es-CO" dirty="0" smtClean="0"/>
              <a:t>En </a:t>
            </a:r>
            <a:r>
              <a:rPr lang="es-CO" dirty="0"/>
              <a:t>la </a:t>
            </a:r>
            <a:r>
              <a:rPr lang="es-CO" dirty="0" smtClean="0"/>
              <a:t>Biblia </a:t>
            </a:r>
            <a:r>
              <a:rPr lang="es-CO" dirty="0"/>
              <a:t>solo se </a:t>
            </a:r>
            <a:r>
              <a:rPr lang="es-CO" dirty="0" smtClean="0"/>
              <a:t>menciona </a:t>
            </a:r>
            <a:r>
              <a:rPr lang="es-CO" dirty="0"/>
              <a:t>uno, el </a:t>
            </a:r>
            <a:r>
              <a:rPr lang="es-CO" dirty="0" smtClean="0"/>
              <a:t>Arcángel Miguel (Jesús). Lo puedes encontrar en </a:t>
            </a:r>
            <a:r>
              <a:rPr lang="es-CO" u="sng" dirty="0" smtClean="0"/>
              <a:t>Judas 1:9; Apocalipsis 12.7. </a:t>
            </a:r>
            <a:endParaRPr lang="es-CO" u="sng" dirty="0"/>
          </a:p>
          <a:p>
            <a:pPr marL="0" indent="0" algn="ctr">
              <a:buNone/>
            </a:pPr>
            <a:r>
              <a:rPr lang="es-CO" dirty="0" smtClean="0"/>
              <a:t>Si </a:t>
            </a:r>
            <a:r>
              <a:rPr lang="es-CO" dirty="0"/>
              <a:t>en la </a:t>
            </a:r>
            <a:r>
              <a:rPr lang="es-CO" dirty="0" smtClean="0"/>
              <a:t>Biblia </a:t>
            </a:r>
            <a:r>
              <a:rPr lang="es-CO" dirty="0"/>
              <a:t>solo se menciona </a:t>
            </a:r>
            <a:r>
              <a:rPr lang="es-CO" dirty="0" smtClean="0"/>
              <a:t>solo un Arcángel, </a:t>
            </a:r>
            <a:r>
              <a:rPr lang="es-CO" dirty="0"/>
              <a:t>no hay </a:t>
            </a:r>
            <a:r>
              <a:rPr lang="es-CO" dirty="0" smtClean="0"/>
              <a:t>razón </a:t>
            </a:r>
            <a:r>
              <a:rPr lang="es-CO" dirty="0"/>
              <a:t>para creer que hay mas</a:t>
            </a:r>
            <a:r>
              <a:rPr lang="es-CO" dirty="0" smtClean="0"/>
              <a:t>. Y Arcángel </a:t>
            </a:r>
            <a:r>
              <a:rPr lang="es-CO" dirty="0"/>
              <a:t>significa Jefe de los </a:t>
            </a:r>
            <a:r>
              <a:rPr lang="es-CO" dirty="0" smtClean="0"/>
              <a:t>ángeles. </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72816"/>
            <a:ext cx="28803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308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wipe(down)">
                                      <p:cBhvr>
                                        <p:cTn id="41" dur="580">
                                          <p:stCondLst>
                                            <p:cond delay="0"/>
                                          </p:stCondLst>
                                        </p:cTn>
                                        <p:tgtEl>
                                          <p:spTgt spid="3074"/>
                                        </p:tgtEl>
                                      </p:cBhvr>
                                    </p:animEffect>
                                    <p:anim calcmode="lin" valueType="num">
                                      <p:cBhvr>
                                        <p:cTn id="42"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4"/>
                                        </p:tgtEl>
                                      </p:cBhvr>
                                      <p:to x="100000" y="60000"/>
                                    </p:animScale>
                                    <p:animScale>
                                      <p:cBhvr>
                                        <p:cTn id="48" dur="166" decel="50000">
                                          <p:stCondLst>
                                            <p:cond delay="676"/>
                                          </p:stCondLst>
                                        </p:cTn>
                                        <p:tgtEl>
                                          <p:spTgt spid="3074"/>
                                        </p:tgtEl>
                                      </p:cBhvr>
                                      <p:to x="100000" y="100000"/>
                                    </p:animScale>
                                    <p:animScale>
                                      <p:cBhvr>
                                        <p:cTn id="49" dur="26">
                                          <p:stCondLst>
                                            <p:cond delay="1312"/>
                                          </p:stCondLst>
                                        </p:cTn>
                                        <p:tgtEl>
                                          <p:spTgt spid="3074"/>
                                        </p:tgtEl>
                                      </p:cBhvr>
                                      <p:to x="100000" y="80000"/>
                                    </p:animScale>
                                    <p:animScale>
                                      <p:cBhvr>
                                        <p:cTn id="50" dur="166" decel="50000">
                                          <p:stCondLst>
                                            <p:cond delay="1338"/>
                                          </p:stCondLst>
                                        </p:cTn>
                                        <p:tgtEl>
                                          <p:spTgt spid="3074"/>
                                        </p:tgtEl>
                                      </p:cBhvr>
                                      <p:to x="100000" y="100000"/>
                                    </p:animScale>
                                    <p:animScale>
                                      <p:cBhvr>
                                        <p:cTn id="51" dur="26">
                                          <p:stCondLst>
                                            <p:cond delay="1642"/>
                                          </p:stCondLst>
                                        </p:cTn>
                                        <p:tgtEl>
                                          <p:spTgt spid="3074"/>
                                        </p:tgtEl>
                                      </p:cBhvr>
                                      <p:to x="100000" y="90000"/>
                                    </p:animScale>
                                    <p:animScale>
                                      <p:cBhvr>
                                        <p:cTn id="52" dur="166" decel="50000">
                                          <p:stCondLst>
                                            <p:cond delay="1668"/>
                                          </p:stCondLst>
                                        </p:cTn>
                                        <p:tgtEl>
                                          <p:spTgt spid="3074"/>
                                        </p:tgtEl>
                                      </p:cBhvr>
                                      <p:to x="100000" y="100000"/>
                                    </p:animScale>
                                    <p:animScale>
                                      <p:cBhvr>
                                        <p:cTn id="53" dur="26">
                                          <p:stCondLst>
                                            <p:cond delay="1808"/>
                                          </p:stCondLst>
                                        </p:cTn>
                                        <p:tgtEl>
                                          <p:spTgt spid="3074"/>
                                        </p:tgtEl>
                                      </p:cBhvr>
                                      <p:to x="100000" y="95000"/>
                                    </p:animScale>
                                    <p:animScale>
                                      <p:cBhvr>
                                        <p:cTn id="54"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p:spPr>
        <p:txBody>
          <a:bodyPr>
            <a:normAutofit fontScale="90000"/>
          </a:bodyPr>
          <a:lstStyle/>
          <a:p>
            <a:r>
              <a:rPr lang="es-CO" b="1" i="1" dirty="0" smtClean="0">
                <a:latin typeface="Agency FB" pitchFamily="34" charset="0"/>
              </a:rPr>
              <a:t>¿Sabe usted a </a:t>
            </a:r>
            <a:r>
              <a:rPr lang="es-CO" b="1" i="1" dirty="0" smtClean="0">
                <a:latin typeface="Agency FB" pitchFamily="34" charset="0"/>
              </a:rPr>
              <a:t>cuántos </a:t>
            </a:r>
            <a:r>
              <a:rPr lang="es-CO" b="1" i="1" dirty="0" smtClean="0">
                <a:latin typeface="Agency FB" pitchFamily="34" charset="0"/>
              </a:rPr>
              <a:t>ángeles se les menciona el nombre? </a:t>
            </a:r>
            <a:endParaRPr lang="es-CO" b="1" i="1" dirty="0">
              <a:latin typeface="Agency FB" pitchFamily="34" charset="0"/>
            </a:endParaRPr>
          </a:p>
        </p:txBody>
      </p:sp>
      <p:sp>
        <p:nvSpPr>
          <p:cNvPr id="3" name="2 Marcador de contenido"/>
          <p:cNvSpPr>
            <a:spLocks noGrp="1"/>
          </p:cNvSpPr>
          <p:nvPr>
            <p:ph idx="1"/>
          </p:nvPr>
        </p:nvSpPr>
        <p:spPr>
          <a:xfrm>
            <a:off x="457200" y="1600200"/>
            <a:ext cx="5122912" cy="4853136"/>
          </a:xfrm>
        </p:spPr>
        <p:txBody>
          <a:bodyPr>
            <a:normAutofit fontScale="92500" lnSpcReduction="20000"/>
          </a:bodyPr>
          <a:lstStyle/>
          <a:p>
            <a:pPr marL="0" indent="0">
              <a:buNone/>
            </a:pPr>
            <a:r>
              <a:rPr lang="es-CO" dirty="0" smtClean="0"/>
              <a:t>En la Biblia solo se menciona el nombre del ángel Gabriel en ocasión del anuncio de la concepción a la </a:t>
            </a:r>
            <a:r>
              <a:rPr lang="es-CO" dirty="0"/>
              <a:t>virgen María: </a:t>
            </a:r>
          </a:p>
          <a:p>
            <a:pPr marL="0" indent="0">
              <a:buNone/>
            </a:pPr>
            <a:r>
              <a:rPr lang="es-CO" dirty="0" smtClean="0"/>
              <a:t>«Al </a:t>
            </a:r>
            <a:r>
              <a:rPr lang="es-CO" dirty="0"/>
              <a:t>sexto mes el </a:t>
            </a:r>
            <a:r>
              <a:rPr lang="es-CO" b="1" u="sng" dirty="0"/>
              <a:t>ángel Gabriel </a:t>
            </a:r>
            <a:r>
              <a:rPr lang="es-CO" dirty="0"/>
              <a:t>fue enviado por Dios a una ciudad de Galilea, llamada Nazaret, </a:t>
            </a:r>
            <a:r>
              <a:rPr lang="es-CO" dirty="0" smtClean="0"/>
              <a:t>27 </a:t>
            </a:r>
            <a:r>
              <a:rPr lang="es-CO" dirty="0"/>
              <a:t>a una virgen desposada con un varón que se llamaba José, de la casa de David; y el nombre de la virgen era María</a:t>
            </a:r>
            <a:r>
              <a:rPr lang="es-CO" dirty="0" smtClean="0"/>
              <a:t>. </a:t>
            </a:r>
            <a:r>
              <a:rPr lang="es-CO" b="1" u="sng" dirty="0" smtClean="0"/>
              <a:t>Luc.1:26,27.</a:t>
            </a:r>
            <a:endParaRPr lang="es-CO" b="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88840"/>
            <a:ext cx="2736304" cy="353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685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20000"/>
              <a:lumOff val="80000"/>
            </a:schemeClr>
          </a:solidFill>
        </p:spPr>
        <p:txBody>
          <a:bodyPr>
            <a:normAutofit fontScale="90000"/>
          </a:bodyPr>
          <a:lstStyle/>
          <a:p>
            <a:r>
              <a:rPr lang="es-CO" b="1" i="1" dirty="0" smtClean="0">
                <a:latin typeface="Agency FB" pitchFamily="34" charset="0"/>
              </a:rPr>
              <a:t>¿Sabe usted </a:t>
            </a:r>
            <a:r>
              <a:rPr lang="es-CO" b="1" i="1" dirty="0" smtClean="0">
                <a:latin typeface="Agency FB" pitchFamily="34" charset="0"/>
              </a:rPr>
              <a:t>cuántas </a:t>
            </a:r>
            <a:r>
              <a:rPr lang="es-CO" b="1" i="1" dirty="0" smtClean="0">
                <a:latin typeface="Agency FB" pitchFamily="34" charset="0"/>
              </a:rPr>
              <a:t>categorías de ángeles menciona la Biblia?</a:t>
            </a:r>
            <a:endParaRPr lang="es-CO" b="1" i="1" dirty="0">
              <a:latin typeface="Agency FB" pitchFamily="34" charset="0"/>
            </a:endParaRPr>
          </a:p>
        </p:txBody>
      </p:sp>
      <p:sp>
        <p:nvSpPr>
          <p:cNvPr id="3" name="2 Marcador de contenido"/>
          <p:cNvSpPr>
            <a:spLocks noGrp="1"/>
          </p:cNvSpPr>
          <p:nvPr>
            <p:ph idx="1"/>
          </p:nvPr>
        </p:nvSpPr>
        <p:spPr>
          <a:xfrm>
            <a:off x="457200" y="1600200"/>
            <a:ext cx="5338936" cy="4525963"/>
          </a:xfrm>
        </p:spPr>
        <p:txBody>
          <a:bodyPr>
            <a:normAutofit fontScale="92500"/>
          </a:bodyPr>
          <a:lstStyle/>
          <a:p>
            <a:r>
              <a:rPr lang="es-CO" dirty="0" smtClean="0"/>
              <a:t>Arcángel Miguel. (Jesús) </a:t>
            </a:r>
            <a:r>
              <a:rPr lang="es-CO" b="1" u="sng" dirty="0" smtClean="0"/>
              <a:t>Judas 1:9.</a:t>
            </a:r>
          </a:p>
          <a:p>
            <a:r>
              <a:rPr lang="es-CO" dirty="0"/>
              <a:t>Querubines </a:t>
            </a:r>
            <a:r>
              <a:rPr lang="es-CO" b="1" u="sng" dirty="0"/>
              <a:t>Génesis 3:24, Eze.10:20</a:t>
            </a:r>
            <a:r>
              <a:rPr lang="es-CO" b="1" u="sng" dirty="0" smtClean="0"/>
              <a:t>.</a:t>
            </a:r>
          </a:p>
          <a:p>
            <a:r>
              <a:rPr lang="es-CO" dirty="0" smtClean="0"/>
              <a:t>Serafines </a:t>
            </a:r>
            <a:r>
              <a:rPr lang="es-CO" b="1" u="sng" dirty="0" smtClean="0"/>
              <a:t>Isaías 6:2.</a:t>
            </a:r>
          </a:p>
          <a:p>
            <a:r>
              <a:rPr lang="es-CO" dirty="0" smtClean="0"/>
              <a:t>Ángeles </a:t>
            </a:r>
            <a:r>
              <a:rPr lang="es-CO" b="1" u="sng" dirty="0" smtClean="0"/>
              <a:t>Dan.10:13; Mat.24:31</a:t>
            </a:r>
            <a:r>
              <a:rPr lang="es-CO" dirty="0" smtClean="0"/>
              <a:t>. Los ángeles son los que están en estrecha relación con los seres humanos.</a:t>
            </a:r>
          </a:p>
          <a:p>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420888"/>
            <a:ext cx="2304256" cy="33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1069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435280" cy="1143000"/>
          </a:xfrm>
          <a:solidFill>
            <a:schemeClr val="accent4">
              <a:lumMod val="20000"/>
              <a:lumOff val="80000"/>
            </a:schemeClr>
          </a:solidFill>
        </p:spPr>
        <p:txBody>
          <a:bodyPr>
            <a:normAutofit fontScale="90000"/>
          </a:bodyPr>
          <a:lstStyle/>
          <a:p>
            <a:r>
              <a:rPr lang="es-CO" b="1" i="1" dirty="0" smtClean="0">
                <a:latin typeface="Agency FB" pitchFamily="34" charset="0"/>
              </a:rPr>
              <a:t>¿Sabe usted qué rango tenía Luzbel en el cielo, y que cargo tenía?</a:t>
            </a:r>
            <a:endParaRPr lang="es-CO" b="1" i="1" dirty="0">
              <a:latin typeface="Agency FB" pitchFamily="34" charset="0"/>
            </a:endParaRPr>
          </a:p>
        </p:txBody>
      </p:sp>
      <p:sp>
        <p:nvSpPr>
          <p:cNvPr id="3" name="2 Marcador de contenido"/>
          <p:cNvSpPr>
            <a:spLocks noGrp="1"/>
          </p:cNvSpPr>
          <p:nvPr>
            <p:ph idx="1"/>
          </p:nvPr>
        </p:nvSpPr>
        <p:spPr>
          <a:xfrm>
            <a:off x="395536" y="1844824"/>
            <a:ext cx="5194920" cy="4525963"/>
          </a:xfrm>
        </p:spPr>
        <p:txBody>
          <a:bodyPr>
            <a:normAutofit/>
          </a:bodyPr>
          <a:lstStyle/>
          <a:p>
            <a:pPr marL="0" indent="0">
              <a:buNone/>
            </a:pPr>
            <a:r>
              <a:rPr lang="es-CO" dirty="0"/>
              <a:t> </a:t>
            </a:r>
            <a:r>
              <a:rPr lang="es-CO" b="1" u="sng" dirty="0" smtClean="0"/>
              <a:t>Ezequiel 28: 13-18. </a:t>
            </a:r>
            <a:r>
              <a:rPr lang="es-CO" dirty="0" smtClean="0"/>
              <a:t>Tú</a:t>
            </a:r>
            <a:r>
              <a:rPr lang="es-CO" dirty="0"/>
              <a:t>, </a:t>
            </a:r>
            <a:r>
              <a:rPr lang="es-CO" b="1" u="sng" dirty="0">
                <a:latin typeface="Agency FB" pitchFamily="34" charset="0"/>
              </a:rPr>
              <a:t>querubín</a:t>
            </a:r>
            <a:r>
              <a:rPr lang="es-CO" dirty="0"/>
              <a:t> grande,</a:t>
            </a:r>
            <a:r>
              <a:rPr lang="es-CO" dirty="0">
                <a:latin typeface="Agency FB" pitchFamily="34" charset="0"/>
              </a:rPr>
              <a:t> </a:t>
            </a:r>
            <a:r>
              <a:rPr lang="es-CO" u="sng" dirty="0">
                <a:latin typeface="Agency FB" pitchFamily="34" charset="0"/>
              </a:rPr>
              <a:t>protector</a:t>
            </a:r>
            <a:r>
              <a:rPr lang="es-CO" dirty="0"/>
              <a:t>, yo te puse en el santo monte de Dios, allí estuviste; en medio de las piedras de fuego te paseabas. </a:t>
            </a:r>
            <a:r>
              <a:rPr lang="es-CO" dirty="0" smtClean="0"/>
              <a:t>15. </a:t>
            </a:r>
            <a:r>
              <a:rPr lang="es-CO" dirty="0"/>
              <a:t>Perfecto eras en todos tus caminos desde el día que fuiste creado, hasta que se halló en ti maldad.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88840"/>
            <a:ext cx="331236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652120" y="5013176"/>
            <a:ext cx="3325402" cy="1477328"/>
          </a:xfrm>
          <a:prstGeom prst="rect">
            <a:avLst/>
          </a:prstGeom>
        </p:spPr>
        <p:txBody>
          <a:bodyPr wrap="square">
            <a:spAutoFit/>
          </a:bodyPr>
          <a:lstStyle/>
          <a:p>
            <a:pPr algn="ctr"/>
            <a:r>
              <a:rPr lang="es-CO" dirty="0"/>
              <a:t>Luzbel, el Querubín «protector», era uno de los dos querubines que Dios había colocado sobre la Santa </a:t>
            </a:r>
            <a:r>
              <a:rPr lang="es-CO" dirty="0" smtClean="0"/>
              <a:t>Shekiná, </a:t>
            </a:r>
            <a:r>
              <a:rPr lang="es-CO" dirty="0"/>
              <a:t>para custodiar el original de la Santa Ley de Dios.</a:t>
            </a:r>
          </a:p>
        </p:txBody>
      </p:sp>
    </p:spTree>
    <p:extLst>
      <p:ext uri="{BB962C8B-B14F-4D97-AF65-F5344CB8AC3E}">
        <p14:creationId xmlns:p14="http://schemas.microsoft.com/office/powerpoint/2010/main" val="18942653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ipe(down)">
                                      <p:cBhvr>
                                        <p:cTn id="23" dur="580">
                                          <p:stCondLst>
                                            <p:cond delay="0"/>
                                          </p:stCondLst>
                                        </p:cTn>
                                        <p:tgtEl>
                                          <p:spTgt spid="3076"/>
                                        </p:tgtEl>
                                      </p:cBhvr>
                                    </p:animEffect>
                                    <p:anim calcmode="lin" valueType="num">
                                      <p:cBhvr>
                                        <p:cTn id="2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6"/>
                                        </p:tgtEl>
                                      </p:cBhvr>
                                      <p:to x="100000" y="60000"/>
                                    </p:animScale>
                                    <p:animScale>
                                      <p:cBhvr>
                                        <p:cTn id="30" dur="166" decel="50000">
                                          <p:stCondLst>
                                            <p:cond delay="676"/>
                                          </p:stCondLst>
                                        </p:cTn>
                                        <p:tgtEl>
                                          <p:spTgt spid="3076"/>
                                        </p:tgtEl>
                                      </p:cBhvr>
                                      <p:to x="100000" y="100000"/>
                                    </p:animScale>
                                    <p:animScale>
                                      <p:cBhvr>
                                        <p:cTn id="31" dur="26">
                                          <p:stCondLst>
                                            <p:cond delay="1312"/>
                                          </p:stCondLst>
                                        </p:cTn>
                                        <p:tgtEl>
                                          <p:spTgt spid="3076"/>
                                        </p:tgtEl>
                                      </p:cBhvr>
                                      <p:to x="100000" y="80000"/>
                                    </p:animScale>
                                    <p:animScale>
                                      <p:cBhvr>
                                        <p:cTn id="32" dur="166" decel="50000">
                                          <p:stCondLst>
                                            <p:cond delay="1338"/>
                                          </p:stCondLst>
                                        </p:cTn>
                                        <p:tgtEl>
                                          <p:spTgt spid="3076"/>
                                        </p:tgtEl>
                                      </p:cBhvr>
                                      <p:to x="100000" y="100000"/>
                                    </p:animScale>
                                    <p:animScale>
                                      <p:cBhvr>
                                        <p:cTn id="33" dur="26">
                                          <p:stCondLst>
                                            <p:cond delay="1642"/>
                                          </p:stCondLst>
                                        </p:cTn>
                                        <p:tgtEl>
                                          <p:spTgt spid="3076"/>
                                        </p:tgtEl>
                                      </p:cBhvr>
                                      <p:to x="100000" y="90000"/>
                                    </p:animScale>
                                    <p:animScale>
                                      <p:cBhvr>
                                        <p:cTn id="34" dur="166" decel="50000">
                                          <p:stCondLst>
                                            <p:cond delay="1668"/>
                                          </p:stCondLst>
                                        </p:cTn>
                                        <p:tgtEl>
                                          <p:spTgt spid="3076"/>
                                        </p:tgtEl>
                                      </p:cBhvr>
                                      <p:to x="100000" y="100000"/>
                                    </p:animScale>
                                    <p:animScale>
                                      <p:cBhvr>
                                        <p:cTn id="35" dur="26">
                                          <p:stCondLst>
                                            <p:cond delay="1808"/>
                                          </p:stCondLst>
                                        </p:cTn>
                                        <p:tgtEl>
                                          <p:spTgt spid="3076"/>
                                        </p:tgtEl>
                                      </p:cBhvr>
                                      <p:to x="100000" y="95000"/>
                                    </p:animScale>
                                    <p:animScale>
                                      <p:cBhvr>
                                        <p:cTn id="36" dur="166" decel="50000">
                                          <p:stCondLst>
                                            <p:cond delay="1834"/>
                                          </p:stCondLst>
                                        </p:cTn>
                                        <p:tgtEl>
                                          <p:spTgt spid="307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latin typeface="Agency FB" pitchFamily="34" charset="0"/>
              </a:rPr>
              <a:t>¿Sabe usted </a:t>
            </a:r>
            <a:r>
              <a:rPr lang="es-CO" b="1" dirty="0" smtClean="0">
                <a:latin typeface="Agency FB" pitchFamily="34" charset="0"/>
              </a:rPr>
              <a:t>por qué </a:t>
            </a:r>
            <a:r>
              <a:rPr lang="es-CO" b="1" dirty="0" smtClean="0">
                <a:latin typeface="Agency FB" pitchFamily="34" charset="0"/>
              </a:rPr>
              <a:t>razón, Jesús prohibió al leproso publicar su curación?</a:t>
            </a:r>
            <a:endParaRPr lang="es-CO" b="1" dirty="0">
              <a:latin typeface="Agency FB" pitchFamily="34" charset="0"/>
            </a:endParaRPr>
          </a:p>
        </p:txBody>
      </p:sp>
      <p:sp>
        <p:nvSpPr>
          <p:cNvPr id="3" name="2 Marcador de contenido"/>
          <p:cNvSpPr>
            <a:spLocks noGrp="1"/>
          </p:cNvSpPr>
          <p:nvPr>
            <p:ph idx="1"/>
          </p:nvPr>
        </p:nvSpPr>
        <p:spPr>
          <a:xfrm>
            <a:off x="395536" y="1886098"/>
            <a:ext cx="5184576" cy="4525963"/>
          </a:xfrm>
        </p:spPr>
        <p:txBody>
          <a:bodyPr>
            <a:normAutofit fontScale="92500" lnSpcReduction="20000"/>
          </a:bodyPr>
          <a:lstStyle/>
          <a:p>
            <a:pPr marL="0" indent="0">
              <a:buNone/>
            </a:pPr>
            <a:r>
              <a:rPr lang="es-CO" dirty="0" smtClean="0"/>
              <a:t>El </a:t>
            </a:r>
            <a:r>
              <a:rPr lang="es-CO" dirty="0"/>
              <a:t>leproso de </a:t>
            </a:r>
            <a:r>
              <a:rPr lang="es-CO" b="1" u="sng" dirty="0"/>
              <a:t>Marcos 1:44,45 </a:t>
            </a:r>
            <a:r>
              <a:rPr lang="es-CO" b="1" u="sng" dirty="0" smtClean="0"/>
              <a:t> </a:t>
            </a:r>
            <a:r>
              <a:rPr lang="es-CO" dirty="0" smtClean="0"/>
              <a:t>«</a:t>
            </a:r>
            <a:r>
              <a:rPr lang="es-CO" dirty="0" smtClean="0">
                <a:latin typeface="Agency FB" pitchFamily="34" charset="0"/>
              </a:rPr>
              <a:t>y </a:t>
            </a:r>
            <a:r>
              <a:rPr lang="es-CO" dirty="0">
                <a:latin typeface="Agency FB" pitchFamily="34" charset="0"/>
              </a:rPr>
              <a:t>le dice: Mira, no digas a nadie nada; sino ve, muéstrate al sacerdote, y ofrece por tu limpieza lo que Moisés mandó, para testimonio a </a:t>
            </a:r>
            <a:r>
              <a:rPr lang="es-CO" dirty="0" smtClean="0">
                <a:latin typeface="Agency FB" pitchFamily="34" charset="0"/>
              </a:rPr>
              <a:t>ellos</a:t>
            </a:r>
            <a:r>
              <a:rPr lang="es-CO" dirty="0" smtClean="0"/>
              <a:t>». Cristo </a:t>
            </a:r>
            <a:r>
              <a:rPr lang="es-CO" dirty="0"/>
              <a:t>siempre exhortaba a los hombres a que buscaran primero el </a:t>
            </a:r>
            <a:r>
              <a:rPr lang="es-CO" b="1" u="sng" dirty="0"/>
              <a:t>reino de los cielos </a:t>
            </a:r>
            <a:r>
              <a:rPr lang="es-CO" dirty="0"/>
              <a:t>teniendo la plena confianza de que su Padre celestial les añadiría las </a:t>
            </a:r>
            <a:r>
              <a:rPr lang="es-CO" b="1" u="sng" dirty="0"/>
              <a:t>bendiciones materiales que pudieran necesitar</a:t>
            </a:r>
            <a:r>
              <a:rPr lang="es-CO" b="1" dirty="0"/>
              <a:t> </a:t>
            </a:r>
            <a:r>
              <a:rPr lang="es-CO" b="1" dirty="0" smtClean="0"/>
              <a:t> </a:t>
            </a:r>
            <a:r>
              <a:rPr lang="es-CO" b="1" dirty="0" smtClean="0">
                <a:solidFill>
                  <a:srgbClr val="0070C0"/>
                </a:solidFill>
              </a:rPr>
              <a:t>(Mat.6:33</a:t>
            </a:r>
            <a:r>
              <a:rPr lang="es-CO" b="1" dirty="0">
                <a:solidFill>
                  <a:srgbClr val="0070C0"/>
                </a:solidFill>
              </a:rPr>
              <a:t>). </a:t>
            </a:r>
            <a:endParaRPr lang="es-CO" b="1" dirty="0" smtClean="0">
              <a:solidFill>
                <a:srgbClr val="0070C0"/>
              </a:solidFill>
            </a:endParaRPr>
          </a:p>
          <a:p>
            <a:endParaRPr lang="es-CO" dirty="0"/>
          </a:p>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1916832"/>
            <a:ext cx="331196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678369" y="3645024"/>
            <a:ext cx="3311968" cy="3046988"/>
          </a:xfrm>
          <a:prstGeom prst="rect">
            <a:avLst/>
          </a:prstGeom>
        </p:spPr>
        <p:txBody>
          <a:bodyPr wrap="square">
            <a:spAutoFit/>
          </a:bodyPr>
          <a:lstStyle/>
          <a:p>
            <a:pPr algn="ctr"/>
            <a:r>
              <a:rPr lang="es-CO" sz="2400" b="1" dirty="0"/>
              <a:t>Jesús consideraba las curaciones como algo «secundario</a:t>
            </a:r>
            <a:r>
              <a:rPr lang="es-CO" sz="2400" b="1" dirty="0" smtClean="0"/>
              <a:t>».</a:t>
            </a:r>
          </a:p>
          <a:p>
            <a:pPr algn="ctr"/>
            <a:r>
              <a:rPr lang="es-CO" sz="2400" b="1" dirty="0" smtClean="0"/>
              <a:t> </a:t>
            </a:r>
            <a:r>
              <a:rPr lang="es-CO" sz="2400" b="1" dirty="0"/>
              <a:t>Estas deben </a:t>
            </a:r>
            <a:r>
              <a:rPr lang="es-CO" sz="2400" b="1" dirty="0" smtClean="0"/>
              <a:t>suceder como </a:t>
            </a:r>
            <a:r>
              <a:rPr lang="es-CO" sz="2400" b="1" dirty="0"/>
              <a:t>resultado de colocarlo a Él en primer lugar: vea la diapositiva siguiente.</a:t>
            </a:r>
          </a:p>
        </p:txBody>
      </p:sp>
    </p:spTree>
    <p:extLst>
      <p:ext uri="{BB962C8B-B14F-4D97-AF65-F5344CB8AC3E}">
        <p14:creationId xmlns:p14="http://schemas.microsoft.com/office/powerpoint/2010/main" val="17699768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Autofit/>
          </a:bodyPr>
          <a:lstStyle/>
          <a:p>
            <a:r>
              <a:rPr lang="es-CO" sz="3600" b="1" dirty="0" smtClean="0">
                <a:latin typeface="Agency FB" pitchFamily="34" charset="0"/>
              </a:rPr>
              <a:t>¿Sabe usted </a:t>
            </a:r>
            <a:r>
              <a:rPr lang="es-CO" sz="3600" b="1" dirty="0" smtClean="0">
                <a:latin typeface="Agency FB" pitchFamily="34" charset="0"/>
              </a:rPr>
              <a:t>cuáles </a:t>
            </a:r>
            <a:r>
              <a:rPr lang="es-CO" sz="3600" b="1" dirty="0" smtClean="0">
                <a:latin typeface="Agency FB" pitchFamily="34" charset="0"/>
              </a:rPr>
              <a:t>dos libros del N. Testamento forman aproximadamente el 30% del </a:t>
            </a:r>
            <a:r>
              <a:rPr lang="es-CO" sz="3600" b="1" dirty="0">
                <a:latin typeface="Agency FB" pitchFamily="34" charset="0"/>
              </a:rPr>
              <a:t>N</a:t>
            </a:r>
            <a:r>
              <a:rPr lang="es-CO" sz="3600" b="1" dirty="0" smtClean="0">
                <a:latin typeface="Agency FB" pitchFamily="34" charset="0"/>
              </a:rPr>
              <a:t>. </a:t>
            </a:r>
            <a:r>
              <a:rPr lang="es-CO" sz="3600" b="1" dirty="0">
                <a:latin typeface="Agency FB" pitchFamily="34" charset="0"/>
              </a:rPr>
              <a:t>T</a:t>
            </a:r>
            <a:r>
              <a:rPr lang="es-CO" sz="3600" b="1" dirty="0" smtClean="0">
                <a:latin typeface="Agency FB" pitchFamily="34" charset="0"/>
              </a:rPr>
              <a:t>estamento?</a:t>
            </a:r>
            <a:endParaRPr lang="es-CO" sz="3600" b="1" dirty="0">
              <a:latin typeface="Agency FB" pitchFamily="34" charset="0"/>
            </a:endParaRPr>
          </a:p>
        </p:txBody>
      </p:sp>
      <p:sp>
        <p:nvSpPr>
          <p:cNvPr id="3" name="2 Marcador de contenido"/>
          <p:cNvSpPr>
            <a:spLocks noGrp="1"/>
          </p:cNvSpPr>
          <p:nvPr>
            <p:ph idx="1"/>
          </p:nvPr>
        </p:nvSpPr>
        <p:spPr>
          <a:xfrm>
            <a:off x="395536" y="1844824"/>
            <a:ext cx="4690864" cy="4525963"/>
          </a:xfrm>
        </p:spPr>
        <p:txBody>
          <a:bodyPr/>
          <a:lstStyle/>
          <a:p>
            <a:pPr marL="0" indent="0" algn="ctr">
              <a:buNone/>
            </a:pPr>
            <a:r>
              <a:rPr lang="es-CO" dirty="0"/>
              <a:t>El Evangelio de Lucas es el libro más largo del Nuevo Testamento, y los Hechos de los Apóstoles el tercero en longitud. Juntos, Lucas y Hechos, forman aproximadamente el 30% del Nuevo Testamento</a:t>
            </a:r>
            <a:r>
              <a:rPr lang="es-CO" dirty="0" smtClean="0"/>
              <a:t>.</a:t>
            </a:r>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3406">
            <a:off x="5577482" y="2085153"/>
            <a:ext cx="293878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159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1000" fill="hold"/>
                                        <p:tgtEl>
                                          <p:spTgt spid="4098"/>
                                        </p:tgtEl>
                                        <p:attrNameLst>
                                          <p:attrName>ppt_w</p:attrName>
                                        </p:attrNameLst>
                                      </p:cBhvr>
                                      <p:tavLst>
                                        <p:tav tm="0">
                                          <p:val>
                                            <p:fltVal val="0"/>
                                          </p:val>
                                        </p:tav>
                                        <p:tav tm="100000">
                                          <p:val>
                                            <p:strVal val="#ppt_w"/>
                                          </p:val>
                                        </p:tav>
                                      </p:tavLst>
                                    </p:anim>
                                    <p:anim calcmode="lin" valueType="num">
                                      <p:cBhvr>
                                        <p:cTn id="14" dur="1000" fill="hold"/>
                                        <p:tgtEl>
                                          <p:spTgt spid="4098"/>
                                        </p:tgtEl>
                                        <p:attrNameLst>
                                          <p:attrName>ppt_h</p:attrName>
                                        </p:attrNameLst>
                                      </p:cBhvr>
                                      <p:tavLst>
                                        <p:tav tm="0">
                                          <p:val>
                                            <p:fltVal val="0"/>
                                          </p:val>
                                        </p:tav>
                                        <p:tav tm="100000">
                                          <p:val>
                                            <p:strVal val="#ppt_h"/>
                                          </p:val>
                                        </p:tav>
                                      </p:tavLst>
                                    </p:anim>
                                    <p:anim calcmode="lin" valueType="num">
                                      <p:cBhvr>
                                        <p:cTn id="15" dur="1000" fill="hold"/>
                                        <p:tgtEl>
                                          <p:spTgt spid="4098"/>
                                        </p:tgtEl>
                                        <p:attrNameLst>
                                          <p:attrName>style.rotation</p:attrName>
                                        </p:attrNameLst>
                                      </p:cBhvr>
                                      <p:tavLst>
                                        <p:tav tm="0">
                                          <p:val>
                                            <p:fltVal val="90"/>
                                          </p:val>
                                        </p:tav>
                                        <p:tav tm="100000">
                                          <p:val>
                                            <p:fltVal val="0"/>
                                          </p:val>
                                        </p:tav>
                                      </p:tavLst>
                                    </p:anim>
                                    <p:animEffect transition="in" filter="fade">
                                      <p:cBhvr>
                                        <p:cTn id="16"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40000"/>
              <a:lumOff val="60000"/>
            </a:schemeClr>
          </a:solidFill>
        </p:spPr>
        <p:txBody>
          <a:bodyPr>
            <a:normAutofit fontScale="90000"/>
          </a:bodyPr>
          <a:lstStyle/>
          <a:p>
            <a:r>
              <a:rPr lang="es-CO" b="1" dirty="0" smtClean="0">
                <a:latin typeface="Agency FB" pitchFamily="34" charset="0"/>
              </a:rPr>
              <a:t>¿Sabe usted en </a:t>
            </a:r>
            <a:r>
              <a:rPr lang="es-CO" b="1" dirty="0" smtClean="0">
                <a:latin typeface="Agency FB" pitchFamily="34" charset="0"/>
              </a:rPr>
              <a:t>qué </a:t>
            </a:r>
            <a:r>
              <a:rPr lang="es-CO" b="1" dirty="0" smtClean="0">
                <a:latin typeface="Agency FB" pitchFamily="34" charset="0"/>
              </a:rPr>
              <a:t>libro del N. Testamento se menciona a Job?</a:t>
            </a:r>
            <a:endParaRPr lang="es-CO" b="1" dirty="0">
              <a:latin typeface="Agency FB" pitchFamily="34" charset="0"/>
            </a:endParaRPr>
          </a:p>
        </p:txBody>
      </p:sp>
      <p:sp>
        <p:nvSpPr>
          <p:cNvPr id="3" name="2 Marcador de contenido"/>
          <p:cNvSpPr>
            <a:spLocks noGrp="1"/>
          </p:cNvSpPr>
          <p:nvPr>
            <p:ph idx="1"/>
          </p:nvPr>
        </p:nvSpPr>
        <p:spPr>
          <a:xfrm>
            <a:off x="467544" y="1772816"/>
            <a:ext cx="4824536" cy="4925144"/>
          </a:xfrm>
        </p:spPr>
        <p:txBody>
          <a:bodyPr/>
          <a:lstStyle/>
          <a:p>
            <a:pPr marL="0" indent="0" algn="ctr">
              <a:buNone/>
            </a:pPr>
            <a:r>
              <a:rPr lang="es-CO" dirty="0" smtClean="0"/>
              <a:t>En el N. Testamento solo </a:t>
            </a:r>
            <a:r>
              <a:rPr lang="es-CO" dirty="0"/>
              <a:t>la Carta de </a:t>
            </a:r>
            <a:r>
              <a:rPr lang="es-CO" b="1" u="sng" dirty="0" smtClean="0"/>
              <a:t>Santiago 5:11</a:t>
            </a:r>
            <a:r>
              <a:rPr lang="es-CO" dirty="0" smtClean="0"/>
              <a:t>, </a:t>
            </a:r>
            <a:r>
              <a:rPr lang="es-CO" dirty="0"/>
              <a:t>hace mención de </a:t>
            </a:r>
            <a:r>
              <a:rPr lang="es-CO" dirty="0" smtClean="0"/>
              <a:t>Job: «</a:t>
            </a:r>
            <a:r>
              <a:rPr lang="es-CO" dirty="0" smtClean="0">
                <a:latin typeface="Agency FB" pitchFamily="34" charset="0"/>
              </a:rPr>
              <a:t>He </a:t>
            </a:r>
            <a:r>
              <a:rPr lang="es-CO" dirty="0">
                <a:latin typeface="Agency FB" pitchFamily="34" charset="0"/>
              </a:rPr>
              <a:t>aquí, tenemos por bienaventurados a los que sufren. Habéis oído la paciencia de </a:t>
            </a:r>
            <a:r>
              <a:rPr lang="es-CO" b="1" dirty="0">
                <a:latin typeface="Agency FB" pitchFamily="34" charset="0"/>
              </a:rPr>
              <a:t>Job</a:t>
            </a:r>
            <a:r>
              <a:rPr lang="es-CO" dirty="0">
                <a:latin typeface="Agency FB" pitchFamily="34" charset="0"/>
              </a:rPr>
              <a:t>, y habéis visto el fin del Señor, que el Señor es muy misericordioso y </a:t>
            </a:r>
            <a:r>
              <a:rPr lang="es-CO" dirty="0" smtClean="0">
                <a:latin typeface="Agency FB" pitchFamily="34" charset="0"/>
              </a:rPr>
              <a:t>piadoso</a:t>
            </a:r>
            <a:r>
              <a:rPr lang="es-CO" dirty="0" smtClean="0"/>
              <a:t>». </a:t>
            </a:r>
            <a:endParaRPr lang="es-CO" dirty="0"/>
          </a:p>
          <a:p>
            <a:endParaRPr lang="es-CO" dirty="0"/>
          </a:p>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840" y="1988840"/>
            <a:ext cx="3046631" cy="34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566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latin typeface="Agency FB" pitchFamily="34" charset="0"/>
              </a:rPr>
              <a:t>¿Sabe usted </a:t>
            </a:r>
            <a:r>
              <a:rPr lang="es-CO" b="1" dirty="0" smtClean="0">
                <a:latin typeface="Agency FB" pitchFamily="34" charset="0"/>
              </a:rPr>
              <a:t>cuál </a:t>
            </a:r>
            <a:r>
              <a:rPr lang="es-CO" b="1" dirty="0" smtClean="0">
                <a:latin typeface="Agency FB" pitchFamily="34" charset="0"/>
              </a:rPr>
              <a:t>es el versículo más triste de la Biblia?</a:t>
            </a:r>
            <a:endParaRPr lang="es-CO" b="1" dirty="0">
              <a:latin typeface="Agency FB" pitchFamily="34" charset="0"/>
            </a:endParaRPr>
          </a:p>
        </p:txBody>
      </p:sp>
      <p:sp>
        <p:nvSpPr>
          <p:cNvPr id="3" name="2 Marcador de contenido"/>
          <p:cNvSpPr>
            <a:spLocks noGrp="1"/>
          </p:cNvSpPr>
          <p:nvPr>
            <p:ph idx="1"/>
          </p:nvPr>
        </p:nvSpPr>
        <p:spPr>
          <a:xfrm>
            <a:off x="395536" y="2060848"/>
            <a:ext cx="4834880" cy="4525963"/>
          </a:xfrm>
        </p:spPr>
        <p:txBody>
          <a:bodyPr>
            <a:noAutofit/>
          </a:bodyPr>
          <a:lstStyle/>
          <a:p>
            <a:pPr marL="0" indent="0" algn="ctr">
              <a:buNone/>
            </a:pPr>
            <a:r>
              <a:rPr lang="es-CO" sz="3600" dirty="0"/>
              <a:t>El versículo de la Biblia mas triste es </a:t>
            </a:r>
            <a:r>
              <a:rPr lang="es-CO" sz="3600" b="1" u="sng" dirty="0"/>
              <a:t>Apocalipsis 20:15 </a:t>
            </a:r>
            <a:r>
              <a:rPr lang="es-CO" sz="3600" dirty="0"/>
              <a:t>que dice</a:t>
            </a:r>
            <a:r>
              <a:rPr lang="es-CO" sz="3600" dirty="0" smtClean="0"/>
              <a:t>: </a:t>
            </a:r>
            <a:r>
              <a:rPr lang="es-CO" sz="3600" dirty="0"/>
              <a:t>"Y el que no se halló inscrito en el libro de la vida fue lanzado al lago de fuego</a:t>
            </a:r>
            <a:r>
              <a:rPr lang="es-CO" sz="3600" dirty="0" smtClean="0"/>
              <a:t>."</a:t>
            </a:r>
            <a:endParaRPr lang="es-CO"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88840"/>
            <a:ext cx="352839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093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rmAutofit fontScale="90000"/>
          </a:bodyPr>
          <a:lstStyle/>
          <a:p>
            <a:r>
              <a:rPr lang="es-CO" b="1" i="1" dirty="0" smtClean="0"/>
              <a:t>¿Sabe usted cuales son las palabras más tristes de la Biblia?</a:t>
            </a:r>
            <a:endParaRPr lang="es-CO" b="1" i="1" dirty="0"/>
          </a:p>
        </p:txBody>
      </p:sp>
      <p:sp>
        <p:nvSpPr>
          <p:cNvPr id="3" name="2 Marcador de contenido"/>
          <p:cNvSpPr>
            <a:spLocks noGrp="1"/>
          </p:cNvSpPr>
          <p:nvPr>
            <p:ph idx="1"/>
          </p:nvPr>
        </p:nvSpPr>
        <p:spPr>
          <a:xfrm>
            <a:off x="395536" y="1844824"/>
            <a:ext cx="4834880" cy="4525963"/>
          </a:xfrm>
        </p:spPr>
        <p:txBody>
          <a:bodyPr>
            <a:normAutofit/>
          </a:bodyPr>
          <a:lstStyle/>
          <a:p>
            <a:pPr marL="0" indent="0" algn="ctr">
              <a:buNone/>
            </a:pPr>
            <a:r>
              <a:rPr lang="es-CO" sz="4400" dirty="0"/>
              <a:t>Las palabras más tristes de la </a:t>
            </a:r>
            <a:r>
              <a:rPr lang="es-CO" sz="4400" dirty="0" smtClean="0"/>
              <a:t>Biblia </a:t>
            </a:r>
            <a:r>
              <a:rPr lang="es-CO" sz="4400" dirty="0"/>
              <a:t>se encuentran en </a:t>
            </a:r>
            <a:r>
              <a:rPr lang="es-CO" sz="4400" b="1" u="sng" dirty="0"/>
              <a:t>Juan 5:40</a:t>
            </a:r>
            <a:r>
              <a:rPr lang="es-CO" sz="4400" dirty="0"/>
              <a:t>  </a:t>
            </a:r>
            <a:r>
              <a:rPr lang="es-CO" sz="4400" dirty="0" smtClean="0"/>
              <a:t>«</a:t>
            </a:r>
            <a:r>
              <a:rPr lang="es-CO" sz="4400" dirty="0" smtClean="0">
                <a:latin typeface="Agency FB" pitchFamily="34" charset="0"/>
              </a:rPr>
              <a:t>Y </a:t>
            </a:r>
            <a:r>
              <a:rPr lang="es-CO" sz="4400" dirty="0">
                <a:latin typeface="Agency FB" pitchFamily="34" charset="0"/>
              </a:rPr>
              <a:t>no queréis venir á mí, para que tengáis </a:t>
            </a:r>
            <a:r>
              <a:rPr lang="es-CO" sz="4400" dirty="0" smtClean="0">
                <a:latin typeface="Agency FB" pitchFamily="34" charset="0"/>
              </a:rPr>
              <a:t>vida</a:t>
            </a:r>
            <a:r>
              <a:rPr lang="es-CO" sz="4400" dirty="0" smtClean="0"/>
              <a:t>».</a:t>
            </a:r>
            <a:endParaRPr lang="es-CO" sz="4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204864"/>
            <a:ext cx="3600400" cy="337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704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b="1" dirty="0" smtClean="0">
                <a:solidFill>
                  <a:srgbClr val="FFFF00"/>
                </a:solidFill>
              </a:rPr>
              <a:t>¿Sabe usted que Saulo tenía un segundo nombre?</a:t>
            </a:r>
            <a:endParaRPr lang="es-CO" b="1" dirty="0">
              <a:solidFill>
                <a:srgbClr val="FFFF00"/>
              </a:solidFill>
            </a:endParaRPr>
          </a:p>
        </p:txBody>
      </p:sp>
      <p:sp>
        <p:nvSpPr>
          <p:cNvPr id="3" name="2 Marcador de contenido"/>
          <p:cNvSpPr>
            <a:spLocks noGrp="1"/>
          </p:cNvSpPr>
          <p:nvPr>
            <p:ph idx="1"/>
          </p:nvPr>
        </p:nvSpPr>
        <p:spPr>
          <a:xfrm>
            <a:off x="467544" y="2060848"/>
            <a:ext cx="4618856" cy="4525963"/>
          </a:xfrm>
        </p:spPr>
        <p:txBody>
          <a:bodyPr>
            <a:normAutofit/>
          </a:bodyPr>
          <a:lstStyle/>
          <a:p>
            <a:pPr marL="0" indent="0" algn="ctr">
              <a:buNone/>
            </a:pPr>
            <a:r>
              <a:rPr lang="es-CO" dirty="0" smtClean="0"/>
              <a:t>Muchos </a:t>
            </a:r>
            <a:r>
              <a:rPr lang="es-CO" dirty="0"/>
              <a:t>judíos contaban con un segundo nombre que utilizaban en los círculos gentiles </a:t>
            </a:r>
            <a:r>
              <a:rPr lang="es-CO" b="1" u="sng" dirty="0" smtClean="0"/>
              <a:t>Hech</a:t>
            </a:r>
            <a:r>
              <a:rPr lang="es-CO" b="1" u="sng" dirty="0"/>
              <a:t>. 13.9</a:t>
            </a:r>
            <a:r>
              <a:rPr lang="es-CO" dirty="0"/>
              <a:t> dice "</a:t>
            </a:r>
            <a:r>
              <a:rPr lang="es-CO" dirty="0">
                <a:latin typeface="Agency FB" pitchFamily="34" charset="0"/>
              </a:rPr>
              <a:t>Entonces Saulo, que también es Pablo, lleno del Espíritu Santo, fijando en él los ojos..."</a:t>
            </a:r>
          </a:p>
          <a:p>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276872"/>
            <a:ext cx="3024336" cy="31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0649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1000" fill="hold"/>
                                        <p:tgtEl>
                                          <p:spTgt spid="4098"/>
                                        </p:tgtEl>
                                        <p:attrNameLst>
                                          <p:attrName>ppt_w</p:attrName>
                                        </p:attrNameLst>
                                      </p:cBhvr>
                                      <p:tavLst>
                                        <p:tav tm="0">
                                          <p:val>
                                            <p:fltVal val="0"/>
                                          </p:val>
                                        </p:tav>
                                        <p:tav tm="100000">
                                          <p:val>
                                            <p:strVal val="#ppt_w"/>
                                          </p:val>
                                        </p:tav>
                                      </p:tavLst>
                                    </p:anim>
                                    <p:anim calcmode="lin" valueType="num">
                                      <p:cBhvr>
                                        <p:cTn id="14" dur="1000" fill="hold"/>
                                        <p:tgtEl>
                                          <p:spTgt spid="4098"/>
                                        </p:tgtEl>
                                        <p:attrNameLst>
                                          <p:attrName>ppt_h</p:attrName>
                                        </p:attrNameLst>
                                      </p:cBhvr>
                                      <p:tavLst>
                                        <p:tav tm="0">
                                          <p:val>
                                            <p:fltVal val="0"/>
                                          </p:val>
                                        </p:tav>
                                        <p:tav tm="100000">
                                          <p:val>
                                            <p:strVal val="#ppt_h"/>
                                          </p:val>
                                        </p:tav>
                                      </p:tavLst>
                                    </p:anim>
                                    <p:anim calcmode="lin" valueType="num">
                                      <p:cBhvr>
                                        <p:cTn id="15" dur="1000" fill="hold"/>
                                        <p:tgtEl>
                                          <p:spTgt spid="4098"/>
                                        </p:tgtEl>
                                        <p:attrNameLst>
                                          <p:attrName>style.rotation</p:attrName>
                                        </p:attrNameLst>
                                      </p:cBhvr>
                                      <p:tavLst>
                                        <p:tav tm="0">
                                          <p:val>
                                            <p:fltVal val="90"/>
                                          </p:val>
                                        </p:tav>
                                        <p:tav tm="100000">
                                          <p:val>
                                            <p:fltVal val="0"/>
                                          </p:val>
                                        </p:tav>
                                      </p:tavLst>
                                    </p:anim>
                                    <p:animEffect transition="in" filter="fade">
                                      <p:cBhvr>
                                        <p:cTn id="16"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normAutofit/>
          </a:bodyPr>
          <a:lstStyle/>
          <a:p>
            <a:r>
              <a:rPr lang="es-CO" sz="6000" b="1" i="1" u="sng" dirty="0" smtClean="0">
                <a:latin typeface="Agency FB" pitchFamily="34" charset="0"/>
              </a:rPr>
              <a:t>Introducción</a:t>
            </a:r>
            <a:endParaRPr lang="es-CO" sz="6000" b="1" i="1" u="sng" dirty="0">
              <a:latin typeface="Agency FB" pitchFamily="34" charset="0"/>
            </a:endParaRPr>
          </a:p>
        </p:txBody>
      </p:sp>
      <p:sp>
        <p:nvSpPr>
          <p:cNvPr id="3" name="2 Marcador de contenido"/>
          <p:cNvSpPr>
            <a:spLocks noGrp="1"/>
          </p:cNvSpPr>
          <p:nvPr>
            <p:ph idx="1"/>
          </p:nvPr>
        </p:nvSpPr>
        <p:spPr>
          <a:xfrm>
            <a:off x="457200" y="1600200"/>
            <a:ext cx="4330824" cy="4853136"/>
          </a:xfrm>
        </p:spPr>
        <p:txBody>
          <a:bodyPr>
            <a:normAutofit lnSpcReduction="10000"/>
          </a:bodyPr>
          <a:lstStyle/>
          <a:p>
            <a:pPr marL="0" indent="0" algn="ctr">
              <a:buNone/>
            </a:pPr>
            <a:r>
              <a:rPr lang="es-CO" dirty="0" smtClean="0"/>
              <a:t>Es nuestro deseo que este nuevo ciclo de investigación sobre «</a:t>
            </a:r>
            <a:r>
              <a:rPr lang="es-CO" b="1" dirty="0">
                <a:latin typeface="+mj-lt"/>
              </a:rPr>
              <a:t>C</a:t>
            </a:r>
            <a:r>
              <a:rPr lang="es-CO" b="1" dirty="0" smtClean="0">
                <a:latin typeface="+mj-lt"/>
              </a:rPr>
              <a:t>uriosidades </a:t>
            </a:r>
            <a:r>
              <a:rPr lang="es-CO" b="1" dirty="0">
                <a:latin typeface="+mj-lt"/>
              </a:rPr>
              <a:t>B</a:t>
            </a:r>
            <a:r>
              <a:rPr lang="es-CO" b="1" dirty="0" smtClean="0">
                <a:latin typeface="+mj-lt"/>
              </a:rPr>
              <a:t>íblicas</a:t>
            </a:r>
            <a:r>
              <a:rPr lang="es-CO" dirty="0" smtClean="0"/>
              <a:t>» quizá encuentres cosas nuevas que te ayuden a conocer más la Biblia y del poder y amor de Dios para con cada uno de nosotros. Amen.</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44824"/>
            <a:ext cx="3744416" cy="390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5894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b="1" dirty="0" smtClean="0">
                <a:latin typeface="Agency FB" pitchFamily="34" charset="0"/>
              </a:rPr>
              <a:t>¿Sabe usted con </a:t>
            </a:r>
            <a:r>
              <a:rPr lang="es-CO" b="1" dirty="0" smtClean="0">
                <a:latin typeface="Agency FB" pitchFamily="34" charset="0"/>
              </a:rPr>
              <a:t>quién </a:t>
            </a:r>
            <a:r>
              <a:rPr lang="es-CO" b="1" dirty="0" smtClean="0">
                <a:latin typeface="Agency FB" pitchFamily="34" charset="0"/>
              </a:rPr>
              <a:t>se caso Ismael, </a:t>
            </a:r>
            <a:br>
              <a:rPr lang="es-CO" b="1" dirty="0" smtClean="0">
                <a:latin typeface="Agency FB" pitchFamily="34" charset="0"/>
              </a:rPr>
            </a:br>
            <a:r>
              <a:rPr lang="es-CO" b="1" dirty="0" smtClean="0">
                <a:latin typeface="Agency FB" pitchFamily="34" charset="0"/>
              </a:rPr>
              <a:t>y </a:t>
            </a:r>
            <a:r>
              <a:rPr lang="es-CO" b="1" dirty="0" smtClean="0">
                <a:latin typeface="Agency FB" pitchFamily="34" charset="0"/>
              </a:rPr>
              <a:t>cuántos </a:t>
            </a:r>
            <a:r>
              <a:rPr lang="es-CO" b="1" dirty="0" smtClean="0">
                <a:latin typeface="Agency FB" pitchFamily="34" charset="0"/>
              </a:rPr>
              <a:t>hijos tubo?</a:t>
            </a:r>
            <a:endParaRPr lang="es-CO" b="1" dirty="0">
              <a:latin typeface="Agency FB" pitchFamily="34" charset="0"/>
            </a:endParaRPr>
          </a:p>
        </p:txBody>
      </p:sp>
      <p:sp>
        <p:nvSpPr>
          <p:cNvPr id="3" name="2 Marcador de contenido"/>
          <p:cNvSpPr>
            <a:spLocks noGrp="1"/>
          </p:cNvSpPr>
          <p:nvPr>
            <p:ph idx="1"/>
          </p:nvPr>
        </p:nvSpPr>
        <p:spPr>
          <a:xfrm>
            <a:off x="395536" y="1916832"/>
            <a:ext cx="5122912" cy="4525963"/>
          </a:xfrm>
        </p:spPr>
        <p:txBody>
          <a:bodyPr>
            <a:normAutofit/>
          </a:bodyPr>
          <a:lstStyle/>
          <a:p>
            <a:pPr marL="0" indent="0" algn="ctr">
              <a:buNone/>
            </a:pPr>
            <a:r>
              <a:rPr lang="es-CO" sz="4400" dirty="0" smtClean="0"/>
              <a:t>Se casó con una Egipcia (Gén.21:21). Según Gén.17;20, engendró doce príncipes. </a:t>
            </a:r>
            <a:endParaRPr lang="es-CO"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32856"/>
            <a:ext cx="324420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17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i="1" dirty="0" smtClean="0">
                <a:effectLst>
                  <a:outerShdw blurRad="38100" dist="38100" dir="2700000" algn="tl">
                    <a:srgbClr val="000000">
                      <a:alpha val="43137"/>
                    </a:srgbClr>
                  </a:outerShdw>
                </a:effectLst>
                <a:latin typeface="Agency FB" pitchFamily="34" charset="0"/>
              </a:rPr>
              <a:t>¿Recuerda usted a </a:t>
            </a:r>
            <a:r>
              <a:rPr lang="es-CO" i="1" dirty="0" smtClean="0">
                <a:effectLst>
                  <a:outerShdw blurRad="38100" dist="38100" dir="2700000" algn="tl">
                    <a:srgbClr val="000000">
                      <a:alpha val="43137"/>
                    </a:srgbClr>
                  </a:outerShdw>
                </a:effectLst>
                <a:latin typeface="Agency FB" pitchFamily="34" charset="0"/>
              </a:rPr>
              <a:t>quién </a:t>
            </a:r>
            <a:r>
              <a:rPr lang="es-CO" i="1" dirty="0" smtClean="0">
                <a:effectLst>
                  <a:outerShdw blurRad="38100" dist="38100" dir="2700000" algn="tl">
                    <a:srgbClr val="000000">
                      <a:alpha val="43137"/>
                    </a:srgbClr>
                  </a:outerShdw>
                </a:effectLst>
                <a:latin typeface="Agency FB" pitchFamily="34" charset="0"/>
              </a:rPr>
              <a:t>se le llama en uno de los evangelios, excelentísimo? </a:t>
            </a:r>
            <a:endParaRPr lang="es-CO" i="1" dirty="0">
              <a:effectLst>
                <a:outerShdw blurRad="38100" dist="38100" dir="2700000" algn="tl">
                  <a:srgbClr val="000000">
                    <a:alpha val="43137"/>
                  </a:srgbClr>
                </a:outerShdw>
              </a:effectLst>
              <a:latin typeface="Agency FB" pitchFamily="34" charset="0"/>
            </a:endParaRPr>
          </a:p>
        </p:txBody>
      </p:sp>
      <p:sp>
        <p:nvSpPr>
          <p:cNvPr id="3" name="2 Marcador de contenido"/>
          <p:cNvSpPr>
            <a:spLocks noGrp="1"/>
          </p:cNvSpPr>
          <p:nvPr>
            <p:ph idx="1"/>
          </p:nvPr>
        </p:nvSpPr>
        <p:spPr>
          <a:xfrm>
            <a:off x="457200" y="1600200"/>
            <a:ext cx="5122912" cy="4853136"/>
          </a:xfrm>
        </p:spPr>
        <p:txBody>
          <a:bodyPr>
            <a:normAutofit/>
          </a:bodyPr>
          <a:lstStyle/>
          <a:p>
            <a:r>
              <a:rPr lang="es-CO" dirty="0"/>
              <a:t>El nombre griego Teófilo significaba amado de Dios, y en </a:t>
            </a:r>
            <a:r>
              <a:rPr lang="es-CO" b="1" u="sng" dirty="0"/>
              <a:t>Lucas 1.3 </a:t>
            </a:r>
            <a:r>
              <a:rPr lang="es-CO" dirty="0"/>
              <a:t>se llama a éste excelentísimo </a:t>
            </a:r>
            <a:r>
              <a:rPr lang="es-CO" dirty="0" smtClean="0"/>
              <a:t>Teófilo.</a:t>
            </a:r>
          </a:p>
          <a:p>
            <a:pPr marL="0" indent="0">
              <a:buNone/>
            </a:pPr>
            <a:r>
              <a:rPr lang="es-CO" dirty="0" smtClean="0"/>
              <a:t>Este </a:t>
            </a:r>
            <a:r>
              <a:rPr lang="es-CO" dirty="0"/>
              <a:t>título se usaba con frecuencia para dirigirse a los altos funcionarios del </a:t>
            </a:r>
            <a:r>
              <a:rPr lang="es-CO" dirty="0" smtClean="0"/>
              <a:t>gobierno Como es el caso de </a:t>
            </a:r>
            <a:r>
              <a:rPr lang="es-CO" b="1" u="sng" dirty="0" smtClean="0"/>
              <a:t>Hech.23:26</a:t>
            </a:r>
            <a:r>
              <a:rPr lang="es-CO" dirty="0" smtClean="0"/>
              <a:t>.</a:t>
            </a:r>
            <a:endParaRPr lang="es-CO" dirty="0"/>
          </a:p>
          <a:p>
            <a:endParaRPr lang="es-CO" dirty="0"/>
          </a:p>
          <a:p>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060848"/>
            <a:ext cx="3312368"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202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20000"/>
              <a:lumOff val="80000"/>
            </a:schemeClr>
          </a:solidFill>
        </p:spPr>
        <p:txBody>
          <a:bodyPr>
            <a:normAutofit fontScale="90000"/>
          </a:bodyPr>
          <a:lstStyle/>
          <a:p>
            <a:r>
              <a:rPr lang="es-CO" b="1" dirty="0" smtClean="0">
                <a:latin typeface="Agency FB" pitchFamily="34" charset="0"/>
              </a:rPr>
              <a:t>¿Sabe usted </a:t>
            </a:r>
            <a:r>
              <a:rPr lang="es-CO" b="1" dirty="0" smtClean="0">
                <a:latin typeface="Agency FB" pitchFamily="34" charset="0"/>
              </a:rPr>
              <a:t>qué </a:t>
            </a:r>
            <a:r>
              <a:rPr lang="es-CO" b="1" dirty="0" smtClean="0">
                <a:latin typeface="Agency FB" pitchFamily="34" charset="0"/>
              </a:rPr>
              <a:t>texto es utilizado por muchos para decir que Cristo es un ser creado?</a:t>
            </a:r>
            <a:r>
              <a:rPr lang="es-CO" dirty="0" smtClean="0"/>
              <a:t> </a:t>
            </a:r>
            <a:endParaRPr lang="es-CO" dirty="0"/>
          </a:p>
        </p:txBody>
      </p:sp>
      <p:sp>
        <p:nvSpPr>
          <p:cNvPr id="3" name="2 Marcador de contenido"/>
          <p:cNvSpPr>
            <a:spLocks noGrp="1"/>
          </p:cNvSpPr>
          <p:nvPr>
            <p:ph idx="1"/>
          </p:nvPr>
        </p:nvSpPr>
        <p:spPr>
          <a:xfrm>
            <a:off x="0" y="1844824"/>
            <a:ext cx="9144000" cy="4824536"/>
          </a:xfrm>
          <a:solidFill>
            <a:schemeClr val="bg1"/>
          </a:solidFill>
        </p:spPr>
        <p:txBody>
          <a:bodyPr>
            <a:normAutofit fontScale="85000" lnSpcReduction="10000"/>
          </a:bodyPr>
          <a:lstStyle/>
          <a:p>
            <a:pPr marL="0" indent="0" algn="ctr">
              <a:buNone/>
            </a:pPr>
            <a:r>
              <a:rPr lang="es-CO" dirty="0"/>
              <a:t>En la carta que escribió el </a:t>
            </a:r>
            <a:r>
              <a:rPr lang="es-CO" dirty="0" smtClean="0"/>
              <a:t>apóstol </a:t>
            </a:r>
            <a:r>
              <a:rPr lang="es-CO" dirty="0"/>
              <a:t>Pablo dirigida a los </a:t>
            </a:r>
            <a:r>
              <a:rPr lang="es-CO" b="1" dirty="0">
                <a:solidFill>
                  <a:srgbClr val="0070C0"/>
                </a:solidFill>
              </a:rPr>
              <a:t>Colosenses</a:t>
            </a:r>
            <a:r>
              <a:rPr lang="es-CO" dirty="0"/>
              <a:t>, en el </a:t>
            </a:r>
            <a:r>
              <a:rPr lang="es-CO" b="1" dirty="0">
                <a:solidFill>
                  <a:srgbClr val="0070C0"/>
                </a:solidFill>
              </a:rPr>
              <a:t>capítulo 1 versículo 15 </a:t>
            </a:r>
            <a:r>
              <a:rPr lang="es-CO" dirty="0"/>
              <a:t>dice lo siguiente: "</a:t>
            </a:r>
            <a:r>
              <a:rPr lang="es-CO" b="1" dirty="0">
                <a:latin typeface="Agency FB" pitchFamily="34" charset="0"/>
              </a:rPr>
              <a:t>El es la imagen del Dios invisible, el </a:t>
            </a:r>
            <a:r>
              <a:rPr lang="es-CO" b="1" u="sng" dirty="0">
                <a:latin typeface="Agency FB" pitchFamily="34" charset="0"/>
              </a:rPr>
              <a:t>primogénito</a:t>
            </a:r>
            <a:r>
              <a:rPr lang="es-CO" b="1" dirty="0">
                <a:latin typeface="Agency FB" pitchFamily="34" charset="0"/>
              </a:rPr>
              <a:t> de toda creación</a:t>
            </a:r>
            <a:r>
              <a:rPr lang="es-CO" dirty="0"/>
              <a:t>."  </a:t>
            </a:r>
            <a:endParaRPr lang="es-CO" dirty="0" smtClean="0"/>
          </a:p>
          <a:p>
            <a:pPr marL="0" indent="0" algn="ctr">
              <a:buNone/>
            </a:pPr>
            <a:r>
              <a:rPr lang="es-CO" dirty="0" smtClean="0"/>
              <a:t>Como </a:t>
            </a:r>
            <a:r>
              <a:rPr lang="es-CO" dirty="0"/>
              <a:t>todos sabemos el Nuevo Testamento fue escrito en griego </a:t>
            </a:r>
            <a:r>
              <a:rPr lang="es-CO" dirty="0" smtClean="0"/>
              <a:t>koiné, </a:t>
            </a:r>
            <a:r>
              <a:rPr lang="es-CO" dirty="0"/>
              <a:t>muchos personas se basan en este versículo para señalar que Cristo fue una creación de Dios, y no Dios mismo. </a:t>
            </a:r>
            <a:endParaRPr lang="es-CO" dirty="0" smtClean="0"/>
          </a:p>
          <a:p>
            <a:pPr marL="0" indent="0" algn="ctr">
              <a:buNone/>
            </a:pPr>
            <a:r>
              <a:rPr lang="es-CO" dirty="0" smtClean="0"/>
              <a:t>Si </a:t>
            </a:r>
            <a:r>
              <a:rPr lang="es-CO" dirty="0"/>
              <a:t>el </a:t>
            </a:r>
            <a:r>
              <a:rPr lang="es-CO" dirty="0" smtClean="0"/>
              <a:t>apóstol </a:t>
            </a:r>
            <a:r>
              <a:rPr lang="es-CO" dirty="0"/>
              <a:t>Pablo hubiera querido decir que Cristo no es Dios, sino un ser creado hubiera utilizado la palabra griega "prototiktos" que significa "primer creado", pero en cambio la palabra utilizada por el </a:t>
            </a:r>
            <a:r>
              <a:rPr lang="es-CO" dirty="0" smtClean="0"/>
              <a:t>apóstol </a:t>
            </a:r>
            <a:r>
              <a:rPr lang="es-CO" dirty="0"/>
              <a:t>fue "</a:t>
            </a:r>
            <a:r>
              <a:rPr lang="es-CO" b="1" u="sng" dirty="0"/>
              <a:t>prototokos</a:t>
            </a:r>
            <a:r>
              <a:rPr lang="es-CO" dirty="0"/>
              <a:t>" que se usa para expresar "autoridad y/o superioridad sobre la creación</a:t>
            </a:r>
            <a:r>
              <a:rPr lang="es-CO" dirty="0" smtClean="0"/>
              <a:t>".</a:t>
            </a:r>
            <a:endParaRPr lang="es-CO" dirty="0"/>
          </a:p>
        </p:txBody>
      </p:sp>
    </p:spTree>
    <p:extLst>
      <p:ext uri="{BB962C8B-B14F-4D97-AF65-F5344CB8AC3E}">
        <p14:creationId xmlns:p14="http://schemas.microsoft.com/office/powerpoint/2010/main" val="3732103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a:blipFill>
            <a:blip r:embed="rId2"/>
            <a:tile tx="0" ty="0" sx="100000" sy="100000" flip="none" algn="tl"/>
          </a:blipFill>
        </p:spPr>
        <p:txBody>
          <a:bodyPr/>
          <a:lstStyle/>
          <a:p>
            <a:pPr marL="0" indent="0">
              <a:buNone/>
            </a:pPr>
            <a:endParaRPr lang="es-CO" dirty="0" smtClean="0"/>
          </a:p>
          <a:p>
            <a:pPr marL="0" indent="0" algn="ctr">
              <a:buNone/>
            </a:pPr>
            <a:r>
              <a:rPr lang="es-CO" dirty="0" smtClean="0"/>
              <a:t>En </a:t>
            </a:r>
            <a:r>
              <a:rPr lang="es-CO" dirty="0"/>
              <a:t>el antiguo testamento existen ejemplos claros sobre este término, en </a:t>
            </a:r>
            <a:r>
              <a:rPr lang="es-CO" b="1" dirty="0" smtClean="0">
                <a:solidFill>
                  <a:srgbClr val="0070C0"/>
                </a:solidFill>
              </a:rPr>
              <a:t>Éxodo </a:t>
            </a:r>
            <a:r>
              <a:rPr lang="es-CO" b="1" dirty="0">
                <a:solidFill>
                  <a:srgbClr val="0070C0"/>
                </a:solidFill>
              </a:rPr>
              <a:t>4:22 </a:t>
            </a:r>
            <a:r>
              <a:rPr lang="es-CO" dirty="0"/>
              <a:t>dice lo siguiente: "</a:t>
            </a:r>
            <a:r>
              <a:rPr lang="es-CO" dirty="0">
                <a:latin typeface="Agency FB" pitchFamily="34" charset="0"/>
              </a:rPr>
              <a:t>Y dirás a Faraón: Jehová ha dicho así: </a:t>
            </a:r>
            <a:r>
              <a:rPr lang="es-CO" b="1" u="sng" dirty="0">
                <a:latin typeface="Agency FB" pitchFamily="34" charset="0"/>
              </a:rPr>
              <a:t>Israel es mi hijo, mi primogénito</a:t>
            </a:r>
            <a:r>
              <a:rPr lang="es-CO" dirty="0"/>
              <a:t>."  </a:t>
            </a:r>
            <a:r>
              <a:rPr lang="es-CO" dirty="0" smtClean="0">
                <a:solidFill>
                  <a:srgbClr val="FF0000"/>
                </a:solidFill>
              </a:rPr>
              <a:t>Aquí </a:t>
            </a:r>
            <a:r>
              <a:rPr lang="es-CO" dirty="0">
                <a:solidFill>
                  <a:srgbClr val="FF0000"/>
                </a:solidFill>
              </a:rPr>
              <a:t>queda demostrado que la palabra </a:t>
            </a:r>
            <a:r>
              <a:rPr lang="es-CO" u="sng" dirty="0">
                <a:solidFill>
                  <a:srgbClr val="FF0000"/>
                </a:solidFill>
              </a:rPr>
              <a:t>primogénito</a:t>
            </a:r>
            <a:r>
              <a:rPr lang="es-CO" dirty="0">
                <a:solidFill>
                  <a:srgbClr val="FF0000"/>
                </a:solidFill>
              </a:rPr>
              <a:t> en este versículo no significa que Israel haya sido la primera nación creada, sino que para Dios estaba por sobre las demás naciones</a:t>
            </a:r>
            <a:r>
              <a:rPr lang="es-CO" dirty="0"/>
              <a:t>. </a:t>
            </a:r>
          </a:p>
        </p:txBody>
      </p:sp>
    </p:spTree>
    <p:extLst>
      <p:ext uri="{BB962C8B-B14F-4D97-AF65-F5344CB8AC3E}">
        <p14:creationId xmlns:p14="http://schemas.microsoft.com/office/powerpoint/2010/main" val="33965751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i="1" dirty="0" smtClean="0">
                <a:latin typeface="Agency FB" pitchFamily="34" charset="0"/>
              </a:rPr>
              <a:t>¿Sabe usted </a:t>
            </a:r>
            <a:r>
              <a:rPr lang="es-CO" b="1" i="1" dirty="0" smtClean="0">
                <a:latin typeface="Agency FB" pitchFamily="34" charset="0"/>
              </a:rPr>
              <a:t>quién motivó </a:t>
            </a:r>
            <a:r>
              <a:rPr lang="es-CO" b="1" i="1" dirty="0" smtClean="0">
                <a:latin typeface="Agency FB" pitchFamily="34" charset="0"/>
              </a:rPr>
              <a:t>a los escritores de la Biblia para escribirla?</a:t>
            </a:r>
            <a:endParaRPr lang="es-CO" b="1" i="1" dirty="0">
              <a:latin typeface="Agency FB" pitchFamily="34" charset="0"/>
            </a:endParaRPr>
          </a:p>
        </p:txBody>
      </p:sp>
      <p:sp>
        <p:nvSpPr>
          <p:cNvPr id="3" name="2 Marcador de contenido"/>
          <p:cNvSpPr>
            <a:spLocks noGrp="1"/>
          </p:cNvSpPr>
          <p:nvPr>
            <p:ph idx="1"/>
          </p:nvPr>
        </p:nvSpPr>
        <p:spPr>
          <a:xfrm>
            <a:off x="395536" y="2060848"/>
            <a:ext cx="5544616" cy="4525963"/>
          </a:xfrm>
        </p:spPr>
        <p:txBody>
          <a:bodyPr>
            <a:normAutofit/>
          </a:bodyPr>
          <a:lstStyle/>
          <a:p>
            <a:pPr marL="0" indent="0" algn="ctr">
              <a:buNone/>
            </a:pPr>
            <a:r>
              <a:rPr lang="es-CO" dirty="0"/>
              <a:t>En la segunda </a:t>
            </a:r>
            <a:r>
              <a:rPr lang="es-CO" dirty="0" smtClean="0"/>
              <a:t>epístola </a:t>
            </a:r>
            <a:r>
              <a:rPr lang="es-CO" dirty="0"/>
              <a:t>a Timoteo Pablo afirma: "</a:t>
            </a:r>
            <a:r>
              <a:rPr lang="es-CO" b="1" dirty="0">
                <a:latin typeface="Agency FB" pitchFamily="34" charset="0"/>
              </a:rPr>
              <a:t>toda la escritura es inspirada por Dios</a:t>
            </a:r>
            <a:r>
              <a:rPr lang="es-CO" dirty="0"/>
              <a:t>" </a:t>
            </a:r>
            <a:r>
              <a:rPr lang="es-CO" b="1" dirty="0" smtClean="0">
                <a:solidFill>
                  <a:srgbClr val="0070C0"/>
                </a:solidFill>
              </a:rPr>
              <a:t>(2Tim.3:16). </a:t>
            </a:r>
            <a:r>
              <a:rPr lang="es-CO" dirty="0" smtClean="0"/>
              <a:t>el </a:t>
            </a:r>
            <a:r>
              <a:rPr lang="es-CO" dirty="0" smtClean="0"/>
              <a:t>término “toda </a:t>
            </a:r>
            <a:r>
              <a:rPr lang="es-CO" dirty="0"/>
              <a:t>la </a:t>
            </a:r>
            <a:r>
              <a:rPr lang="es-CO" dirty="0" smtClean="0"/>
              <a:t>escritura” </a:t>
            </a:r>
            <a:r>
              <a:rPr lang="es-CO" dirty="0"/>
              <a:t>solo se refiere </a:t>
            </a:r>
            <a:r>
              <a:rPr lang="es-CO" dirty="0" smtClean="0"/>
              <a:t>en primer lugar al </a:t>
            </a:r>
            <a:r>
              <a:rPr lang="es-CO" dirty="0"/>
              <a:t>Antiguo </a:t>
            </a:r>
            <a:r>
              <a:rPr lang="es-CO" dirty="0" smtClean="0"/>
              <a:t>Testamento como al NT, aunque este todavía no se había escrito en su totalidad. </a:t>
            </a:r>
            <a:endParaRPr lang="es-CO" dirty="0"/>
          </a:p>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348880"/>
            <a:ext cx="266429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565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20000"/>
              <a:lumOff val="80000"/>
            </a:schemeClr>
          </a:solidFill>
        </p:spPr>
        <p:txBody>
          <a:bodyPr>
            <a:normAutofit fontScale="90000"/>
          </a:bodyPr>
          <a:lstStyle/>
          <a:p>
            <a:r>
              <a:rPr lang="es-CO" b="1" dirty="0">
                <a:effectLst>
                  <a:outerShdw blurRad="38100" dist="38100" dir="2700000" algn="tl">
                    <a:srgbClr val="000000">
                      <a:alpha val="43137"/>
                    </a:srgbClr>
                  </a:outerShdw>
                </a:effectLst>
              </a:rPr>
              <a:t>¿</a:t>
            </a:r>
            <a:r>
              <a:rPr lang="es-CO" b="1" dirty="0" smtClean="0">
                <a:effectLst>
                  <a:outerShdw blurRad="38100" dist="38100" dir="2700000" algn="tl">
                    <a:srgbClr val="000000">
                      <a:alpha val="43137"/>
                    </a:srgbClr>
                  </a:outerShdw>
                </a:effectLst>
              </a:rPr>
              <a:t>sabe usted que Dios </a:t>
            </a:r>
            <a:r>
              <a:rPr lang="es-CO" b="1" dirty="0" smtClean="0">
                <a:effectLst>
                  <a:outerShdw blurRad="38100" dist="38100" dir="2700000" algn="tl">
                    <a:srgbClr val="000000">
                      <a:alpha val="43137"/>
                    </a:srgbClr>
                  </a:outerShdw>
                </a:effectLst>
              </a:rPr>
              <a:t>hizo </a:t>
            </a:r>
            <a:r>
              <a:rPr lang="es-CO" b="1" dirty="0" smtClean="0">
                <a:effectLst>
                  <a:outerShdw blurRad="38100" dist="38100" dir="2700000" algn="tl">
                    <a:srgbClr val="000000">
                      <a:alpha val="43137"/>
                    </a:srgbClr>
                  </a:outerShdw>
                </a:effectLst>
              </a:rPr>
              <a:t>hasta lo máximo por lo mejor de su creación?</a:t>
            </a:r>
            <a:endParaRPr lang="es-CO"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916832"/>
            <a:ext cx="5554960" cy="4608512"/>
          </a:xfrm>
        </p:spPr>
        <p:txBody>
          <a:bodyPr>
            <a:normAutofit fontScale="92500"/>
          </a:bodyPr>
          <a:lstStyle/>
          <a:p>
            <a:pPr marL="0" indent="0" algn="ctr">
              <a:buNone/>
            </a:pPr>
            <a:r>
              <a:rPr lang="es-CO" u="sng" dirty="0" smtClean="0">
                <a:solidFill>
                  <a:srgbClr val="FF0000"/>
                </a:solidFill>
              </a:rPr>
              <a:t>Lea Isaías 5:1-7</a:t>
            </a:r>
            <a:r>
              <a:rPr lang="es-CO" dirty="0" smtClean="0"/>
              <a:t>: Entre otras cosas dice allí</a:t>
            </a:r>
            <a:r>
              <a:rPr lang="es-CO" dirty="0"/>
              <a:t>: ¿</a:t>
            </a:r>
            <a:r>
              <a:rPr lang="es-CO" dirty="0">
                <a:latin typeface="Agency FB" pitchFamily="34" charset="0"/>
              </a:rPr>
              <a:t>Qué más pude yo haber hecho por mi viña</a:t>
            </a:r>
            <a:r>
              <a:rPr lang="es-CO" dirty="0" smtClean="0"/>
              <a:t>? </a:t>
            </a:r>
          </a:p>
          <a:p>
            <a:pPr marL="0" indent="0" algn="ctr">
              <a:buNone/>
            </a:pPr>
            <a:endParaRPr lang="es-CO" dirty="0"/>
          </a:p>
          <a:p>
            <a:pPr marL="0" indent="0" algn="ctr">
              <a:buNone/>
            </a:pPr>
            <a:r>
              <a:rPr lang="es-CO" b="1" u="sng" dirty="0" smtClean="0">
                <a:solidFill>
                  <a:srgbClr val="FF0000"/>
                </a:solidFill>
              </a:rPr>
              <a:t>Juan 3:16 </a:t>
            </a:r>
            <a:r>
              <a:rPr lang="es-CO" dirty="0" smtClean="0"/>
              <a:t>dice</a:t>
            </a:r>
            <a:r>
              <a:rPr lang="es-CO" dirty="0"/>
              <a:t>: Porque de tal manera </a:t>
            </a:r>
            <a:r>
              <a:rPr lang="es-CO" b="1" u="sng" dirty="0"/>
              <a:t>amó</a:t>
            </a:r>
            <a:r>
              <a:rPr lang="es-CO" dirty="0"/>
              <a:t> Dios al mundo, que ha dado a su </a:t>
            </a:r>
            <a:r>
              <a:rPr lang="es-CO" b="1" u="sng" dirty="0"/>
              <a:t>Hijo</a:t>
            </a:r>
            <a:r>
              <a:rPr lang="es-CO" dirty="0"/>
              <a:t> unigénito, para que </a:t>
            </a:r>
            <a:r>
              <a:rPr lang="es-CO" b="1" u="sng" dirty="0"/>
              <a:t>todo aquel que en él cree, no se pierda, mas tenga vida eterna.</a:t>
            </a:r>
          </a:p>
          <a:p>
            <a:pPr marL="0" indent="0" algn="ctr">
              <a:buNone/>
            </a:pPr>
            <a:endParaRPr lang="es-CO" b="1" u="sng"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797" y="2564904"/>
            <a:ext cx="206692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359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20000"/>
              <a:lumOff val="80000"/>
            </a:schemeClr>
          </a:solidFill>
        </p:spPr>
        <p:txBody>
          <a:bodyPr/>
          <a:lstStyle/>
          <a:p>
            <a:r>
              <a:rPr lang="es-CO" b="1" dirty="0" smtClean="0"/>
              <a:t>Mi deseo y oración es que</a:t>
            </a:r>
            <a:r>
              <a:rPr lang="es-CO" dirty="0" smtClean="0"/>
              <a:t>:</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438393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64840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i="1" dirty="0" smtClean="0">
                <a:latin typeface="Agency FB" pitchFamily="34" charset="0"/>
              </a:rPr>
              <a:t>¿Sabe usted </a:t>
            </a:r>
            <a:r>
              <a:rPr lang="es-CO" b="1" i="1" dirty="0" smtClean="0">
                <a:latin typeface="Agency FB" pitchFamily="34" charset="0"/>
              </a:rPr>
              <a:t>cuáles </a:t>
            </a:r>
            <a:r>
              <a:rPr lang="es-CO" b="1" i="1" dirty="0" smtClean="0">
                <a:latin typeface="Agency FB" pitchFamily="34" charset="0"/>
              </a:rPr>
              <a:t>son los tres tiempos del hombre?</a:t>
            </a:r>
            <a:endParaRPr lang="es-CO" b="1" i="1" dirty="0">
              <a:latin typeface="Agency FB" pitchFamily="34" charset="0"/>
            </a:endParaRPr>
          </a:p>
        </p:txBody>
      </p:sp>
      <p:sp>
        <p:nvSpPr>
          <p:cNvPr id="3" name="2 Marcador de contenido"/>
          <p:cNvSpPr>
            <a:spLocks noGrp="1"/>
          </p:cNvSpPr>
          <p:nvPr>
            <p:ph idx="1"/>
          </p:nvPr>
        </p:nvSpPr>
        <p:spPr>
          <a:xfrm>
            <a:off x="395536" y="1772816"/>
            <a:ext cx="5122912" cy="4853136"/>
          </a:xfrm>
        </p:spPr>
        <p:txBody>
          <a:bodyPr>
            <a:normAutofit/>
          </a:bodyPr>
          <a:lstStyle/>
          <a:p>
            <a:pPr marL="0" indent="0" algn="ctr">
              <a:buNone/>
            </a:pPr>
            <a:r>
              <a:rPr lang="es-CO" sz="4000" dirty="0" smtClean="0"/>
              <a:t>San </a:t>
            </a:r>
            <a:r>
              <a:rPr lang="es-CO" sz="4000" b="1" u="sng" dirty="0" smtClean="0"/>
              <a:t>Juan </a:t>
            </a:r>
            <a:r>
              <a:rPr lang="es-CO" sz="4000" b="1" u="sng" dirty="0"/>
              <a:t>3:16 </a:t>
            </a:r>
            <a:r>
              <a:rPr lang="es-CO" sz="4000" dirty="0" smtClean="0"/>
              <a:t>dice: «</a:t>
            </a:r>
            <a:r>
              <a:rPr lang="es-CO" sz="4000" dirty="0" smtClean="0">
                <a:latin typeface="Agency FB" pitchFamily="34" charset="0"/>
              </a:rPr>
              <a:t>Porque </a:t>
            </a:r>
            <a:r>
              <a:rPr lang="es-CO" sz="4000" dirty="0">
                <a:latin typeface="Agency FB" pitchFamily="34" charset="0"/>
              </a:rPr>
              <a:t>de tal manera amo Dios al mundo que a dado a su hijo </a:t>
            </a:r>
            <a:r>
              <a:rPr lang="es-CO" sz="4000" dirty="0" smtClean="0">
                <a:latin typeface="Agency FB" pitchFamily="34" charset="0"/>
              </a:rPr>
              <a:t>unigénito </a:t>
            </a:r>
            <a:r>
              <a:rPr lang="es-CO" sz="4000" dirty="0">
                <a:latin typeface="Agency FB" pitchFamily="34" charset="0"/>
              </a:rPr>
              <a:t>para que todo aquel que en el cree no se pierda mas tenga la vida </a:t>
            </a:r>
            <a:r>
              <a:rPr lang="es-CO" sz="4000" dirty="0" smtClean="0">
                <a:latin typeface="Agency FB" pitchFamily="34" charset="0"/>
              </a:rPr>
              <a:t>eterna</a:t>
            </a:r>
            <a:r>
              <a:rPr lang="es-CO" sz="4000" dirty="0" smtClean="0"/>
              <a:t>».</a:t>
            </a:r>
            <a:endParaRPr lang="es-CO" sz="4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991" y="1988840"/>
            <a:ext cx="297247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775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O" dirty="0" smtClean="0"/>
              <a:t/>
            </a:r>
            <a:br>
              <a:rPr lang="es-CO" dirty="0" smtClean="0"/>
            </a:br>
            <a:r>
              <a:rPr lang="es-CO" dirty="0"/>
              <a:t/>
            </a:r>
            <a:br>
              <a:rPr lang="es-CO" dirty="0"/>
            </a:br>
            <a:r>
              <a:rPr lang="es-CO" dirty="0" smtClean="0"/>
              <a:t>Aquí </a:t>
            </a:r>
            <a:r>
              <a:rPr lang="es-CO" dirty="0"/>
              <a:t>encontramos los tres tiempos del hombre: </a:t>
            </a:r>
            <a:br>
              <a:rPr lang="es-CO" dirty="0"/>
            </a:br>
            <a:r>
              <a:rPr lang="es-CO" dirty="0"/>
              <a:t/>
            </a:r>
            <a:br>
              <a:rPr lang="es-CO" dirty="0"/>
            </a:br>
            <a:endParaRPr lang="es-CO" dirty="0"/>
          </a:p>
        </p:txBody>
      </p:sp>
      <p:sp>
        <p:nvSpPr>
          <p:cNvPr id="3" name="2 Marcador de contenido"/>
          <p:cNvSpPr>
            <a:spLocks noGrp="1"/>
          </p:cNvSpPr>
          <p:nvPr>
            <p:ph idx="1"/>
          </p:nvPr>
        </p:nvSpPr>
        <p:spPr>
          <a:xfrm>
            <a:off x="457200" y="1600200"/>
            <a:ext cx="5698976" cy="4997152"/>
          </a:xfrm>
        </p:spPr>
        <p:txBody>
          <a:bodyPr>
            <a:normAutofit lnSpcReduction="10000"/>
          </a:bodyPr>
          <a:lstStyle/>
          <a:p>
            <a:r>
              <a:rPr lang="es-CO" dirty="0" smtClean="0"/>
              <a:t>«</a:t>
            </a:r>
            <a:r>
              <a:rPr lang="es-CO" dirty="0"/>
              <a:t>Porque de tal manera amo Dios al mundo» (</a:t>
            </a:r>
            <a:r>
              <a:rPr lang="es-CO" dirty="0">
                <a:latin typeface="Agency FB" pitchFamily="34" charset="0"/>
              </a:rPr>
              <a:t>tiempo pasado</a:t>
            </a:r>
            <a:r>
              <a:rPr lang="es-CO" dirty="0"/>
              <a:t>). </a:t>
            </a:r>
          </a:p>
          <a:p>
            <a:endParaRPr lang="es-CO" dirty="0" smtClean="0"/>
          </a:p>
          <a:p>
            <a:r>
              <a:rPr lang="es-CO" dirty="0" smtClean="0"/>
              <a:t>«</a:t>
            </a:r>
            <a:r>
              <a:rPr lang="es-CO" dirty="0"/>
              <a:t>Que ha dado a su hijo unigénito para que todo aquel que en el cree</a:t>
            </a:r>
            <a:r>
              <a:rPr lang="es-CO" dirty="0" smtClean="0"/>
              <a:t>» -hoy- </a:t>
            </a:r>
            <a:r>
              <a:rPr lang="es-CO" dirty="0"/>
              <a:t>(</a:t>
            </a:r>
            <a:r>
              <a:rPr lang="es-CO" dirty="0">
                <a:latin typeface="Agency FB" pitchFamily="34" charset="0"/>
              </a:rPr>
              <a:t>tiempo presente</a:t>
            </a:r>
            <a:r>
              <a:rPr lang="es-CO" dirty="0"/>
              <a:t>).</a:t>
            </a:r>
          </a:p>
          <a:p>
            <a:endParaRPr lang="es-CO" dirty="0" smtClean="0"/>
          </a:p>
          <a:p>
            <a:r>
              <a:rPr lang="es-CO" dirty="0" smtClean="0"/>
              <a:t> </a:t>
            </a:r>
            <a:r>
              <a:rPr lang="es-CO" dirty="0"/>
              <a:t>«No se pierda mas tenga vida eterna» (</a:t>
            </a:r>
            <a:r>
              <a:rPr lang="es-CO" dirty="0">
                <a:latin typeface="Agency FB" pitchFamily="34" charset="0"/>
              </a:rPr>
              <a:t>tiempo futuro</a:t>
            </a:r>
            <a:r>
              <a:rPr lang="es-CO" dirty="0"/>
              <a:t>)</a:t>
            </a:r>
          </a:p>
          <a:p>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484784"/>
            <a:ext cx="20882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026010"/>
            <a:ext cx="2088232"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797152"/>
            <a:ext cx="2088232" cy="17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21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randombar(horizontal)">
                                      <p:cBhvr>
                                        <p:cTn id="20" dur="500"/>
                                        <p:tgtEl>
                                          <p:spTgt spid="3074"/>
                                        </p:tgtEl>
                                      </p:cBhvr>
                                    </p:animEffect>
                                  </p:childTnLst>
                                </p:cTn>
                              </p:par>
                              <p:par>
                                <p:cTn id="21" presetID="14" presetClass="entr" presetSubtype="1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randombar(horizontal)">
                                      <p:cBhvr>
                                        <p:cTn id="23" dur="500"/>
                                        <p:tgtEl>
                                          <p:spTgt spid="3075"/>
                                        </p:tgtEl>
                                      </p:cBhvr>
                                    </p:animEffect>
                                  </p:childTnLst>
                                </p:cTn>
                              </p:par>
                              <p:par>
                                <p:cTn id="24" presetID="14" presetClass="entr" presetSubtype="1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randombar(horizontal)">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p:spPr>
        <p:txBody>
          <a:bodyPr>
            <a:noAutofit/>
          </a:bodyPr>
          <a:lstStyle/>
          <a:p>
            <a:r>
              <a:rPr lang="es-CO" sz="3200" b="1" i="1" dirty="0">
                <a:latin typeface="Agency FB" pitchFamily="34" charset="0"/>
              </a:rPr>
              <a:t>¿</a:t>
            </a:r>
            <a:r>
              <a:rPr lang="es-CO" sz="3200" b="1" i="1" dirty="0" smtClean="0">
                <a:latin typeface="Agency FB" pitchFamily="34" charset="0"/>
              </a:rPr>
              <a:t>Sabe usted que </a:t>
            </a:r>
            <a:r>
              <a:rPr lang="es-CO" sz="3200" b="1" i="1" dirty="0">
                <a:latin typeface="Agency FB" pitchFamily="34" charset="0"/>
              </a:rPr>
              <a:t>el nombre Margarita está en la Biblia?</a:t>
            </a:r>
          </a:p>
        </p:txBody>
      </p:sp>
      <p:sp>
        <p:nvSpPr>
          <p:cNvPr id="3" name="2 Marcador de contenido"/>
          <p:cNvSpPr>
            <a:spLocks noGrp="1"/>
          </p:cNvSpPr>
          <p:nvPr>
            <p:ph idx="1"/>
          </p:nvPr>
        </p:nvSpPr>
        <p:spPr>
          <a:xfrm>
            <a:off x="457200" y="1600200"/>
            <a:ext cx="4762872" cy="4709120"/>
          </a:xfrm>
        </p:spPr>
        <p:txBody>
          <a:bodyPr>
            <a:normAutofit fontScale="85000" lnSpcReduction="10000"/>
          </a:bodyPr>
          <a:lstStyle/>
          <a:p>
            <a:pPr marL="0" indent="0">
              <a:buNone/>
            </a:pPr>
            <a:r>
              <a:rPr lang="es-CO" dirty="0" smtClean="0"/>
              <a:t>Cuando Apocalipsis </a:t>
            </a:r>
            <a:r>
              <a:rPr lang="es-CO" dirty="0"/>
              <a:t>21:21 dice que las puertas de la ciudad son 12 perlas, la palabra textual en griego es "margaritns" que significa perla.</a:t>
            </a:r>
          </a:p>
          <a:p>
            <a:r>
              <a:rPr lang="es-CO" dirty="0" smtClean="0"/>
              <a:t>Así </a:t>
            </a:r>
            <a:r>
              <a:rPr lang="es-CO" dirty="0"/>
              <a:t>que en la </a:t>
            </a:r>
            <a:r>
              <a:rPr lang="es-CO" dirty="0" smtClean="0"/>
              <a:t>Biblia </a:t>
            </a:r>
            <a:r>
              <a:rPr lang="es-CO" dirty="0"/>
              <a:t>no hay una, sino 12 </a:t>
            </a:r>
            <a:r>
              <a:rPr lang="es-CO" dirty="0" smtClean="0"/>
              <a:t>Margaritas, tres por cada lado del muro. Felicitaciones a las mujeres que llevan este precioso nombre, ya que este será eterno.</a:t>
            </a:r>
            <a:endParaRPr lang="es-CO" dirty="0"/>
          </a:p>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4824"/>
            <a:ext cx="318705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039663" y="5013176"/>
            <a:ext cx="3995936" cy="1292662"/>
          </a:xfrm>
          <a:prstGeom prst="rect">
            <a:avLst/>
          </a:prstGeom>
        </p:spPr>
        <p:txBody>
          <a:bodyPr wrap="square">
            <a:spAutoFit/>
          </a:bodyPr>
          <a:lstStyle/>
          <a:p>
            <a:pPr algn="ctr"/>
            <a:r>
              <a:rPr lang="es-CO" sz="2000" b="1" i="1" dirty="0" smtClean="0">
                <a:solidFill>
                  <a:srgbClr val="FF0000"/>
                </a:solidFill>
              </a:rPr>
              <a:t>Hágale </a:t>
            </a:r>
            <a:r>
              <a:rPr lang="es-CO" sz="2000" b="1" i="1" dirty="0">
                <a:solidFill>
                  <a:srgbClr val="FF0000"/>
                </a:solidFill>
              </a:rPr>
              <a:t>honor a este nombre, entregando tu vida a </a:t>
            </a:r>
            <a:r>
              <a:rPr lang="es-CO" sz="2000" b="1" i="1" dirty="0" smtClean="0">
                <a:solidFill>
                  <a:srgbClr val="FF0000"/>
                </a:solidFill>
              </a:rPr>
              <a:t>Cristo </a:t>
            </a:r>
            <a:r>
              <a:rPr lang="es-CO" sz="2000" b="1" i="1" dirty="0">
                <a:solidFill>
                  <a:srgbClr val="FF0000"/>
                </a:solidFill>
              </a:rPr>
              <a:t>Jesús, Amen</a:t>
            </a:r>
            <a:r>
              <a:rPr lang="es-CO" dirty="0"/>
              <a:t>.</a:t>
            </a:r>
          </a:p>
          <a:p>
            <a:endParaRPr lang="es-CO" dirty="0"/>
          </a:p>
        </p:txBody>
      </p:sp>
    </p:spTree>
    <p:extLst>
      <p:ext uri="{BB962C8B-B14F-4D97-AF65-F5344CB8AC3E}">
        <p14:creationId xmlns:p14="http://schemas.microsoft.com/office/powerpoint/2010/main" val="12729340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80">
                                          <p:stCondLst>
                                            <p:cond delay="0"/>
                                          </p:stCondLst>
                                        </p:cTn>
                                        <p:tgtEl>
                                          <p:spTgt spid="1026"/>
                                        </p:tgtEl>
                                      </p:cBhvr>
                                    </p:animEffect>
                                    <p:anim calcmode="lin" valueType="num">
                                      <p:cBhvr>
                                        <p:cTn id="4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7" dur="26">
                                          <p:stCondLst>
                                            <p:cond delay="650"/>
                                          </p:stCondLst>
                                        </p:cTn>
                                        <p:tgtEl>
                                          <p:spTgt spid="1026"/>
                                        </p:tgtEl>
                                      </p:cBhvr>
                                      <p:to x="100000" y="60000"/>
                                    </p:animScale>
                                    <p:animScale>
                                      <p:cBhvr>
                                        <p:cTn id="48" dur="166" decel="50000">
                                          <p:stCondLst>
                                            <p:cond delay="676"/>
                                          </p:stCondLst>
                                        </p:cTn>
                                        <p:tgtEl>
                                          <p:spTgt spid="1026"/>
                                        </p:tgtEl>
                                      </p:cBhvr>
                                      <p:to x="100000" y="100000"/>
                                    </p:animScale>
                                    <p:animScale>
                                      <p:cBhvr>
                                        <p:cTn id="49" dur="26">
                                          <p:stCondLst>
                                            <p:cond delay="1312"/>
                                          </p:stCondLst>
                                        </p:cTn>
                                        <p:tgtEl>
                                          <p:spTgt spid="1026"/>
                                        </p:tgtEl>
                                      </p:cBhvr>
                                      <p:to x="100000" y="80000"/>
                                    </p:animScale>
                                    <p:animScale>
                                      <p:cBhvr>
                                        <p:cTn id="50" dur="166" decel="50000">
                                          <p:stCondLst>
                                            <p:cond delay="1338"/>
                                          </p:stCondLst>
                                        </p:cTn>
                                        <p:tgtEl>
                                          <p:spTgt spid="1026"/>
                                        </p:tgtEl>
                                      </p:cBhvr>
                                      <p:to x="100000" y="100000"/>
                                    </p:animScale>
                                    <p:animScale>
                                      <p:cBhvr>
                                        <p:cTn id="51" dur="26">
                                          <p:stCondLst>
                                            <p:cond delay="1642"/>
                                          </p:stCondLst>
                                        </p:cTn>
                                        <p:tgtEl>
                                          <p:spTgt spid="1026"/>
                                        </p:tgtEl>
                                      </p:cBhvr>
                                      <p:to x="100000" y="90000"/>
                                    </p:animScale>
                                    <p:animScale>
                                      <p:cBhvr>
                                        <p:cTn id="52" dur="166" decel="50000">
                                          <p:stCondLst>
                                            <p:cond delay="1668"/>
                                          </p:stCondLst>
                                        </p:cTn>
                                        <p:tgtEl>
                                          <p:spTgt spid="1026"/>
                                        </p:tgtEl>
                                      </p:cBhvr>
                                      <p:to x="100000" y="100000"/>
                                    </p:animScale>
                                    <p:animScale>
                                      <p:cBhvr>
                                        <p:cTn id="53" dur="26">
                                          <p:stCondLst>
                                            <p:cond delay="1808"/>
                                          </p:stCondLst>
                                        </p:cTn>
                                        <p:tgtEl>
                                          <p:spTgt spid="1026"/>
                                        </p:tgtEl>
                                      </p:cBhvr>
                                      <p:to x="100000" y="95000"/>
                                    </p:animScale>
                                    <p:animScale>
                                      <p:cBhvr>
                                        <p:cTn id="54" dur="166" decel="50000">
                                          <p:stCondLst>
                                            <p:cond delay="1834"/>
                                          </p:stCondLst>
                                        </p:cTn>
                                        <p:tgtEl>
                                          <p:spTgt spid="102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rmAutofit fontScale="90000"/>
          </a:bodyPr>
          <a:lstStyle/>
          <a:p>
            <a:r>
              <a:rPr lang="es-CO" b="1" i="1" dirty="0" smtClean="0">
                <a:latin typeface="Agency FB" pitchFamily="34" charset="0"/>
              </a:rPr>
              <a:t>¿Sabe </a:t>
            </a:r>
            <a:r>
              <a:rPr lang="es-CO" b="1" i="1" dirty="0" err="1" smtClean="0">
                <a:latin typeface="Agency FB" pitchFamily="34" charset="0"/>
              </a:rPr>
              <a:t>cuápes</a:t>
            </a:r>
            <a:r>
              <a:rPr lang="es-CO" b="1" i="1" dirty="0" smtClean="0">
                <a:latin typeface="Agency FB" pitchFamily="34" charset="0"/>
              </a:rPr>
              <a:t> </a:t>
            </a:r>
            <a:r>
              <a:rPr lang="es-CO" b="1" i="1" dirty="0" smtClean="0">
                <a:latin typeface="Agency FB" pitchFamily="34" charset="0"/>
              </a:rPr>
              <a:t>fueron las únicas dos personas que no se alimentaron por el ombligo?</a:t>
            </a:r>
            <a:endParaRPr lang="es-CO" b="1" i="1" dirty="0">
              <a:latin typeface="Agency FB" pitchFamily="34" charset="0"/>
            </a:endParaRPr>
          </a:p>
        </p:txBody>
      </p:sp>
      <p:sp>
        <p:nvSpPr>
          <p:cNvPr id="3" name="2 Marcador de contenido"/>
          <p:cNvSpPr>
            <a:spLocks noGrp="1"/>
          </p:cNvSpPr>
          <p:nvPr>
            <p:ph idx="1"/>
          </p:nvPr>
        </p:nvSpPr>
        <p:spPr>
          <a:xfrm>
            <a:off x="457200" y="1600201"/>
            <a:ext cx="4978896" cy="4565104"/>
          </a:xfrm>
        </p:spPr>
        <p:txBody>
          <a:bodyPr>
            <a:normAutofit/>
          </a:bodyPr>
          <a:lstStyle/>
          <a:p>
            <a:pPr marL="0" indent="0" algn="ctr">
              <a:buNone/>
            </a:pPr>
            <a:r>
              <a:rPr lang="es-CO" sz="4000" dirty="0"/>
              <a:t>L</a:t>
            </a:r>
            <a:r>
              <a:rPr lang="es-CO" sz="4000" dirty="0" smtClean="0"/>
              <a:t>as </a:t>
            </a:r>
            <a:r>
              <a:rPr lang="es-CO" sz="4000" dirty="0"/>
              <a:t>dos </a:t>
            </a:r>
            <a:r>
              <a:rPr lang="es-CO" sz="4000" dirty="0" smtClean="0"/>
              <a:t>únicas </a:t>
            </a:r>
            <a:r>
              <a:rPr lang="es-CO" sz="4000" dirty="0"/>
              <a:t>personas que no </a:t>
            </a:r>
            <a:r>
              <a:rPr lang="es-CO" sz="4000" dirty="0" smtClean="0"/>
              <a:t>se alimentaron por el ombligos </a:t>
            </a:r>
            <a:r>
              <a:rPr lang="es-CO" sz="4000" dirty="0"/>
              <a:t>fueron </a:t>
            </a:r>
            <a:r>
              <a:rPr lang="es-CO" sz="4000" dirty="0" smtClean="0"/>
              <a:t>Adán </a:t>
            </a:r>
            <a:r>
              <a:rPr lang="es-CO" sz="4000" dirty="0"/>
              <a:t>y Eva, ya que fueron creados por Dios. </a:t>
            </a:r>
            <a:r>
              <a:rPr lang="es-CO" sz="4000" b="1" u="sng" dirty="0" smtClean="0"/>
              <a:t>Gén.2:7;21,22</a:t>
            </a:r>
            <a:endParaRPr lang="es-CO" sz="4000" b="1" u="sng" dirty="0"/>
          </a:p>
          <a:p>
            <a:pPr algn="ctr"/>
            <a:endParaRPr lang="es-CO" sz="4000" dirty="0"/>
          </a:p>
          <a:p>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44824"/>
            <a:ext cx="288032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293096"/>
            <a:ext cx="2314575" cy="225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225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i="1" dirty="0" smtClean="0">
                <a:solidFill>
                  <a:srgbClr val="FFFF00"/>
                </a:solidFill>
                <a:latin typeface="Agency FB" pitchFamily="34" charset="0"/>
              </a:rPr>
              <a:t>¿Sabes que no dice la Biblia de Sansón, a pesar de que tenía una fuerza extraordinaria?</a:t>
            </a:r>
            <a:endParaRPr lang="es-CO" b="1" i="1" dirty="0">
              <a:solidFill>
                <a:srgbClr val="FFFF00"/>
              </a:solidFill>
              <a:latin typeface="Agency FB" pitchFamily="34" charset="0"/>
            </a:endParaRPr>
          </a:p>
        </p:txBody>
      </p:sp>
      <p:sp>
        <p:nvSpPr>
          <p:cNvPr id="3" name="2 Marcador de contenido"/>
          <p:cNvSpPr>
            <a:spLocks noGrp="1"/>
          </p:cNvSpPr>
          <p:nvPr>
            <p:ph idx="1"/>
          </p:nvPr>
        </p:nvSpPr>
        <p:spPr>
          <a:xfrm>
            <a:off x="251520" y="1844824"/>
            <a:ext cx="4546848" cy="4525963"/>
          </a:xfrm>
        </p:spPr>
        <p:txBody>
          <a:bodyPr>
            <a:normAutofit/>
          </a:bodyPr>
          <a:lstStyle/>
          <a:p>
            <a:pPr marL="0" indent="0" algn="ctr">
              <a:buNone/>
            </a:pPr>
            <a:r>
              <a:rPr lang="es-CO" sz="3600" b="1" dirty="0"/>
              <a:t>E</a:t>
            </a:r>
            <a:r>
              <a:rPr lang="es-CO" sz="3600" b="1" dirty="0" smtClean="0"/>
              <a:t>n </a:t>
            </a:r>
            <a:r>
              <a:rPr lang="es-CO" sz="3600" b="1" dirty="0"/>
              <a:t>ninguna parte de la Biblia habla acerca de que </a:t>
            </a:r>
            <a:r>
              <a:rPr lang="es-CO" sz="3600" b="1" dirty="0" smtClean="0"/>
              <a:t>Sansón </a:t>
            </a:r>
            <a:r>
              <a:rPr lang="es-CO" sz="3600" b="1" dirty="0"/>
              <a:t>era musculoso, pese </a:t>
            </a:r>
            <a:r>
              <a:rPr lang="es-CO" sz="3600" b="1" dirty="0" smtClean="0"/>
              <a:t>a que </a:t>
            </a:r>
            <a:r>
              <a:rPr lang="es-CO" sz="3600" b="1" dirty="0"/>
              <a:t>derrotaba a muchos cuando el </a:t>
            </a:r>
            <a:r>
              <a:rPr lang="es-CO" sz="3600" b="1" dirty="0" smtClean="0"/>
              <a:t>Espíritu </a:t>
            </a:r>
            <a:r>
              <a:rPr lang="es-CO" sz="3600" b="1" dirty="0"/>
              <a:t>de Dios venia sobre él</a:t>
            </a:r>
            <a:r>
              <a:rPr lang="es-CO" sz="3600" b="1" dirty="0" smtClean="0"/>
              <a:t>.</a:t>
            </a:r>
            <a:endParaRPr lang="es-CO" sz="3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76872"/>
            <a:ext cx="3240360" cy="323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3638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1143000"/>
          </a:xfrm>
        </p:spPr>
        <p:txBody>
          <a:bodyPr>
            <a:normAutofit fontScale="90000"/>
          </a:bodyPr>
          <a:lstStyle/>
          <a:p>
            <a:r>
              <a:rPr lang="es-CO" b="1" i="1" dirty="0" smtClean="0">
                <a:latin typeface="Agency FB" pitchFamily="34" charset="0"/>
              </a:rPr>
              <a:t>¿Sabe usted quien dijo: «el día tiene doce horas?</a:t>
            </a:r>
            <a:endParaRPr lang="es-CO" b="1" i="1" dirty="0">
              <a:latin typeface="Agency FB" pitchFamily="34" charset="0"/>
            </a:endParaRPr>
          </a:p>
        </p:txBody>
      </p:sp>
      <p:sp>
        <p:nvSpPr>
          <p:cNvPr id="3" name="2 Marcador de contenido"/>
          <p:cNvSpPr>
            <a:spLocks noGrp="1"/>
          </p:cNvSpPr>
          <p:nvPr>
            <p:ph idx="1"/>
          </p:nvPr>
        </p:nvSpPr>
        <p:spPr>
          <a:xfrm>
            <a:off x="467544" y="1844824"/>
            <a:ext cx="5122912" cy="4525963"/>
          </a:xfrm>
        </p:spPr>
        <p:txBody>
          <a:bodyPr>
            <a:normAutofit/>
          </a:bodyPr>
          <a:lstStyle/>
          <a:p>
            <a:pPr marL="0" indent="0" algn="ctr">
              <a:buNone/>
            </a:pPr>
            <a:r>
              <a:rPr lang="es-CO" sz="4800" dirty="0" smtClean="0"/>
              <a:t>Respondió Jesús, en forma de pregunta: «¿No tiene el día doce horas?» </a:t>
            </a:r>
            <a:r>
              <a:rPr lang="es-CO" sz="4800" b="1" u="sng" dirty="0" smtClean="0"/>
              <a:t>Juan </a:t>
            </a:r>
            <a:r>
              <a:rPr lang="es-CO" sz="4800" b="1" u="sng" dirty="0"/>
              <a:t>2:9</a:t>
            </a:r>
            <a:r>
              <a:rPr lang="es-CO" sz="4800" dirty="0" smtClean="0"/>
              <a:t>.</a:t>
            </a:r>
            <a:endParaRPr lang="es-CO"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276872"/>
            <a:ext cx="302433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400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Autofit/>
          </a:bodyPr>
          <a:lstStyle/>
          <a:p>
            <a:r>
              <a:rPr lang="es-CO" sz="3200" b="1" i="1" dirty="0" smtClean="0">
                <a:latin typeface="Agency FB" pitchFamily="34" charset="0"/>
              </a:rPr>
              <a:t>¿Sabe usted quién menciona a un discípulo que tenía el mismo nombre del Señor a quien apodaban el justo?</a:t>
            </a:r>
            <a:endParaRPr lang="es-CO" sz="3200" b="1" i="1" dirty="0">
              <a:latin typeface="Agency FB" pitchFamily="34" charset="0"/>
            </a:endParaRPr>
          </a:p>
        </p:txBody>
      </p:sp>
      <p:sp>
        <p:nvSpPr>
          <p:cNvPr id="3" name="2 Marcador de contenido"/>
          <p:cNvSpPr>
            <a:spLocks noGrp="1"/>
          </p:cNvSpPr>
          <p:nvPr>
            <p:ph idx="1"/>
          </p:nvPr>
        </p:nvSpPr>
        <p:spPr>
          <a:xfrm>
            <a:off x="457200" y="1600200"/>
            <a:ext cx="5266928" cy="4525963"/>
          </a:xfrm>
        </p:spPr>
        <p:txBody>
          <a:bodyPr>
            <a:noAutofit/>
          </a:bodyPr>
          <a:lstStyle/>
          <a:p>
            <a:pPr marL="0" indent="0" algn="ctr">
              <a:buNone/>
            </a:pPr>
            <a:r>
              <a:rPr lang="es-CO" sz="4000" dirty="0"/>
              <a:t>Pablo </a:t>
            </a:r>
            <a:r>
              <a:rPr lang="es-CO" sz="4000" dirty="0" smtClean="0"/>
              <a:t>dice: </a:t>
            </a:r>
            <a:r>
              <a:rPr lang="es-CO" sz="4000" dirty="0" smtClean="0">
                <a:latin typeface="Agency FB" pitchFamily="34" charset="0"/>
              </a:rPr>
              <a:t>«y </a:t>
            </a:r>
            <a:r>
              <a:rPr lang="es-CO" sz="4000" dirty="0">
                <a:latin typeface="Agency FB" pitchFamily="34" charset="0"/>
              </a:rPr>
              <a:t>Jesús, llamado Justo; que son los únicos de la circuncisión que me ayudan en el reino de Dios, y han sido para mí un </a:t>
            </a:r>
            <a:r>
              <a:rPr lang="es-CO" sz="4000" dirty="0" smtClean="0">
                <a:latin typeface="Agency FB" pitchFamily="34" charset="0"/>
              </a:rPr>
              <a:t>consuelo». </a:t>
            </a:r>
          </a:p>
          <a:p>
            <a:pPr marL="0" indent="0" algn="ctr">
              <a:buNone/>
            </a:pPr>
            <a:r>
              <a:rPr lang="es-CO" sz="4000" u="sng" dirty="0" smtClean="0"/>
              <a:t>Colosenses </a:t>
            </a:r>
            <a:r>
              <a:rPr lang="es-CO" sz="4000" u="sng" dirty="0"/>
              <a:t>4:11.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44824"/>
            <a:ext cx="2880320" cy="394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230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1540</Words>
  <Application>Microsoft Office PowerPoint</Application>
  <PresentationFormat>Presentación en pantalla (4:3)</PresentationFormat>
  <Paragraphs>70</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PARA JÓVENES Y ADULTOS:  ¿SABÍAS QUE?  N°3</vt:lpstr>
      <vt:lpstr>Introducción</vt:lpstr>
      <vt:lpstr>¿Sabe usted cuáles son los tres tiempos del hombre?</vt:lpstr>
      <vt:lpstr>  Aquí encontramos los tres tiempos del hombre:   </vt:lpstr>
      <vt:lpstr>¿Sabe usted que el nombre Margarita está en la Biblia?</vt:lpstr>
      <vt:lpstr>¿Sabe cuápes fueron las únicas dos personas que no se alimentaron por el ombligo?</vt:lpstr>
      <vt:lpstr>¿Sabes que no dice la Biblia de Sansón, a pesar de que tenía una fuerza extraordinaria?</vt:lpstr>
      <vt:lpstr>¿Sabe usted quien dijo: «el día tiene doce horas?</vt:lpstr>
      <vt:lpstr>¿Sabe usted quién menciona a un discípulo que tenía el mismo nombre del Señor a quien apodaban el justo?</vt:lpstr>
      <vt:lpstr>¿Sabe usted cuántos Arcángeles hay?</vt:lpstr>
      <vt:lpstr>¿Sabe usted a cuántos ángeles se les menciona el nombre? </vt:lpstr>
      <vt:lpstr>¿Sabe usted cuántas categorías de ángeles menciona la Biblia?</vt:lpstr>
      <vt:lpstr>¿Sabe usted qué rango tenía Luzbel en el cielo, y que cargo tenía?</vt:lpstr>
      <vt:lpstr>¿Sabe usted por qué razón, Jesús prohibió al leproso publicar su curación?</vt:lpstr>
      <vt:lpstr>¿Sabe usted cuáles dos libros del N. Testamento forman aproximadamente el 30% del N. Testamento?</vt:lpstr>
      <vt:lpstr>¿Sabe usted en qué libro del N. Testamento se menciona a Job?</vt:lpstr>
      <vt:lpstr>¿Sabe usted cuál es el versículo más triste de la Biblia?</vt:lpstr>
      <vt:lpstr>¿Sabe usted cuales son las palabras más tristes de la Biblia?</vt:lpstr>
      <vt:lpstr>¿Sabe usted que Saulo tenía un segundo nombre?</vt:lpstr>
      <vt:lpstr>¿Sabe usted con quién se caso Ismael,  y cuántos hijos tubo?</vt:lpstr>
      <vt:lpstr>¿Recuerda usted a quién se le llama en uno de los evangelios, excelentísimo? </vt:lpstr>
      <vt:lpstr>¿Sabe usted qué texto es utilizado por muchos para decir que Cristo es un ser creado? </vt:lpstr>
      <vt:lpstr>Presentación de PowerPoint</vt:lpstr>
      <vt:lpstr>¿Sabe usted quién motivó a los escritores de la Biblia para escribirla?</vt:lpstr>
      <vt:lpstr>¿sabe usted que Dios hizo hasta lo máximo por lo mejor de su creación?</vt:lpstr>
      <vt:lpstr>Mi deseo y oración es 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 JOVENES Y ADULTOS:  ¿SABÍAS QUE?  N°3</dc:title>
  <dc:creator>FAMILIA FIERRO CH</dc:creator>
  <cp:lastModifiedBy>Equipo1</cp:lastModifiedBy>
  <cp:revision>2</cp:revision>
  <dcterms:created xsi:type="dcterms:W3CDTF">2014-07-28T12:46:08Z</dcterms:created>
  <dcterms:modified xsi:type="dcterms:W3CDTF">2014-09-11T16:40:12Z</dcterms:modified>
</cp:coreProperties>
</file>