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handoutMasterIdLst>
    <p:handoutMasterId r:id="rId40"/>
  </p:handoutMasterIdLst>
  <p:sldIdLst>
    <p:sldId id="293" r:id="rId2"/>
    <p:sldId id="256" r:id="rId3"/>
    <p:sldId id="257" r:id="rId4"/>
    <p:sldId id="258" r:id="rId5"/>
    <p:sldId id="260" r:id="rId6"/>
    <p:sldId id="259" r:id="rId7"/>
    <p:sldId id="263" r:id="rId8"/>
    <p:sldId id="261" r:id="rId9"/>
    <p:sldId id="262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43" autoAdjust="0"/>
    <p:restoredTop sz="96247" autoAdjust="0"/>
  </p:normalViewPr>
  <p:slideViewPr>
    <p:cSldViewPr snapToGrid="0">
      <p:cViewPr varScale="1">
        <p:scale>
          <a:sx n="106" d="100"/>
          <a:sy n="106" d="100"/>
        </p:scale>
        <p:origin x="678" y="11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4" d="100"/>
          <a:sy n="84" d="100"/>
        </p:scale>
        <p:origin x="305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64B3E6DA-2E1D-42CD-BAAA-B30478725A2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44F2151-8E9C-452F-882E-D90FDE5DEE6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C86043-07A6-4155-8193-53AFA76B9D72}" type="datetimeFigureOut">
              <a:rPr lang="es-CO" smtClean="0"/>
              <a:t>18/01/2022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1EE9F5D7-BCE9-4377-BC3D-F3951E71EA7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3080E66-DABA-4E58-AB4A-7ACB18ECA98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9E6799-F7EA-45D7-B085-C88720A4570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474325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489528" y="761999"/>
            <a:ext cx="9141619" cy="5334001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CO"/>
          </a:p>
        </p:txBody>
      </p:sp>
      <p:sp>
        <p:nvSpPr>
          <p:cNvPr id="8" name="Rectangle 7"/>
          <p:cNvSpPr/>
          <p:nvPr/>
        </p:nvSpPr>
        <p:spPr>
          <a:xfrm>
            <a:off x="8774545" y="761999"/>
            <a:ext cx="3421036" cy="5334001"/>
          </a:xfrm>
          <a:prstGeom prst="rect">
            <a:avLst/>
          </a:prstGeom>
          <a:solidFill>
            <a:srgbClr val="C8C8C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1/18/2022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1/18/2022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1/18/2022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pt-BR" dirty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dirty="0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1/18/2022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1/18/2022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1/18/2022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1/18/2022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1/18/2022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1/18/2022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1/18/2022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None/>
        <a:defRPr sz="2000" kern="1200">
          <a:solidFill>
            <a:schemeClr val="bg1">
              <a:lumMod val="9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oncursobiblico.com.br/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F61F2C-FC4A-4FD4-8269-955D7660316C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034067" y="592294"/>
            <a:ext cx="7315200" cy="914400"/>
          </a:xfr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pt-BR" sz="4400" dirty="0">
                <a:solidFill>
                  <a:schemeClr val="tx1"/>
                </a:solidFill>
                <a:latin typeface="Montserrat" panose="02000505000000020004" pitchFamily="2" charset="0"/>
                <a:cs typeface="Calibri" panose="020F0502020204030204" pitchFamily="34" charset="0"/>
              </a:rPr>
              <a:t>DANIEL Y APOCALIPSIS</a:t>
            </a:r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974CF6C2-2D1F-4973-87A0-A2AC38B21665}"/>
              </a:ext>
            </a:extLst>
          </p:cNvPr>
          <p:cNvSpPr txBox="1">
            <a:spLocks/>
          </p:cNvSpPr>
          <p:nvPr/>
        </p:nvSpPr>
        <p:spPr>
          <a:xfrm>
            <a:off x="1034067" y="1506694"/>
            <a:ext cx="7315200" cy="914400"/>
          </a:xfrm>
          <a:prstGeom prst="rect">
            <a:avLst/>
          </a:prstGeom>
          <a:gradFill flip="none" rotWithShape="1">
            <a:gsLst>
              <a:gs pos="0">
                <a:schemeClr val="dk1">
                  <a:lumMod val="67000"/>
                </a:schemeClr>
              </a:gs>
              <a:gs pos="48000">
                <a:schemeClr val="dk1">
                  <a:lumMod val="97000"/>
                  <a:lumOff val="3000"/>
                </a:schemeClr>
              </a:gs>
              <a:gs pos="100000">
                <a:schemeClr val="dk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36 Preguntas en PowerPoint</a:t>
            </a:r>
          </a:p>
        </p:txBody>
      </p:sp>
    </p:spTree>
    <p:extLst>
      <p:ext uri="{BB962C8B-B14F-4D97-AF65-F5344CB8AC3E}">
        <p14:creationId xmlns:p14="http://schemas.microsoft.com/office/powerpoint/2010/main" val="38684136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F61F2C-FC4A-4FD4-8269-955D7660316C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338328" y="383572"/>
            <a:ext cx="7315200" cy="9144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 algn="ctr"/>
            <a:r>
              <a:rPr lang="pt-BR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DANIEL Y APOCALIPSIS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E24464F-2904-427C-8D99-81FA2DA67BA5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338327" y="1927045"/>
            <a:ext cx="8200761" cy="2279195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MX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9 En el libro de Daniel, en la escritura en la pared, ¿qué significaba la palabra TEKEL?</a:t>
            </a:r>
            <a:endParaRPr lang="pt-BR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Subtítulo 2">
            <a:extLst>
              <a:ext uri="{FF2B5EF4-FFF2-40B4-BE49-F238E27FC236}">
                <a16:creationId xmlns:a16="http://schemas.microsoft.com/office/drawing/2014/main" id="{311A193E-1B69-4EA7-92F1-17A3DEB49701}"/>
              </a:ext>
            </a:extLst>
          </p:cNvPr>
          <p:cNvSpPr txBox="1">
            <a:spLocks/>
          </p:cNvSpPr>
          <p:nvPr/>
        </p:nvSpPr>
        <p:spPr>
          <a:xfrm>
            <a:off x="8820727" y="1560945"/>
            <a:ext cx="3213480" cy="3879791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None/>
              <a:defRPr sz="2200" kern="1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es-MX" sz="2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a) Dios contó tu reino y lo puso fin</a:t>
            </a:r>
          </a:p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es-MX" sz="2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b) fuiste pesado en la balanza y hallado falto</a:t>
            </a:r>
          </a:p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es-MX" sz="2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c) su reino fue dividido y entregado a los medos y persas</a:t>
            </a:r>
          </a:p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es-MX" sz="2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d) Quiero darte una oportunidad más</a:t>
            </a:r>
          </a:p>
        </p:txBody>
      </p:sp>
    </p:spTree>
    <p:extLst>
      <p:ext uri="{BB962C8B-B14F-4D97-AF65-F5344CB8AC3E}">
        <p14:creationId xmlns:p14="http://schemas.microsoft.com/office/powerpoint/2010/main" val="33631471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F61F2C-FC4A-4FD4-8269-955D7660316C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338328" y="383572"/>
            <a:ext cx="7315200" cy="9144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 algn="ctr"/>
            <a:r>
              <a:rPr lang="pt-BR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DANIEL Y APOCALIPSIS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E24464F-2904-427C-8D99-81FA2DA67BA5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338327" y="1927045"/>
            <a:ext cx="8200761" cy="2279195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MX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10 Tomó Babilonia en la invasión que mató a </a:t>
            </a:r>
            <a:r>
              <a:rPr lang="es-MX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Belsasar</a:t>
            </a:r>
            <a:r>
              <a:rPr lang="es-MX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pt-BR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Subtítulo 2">
            <a:extLst>
              <a:ext uri="{FF2B5EF4-FFF2-40B4-BE49-F238E27FC236}">
                <a16:creationId xmlns:a16="http://schemas.microsoft.com/office/drawing/2014/main" id="{311A193E-1B69-4EA7-92F1-17A3DEB49701}"/>
              </a:ext>
            </a:extLst>
          </p:cNvPr>
          <p:cNvSpPr txBox="1">
            <a:spLocks/>
          </p:cNvSpPr>
          <p:nvPr/>
        </p:nvSpPr>
        <p:spPr>
          <a:xfrm>
            <a:off x="6096000" y="2947068"/>
            <a:ext cx="5347364" cy="246899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None/>
              <a:defRPr sz="2200" kern="1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pt-BR" sz="2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a) Ciro</a:t>
            </a:r>
          </a:p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pt-BR" sz="2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b) Dario</a:t>
            </a:r>
          </a:p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pt-BR" sz="2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c) </a:t>
            </a:r>
            <a:r>
              <a:rPr lang="pt-BR" sz="24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Jerjes</a:t>
            </a:r>
            <a:endParaRPr lang="pt-BR" sz="24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pt-BR" sz="2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d) </a:t>
            </a:r>
            <a:r>
              <a:rPr lang="pt-BR" sz="24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Asuero</a:t>
            </a:r>
            <a:endParaRPr lang="pt-BR" sz="36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95585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F61F2C-FC4A-4FD4-8269-955D7660316C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338328" y="383572"/>
            <a:ext cx="7315200" cy="9144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 algn="ctr"/>
            <a:r>
              <a:rPr lang="pt-BR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DANIEL Y APOCALIPSIS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E24464F-2904-427C-8D99-81FA2DA67BA5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338327" y="1927045"/>
            <a:ext cx="8200761" cy="2279195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MX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11 ¿Cuántas veces al día oraba Daniel?</a:t>
            </a:r>
            <a:endParaRPr lang="pt-BR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Subtítulo 2">
            <a:extLst>
              <a:ext uri="{FF2B5EF4-FFF2-40B4-BE49-F238E27FC236}">
                <a16:creationId xmlns:a16="http://schemas.microsoft.com/office/drawing/2014/main" id="{311A193E-1B69-4EA7-92F1-17A3DEB49701}"/>
              </a:ext>
            </a:extLst>
          </p:cNvPr>
          <p:cNvSpPr txBox="1">
            <a:spLocks/>
          </p:cNvSpPr>
          <p:nvPr/>
        </p:nvSpPr>
        <p:spPr>
          <a:xfrm>
            <a:off x="4825218" y="2971743"/>
            <a:ext cx="7208989" cy="246899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None/>
              <a:defRPr sz="2200" kern="1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pt-BR" sz="2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a) 2</a:t>
            </a:r>
          </a:p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pt-BR" sz="2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b) 3</a:t>
            </a:r>
          </a:p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pt-BR" sz="2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c) 5</a:t>
            </a:r>
          </a:p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pt-BR" sz="2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d) 7</a:t>
            </a:r>
            <a:endParaRPr lang="pt-BR" sz="36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92094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F61F2C-FC4A-4FD4-8269-955D7660316C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338328" y="383572"/>
            <a:ext cx="7315200" cy="9144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 algn="ctr"/>
            <a:r>
              <a:rPr lang="pt-BR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DANIEL Y APOCALIPSIS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E24464F-2904-427C-8D99-81FA2DA67BA5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338327" y="1927045"/>
            <a:ext cx="8200761" cy="2279195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MX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12 ¿Durante el reinado de quién tuvo Daniel el sueño de las cuatro bestias?</a:t>
            </a:r>
          </a:p>
        </p:txBody>
      </p:sp>
      <p:sp>
        <p:nvSpPr>
          <p:cNvPr id="4" name="Subtítulo 2">
            <a:extLst>
              <a:ext uri="{FF2B5EF4-FFF2-40B4-BE49-F238E27FC236}">
                <a16:creationId xmlns:a16="http://schemas.microsoft.com/office/drawing/2014/main" id="{311A193E-1B69-4EA7-92F1-17A3DEB49701}"/>
              </a:ext>
            </a:extLst>
          </p:cNvPr>
          <p:cNvSpPr txBox="1">
            <a:spLocks/>
          </p:cNvSpPr>
          <p:nvPr/>
        </p:nvSpPr>
        <p:spPr>
          <a:xfrm>
            <a:off x="4825218" y="2971743"/>
            <a:ext cx="7208989" cy="246899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None/>
              <a:defRPr sz="2200" kern="1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pt-BR" sz="2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a) Nabucodonosor</a:t>
            </a:r>
          </a:p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pt-BR" sz="2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b) </a:t>
            </a:r>
            <a:r>
              <a:rPr lang="pt-BR" sz="24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Belsasar</a:t>
            </a:r>
            <a:endParaRPr lang="pt-BR" sz="24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pt-BR" sz="2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c) </a:t>
            </a:r>
            <a:r>
              <a:rPr lang="pt-BR" sz="24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Dsrio</a:t>
            </a:r>
            <a:endParaRPr lang="pt-BR" sz="24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pt-BR" sz="2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d) Ciro</a:t>
            </a:r>
            <a:endParaRPr lang="pt-BR" sz="36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47384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F61F2C-FC4A-4FD4-8269-955D7660316C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338328" y="383572"/>
            <a:ext cx="7315200" cy="9144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 algn="ctr"/>
            <a:r>
              <a:rPr lang="pt-BR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DANIEL Y APOCALIPSIS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E24464F-2904-427C-8D99-81FA2DA67BA5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338327" y="1927045"/>
            <a:ext cx="8200761" cy="2279195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MX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13 En el sueño de las cuatro bestias, ¿cuántas costillas llevaba el oso en la boca?</a:t>
            </a:r>
          </a:p>
        </p:txBody>
      </p:sp>
      <p:sp>
        <p:nvSpPr>
          <p:cNvPr id="4" name="Subtítulo 2">
            <a:extLst>
              <a:ext uri="{FF2B5EF4-FFF2-40B4-BE49-F238E27FC236}">
                <a16:creationId xmlns:a16="http://schemas.microsoft.com/office/drawing/2014/main" id="{311A193E-1B69-4EA7-92F1-17A3DEB49701}"/>
              </a:ext>
            </a:extLst>
          </p:cNvPr>
          <p:cNvSpPr txBox="1">
            <a:spLocks/>
          </p:cNvSpPr>
          <p:nvPr/>
        </p:nvSpPr>
        <p:spPr>
          <a:xfrm>
            <a:off x="4825218" y="2971743"/>
            <a:ext cx="7208989" cy="246899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None/>
              <a:defRPr sz="2200" kern="1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pt-BR" sz="2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a) 1</a:t>
            </a:r>
          </a:p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pt-BR" sz="2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b) 2</a:t>
            </a:r>
          </a:p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pt-BR" sz="2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c) 3</a:t>
            </a:r>
          </a:p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pt-BR" sz="2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d) 4</a:t>
            </a:r>
            <a:endParaRPr lang="pt-BR" sz="36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04510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F61F2C-FC4A-4FD4-8269-955D7660316C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338328" y="383572"/>
            <a:ext cx="7315200" cy="9144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 algn="ctr"/>
            <a:r>
              <a:rPr lang="pt-BR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DANIEL Y APOCALIPSIS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E24464F-2904-427C-8D99-81FA2DA67BA5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338327" y="1927045"/>
            <a:ext cx="8200761" cy="2279195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MX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14 ¿El cuerno pequeño que Daniel vio llegar al poder derribó cuántos otros cuernos?</a:t>
            </a:r>
            <a:endParaRPr lang="pt-BR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Subtítulo 2">
            <a:extLst>
              <a:ext uri="{FF2B5EF4-FFF2-40B4-BE49-F238E27FC236}">
                <a16:creationId xmlns:a16="http://schemas.microsoft.com/office/drawing/2014/main" id="{311A193E-1B69-4EA7-92F1-17A3DEB49701}"/>
              </a:ext>
            </a:extLst>
          </p:cNvPr>
          <p:cNvSpPr txBox="1">
            <a:spLocks/>
          </p:cNvSpPr>
          <p:nvPr/>
        </p:nvSpPr>
        <p:spPr>
          <a:xfrm>
            <a:off x="4825218" y="2971743"/>
            <a:ext cx="7208989" cy="246899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None/>
              <a:defRPr sz="2200" kern="1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pt-BR" sz="2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a) 2</a:t>
            </a:r>
          </a:p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pt-BR" sz="2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b) 3</a:t>
            </a:r>
          </a:p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pt-BR" sz="2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c) 4</a:t>
            </a:r>
          </a:p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pt-BR" sz="2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d) 10</a:t>
            </a:r>
            <a:endParaRPr lang="pt-BR" sz="36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97391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F61F2C-FC4A-4FD4-8269-955D7660316C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338328" y="383572"/>
            <a:ext cx="7315200" cy="9144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 algn="ctr"/>
            <a:r>
              <a:rPr lang="pt-BR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DANIEL Y APOCALIPSIS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E24464F-2904-427C-8D99-81FA2DA67BA5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338327" y="1927045"/>
            <a:ext cx="8200761" cy="2279195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MX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15 En el sueño de Daniel sobre cuatro bestias, ¿qué bestia tenía parte de su cuerpo hecho de bronce?</a:t>
            </a:r>
            <a:endParaRPr lang="pt-BR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Subtítulo 2">
            <a:extLst>
              <a:ext uri="{FF2B5EF4-FFF2-40B4-BE49-F238E27FC236}">
                <a16:creationId xmlns:a16="http://schemas.microsoft.com/office/drawing/2014/main" id="{311A193E-1B69-4EA7-92F1-17A3DEB49701}"/>
              </a:ext>
            </a:extLst>
          </p:cNvPr>
          <p:cNvSpPr txBox="1">
            <a:spLocks/>
          </p:cNvSpPr>
          <p:nvPr/>
        </p:nvSpPr>
        <p:spPr>
          <a:xfrm>
            <a:off x="4825218" y="2971743"/>
            <a:ext cx="7208989" cy="246899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None/>
              <a:defRPr sz="2200" kern="1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pt-BR" sz="2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a) 1er </a:t>
            </a:r>
            <a:r>
              <a:rPr lang="pt-BR" sz="24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bestia</a:t>
            </a:r>
            <a:endParaRPr lang="pt-BR" sz="24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pt-BR" sz="2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b) 2do </a:t>
            </a:r>
            <a:r>
              <a:rPr lang="pt-BR" sz="24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bestia</a:t>
            </a:r>
            <a:endParaRPr lang="pt-BR" sz="24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pt-BR" sz="2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c) 3er </a:t>
            </a:r>
            <a:r>
              <a:rPr lang="pt-BR" sz="24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bestia</a:t>
            </a:r>
            <a:endParaRPr lang="pt-BR" sz="24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pt-BR" sz="2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d) 4to </a:t>
            </a:r>
            <a:r>
              <a:rPr lang="pt-BR" sz="24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bestia</a:t>
            </a:r>
            <a:endParaRPr lang="pt-BR" sz="36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22414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F61F2C-FC4A-4FD4-8269-955D7660316C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338328" y="383572"/>
            <a:ext cx="7315200" cy="9144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 algn="ctr"/>
            <a:r>
              <a:rPr lang="pt-BR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DANIEL Y APOCALIPSIS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E24464F-2904-427C-8D99-81FA2DA67BA5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338327" y="1927045"/>
            <a:ext cx="8200761" cy="2279195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MX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16 Daniel tuvo varias visiones sobre la sucesión de los reinos terrestres. ¿En qué capítulo se relata la visión del macho cabrío y del carnero?</a:t>
            </a:r>
            <a:endParaRPr lang="pt-BR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Subtítulo 2">
            <a:extLst>
              <a:ext uri="{FF2B5EF4-FFF2-40B4-BE49-F238E27FC236}">
                <a16:creationId xmlns:a16="http://schemas.microsoft.com/office/drawing/2014/main" id="{311A193E-1B69-4EA7-92F1-17A3DEB49701}"/>
              </a:ext>
            </a:extLst>
          </p:cNvPr>
          <p:cNvSpPr txBox="1">
            <a:spLocks/>
          </p:cNvSpPr>
          <p:nvPr/>
        </p:nvSpPr>
        <p:spPr>
          <a:xfrm>
            <a:off x="4825218" y="2971743"/>
            <a:ext cx="7208989" cy="246899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None/>
              <a:defRPr sz="2200" kern="1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pt-BR" sz="2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a) capítulo 2</a:t>
            </a:r>
          </a:p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pt-BR" sz="2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b) capítulo 6</a:t>
            </a:r>
          </a:p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pt-BR" sz="2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c) capítulo 7</a:t>
            </a:r>
          </a:p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pt-BR" sz="2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d) capítulo 8</a:t>
            </a:r>
            <a:endParaRPr lang="pt-BR" sz="36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22016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F61F2C-FC4A-4FD4-8269-955D7660316C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338328" y="383572"/>
            <a:ext cx="7315200" cy="9144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 algn="ctr"/>
            <a:r>
              <a:rPr lang="pt-BR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DANIEL Y APOCALIPSIS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E24464F-2904-427C-8D99-81FA2DA67BA5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338327" y="1927045"/>
            <a:ext cx="8200761" cy="2279195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MX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17 ¿En qué año del reinado de </a:t>
            </a:r>
            <a:r>
              <a:rPr lang="es-MX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Belsasar</a:t>
            </a:r>
            <a:r>
              <a:rPr lang="es-MX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tuvo Daniel la visión del capítulo 8 de su libro?</a:t>
            </a:r>
            <a:endParaRPr lang="pt-BR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Subtítulo 2">
            <a:extLst>
              <a:ext uri="{FF2B5EF4-FFF2-40B4-BE49-F238E27FC236}">
                <a16:creationId xmlns:a16="http://schemas.microsoft.com/office/drawing/2014/main" id="{311A193E-1B69-4EA7-92F1-17A3DEB49701}"/>
              </a:ext>
            </a:extLst>
          </p:cNvPr>
          <p:cNvSpPr txBox="1">
            <a:spLocks/>
          </p:cNvSpPr>
          <p:nvPr/>
        </p:nvSpPr>
        <p:spPr>
          <a:xfrm>
            <a:off x="4825218" y="2971743"/>
            <a:ext cx="7208989" cy="246899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None/>
              <a:defRPr sz="2200" kern="1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pt-BR" sz="2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a) 1º </a:t>
            </a:r>
            <a:r>
              <a:rPr lang="pt-BR" sz="24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año</a:t>
            </a:r>
            <a:endParaRPr lang="pt-BR" sz="24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pt-BR" sz="2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b) 2º </a:t>
            </a:r>
            <a:r>
              <a:rPr lang="pt-BR" sz="24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año</a:t>
            </a:r>
            <a:endParaRPr lang="pt-BR" sz="24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pt-BR" sz="2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c) 3º </a:t>
            </a:r>
            <a:r>
              <a:rPr lang="pt-BR" sz="24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año</a:t>
            </a:r>
            <a:endParaRPr lang="pt-BR" sz="24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pt-BR" sz="2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d) 4º </a:t>
            </a:r>
            <a:r>
              <a:rPr lang="pt-BR" sz="24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año</a:t>
            </a:r>
            <a:endParaRPr lang="pt-BR" sz="36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70113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F61F2C-FC4A-4FD4-8269-955D7660316C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338328" y="383572"/>
            <a:ext cx="7315200" cy="9144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 algn="ctr"/>
            <a:r>
              <a:rPr lang="pt-BR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DANIEL Y APOCALIPSIS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E24464F-2904-427C-8D99-81FA2DA67BA5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338327" y="1927045"/>
            <a:ext cx="8200761" cy="2279195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MX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18 ¿Quién escribió el libro del Apocalipsis?</a:t>
            </a:r>
            <a:endParaRPr lang="pt-BR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Subtítulo 2">
            <a:extLst>
              <a:ext uri="{FF2B5EF4-FFF2-40B4-BE49-F238E27FC236}">
                <a16:creationId xmlns:a16="http://schemas.microsoft.com/office/drawing/2014/main" id="{311A193E-1B69-4EA7-92F1-17A3DEB49701}"/>
              </a:ext>
            </a:extLst>
          </p:cNvPr>
          <p:cNvSpPr txBox="1">
            <a:spLocks/>
          </p:cNvSpPr>
          <p:nvPr/>
        </p:nvSpPr>
        <p:spPr>
          <a:xfrm>
            <a:off x="4825218" y="2971743"/>
            <a:ext cx="7208989" cy="246899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None/>
              <a:defRPr sz="2200" kern="1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pt-BR" sz="2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a) Pedro</a:t>
            </a:r>
          </a:p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pt-BR" sz="2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b) Juan</a:t>
            </a:r>
          </a:p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pt-BR" sz="2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c) Pablo</a:t>
            </a:r>
          </a:p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pt-BR" sz="2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d) </a:t>
            </a:r>
            <a:r>
              <a:rPr lang="pt-BR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Santiago</a:t>
            </a:r>
            <a:endParaRPr lang="pt-BR" sz="24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35358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F61F2C-FC4A-4FD4-8269-955D7660316C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338328" y="383572"/>
            <a:ext cx="7315200" cy="9144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 algn="ctr"/>
            <a:r>
              <a:rPr lang="pt-BR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DANIEL Y APOCALIPSIS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E24464F-2904-427C-8D99-81FA2DA67BA5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338327" y="1927045"/>
            <a:ext cx="8200761" cy="2279195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MX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 ¿En el reinado de qué rey invadió Nabucodonosor Jerusalén y se llevó los utensilios del templo a Babilonia?</a:t>
            </a:r>
            <a:endParaRPr lang="pt-BR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Subtítulo 2">
            <a:extLst>
              <a:ext uri="{FF2B5EF4-FFF2-40B4-BE49-F238E27FC236}">
                <a16:creationId xmlns:a16="http://schemas.microsoft.com/office/drawing/2014/main" id="{311A193E-1B69-4EA7-92F1-17A3DEB49701}"/>
              </a:ext>
            </a:extLst>
          </p:cNvPr>
          <p:cNvSpPr txBox="1">
            <a:spLocks/>
          </p:cNvSpPr>
          <p:nvPr/>
        </p:nvSpPr>
        <p:spPr>
          <a:xfrm>
            <a:off x="6096000" y="2947068"/>
            <a:ext cx="5347364" cy="246899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None/>
              <a:defRPr sz="2200" kern="1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pt-BR" sz="2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a) Joaquín</a:t>
            </a:r>
          </a:p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pt-BR" sz="2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b) </a:t>
            </a:r>
            <a:r>
              <a:rPr lang="pt-BR" sz="24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Joacim</a:t>
            </a:r>
            <a:endParaRPr lang="pt-BR" sz="24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pt-BR" sz="2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c) </a:t>
            </a:r>
            <a:r>
              <a:rPr lang="pt-BR" sz="24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Sedequías</a:t>
            </a:r>
            <a:endParaRPr lang="pt-BR" sz="24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/>
            <a:r>
              <a:rPr lang="pt-BR" sz="2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d) </a:t>
            </a:r>
            <a:r>
              <a:rPr lang="pt-BR" sz="24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Joacaz</a:t>
            </a:r>
            <a:endParaRPr lang="pt-BR" sz="36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32980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F61F2C-FC4A-4FD4-8269-955D7660316C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338328" y="383572"/>
            <a:ext cx="7315200" cy="9144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 algn="ctr"/>
            <a:r>
              <a:rPr lang="pt-BR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DANIEL Y APOCALIPSIS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E24464F-2904-427C-8D99-81FA2DA67BA5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338327" y="1927045"/>
            <a:ext cx="8200761" cy="2279195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MX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19 Al principio del Apocalipsis, ¿a quién se le llama bienaventurado?</a:t>
            </a:r>
            <a:endParaRPr lang="pt-BR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Subtítulo 2">
            <a:extLst>
              <a:ext uri="{FF2B5EF4-FFF2-40B4-BE49-F238E27FC236}">
                <a16:creationId xmlns:a16="http://schemas.microsoft.com/office/drawing/2014/main" id="{311A193E-1B69-4EA7-92F1-17A3DEB49701}"/>
              </a:ext>
            </a:extLst>
          </p:cNvPr>
          <p:cNvSpPr txBox="1">
            <a:spLocks/>
          </p:cNvSpPr>
          <p:nvPr/>
        </p:nvSpPr>
        <p:spPr>
          <a:xfrm>
            <a:off x="8857673" y="1927045"/>
            <a:ext cx="3176534" cy="3513691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None/>
              <a:defRPr sz="2200" kern="1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es-MX" sz="2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a) el que cumple los mandamientos</a:t>
            </a:r>
          </a:p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es-MX" sz="2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b) que tiene la fe de Jesús</a:t>
            </a:r>
          </a:p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es-MX" sz="2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c) que oye y lee el libro del Apocalipsis</a:t>
            </a:r>
          </a:p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es-MX" sz="2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d) que ama a Jesús con todo su corazón</a:t>
            </a:r>
            <a:endParaRPr lang="pt-BR" sz="36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79146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F61F2C-FC4A-4FD4-8269-955D7660316C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338328" y="383572"/>
            <a:ext cx="7315200" cy="9144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 algn="ctr"/>
            <a:r>
              <a:rPr lang="pt-BR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DANIEL Y APOCALIPSIS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E24464F-2904-427C-8D99-81FA2DA67BA5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338327" y="1927045"/>
            <a:ext cx="8200761" cy="2279195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MX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 ¿Qué opción es INCORRECTA sobre la descripción de Cristo en la visión que abre el libro del Apocalipsis?</a:t>
            </a:r>
            <a:endParaRPr lang="pt-BR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Subtítulo 2">
            <a:extLst>
              <a:ext uri="{FF2B5EF4-FFF2-40B4-BE49-F238E27FC236}">
                <a16:creationId xmlns:a16="http://schemas.microsoft.com/office/drawing/2014/main" id="{311A193E-1B69-4EA7-92F1-17A3DEB49701}"/>
              </a:ext>
            </a:extLst>
          </p:cNvPr>
          <p:cNvSpPr txBox="1">
            <a:spLocks/>
          </p:cNvSpPr>
          <p:nvPr/>
        </p:nvSpPr>
        <p:spPr>
          <a:xfrm>
            <a:off x="8986982" y="2105891"/>
            <a:ext cx="3047225" cy="3334845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None/>
              <a:defRPr sz="2200" kern="1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es-MX" sz="2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a) tenía una voz como de trompeta</a:t>
            </a:r>
          </a:p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es-MX" sz="2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b) su rostro era como el sol</a:t>
            </a:r>
          </a:p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es-MX" sz="2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c) su pelo era blanco</a:t>
            </a:r>
          </a:p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es-MX" sz="2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d) tenía una espada de dos filos en su mano derecha</a:t>
            </a:r>
            <a:endParaRPr lang="pt-BR" sz="36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50660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F61F2C-FC4A-4FD4-8269-955D7660316C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338328" y="383572"/>
            <a:ext cx="7315200" cy="9144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 algn="ctr"/>
            <a:r>
              <a:rPr lang="pt-BR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DANIEL Y APOCALIPSIS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E24464F-2904-427C-8D99-81FA2DA67BA5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338327" y="1927045"/>
            <a:ext cx="8200761" cy="2279195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MX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21 Carta a una iglesia de Asia que describe a Cristo como poseedor de las llaves de David.</a:t>
            </a:r>
            <a:endParaRPr lang="pt-BR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Subtítulo 2">
            <a:extLst>
              <a:ext uri="{FF2B5EF4-FFF2-40B4-BE49-F238E27FC236}">
                <a16:creationId xmlns:a16="http://schemas.microsoft.com/office/drawing/2014/main" id="{311A193E-1B69-4EA7-92F1-17A3DEB49701}"/>
              </a:ext>
            </a:extLst>
          </p:cNvPr>
          <p:cNvSpPr txBox="1">
            <a:spLocks/>
          </p:cNvSpPr>
          <p:nvPr/>
        </p:nvSpPr>
        <p:spPr>
          <a:xfrm>
            <a:off x="4825218" y="2971743"/>
            <a:ext cx="7208989" cy="246899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None/>
              <a:defRPr sz="2200" kern="1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it-IT" sz="2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a) Filadelfia</a:t>
            </a:r>
          </a:p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it-IT" sz="2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b) Esmirna</a:t>
            </a:r>
          </a:p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it-IT" sz="2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c) Laodicea</a:t>
            </a:r>
          </a:p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it-IT" sz="2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d) Éfeso</a:t>
            </a:r>
            <a:endParaRPr lang="pt-BR" sz="36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60770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F61F2C-FC4A-4FD4-8269-955D7660316C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338328" y="383572"/>
            <a:ext cx="7315200" cy="9144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 algn="ctr"/>
            <a:r>
              <a:rPr lang="pt-BR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DANIEL Y APOCALIPSIS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E24464F-2904-427C-8D99-81FA2DA67BA5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338327" y="1927045"/>
            <a:ext cx="8200761" cy="2279195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MX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22 ¿En cuál de las 7 iglesias de Asia aparece Cristo llamando a la puerta del corazón?</a:t>
            </a:r>
          </a:p>
        </p:txBody>
      </p:sp>
      <p:sp>
        <p:nvSpPr>
          <p:cNvPr id="4" name="Subtítulo 2">
            <a:extLst>
              <a:ext uri="{FF2B5EF4-FFF2-40B4-BE49-F238E27FC236}">
                <a16:creationId xmlns:a16="http://schemas.microsoft.com/office/drawing/2014/main" id="{311A193E-1B69-4EA7-92F1-17A3DEB49701}"/>
              </a:ext>
            </a:extLst>
          </p:cNvPr>
          <p:cNvSpPr txBox="1">
            <a:spLocks/>
          </p:cNvSpPr>
          <p:nvPr/>
        </p:nvSpPr>
        <p:spPr>
          <a:xfrm>
            <a:off x="4825218" y="2971743"/>
            <a:ext cx="7208989" cy="246899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None/>
              <a:defRPr sz="2200" kern="1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it-IT" sz="2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a) Filadelfia</a:t>
            </a:r>
          </a:p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it-IT" sz="2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b) Éfeso</a:t>
            </a:r>
          </a:p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it-IT" sz="2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c) Laudicea</a:t>
            </a:r>
          </a:p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it-IT" sz="2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d) Sardis</a:t>
            </a:r>
            <a:endParaRPr lang="pt-BR" sz="36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62552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F61F2C-FC4A-4FD4-8269-955D7660316C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338328" y="383572"/>
            <a:ext cx="7315200" cy="9144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 algn="ctr"/>
            <a:r>
              <a:rPr lang="pt-BR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DANIEL Y APOCALIPSIS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E24464F-2904-427C-8D99-81FA2DA67BA5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338327" y="1927045"/>
            <a:ext cx="8200761" cy="2279195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MX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23 ¿A cuál de las 7 iglesias de Asia promete Cristo venir "como un ladrón"?</a:t>
            </a:r>
          </a:p>
        </p:txBody>
      </p:sp>
      <p:sp>
        <p:nvSpPr>
          <p:cNvPr id="4" name="Subtítulo 2">
            <a:extLst>
              <a:ext uri="{FF2B5EF4-FFF2-40B4-BE49-F238E27FC236}">
                <a16:creationId xmlns:a16="http://schemas.microsoft.com/office/drawing/2014/main" id="{311A193E-1B69-4EA7-92F1-17A3DEB49701}"/>
              </a:ext>
            </a:extLst>
          </p:cNvPr>
          <p:cNvSpPr txBox="1">
            <a:spLocks/>
          </p:cNvSpPr>
          <p:nvPr/>
        </p:nvSpPr>
        <p:spPr>
          <a:xfrm>
            <a:off x="4825218" y="2971743"/>
            <a:ext cx="7208989" cy="246899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None/>
              <a:defRPr sz="2200" kern="1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pt-BR" sz="2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a) </a:t>
            </a:r>
            <a:r>
              <a:rPr lang="pt-BR" sz="24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Laodicea</a:t>
            </a:r>
            <a:endParaRPr lang="pt-BR" sz="24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pt-BR" sz="2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b) </a:t>
            </a:r>
            <a:r>
              <a:rPr lang="pt-BR" sz="24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Sardis</a:t>
            </a:r>
            <a:endParaRPr lang="pt-BR" sz="24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pt-BR" sz="2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c) Esmirna</a:t>
            </a:r>
          </a:p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pt-BR" sz="2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d) </a:t>
            </a:r>
            <a:r>
              <a:rPr lang="pt-BR" sz="24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Tiatira</a:t>
            </a:r>
            <a:endParaRPr lang="pt-BR" sz="36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45908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F61F2C-FC4A-4FD4-8269-955D7660316C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338328" y="383572"/>
            <a:ext cx="7315200" cy="9144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 algn="ctr"/>
            <a:r>
              <a:rPr lang="pt-BR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DANIEL Y APOCALIPSIS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E24464F-2904-427C-8D99-81FA2DA67BA5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338327" y="1927045"/>
            <a:ext cx="8200761" cy="2279195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MX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24 En la visión de Juan de la sala del trono, ¿qué aspecto tenía Dios?</a:t>
            </a:r>
            <a:endParaRPr lang="pt-BR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Subtítulo 2">
            <a:extLst>
              <a:ext uri="{FF2B5EF4-FFF2-40B4-BE49-F238E27FC236}">
                <a16:creationId xmlns:a16="http://schemas.microsoft.com/office/drawing/2014/main" id="{311A193E-1B69-4EA7-92F1-17A3DEB49701}"/>
              </a:ext>
            </a:extLst>
          </p:cNvPr>
          <p:cNvSpPr txBox="1">
            <a:spLocks/>
          </p:cNvSpPr>
          <p:nvPr/>
        </p:nvSpPr>
        <p:spPr>
          <a:xfrm>
            <a:off x="4825218" y="2971743"/>
            <a:ext cx="7208989" cy="246899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None/>
              <a:defRPr sz="2200" kern="1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pt-BR" sz="2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a) esmeralda</a:t>
            </a:r>
          </a:p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pt-BR" sz="2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b) ouro</a:t>
            </a:r>
          </a:p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pt-BR" sz="2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c) jaspe</a:t>
            </a:r>
          </a:p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pt-BR" sz="2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d) bronze polido</a:t>
            </a:r>
            <a:endParaRPr lang="pt-BR" sz="36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52760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F61F2C-FC4A-4FD4-8269-955D7660316C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338328" y="383572"/>
            <a:ext cx="7315200" cy="9144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 algn="ctr"/>
            <a:r>
              <a:rPr lang="pt-BR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DANIEL Y APOCALIPSIS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E24464F-2904-427C-8D99-81FA2DA67BA5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338327" y="1927045"/>
            <a:ext cx="8200761" cy="2279195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MX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25 ¿Qué </a:t>
            </a:r>
            <a:r>
              <a:rPr lang="es-MX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opcion</a:t>
            </a:r>
            <a:r>
              <a:rPr lang="es-MX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es FALSA sobre los ancianos que estaban ante el trono de Dios?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pt-BR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Subtítulo 2">
            <a:extLst>
              <a:ext uri="{FF2B5EF4-FFF2-40B4-BE49-F238E27FC236}">
                <a16:creationId xmlns:a16="http://schemas.microsoft.com/office/drawing/2014/main" id="{311A193E-1B69-4EA7-92F1-17A3DEB49701}"/>
              </a:ext>
            </a:extLst>
          </p:cNvPr>
          <p:cNvSpPr txBox="1">
            <a:spLocks/>
          </p:cNvSpPr>
          <p:nvPr/>
        </p:nvSpPr>
        <p:spPr>
          <a:xfrm>
            <a:off x="8940800" y="1838037"/>
            <a:ext cx="3093407" cy="36027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None/>
              <a:defRPr sz="2200" kern="1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es-MX" sz="2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a) estaban en tronos</a:t>
            </a:r>
          </a:p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es-MX" sz="2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b) llevaban una cinta de oro</a:t>
            </a:r>
          </a:p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es-MX" sz="2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c) sus ropas eran blancas</a:t>
            </a:r>
          </a:p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es-MX" sz="2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d) cada uno tenía una corona</a:t>
            </a:r>
            <a:endParaRPr lang="pt-BR" sz="36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008615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F61F2C-FC4A-4FD4-8269-955D7660316C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338328" y="383572"/>
            <a:ext cx="7315200" cy="9144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 algn="ctr"/>
            <a:r>
              <a:rPr lang="pt-BR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DANIEL Y APOCALIPSIS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E24464F-2904-427C-8D99-81FA2DA67BA5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338327" y="1927045"/>
            <a:ext cx="8200761" cy="2279195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26 ES FALSO sobre </a:t>
            </a:r>
            <a:r>
              <a:rPr lang="pt-BR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el</a:t>
            </a:r>
            <a:r>
              <a:rPr lang="pt-BR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BR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caballo</a:t>
            </a:r>
            <a:r>
              <a:rPr lang="pt-BR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BR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del</a:t>
            </a:r>
            <a:r>
              <a:rPr lang="pt-BR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primer </a:t>
            </a:r>
            <a:r>
              <a:rPr lang="pt-BR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sello</a:t>
            </a:r>
            <a:r>
              <a:rPr lang="pt-BR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4" name="Subtítulo 2">
            <a:extLst>
              <a:ext uri="{FF2B5EF4-FFF2-40B4-BE49-F238E27FC236}">
                <a16:creationId xmlns:a16="http://schemas.microsoft.com/office/drawing/2014/main" id="{311A193E-1B69-4EA7-92F1-17A3DEB49701}"/>
              </a:ext>
            </a:extLst>
          </p:cNvPr>
          <p:cNvSpPr txBox="1">
            <a:spLocks/>
          </p:cNvSpPr>
          <p:nvPr/>
        </p:nvSpPr>
        <p:spPr>
          <a:xfrm>
            <a:off x="8839200" y="2087419"/>
            <a:ext cx="3195007" cy="335331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None/>
              <a:defRPr sz="2200" kern="1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es-MX" sz="2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a) era blanco</a:t>
            </a:r>
          </a:p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es-MX" sz="2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b) su jinete tenía una espada en la mano</a:t>
            </a:r>
          </a:p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es-MX" sz="2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c) su jinete tenía una corona</a:t>
            </a:r>
          </a:p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es-MX" sz="2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d) salió victorioso</a:t>
            </a:r>
            <a:endParaRPr lang="pt-BR" sz="36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34086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F61F2C-FC4A-4FD4-8269-955D7660316C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338328" y="383572"/>
            <a:ext cx="7315200" cy="9144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 algn="ctr"/>
            <a:r>
              <a:rPr lang="pt-BR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DANIEL Y APOCALIPSIS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E24464F-2904-427C-8D99-81FA2DA67BA5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338327" y="1927045"/>
            <a:ext cx="8200761" cy="2279195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MX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27 En la apertura de qué sello del Apocalipsis apareció un jinete con una gran espada?</a:t>
            </a:r>
          </a:p>
        </p:txBody>
      </p:sp>
      <p:sp>
        <p:nvSpPr>
          <p:cNvPr id="4" name="Subtítulo 2">
            <a:extLst>
              <a:ext uri="{FF2B5EF4-FFF2-40B4-BE49-F238E27FC236}">
                <a16:creationId xmlns:a16="http://schemas.microsoft.com/office/drawing/2014/main" id="{311A193E-1B69-4EA7-92F1-17A3DEB49701}"/>
              </a:ext>
            </a:extLst>
          </p:cNvPr>
          <p:cNvSpPr txBox="1">
            <a:spLocks/>
          </p:cNvSpPr>
          <p:nvPr/>
        </p:nvSpPr>
        <p:spPr>
          <a:xfrm>
            <a:off x="4825218" y="2971743"/>
            <a:ext cx="7208989" cy="246899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None/>
              <a:defRPr sz="2200" kern="1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pt-BR" sz="2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a) primer </a:t>
            </a:r>
            <a:r>
              <a:rPr lang="pt-BR" sz="24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sello</a:t>
            </a:r>
            <a:endParaRPr lang="pt-BR" sz="24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pt-BR" sz="2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b) segundo </a:t>
            </a:r>
            <a:r>
              <a:rPr lang="pt-BR" sz="24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sello</a:t>
            </a:r>
            <a:endParaRPr lang="pt-BR" sz="24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pt-BR" sz="2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c) </a:t>
            </a:r>
            <a:r>
              <a:rPr lang="pt-BR" sz="24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tercer</a:t>
            </a:r>
            <a:r>
              <a:rPr lang="pt-BR" sz="2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BR" sz="24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sello</a:t>
            </a:r>
            <a:endParaRPr lang="pt-BR" sz="24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pt-BR" sz="2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d) </a:t>
            </a:r>
            <a:r>
              <a:rPr lang="pt-BR" sz="24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cuarto</a:t>
            </a:r>
            <a:r>
              <a:rPr lang="pt-BR" sz="2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BR" sz="24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sello</a:t>
            </a:r>
            <a:endParaRPr lang="pt-BR" sz="24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440359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F61F2C-FC4A-4FD4-8269-955D7660316C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338328" y="383572"/>
            <a:ext cx="7315200" cy="9144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 algn="ctr"/>
            <a:r>
              <a:rPr lang="pt-BR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DANIEL Y APOCALIPSIS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E24464F-2904-427C-8D99-81FA2DA67BA5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338327" y="1927045"/>
            <a:ext cx="8200761" cy="2279195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MX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28 Después de que los dos testigos resucitaran y fueran llevados al cielo hubo un terremoto que mató a cuántas personas?</a:t>
            </a:r>
            <a:endParaRPr lang="pt-BR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Subtítulo 2">
            <a:extLst>
              <a:ext uri="{FF2B5EF4-FFF2-40B4-BE49-F238E27FC236}">
                <a16:creationId xmlns:a16="http://schemas.microsoft.com/office/drawing/2014/main" id="{311A193E-1B69-4EA7-92F1-17A3DEB49701}"/>
              </a:ext>
            </a:extLst>
          </p:cNvPr>
          <p:cNvSpPr txBox="1">
            <a:spLocks/>
          </p:cNvSpPr>
          <p:nvPr/>
        </p:nvSpPr>
        <p:spPr>
          <a:xfrm>
            <a:off x="4825218" y="2971743"/>
            <a:ext cx="7208989" cy="246899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None/>
              <a:defRPr sz="2200" kern="1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pt-BR" sz="2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a) 1.000 personas</a:t>
            </a:r>
          </a:p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pt-BR" sz="2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b) 3.000 personas</a:t>
            </a:r>
          </a:p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pt-BR" sz="2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c) 6.000 personas</a:t>
            </a:r>
          </a:p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pt-BR" sz="2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d) 7.000 personas</a:t>
            </a:r>
            <a:endParaRPr lang="pt-BR" sz="36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26153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F61F2C-FC4A-4FD4-8269-955D7660316C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338328" y="383572"/>
            <a:ext cx="7315200" cy="9144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 algn="ctr"/>
            <a:r>
              <a:rPr lang="pt-BR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DANIEL Y APOCALIPSIS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E24464F-2904-427C-8D99-81FA2DA67BA5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338328" y="1927045"/>
            <a:ext cx="8060084" cy="2321398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MX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 Nabucodonosor eligió llevar cautivos a jóvenes judíos con algunas características, EXCEPTO:</a:t>
            </a:r>
          </a:p>
        </p:txBody>
      </p:sp>
      <p:sp>
        <p:nvSpPr>
          <p:cNvPr id="4" name="Subtítulo 2">
            <a:extLst>
              <a:ext uri="{FF2B5EF4-FFF2-40B4-BE49-F238E27FC236}">
                <a16:creationId xmlns:a16="http://schemas.microsoft.com/office/drawing/2014/main" id="{311A193E-1B69-4EA7-92F1-17A3DEB49701}"/>
              </a:ext>
            </a:extLst>
          </p:cNvPr>
          <p:cNvSpPr txBox="1">
            <a:spLocks/>
          </p:cNvSpPr>
          <p:nvPr/>
        </p:nvSpPr>
        <p:spPr>
          <a:xfrm>
            <a:off x="8944824" y="1927046"/>
            <a:ext cx="2908848" cy="355589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None/>
              <a:defRPr sz="2200" kern="1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es-MX" sz="2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a) jóvenes de la élite del pueblo de Dios</a:t>
            </a:r>
          </a:p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es-MX" sz="2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b) jóvenes hermosos sin defectos</a:t>
            </a:r>
          </a:p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es-MX" sz="2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c) jóvenes inteligentes y con conocimientos</a:t>
            </a:r>
          </a:p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es-MX" sz="2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d) jóvenes valientes y guerreros</a:t>
            </a:r>
          </a:p>
        </p:txBody>
      </p:sp>
    </p:spTree>
    <p:extLst>
      <p:ext uri="{BB962C8B-B14F-4D97-AF65-F5344CB8AC3E}">
        <p14:creationId xmlns:p14="http://schemas.microsoft.com/office/powerpoint/2010/main" val="99478625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F61F2C-FC4A-4FD4-8269-955D7660316C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338328" y="383572"/>
            <a:ext cx="7315200" cy="9144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 algn="ctr"/>
            <a:r>
              <a:rPr lang="pt-BR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DANIEL Y APOCALIPSIS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E24464F-2904-427C-8D99-81FA2DA67BA5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338327" y="1927045"/>
            <a:ext cx="8200761" cy="2279195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MX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29 Al sonar la cuarta trompeta, ¿quién aparece advirtiendo a los habitantes de la tierra?</a:t>
            </a:r>
            <a:endParaRPr lang="pt-BR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Subtítulo 2">
            <a:extLst>
              <a:ext uri="{FF2B5EF4-FFF2-40B4-BE49-F238E27FC236}">
                <a16:creationId xmlns:a16="http://schemas.microsoft.com/office/drawing/2014/main" id="{311A193E-1B69-4EA7-92F1-17A3DEB49701}"/>
              </a:ext>
            </a:extLst>
          </p:cNvPr>
          <p:cNvSpPr txBox="1">
            <a:spLocks/>
          </p:cNvSpPr>
          <p:nvPr/>
        </p:nvSpPr>
        <p:spPr>
          <a:xfrm>
            <a:off x="4825218" y="2971743"/>
            <a:ext cx="7208989" cy="246899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None/>
              <a:defRPr sz="2200" kern="1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es-MX" sz="2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a) Uno de los ancianos</a:t>
            </a:r>
          </a:p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es-MX" sz="2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b) Una bestia</a:t>
            </a:r>
          </a:p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es-MX" sz="2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c) un ángel</a:t>
            </a:r>
          </a:p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es-MX" sz="2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d) Dios</a:t>
            </a:r>
            <a:endParaRPr lang="pt-BR" sz="36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24914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F61F2C-FC4A-4FD4-8269-955D7660316C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338328" y="383572"/>
            <a:ext cx="7315200" cy="9144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 algn="ctr"/>
            <a:r>
              <a:rPr lang="pt-BR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DANIEL Y APOCALIPSIS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E24464F-2904-427C-8D99-81FA2DA67BA5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338327" y="1927045"/>
            <a:ext cx="8200761" cy="2279195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MX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30 En Apocalipsis 13 la bestia que emerge del mar lleva diademas reales ¿dónde?</a:t>
            </a:r>
            <a:endParaRPr lang="pt-BR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Subtítulo 2">
            <a:extLst>
              <a:ext uri="{FF2B5EF4-FFF2-40B4-BE49-F238E27FC236}">
                <a16:creationId xmlns:a16="http://schemas.microsoft.com/office/drawing/2014/main" id="{311A193E-1B69-4EA7-92F1-17A3DEB49701}"/>
              </a:ext>
            </a:extLst>
          </p:cNvPr>
          <p:cNvSpPr txBox="1">
            <a:spLocks/>
          </p:cNvSpPr>
          <p:nvPr/>
        </p:nvSpPr>
        <p:spPr>
          <a:xfrm>
            <a:off x="4825218" y="2971743"/>
            <a:ext cx="7208989" cy="246899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None/>
              <a:defRPr sz="2200" kern="1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es-MX" sz="2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a) en sus 7 cabezas</a:t>
            </a:r>
          </a:p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es-MX" sz="2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b) en sus 10 cabezas</a:t>
            </a:r>
          </a:p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es-MX" sz="2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c) en sus 7 cuernos</a:t>
            </a:r>
          </a:p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es-MX" sz="2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d) en sus 10 cuernos</a:t>
            </a:r>
            <a:endParaRPr lang="pt-BR" sz="36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18684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F61F2C-FC4A-4FD4-8269-955D7660316C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338328" y="383572"/>
            <a:ext cx="7315200" cy="9144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 algn="ctr"/>
            <a:r>
              <a:rPr lang="pt-BR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DANIEL Y APOCALIPSIS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E24464F-2904-427C-8D99-81FA2DA67BA5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338327" y="1927045"/>
            <a:ext cx="8200761" cy="2279195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MX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31 ¿Cuál es el mensaje del segundo ángel en Apocalipsis 14?</a:t>
            </a:r>
          </a:p>
        </p:txBody>
      </p:sp>
      <p:sp>
        <p:nvSpPr>
          <p:cNvPr id="4" name="Subtítulo 2">
            <a:extLst>
              <a:ext uri="{FF2B5EF4-FFF2-40B4-BE49-F238E27FC236}">
                <a16:creationId xmlns:a16="http://schemas.microsoft.com/office/drawing/2014/main" id="{311A193E-1B69-4EA7-92F1-17A3DEB49701}"/>
              </a:ext>
            </a:extLst>
          </p:cNvPr>
          <p:cNvSpPr txBox="1">
            <a:spLocks/>
          </p:cNvSpPr>
          <p:nvPr/>
        </p:nvSpPr>
        <p:spPr>
          <a:xfrm>
            <a:off x="8986982" y="1579419"/>
            <a:ext cx="3047225" cy="386131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None/>
              <a:defRPr sz="2200" kern="1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es-MX" sz="2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a) debemos temer y adorar a Dios</a:t>
            </a:r>
          </a:p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es-MX" sz="2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b) la caída de Babilonia</a:t>
            </a:r>
          </a:p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es-MX" sz="2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c) los que reciban la marca de la bestia sufrirán el juicio</a:t>
            </a:r>
          </a:p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es-MX" sz="2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d) una bienaventuranza para los creyentes de Dios</a:t>
            </a:r>
            <a:endParaRPr lang="pt-BR" sz="36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075974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F61F2C-FC4A-4FD4-8269-955D7660316C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338328" y="383572"/>
            <a:ext cx="7315200" cy="9144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 algn="ctr"/>
            <a:r>
              <a:rPr lang="pt-BR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DANIEL Y APOCALIPSIS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E24464F-2904-427C-8D99-81FA2DA67BA5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338327" y="1927045"/>
            <a:ext cx="8200761" cy="2279195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MX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32 ¿Quién dio a los ángeles las siete copas llenas de la ira de Dios para que se derramaran sobre la humanidad en forma de plagas (azotes)?</a:t>
            </a:r>
          </a:p>
        </p:txBody>
      </p:sp>
      <p:sp>
        <p:nvSpPr>
          <p:cNvPr id="4" name="Subtítulo 2">
            <a:extLst>
              <a:ext uri="{FF2B5EF4-FFF2-40B4-BE49-F238E27FC236}">
                <a16:creationId xmlns:a16="http://schemas.microsoft.com/office/drawing/2014/main" id="{311A193E-1B69-4EA7-92F1-17A3DEB49701}"/>
              </a:ext>
            </a:extLst>
          </p:cNvPr>
          <p:cNvSpPr txBox="1">
            <a:spLocks/>
          </p:cNvSpPr>
          <p:nvPr/>
        </p:nvSpPr>
        <p:spPr>
          <a:xfrm>
            <a:off x="8894618" y="2401455"/>
            <a:ext cx="3139589" cy="303928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None/>
              <a:defRPr sz="2200" kern="1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es-MX" sz="2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a) El arcángel Miguel</a:t>
            </a:r>
          </a:p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es-MX" sz="2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b) uno de los cuatro seres vivos</a:t>
            </a:r>
          </a:p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es-MX" sz="2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c) uno de los ancianos</a:t>
            </a:r>
          </a:p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es-MX" sz="2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d) el ángel Gabriel</a:t>
            </a:r>
            <a:endParaRPr lang="pt-BR" sz="24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942954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F61F2C-FC4A-4FD4-8269-955D7660316C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338328" y="383572"/>
            <a:ext cx="7315200" cy="9144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 algn="ctr"/>
            <a:r>
              <a:rPr lang="pt-BR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DANIEL Y APOCALIPSIS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E24464F-2904-427C-8D99-81FA2DA67BA5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338327" y="1927045"/>
            <a:ext cx="8200761" cy="2279195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MX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33 ¿Qué está escrito en los cimientos del muro de la ciudad santa?</a:t>
            </a:r>
            <a:endParaRPr lang="pt-BR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Subtítulo 2">
            <a:extLst>
              <a:ext uri="{FF2B5EF4-FFF2-40B4-BE49-F238E27FC236}">
                <a16:creationId xmlns:a16="http://schemas.microsoft.com/office/drawing/2014/main" id="{311A193E-1B69-4EA7-92F1-17A3DEB49701}"/>
              </a:ext>
            </a:extLst>
          </p:cNvPr>
          <p:cNvSpPr txBox="1">
            <a:spLocks/>
          </p:cNvSpPr>
          <p:nvPr/>
        </p:nvSpPr>
        <p:spPr>
          <a:xfrm>
            <a:off x="8986982" y="2419927"/>
            <a:ext cx="3047225" cy="302080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None/>
              <a:defRPr sz="2200" kern="1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es-MX" sz="2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a) santidad al Señor</a:t>
            </a:r>
          </a:p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es-MX" sz="2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b) nombre de las tribus de Israel</a:t>
            </a:r>
          </a:p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es-MX" sz="2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c) el nombre de los discípulos de Cristo</a:t>
            </a:r>
          </a:p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es-MX" sz="2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d) los diez mandamientos</a:t>
            </a:r>
            <a:endParaRPr lang="pt-BR" sz="36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076285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F61F2C-FC4A-4FD4-8269-955D7660316C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338328" y="383572"/>
            <a:ext cx="7315200" cy="9144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 algn="ctr"/>
            <a:r>
              <a:rPr lang="pt-BR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DANIEL Y APOCALIPSIS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E24464F-2904-427C-8D99-81FA2DA67BA5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338327" y="1927045"/>
            <a:ext cx="8200761" cy="2279195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MX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34 ¿Cuánto tiempo estuvo Satanás encadenado en el abismo?</a:t>
            </a:r>
          </a:p>
        </p:txBody>
      </p:sp>
      <p:sp>
        <p:nvSpPr>
          <p:cNvPr id="4" name="Subtítulo 2">
            <a:extLst>
              <a:ext uri="{FF2B5EF4-FFF2-40B4-BE49-F238E27FC236}">
                <a16:creationId xmlns:a16="http://schemas.microsoft.com/office/drawing/2014/main" id="{311A193E-1B69-4EA7-92F1-17A3DEB49701}"/>
              </a:ext>
            </a:extLst>
          </p:cNvPr>
          <p:cNvSpPr txBox="1">
            <a:spLocks/>
          </p:cNvSpPr>
          <p:nvPr/>
        </p:nvSpPr>
        <p:spPr>
          <a:xfrm>
            <a:off x="4797083" y="2971743"/>
            <a:ext cx="7237124" cy="246899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None/>
              <a:defRPr sz="2200" kern="1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es-MX" sz="2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a) 1 día</a:t>
            </a:r>
          </a:p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es-MX" sz="2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b) 1 año</a:t>
            </a:r>
          </a:p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es-MX" sz="2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c) 100 años</a:t>
            </a:r>
          </a:p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es-MX" sz="2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d) 1.000 años</a:t>
            </a:r>
            <a:endParaRPr lang="pt-BR" sz="24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743334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F61F2C-FC4A-4FD4-8269-955D7660316C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338328" y="383572"/>
            <a:ext cx="7315200" cy="9144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 algn="ctr"/>
            <a:r>
              <a:rPr lang="pt-BR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DANIEL Y APOCALIPSIS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E24464F-2904-427C-8D99-81FA2DA67BA5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338327" y="1927045"/>
            <a:ext cx="8200761" cy="2279195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MX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35 ¿Quién le mostró a Juan la ciudad santa que bajó del cielo?</a:t>
            </a:r>
          </a:p>
        </p:txBody>
      </p:sp>
      <p:sp>
        <p:nvSpPr>
          <p:cNvPr id="4" name="Subtítulo 2">
            <a:extLst>
              <a:ext uri="{FF2B5EF4-FFF2-40B4-BE49-F238E27FC236}">
                <a16:creationId xmlns:a16="http://schemas.microsoft.com/office/drawing/2014/main" id="{311A193E-1B69-4EA7-92F1-17A3DEB49701}"/>
              </a:ext>
            </a:extLst>
          </p:cNvPr>
          <p:cNvSpPr txBox="1">
            <a:spLocks/>
          </p:cNvSpPr>
          <p:nvPr/>
        </p:nvSpPr>
        <p:spPr>
          <a:xfrm>
            <a:off x="8931564" y="1927045"/>
            <a:ext cx="3102644" cy="3513691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None/>
              <a:defRPr sz="2200" kern="1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es-MX" sz="2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a) Jesús</a:t>
            </a:r>
          </a:p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es-MX" sz="2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b) Gabriel</a:t>
            </a:r>
          </a:p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es-MX" sz="2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c) un ángel que llevaba una de las copas de las siete plagas</a:t>
            </a:r>
          </a:p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es-MX" sz="2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d) uno de los cuatro seres vivos que viven en la presencia de Dios</a:t>
            </a:r>
            <a:endParaRPr lang="pt-BR" sz="24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344762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F61F2C-FC4A-4FD4-8269-955D7660316C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338328" y="383572"/>
            <a:ext cx="7315200" cy="9144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 algn="ctr"/>
            <a:r>
              <a:rPr lang="pt-BR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DANIEL Y APOCALIPSIS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E24464F-2904-427C-8D99-81FA2DA67BA5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338327" y="1927045"/>
            <a:ext cx="8200761" cy="2279195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MX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36 ¿En qué capítulo del libro de Daniel se dice que el príncipe de Persia resistió a un ser celestial durante 21 días?</a:t>
            </a:r>
          </a:p>
        </p:txBody>
      </p:sp>
      <p:sp>
        <p:nvSpPr>
          <p:cNvPr id="4" name="Subtítulo 2">
            <a:extLst>
              <a:ext uri="{FF2B5EF4-FFF2-40B4-BE49-F238E27FC236}">
                <a16:creationId xmlns:a16="http://schemas.microsoft.com/office/drawing/2014/main" id="{311A193E-1B69-4EA7-92F1-17A3DEB49701}"/>
              </a:ext>
            </a:extLst>
          </p:cNvPr>
          <p:cNvSpPr txBox="1">
            <a:spLocks/>
          </p:cNvSpPr>
          <p:nvPr/>
        </p:nvSpPr>
        <p:spPr>
          <a:xfrm>
            <a:off x="4825218" y="2971743"/>
            <a:ext cx="7208989" cy="246899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None/>
              <a:defRPr sz="2200" kern="1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pt-BR" sz="2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a) capítulo 10</a:t>
            </a:r>
          </a:p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pt-BR" sz="2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b) capítulo 11</a:t>
            </a:r>
          </a:p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pt-BR" sz="2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c) capítulo 12</a:t>
            </a:r>
          </a:p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pt-BR" sz="2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d) capítulo 09</a:t>
            </a:r>
          </a:p>
        </p:txBody>
      </p:sp>
    </p:spTree>
    <p:extLst>
      <p:ext uri="{BB962C8B-B14F-4D97-AF65-F5344CB8AC3E}">
        <p14:creationId xmlns:p14="http://schemas.microsoft.com/office/powerpoint/2010/main" val="133883988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F61F2C-FC4A-4FD4-8269-955D7660316C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338328" y="383572"/>
            <a:ext cx="7315200" cy="9144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 algn="ctr"/>
            <a:r>
              <a:rPr lang="pt-BR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RESPUESTAS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E24464F-2904-427C-8D99-81FA2DA67BA5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3240960" y="1521237"/>
            <a:ext cx="2855040" cy="4473527"/>
          </a:xfrm>
        </p:spPr>
        <p:txBody>
          <a:bodyPr>
            <a:normAutofit lnSpcReduction="10000"/>
          </a:bodyPr>
          <a:lstStyle/>
          <a:p>
            <a:pPr>
              <a:lnSpc>
                <a:spcPct val="107000"/>
              </a:lnSpc>
              <a:spcBef>
                <a:spcPts val="0"/>
              </a:spcBef>
            </a:pPr>
            <a:r>
              <a:rPr lang="pt-B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13 - c) </a:t>
            </a:r>
            <a:r>
              <a:rPr lang="pt-BR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Dn</a:t>
            </a:r>
            <a:r>
              <a:rPr lang="pt-B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7:5</a:t>
            </a:r>
          </a:p>
          <a:p>
            <a:pPr>
              <a:lnSpc>
                <a:spcPct val="107000"/>
              </a:lnSpc>
              <a:spcBef>
                <a:spcPts val="0"/>
              </a:spcBef>
            </a:pPr>
            <a:r>
              <a:rPr lang="pt-B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14 - b) </a:t>
            </a:r>
            <a:r>
              <a:rPr lang="pt-BR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Dn</a:t>
            </a:r>
            <a:r>
              <a:rPr lang="pt-B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7:8</a:t>
            </a:r>
          </a:p>
          <a:p>
            <a:pPr>
              <a:lnSpc>
                <a:spcPct val="107000"/>
              </a:lnSpc>
              <a:spcBef>
                <a:spcPts val="0"/>
              </a:spcBef>
            </a:pPr>
            <a:r>
              <a:rPr lang="pt-B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15 - d) </a:t>
            </a:r>
            <a:r>
              <a:rPr lang="pt-BR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Dn</a:t>
            </a:r>
            <a:r>
              <a:rPr lang="pt-B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7:19</a:t>
            </a:r>
          </a:p>
          <a:p>
            <a:pPr>
              <a:lnSpc>
                <a:spcPct val="107000"/>
              </a:lnSpc>
              <a:spcBef>
                <a:spcPts val="0"/>
              </a:spcBef>
            </a:pPr>
            <a:r>
              <a:rPr lang="pt-B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16 - d) </a:t>
            </a:r>
            <a:r>
              <a:rPr lang="pt-BR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Dn</a:t>
            </a:r>
            <a:r>
              <a:rPr lang="pt-B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8</a:t>
            </a:r>
          </a:p>
          <a:p>
            <a:pPr>
              <a:lnSpc>
                <a:spcPct val="107000"/>
              </a:lnSpc>
              <a:spcBef>
                <a:spcPts val="0"/>
              </a:spcBef>
            </a:pPr>
            <a:r>
              <a:rPr lang="pt-B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17 - c) </a:t>
            </a:r>
            <a:r>
              <a:rPr lang="pt-BR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Dn</a:t>
            </a:r>
            <a:r>
              <a:rPr lang="pt-B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8:1</a:t>
            </a:r>
          </a:p>
          <a:p>
            <a:pPr>
              <a:lnSpc>
                <a:spcPct val="107000"/>
              </a:lnSpc>
              <a:spcBef>
                <a:spcPts val="0"/>
              </a:spcBef>
            </a:pPr>
            <a:r>
              <a:rPr lang="pt-B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18 - b) </a:t>
            </a:r>
            <a:r>
              <a:rPr lang="pt-BR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Ap</a:t>
            </a:r>
            <a:r>
              <a:rPr lang="pt-B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1:1</a:t>
            </a:r>
          </a:p>
          <a:p>
            <a:pPr>
              <a:lnSpc>
                <a:spcPct val="107000"/>
              </a:lnSpc>
              <a:spcBef>
                <a:spcPts val="0"/>
              </a:spcBef>
            </a:pPr>
            <a:r>
              <a:rPr lang="pt-B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19 - c) </a:t>
            </a:r>
            <a:r>
              <a:rPr lang="pt-BR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Ap</a:t>
            </a:r>
            <a:r>
              <a:rPr lang="pt-B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1:3 </a:t>
            </a:r>
          </a:p>
          <a:p>
            <a:pPr>
              <a:lnSpc>
                <a:spcPct val="107000"/>
              </a:lnSpc>
              <a:spcBef>
                <a:spcPts val="0"/>
              </a:spcBef>
            </a:pPr>
            <a:r>
              <a:rPr lang="pt-B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20 - d) </a:t>
            </a:r>
            <a:r>
              <a:rPr lang="pt-BR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Ap</a:t>
            </a:r>
            <a:r>
              <a:rPr lang="pt-B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1:9-16</a:t>
            </a:r>
          </a:p>
          <a:p>
            <a:pPr>
              <a:lnSpc>
                <a:spcPct val="107000"/>
              </a:lnSpc>
              <a:spcBef>
                <a:spcPts val="0"/>
              </a:spcBef>
            </a:pPr>
            <a:r>
              <a:rPr lang="pt-B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21 - a) </a:t>
            </a:r>
            <a:r>
              <a:rPr lang="pt-BR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Ap</a:t>
            </a:r>
            <a:r>
              <a:rPr lang="pt-B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3:7</a:t>
            </a:r>
          </a:p>
          <a:p>
            <a:pPr>
              <a:lnSpc>
                <a:spcPct val="107000"/>
              </a:lnSpc>
              <a:spcBef>
                <a:spcPts val="0"/>
              </a:spcBef>
            </a:pPr>
            <a:r>
              <a:rPr lang="pt-B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22 - c) </a:t>
            </a:r>
            <a:r>
              <a:rPr lang="pt-BR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Ap</a:t>
            </a:r>
            <a:r>
              <a:rPr lang="pt-B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3:20</a:t>
            </a:r>
          </a:p>
          <a:p>
            <a:pPr>
              <a:lnSpc>
                <a:spcPct val="107000"/>
              </a:lnSpc>
              <a:spcBef>
                <a:spcPts val="0"/>
              </a:spcBef>
            </a:pPr>
            <a:r>
              <a:rPr lang="pt-B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23 - b) </a:t>
            </a:r>
            <a:r>
              <a:rPr lang="pt-BR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Ap</a:t>
            </a:r>
            <a:r>
              <a:rPr lang="pt-B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3:3 </a:t>
            </a:r>
          </a:p>
          <a:p>
            <a:pPr>
              <a:lnSpc>
                <a:spcPct val="107000"/>
              </a:lnSpc>
              <a:spcBef>
                <a:spcPts val="0"/>
              </a:spcBef>
            </a:pPr>
            <a:r>
              <a:rPr lang="pt-B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24 - c) </a:t>
            </a:r>
            <a:r>
              <a:rPr lang="pt-BR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Ap</a:t>
            </a:r>
            <a:r>
              <a:rPr lang="pt-B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4:3</a:t>
            </a:r>
          </a:p>
        </p:txBody>
      </p:sp>
      <p:sp>
        <p:nvSpPr>
          <p:cNvPr id="5" name="Retângulo: Cantos Arredondados 4">
            <a:hlinkClick r:id="rId2"/>
            <a:extLst>
              <a:ext uri="{FF2B5EF4-FFF2-40B4-BE49-F238E27FC236}">
                <a16:creationId xmlns:a16="http://schemas.microsoft.com/office/drawing/2014/main" id="{9D69F808-7199-4044-837B-BFB9ED526E81}"/>
              </a:ext>
            </a:extLst>
          </p:cNvPr>
          <p:cNvSpPr/>
          <p:nvPr/>
        </p:nvSpPr>
        <p:spPr>
          <a:xfrm>
            <a:off x="4077286" y="6218034"/>
            <a:ext cx="4037428" cy="43609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/>
              <a:t>Por Rogério Sena</a:t>
            </a:r>
          </a:p>
        </p:txBody>
      </p:sp>
      <p:sp>
        <p:nvSpPr>
          <p:cNvPr id="6" name="Subtítulo 2">
            <a:extLst>
              <a:ext uri="{FF2B5EF4-FFF2-40B4-BE49-F238E27FC236}">
                <a16:creationId xmlns:a16="http://schemas.microsoft.com/office/drawing/2014/main" id="{64E165F8-BF74-41C3-8E11-0DC3E34ED665}"/>
              </a:ext>
            </a:extLst>
          </p:cNvPr>
          <p:cNvSpPr txBox="1">
            <a:spLocks/>
          </p:cNvSpPr>
          <p:nvPr/>
        </p:nvSpPr>
        <p:spPr>
          <a:xfrm>
            <a:off x="184283" y="1521238"/>
            <a:ext cx="2742499" cy="4473527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None/>
              <a:defRPr sz="2200" kern="1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Bef>
                <a:spcPts val="0"/>
              </a:spcBef>
            </a:pPr>
            <a:r>
              <a:rPr lang="de-DE" sz="2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1 - b) Dn 1:1</a:t>
            </a:r>
          </a:p>
          <a:p>
            <a:pPr>
              <a:lnSpc>
                <a:spcPct val="107000"/>
              </a:lnSpc>
              <a:spcBef>
                <a:spcPts val="0"/>
              </a:spcBef>
            </a:pPr>
            <a:r>
              <a:rPr lang="de-DE" sz="2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2 - d) Dn 1:3 y 4</a:t>
            </a:r>
          </a:p>
          <a:p>
            <a:pPr>
              <a:lnSpc>
                <a:spcPct val="107000"/>
              </a:lnSpc>
              <a:spcBef>
                <a:spcPts val="0"/>
              </a:spcBef>
            </a:pPr>
            <a:r>
              <a:rPr lang="de-DE" sz="2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3 - a) Dn 1:7</a:t>
            </a:r>
          </a:p>
          <a:p>
            <a:pPr>
              <a:lnSpc>
                <a:spcPct val="107000"/>
              </a:lnSpc>
              <a:spcBef>
                <a:spcPts val="0"/>
              </a:spcBef>
            </a:pPr>
            <a:r>
              <a:rPr lang="de-DE" sz="2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4 - b) Dn 2:1</a:t>
            </a:r>
          </a:p>
          <a:p>
            <a:pPr>
              <a:lnSpc>
                <a:spcPct val="107000"/>
              </a:lnSpc>
              <a:spcBef>
                <a:spcPts val="0"/>
              </a:spcBef>
            </a:pPr>
            <a:r>
              <a:rPr lang="de-DE" sz="2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5 - c) Dn 2:32</a:t>
            </a:r>
          </a:p>
          <a:p>
            <a:pPr>
              <a:lnSpc>
                <a:spcPct val="107000"/>
              </a:lnSpc>
              <a:spcBef>
                <a:spcPts val="0"/>
              </a:spcBef>
            </a:pPr>
            <a:r>
              <a:rPr lang="de-DE" sz="2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6 - c) Dn 3:19</a:t>
            </a:r>
          </a:p>
          <a:p>
            <a:pPr>
              <a:lnSpc>
                <a:spcPct val="107000"/>
              </a:lnSpc>
              <a:spcBef>
                <a:spcPts val="0"/>
              </a:spcBef>
            </a:pPr>
            <a:r>
              <a:rPr lang="de-DE" sz="2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7 - b) Dn 4:14 y 15</a:t>
            </a:r>
          </a:p>
          <a:p>
            <a:pPr>
              <a:lnSpc>
                <a:spcPct val="107000"/>
              </a:lnSpc>
              <a:spcBef>
                <a:spcPts val="0"/>
              </a:spcBef>
            </a:pPr>
            <a:r>
              <a:rPr lang="de-DE" sz="2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8 - c) Dn 5:1</a:t>
            </a:r>
          </a:p>
          <a:p>
            <a:pPr>
              <a:lnSpc>
                <a:spcPct val="107000"/>
              </a:lnSpc>
              <a:spcBef>
                <a:spcPts val="0"/>
              </a:spcBef>
            </a:pPr>
            <a:r>
              <a:rPr lang="de-DE" sz="2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9 - b) Dn 5:27</a:t>
            </a:r>
          </a:p>
          <a:p>
            <a:pPr>
              <a:lnSpc>
                <a:spcPct val="107000"/>
              </a:lnSpc>
              <a:spcBef>
                <a:spcPts val="0"/>
              </a:spcBef>
            </a:pPr>
            <a:r>
              <a:rPr lang="de-DE" sz="2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10 - b) Dn 5:30, 31</a:t>
            </a:r>
          </a:p>
          <a:p>
            <a:pPr>
              <a:lnSpc>
                <a:spcPct val="107000"/>
              </a:lnSpc>
              <a:spcBef>
                <a:spcPts val="0"/>
              </a:spcBef>
            </a:pPr>
            <a:r>
              <a:rPr lang="de-DE" sz="2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11 - b) Dn 6:10</a:t>
            </a:r>
          </a:p>
          <a:p>
            <a:pPr>
              <a:lnSpc>
                <a:spcPct val="107000"/>
              </a:lnSpc>
              <a:spcBef>
                <a:spcPts val="0"/>
              </a:spcBef>
            </a:pPr>
            <a:r>
              <a:rPr lang="de-DE" sz="2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12 - b) Dn 7:1</a:t>
            </a:r>
            <a:endParaRPr lang="pt-BR" sz="2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Subtítulo 2">
            <a:extLst>
              <a:ext uri="{FF2B5EF4-FFF2-40B4-BE49-F238E27FC236}">
                <a16:creationId xmlns:a16="http://schemas.microsoft.com/office/drawing/2014/main" id="{900683F8-55EC-499C-8FD6-2E122DC2D9E6}"/>
              </a:ext>
            </a:extLst>
          </p:cNvPr>
          <p:cNvSpPr txBox="1">
            <a:spLocks/>
          </p:cNvSpPr>
          <p:nvPr/>
        </p:nvSpPr>
        <p:spPr>
          <a:xfrm>
            <a:off x="6096000" y="1521237"/>
            <a:ext cx="2855040" cy="4473527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None/>
              <a:defRPr sz="2200" kern="1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Bef>
                <a:spcPts val="0"/>
              </a:spcBef>
            </a:pPr>
            <a:r>
              <a:rPr lang="pt-BR" sz="2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25 - b) </a:t>
            </a:r>
            <a:r>
              <a:rPr lang="pt-BR" sz="24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Ap</a:t>
            </a:r>
            <a:r>
              <a:rPr lang="pt-BR" sz="2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4:4</a:t>
            </a:r>
          </a:p>
          <a:p>
            <a:pPr>
              <a:lnSpc>
                <a:spcPct val="107000"/>
              </a:lnSpc>
              <a:spcBef>
                <a:spcPts val="0"/>
              </a:spcBef>
            </a:pPr>
            <a:r>
              <a:rPr lang="pt-BR" sz="2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26 - b) </a:t>
            </a:r>
            <a:r>
              <a:rPr lang="pt-BR" sz="24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Ap</a:t>
            </a:r>
            <a:r>
              <a:rPr lang="pt-BR" sz="2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6:1 y 2 </a:t>
            </a:r>
          </a:p>
          <a:p>
            <a:pPr>
              <a:lnSpc>
                <a:spcPct val="107000"/>
              </a:lnSpc>
              <a:spcBef>
                <a:spcPts val="0"/>
              </a:spcBef>
            </a:pPr>
            <a:r>
              <a:rPr lang="pt-BR" sz="2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27 - b) </a:t>
            </a:r>
            <a:r>
              <a:rPr lang="pt-BR" sz="24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Ap</a:t>
            </a:r>
            <a:r>
              <a:rPr lang="pt-BR" sz="2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BR" sz="240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6:3 y </a:t>
            </a:r>
            <a:r>
              <a:rPr lang="pt-BR" sz="2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</a:t>
            </a:r>
          </a:p>
          <a:p>
            <a:pPr>
              <a:lnSpc>
                <a:spcPct val="107000"/>
              </a:lnSpc>
              <a:spcBef>
                <a:spcPts val="0"/>
              </a:spcBef>
            </a:pPr>
            <a:r>
              <a:rPr lang="pt-BR" sz="2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28 - d) </a:t>
            </a:r>
            <a:r>
              <a:rPr lang="pt-BR" sz="24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Ap</a:t>
            </a:r>
            <a:r>
              <a:rPr lang="pt-BR" sz="2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11:13</a:t>
            </a:r>
          </a:p>
          <a:p>
            <a:pPr>
              <a:lnSpc>
                <a:spcPct val="107000"/>
              </a:lnSpc>
              <a:spcBef>
                <a:spcPts val="0"/>
              </a:spcBef>
            </a:pPr>
            <a:r>
              <a:rPr lang="pt-BR" sz="2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29 - b) </a:t>
            </a:r>
            <a:r>
              <a:rPr lang="pt-BR" sz="24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Ap</a:t>
            </a:r>
            <a:r>
              <a:rPr lang="pt-BR" sz="2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8:12 y 13</a:t>
            </a:r>
          </a:p>
          <a:p>
            <a:pPr>
              <a:lnSpc>
                <a:spcPct val="107000"/>
              </a:lnSpc>
              <a:spcBef>
                <a:spcPts val="0"/>
              </a:spcBef>
            </a:pPr>
            <a:r>
              <a:rPr lang="pt-BR" sz="2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30 - d) </a:t>
            </a:r>
            <a:r>
              <a:rPr lang="pt-BR" sz="24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Ap</a:t>
            </a:r>
            <a:r>
              <a:rPr lang="pt-BR" sz="2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13:1</a:t>
            </a:r>
          </a:p>
          <a:p>
            <a:pPr>
              <a:lnSpc>
                <a:spcPct val="107000"/>
              </a:lnSpc>
              <a:spcBef>
                <a:spcPts val="0"/>
              </a:spcBef>
            </a:pPr>
            <a:r>
              <a:rPr lang="pt-BR" sz="2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31 - b) </a:t>
            </a:r>
            <a:r>
              <a:rPr lang="pt-BR" sz="24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Ap</a:t>
            </a:r>
            <a:r>
              <a:rPr lang="pt-BR" sz="2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14:8</a:t>
            </a:r>
          </a:p>
          <a:p>
            <a:pPr>
              <a:lnSpc>
                <a:spcPct val="107000"/>
              </a:lnSpc>
              <a:spcBef>
                <a:spcPts val="0"/>
              </a:spcBef>
            </a:pPr>
            <a:r>
              <a:rPr lang="pt-BR" sz="2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32 - b) </a:t>
            </a:r>
            <a:r>
              <a:rPr lang="pt-BR" sz="24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Ap</a:t>
            </a:r>
            <a:r>
              <a:rPr lang="pt-BR" sz="2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15:7</a:t>
            </a:r>
          </a:p>
          <a:p>
            <a:pPr>
              <a:lnSpc>
                <a:spcPct val="107000"/>
              </a:lnSpc>
              <a:spcBef>
                <a:spcPts val="0"/>
              </a:spcBef>
            </a:pPr>
            <a:r>
              <a:rPr lang="pt-BR" sz="2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33 - c) </a:t>
            </a:r>
            <a:r>
              <a:rPr lang="pt-BR" sz="24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Ap</a:t>
            </a:r>
            <a:r>
              <a:rPr lang="pt-BR" sz="2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21:14</a:t>
            </a:r>
          </a:p>
          <a:p>
            <a:pPr>
              <a:lnSpc>
                <a:spcPct val="107000"/>
              </a:lnSpc>
              <a:spcBef>
                <a:spcPts val="0"/>
              </a:spcBef>
            </a:pPr>
            <a:r>
              <a:rPr lang="pt-BR" sz="2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34 - d) </a:t>
            </a:r>
            <a:r>
              <a:rPr lang="pt-BR" sz="24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Ap</a:t>
            </a:r>
            <a:r>
              <a:rPr lang="pt-BR" sz="2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20:2</a:t>
            </a:r>
          </a:p>
          <a:p>
            <a:pPr>
              <a:lnSpc>
                <a:spcPct val="107000"/>
              </a:lnSpc>
              <a:spcBef>
                <a:spcPts val="0"/>
              </a:spcBef>
            </a:pPr>
            <a:r>
              <a:rPr lang="pt-BR" sz="2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35 - c) </a:t>
            </a:r>
            <a:r>
              <a:rPr lang="pt-BR" sz="24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Ap</a:t>
            </a:r>
            <a:r>
              <a:rPr lang="pt-BR" sz="2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21:9 y 10</a:t>
            </a:r>
          </a:p>
          <a:p>
            <a:pPr>
              <a:lnSpc>
                <a:spcPct val="107000"/>
              </a:lnSpc>
              <a:spcBef>
                <a:spcPts val="0"/>
              </a:spcBef>
            </a:pPr>
            <a:r>
              <a:rPr lang="pt-BR" sz="2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36 - a) </a:t>
            </a:r>
            <a:r>
              <a:rPr lang="pt-BR" sz="24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Dn</a:t>
            </a:r>
            <a:r>
              <a:rPr lang="pt-BR" sz="2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10:13</a:t>
            </a:r>
          </a:p>
        </p:txBody>
      </p:sp>
    </p:spTree>
    <p:extLst>
      <p:ext uri="{BB962C8B-B14F-4D97-AF65-F5344CB8AC3E}">
        <p14:creationId xmlns:p14="http://schemas.microsoft.com/office/powerpoint/2010/main" val="8811992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F61F2C-FC4A-4FD4-8269-955D7660316C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338328" y="383572"/>
            <a:ext cx="7315200" cy="9144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 algn="ctr"/>
            <a:r>
              <a:rPr lang="pt-BR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DANIEL Y APOCALIPSIS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E24464F-2904-427C-8D99-81FA2DA67BA5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338327" y="1927045"/>
            <a:ext cx="8200761" cy="2279195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MX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 ¿Nombre dado a Ananías en Babilonia?</a:t>
            </a:r>
          </a:p>
        </p:txBody>
      </p:sp>
      <p:sp>
        <p:nvSpPr>
          <p:cNvPr id="4" name="Subtítulo 2">
            <a:extLst>
              <a:ext uri="{FF2B5EF4-FFF2-40B4-BE49-F238E27FC236}">
                <a16:creationId xmlns:a16="http://schemas.microsoft.com/office/drawing/2014/main" id="{311A193E-1B69-4EA7-92F1-17A3DEB49701}"/>
              </a:ext>
            </a:extLst>
          </p:cNvPr>
          <p:cNvSpPr txBox="1">
            <a:spLocks/>
          </p:cNvSpPr>
          <p:nvPr/>
        </p:nvSpPr>
        <p:spPr>
          <a:xfrm>
            <a:off x="6096000" y="2947068"/>
            <a:ext cx="5347364" cy="246899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None/>
              <a:defRPr sz="2200" kern="1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pt-BR" sz="2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a) </a:t>
            </a:r>
            <a:r>
              <a:rPr lang="pt-BR" sz="24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Sadrac</a:t>
            </a:r>
            <a:endParaRPr lang="pt-BR" sz="24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pt-BR" sz="2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b) </a:t>
            </a:r>
            <a:r>
              <a:rPr lang="pt-BR" sz="24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Beltsasar</a:t>
            </a:r>
            <a:r>
              <a:rPr lang="pt-BR" sz="2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pt-BR" sz="2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c) Abed Nego</a:t>
            </a:r>
          </a:p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pt-BR" sz="2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d) </a:t>
            </a:r>
            <a:r>
              <a:rPr lang="pt-BR" sz="24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Mesac</a:t>
            </a:r>
            <a:endParaRPr lang="pt-BR" sz="36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48505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F61F2C-FC4A-4FD4-8269-955D7660316C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338328" y="383572"/>
            <a:ext cx="7315200" cy="9144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 algn="ctr"/>
            <a:r>
              <a:rPr lang="pt-BR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DANIEL Y APOCALIPSIS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E24464F-2904-427C-8D99-81FA2DA67BA5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338327" y="1927045"/>
            <a:ext cx="8200761" cy="2279195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MX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 ¿En qué año de su reinado tuvo Nabucodonosor su famoso sueño de la estatua?</a:t>
            </a:r>
            <a:endParaRPr lang="pt-BR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Subtítulo 2">
            <a:extLst>
              <a:ext uri="{FF2B5EF4-FFF2-40B4-BE49-F238E27FC236}">
                <a16:creationId xmlns:a16="http://schemas.microsoft.com/office/drawing/2014/main" id="{311A193E-1B69-4EA7-92F1-17A3DEB49701}"/>
              </a:ext>
            </a:extLst>
          </p:cNvPr>
          <p:cNvSpPr txBox="1">
            <a:spLocks/>
          </p:cNvSpPr>
          <p:nvPr/>
        </p:nvSpPr>
        <p:spPr>
          <a:xfrm>
            <a:off x="6096000" y="2947068"/>
            <a:ext cx="5347364" cy="246899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None/>
              <a:defRPr sz="2200" kern="1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pt-BR" sz="2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a) 1 </a:t>
            </a:r>
            <a:r>
              <a:rPr lang="pt-BR" sz="24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año</a:t>
            </a:r>
            <a:endParaRPr lang="pt-BR" sz="24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pt-BR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</a:t>
            </a:r>
            <a:r>
              <a:rPr lang="pt-BR" sz="2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2 </a:t>
            </a:r>
            <a:r>
              <a:rPr lang="pt-BR" sz="24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año</a:t>
            </a:r>
            <a:endParaRPr lang="pt-BR" sz="24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pt-BR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</a:t>
            </a:r>
            <a:r>
              <a:rPr lang="pt-BR" sz="2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3 </a:t>
            </a:r>
            <a:r>
              <a:rPr lang="pt-BR" sz="24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año</a:t>
            </a:r>
            <a:endParaRPr lang="pt-BR" sz="24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pt-BR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</a:t>
            </a:r>
            <a:r>
              <a:rPr lang="pt-BR" sz="2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4 </a:t>
            </a:r>
            <a:r>
              <a:rPr lang="pt-BR" sz="24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año</a:t>
            </a:r>
            <a:endParaRPr lang="pt-BR" sz="36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16060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F61F2C-FC4A-4FD4-8269-955D7660316C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338328" y="383572"/>
            <a:ext cx="7315200" cy="9144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 algn="ctr"/>
            <a:r>
              <a:rPr lang="pt-BR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DANIEL Y APOCALIPSIS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E24464F-2904-427C-8D99-81FA2DA67BA5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338327" y="1927045"/>
            <a:ext cx="8200761" cy="2279195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MX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 En el sueño de Nabucodonosor, el vientre de la estatua estaba hecho de qué material?</a:t>
            </a:r>
            <a:endParaRPr lang="pt-BR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Subtítulo 2">
            <a:extLst>
              <a:ext uri="{FF2B5EF4-FFF2-40B4-BE49-F238E27FC236}">
                <a16:creationId xmlns:a16="http://schemas.microsoft.com/office/drawing/2014/main" id="{311A193E-1B69-4EA7-92F1-17A3DEB49701}"/>
              </a:ext>
            </a:extLst>
          </p:cNvPr>
          <p:cNvSpPr txBox="1">
            <a:spLocks/>
          </p:cNvSpPr>
          <p:nvPr/>
        </p:nvSpPr>
        <p:spPr>
          <a:xfrm>
            <a:off x="6096000" y="2947068"/>
            <a:ext cx="5347364" cy="246899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None/>
              <a:defRPr sz="2200" kern="1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es-MX" sz="2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a) oro</a:t>
            </a:r>
          </a:p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es-MX" sz="2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b) plata</a:t>
            </a:r>
          </a:p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es-MX" sz="2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c) bronce</a:t>
            </a:r>
          </a:p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es-MX" sz="2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d) hierro</a:t>
            </a:r>
            <a:endParaRPr lang="pt-BR" sz="36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88807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F61F2C-FC4A-4FD4-8269-955D7660316C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338328" y="383572"/>
            <a:ext cx="7315200" cy="9144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 algn="ctr"/>
            <a:r>
              <a:rPr lang="pt-BR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DANIEL Y APOCALIPSIS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E24464F-2904-427C-8D99-81FA2DA67BA5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338327" y="1927045"/>
            <a:ext cx="8200761" cy="2279195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MX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 Furioso con los amigos de Daniel, Nabucodonosor ordenó que se calentara el horno ¿cuántas veces?</a:t>
            </a:r>
            <a:endParaRPr lang="pt-BR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Subtítulo 2">
            <a:extLst>
              <a:ext uri="{FF2B5EF4-FFF2-40B4-BE49-F238E27FC236}">
                <a16:creationId xmlns:a16="http://schemas.microsoft.com/office/drawing/2014/main" id="{311A193E-1B69-4EA7-92F1-17A3DEB49701}"/>
              </a:ext>
            </a:extLst>
          </p:cNvPr>
          <p:cNvSpPr txBox="1">
            <a:spLocks/>
          </p:cNvSpPr>
          <p:nvPr/>
        </p:nvSpPr>
        <p:spPr>
          <a:xfrm>
            <a:off x="6096000" y="2971743"/>
            <a:ext cx="5347364" cy="246899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None/>
              <a:defRPr sz="2200" kern="1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pt-BR" sz="2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a) 2</a:t>
            </a:r>
          </a:p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pt-BR" sz="2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b) 6</a:t>
            </a:r>
          </a:p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pt-BR" sz="2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c) 7</a:t>
            </a:r>
          </a:p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pt-BR" sz="2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d) 10</a:t>
            </a:r>
            <a:endParaRPr lang="pt-BR" sz="36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34790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F61F2C-FC4A-4FD4-8269-955D7660316C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338328" y="383572"/>
            <a:ext cx="7315200" cy="9144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 algn="ctr"/>
            <a:r>
              <a:rPr lang="pt-BR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DANIEL Y APOCALIPSIS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E24464F-2904-427C-8D99-81FA2DA67BA5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338327" y="1927045"/>
            <a:ext cx="8200761" cy="2279195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MX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7 ¿Cuál de las siguientes afirmaciones es incorrecta sobre el gran árbol del sueño de Nabucodonosor?</a:t>
            </a:r>
          </a:p>
        </p:txBody>
      </p:sp>
      <p:sp>
        <p:nvSpPr>
          <p:cNvPr id="4" name="Subtítulo 2">
            <a:extLst>
              <a:ext uri="{FF2B5EF4-FFF2-40B4-BE49-F238E27FC236}">
                <a16:creationId xmlns:a16="http://schemas.microsoft.com/office/drawing/2014/main" id="{311A193E-1B69-4EA7-92F1-17A3DEB49701}"/>
              </a:ext>
            </a:extLst>
          </p:cNvPr>
          <p:cNvSpPr txBox="1">
            <a:spLocks/>
          </p:cNvSpPr>
          <p:nvPr/>
        </p:nvSpPr>
        <p:spPr>
          <a:xfrm>
            <a:off x="8940800" y="2253673"/>
            <a:ext cx="3058942" cy="3556285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None/>
              <a:defRPr sz="2200" kern="1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es-MX" sz="2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a) Espanto a los animales que pendían de el</a:t>
            </a:r>
          </a:p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es-MX" sz="2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b) sus raíces estaban atadas con cadenas de hierro y plata</a:t>
            </a:r>
          </a:p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es-MX" sz="2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c) su fruto estaba disperso</a:t>
            </a:r>
          </a:p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es-MX" sz="2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d) fue cortado por un ser sobrenatural</a:t>
            </a:r>
            <a:endParaRPr lang="pt-BR" sz="24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09012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F61F2C-FC4A-4FD4-8269-955D7660316C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338328" y="383572"/>
            <a:ext cx="7315200" cy="9144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 algn="ctr"/>
            <a:r>
              <a:rPr lang="pt-BR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DANIEL Y APOCALIPSIS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E24464F-2904-427C-8D99-81FA2DA67BA5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338327" y="1927045"/>
            <a:ext cx="8200761" cy="2279195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MX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8 ¿Para cuántos invitados estaba dando un banquete el rey de Babilonia cuando fue sorprendido por una mano misteriosa?</a:t>
            </a:r>
            <a:endParaRPr lang="pt-BR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Subtítulo 2">
            <a:extLst>
              <a:ext uri="{FF2B5EF4-FFF2-40B4-BE49-F238E27FC236}">
                <a16:creationId xmlns:a16="http://schemas.microsoft.com/office/drawing/2014/main" id="{311A193E-1B69-4EA7-92F1-17A3DEB49701}"/>
              </a:ext>
            </a:extLst>
          </p:cNvPr>
          <p:cNvSpPr txBox="1">
            <a:spLocks/>
          </p:cNvSpPr>
          <p:nvPr/>
        </p:nvSpPr>
        <p:spPr>
          <a:xfrm>
            <a:off x="6096000" y="2947068"/>
            <a:ext cx="5347364" cy="246899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None/>
              <a:defRPr sz="2200" kern="1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pt-BR" sz="2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a) 100</a:t>
            </a:r>
          </a:p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pt-BR" sz="2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b) 500</a:t>
            </a:r>
          </a:p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pt-BR" sz="2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c) 1.000</a:t>
            </a:r>
          </a:p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pt-BR" sz="2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d) 10.000</a:t>
            </a:r>
            <a:endParaRPr lang="pt-BR" sz="36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124774"/>
      </p:ext>
    </p:extLst>
  </p:cSld>
  <p:clrMapOvr>
    <a:masterClrMapping/>
  </p:clrMapOvr>
</p:sld>
</file>

<file path=ppt/theme/theme1.xml><?xml version="1.0" encoding="utf-8"?>
<a:theme xmlns:a="http://schemas.openxmlformats.org/drawingml/2006/main" name="Quadro">
  <a:themeElements>
    <a:clrScheme name="Frame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18A1B607-7BAE-46D6-8090-545AC7BDD739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176</TotalTime>
  <Words>1672</Words>
  <Application>Microsoft Office PowerPoint</Application>
  <PresentationFormat>Panorámica</PresentationFormat>
  <Paragraphs>256</Paragraphs>
  <Slides>38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38</vt:i4>
      </vt:variant>
    </vt:vector>
  </HeadingPairs>
  <TitlesOfParts>
    <vt:vector size="43" baseType="lpstr">
      <vt:lpstr>Calibri</vt:lpstr>
      <vt:lpstr>Corbel</vt:lpstr>
      <vt:lpstr>Montserrat</vt:lpstr>
      <vt:lpstr>Wingdings 2</vt:lpstr>
      <vt:lpstr>Quadro</vt:lpstr>
      <vt:lpstr>DANIEL Y APOCALIPSIS</vt:lpstr>
      <vt:lpstr>DANIEL Y APOCALIPSIS</vt:lpstr>
      <vt:lpstr>DANIEL Y APOCALIPSIS</vt:lpstr>
      <vt:lpstr>DANIEL Y APOCALIPSIS</vt:lpstr>
      <vt:lpstr>DANIEL Y APOCALIPSIS</vt:lpstr>
      <vt:lpstr>DANIEL Y APOCALIPSIS</vt:lpstr>
      <vt:lpstr>DANIEL Y APOCALIPSIS</vt:lpstr>
      <vt:lpstr>DANIEL Y APOCALIPSIS</vt:lpstr>
      <vt:lpstr>DANIEL Y APOCALIPSIS</vt:lpstr>
      <vt:lpstr>DANIEL Y APOCALIPSIS</vt:lpstr>
      <vt:lpstr>DANIEL Y APOCALIPSIS</vt:lpstr>
      <vt:lpstr>DANIEL Y APOCALIPSIS</vt:lpstr>
      <vt:lpstr>DANIEL Y APOCALIPSIS</vt:lpstr>
      <vt:lpstr>DANIEL Y APOCALIPSIS</vt:lpstr>
      <vt:lpstr>DANIEL Y APOCALIPSIS</vt:lpstr>
      <vt:lpstr>DANIEL Y APOCALIPSIS</vt:lpstr>
      <vt:lpstr>DANIEL Y APOCALIPSIS</vt:lpstr>
      <vt:lpstr>DANIEL Y APOCALIPSIS</vt:lpstr>
      <vt:lpstr>DANIEL Y APOCALIPSIS</vt:lpstr>
      <vt:lpstr>DANIEL Y APOCALIPSIS</vt:lpstr>
      <vt:lpstr>DANIEL Y APOCALIPSIS</vt:lpstr>
      <vt:lpstr>DANIEL Y APOCALIPSIS</vt:lpstr>
      <vt:lpstr>DANIEL Y APOCALIPSIS</vt:lpstr>
      <vt:lpstr>DANIEL Y APOCALIPSIS</vt:lpstr>
      <vt:lpstr>DANIEL Y APOCALIPSIS</vt:lpstr>
      <vt:lpstr>DANIEL Y APOCALIPSIS</vt:lpstr>
      <vt:lpstr>DANIEL Y APOCALIPSIS</vt:lpstr>
      <vt:lpstr>DANIEL Y APOCALIPSIS</vt:lpstr>
      <vt:lpstr>DANIEL Y APOCALIPSIS</vt:lpstr>
      <vt:lpstr>DANIEL Y APOCALIPSIS</vt:lpstr>
      <vt:lpstr>DANIEL Y APOCALIPSIS</vt:lpstr>
      <vt:lpstr>DANIEL Y APOCALIPSIS</vt:lpstr>
      <vt:lpstr>DANIEL Y APOCALIPSIS</vt:lpstr>
      <vt:lpstr>DANIEL Y APOCALIPSIS</vt:lpstr>
      <vt:lpstr>DANIEL Y APOCALIPSIS</vt:lpstr>
      <vt:lpstr>DANIEL Y APOCALIPSIS</vt:lpstr>
      <vt:lpstr>DANIEL Y APOCALIPSIS</vt:lpstr>
      <vt:lpstr>RESPUESTAS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DANIEL E APOCALIPSE</dc:title>
  <dc:creator>Rogerio Sena</dc:creator>
  <cp:lastModifiedBy>DIEGO ANDRES CASTILLA LAZARO</cp:lastModifiedBy>
  <cp:revision>6</cp:revision>
  <dcterms:created xsi:type="dcterms:W3CDTF">2021-10-12T12:38:54Z</dcterms:created>
  <dcterms:modified xsi:type="dcterms:W3CDTF">2022-01-18T16:39:54Z</dcterms:modified>
</cp:coreProperties>
</file>