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1"/>
  </p:sldMasterIdLst>
  <p:notesMasterIdLst>
    <p:notesMasterId r:id="rId18"/>
  </p:notesMasterIdLst>
  <p:sldIdLst>
    <p:sldId id="256" r:id="rId2"/>
    <p:sldId id="290" r:id="rId3"/>
    <p:sldId id="300" r:id="rId4"/>
    <p:sldId id="277" r:id="rId5"/>
    <p:sldId id="301" r:id="rId6"/>
    <p:sldId id="302" r:id="rId7"/>
    <p:sldId id="303" r:id="rId8"/>
    <p:sldId id="295" r:id="rId9"/>
    <p:sldId id="278" r:id="rId10"/>
    <p:sldId id="304" r:id="rId11"/>
    <p:sldId id="305" r:id="rId12"/>
    <p:sldId id="306" r:id="rId13"/>
    <p:sldId id="307" r:id="rId14"/>
    <p:sldId id="308" r:id="rId15"/>
    <p:sldId id="309" r:id="rId16"/>
    <p:sldId id="276" r:id="rId1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80808"/>
    <a:srgbClr val="72B88E"/>
    <a:srgbClr val="F8F8F8"/>
    <a:srgbClr val="E9DA4F"/>
    <a:srgbClr val="95BCDB"/>
    <a:srgbClr val="B3D1E3"/>
    <a:srgbClr val="B8DBEA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17" autoAdjust="0"/>
    <p:restoredTop sz="94713" autoAdjust="0"/>
  </p:normalViewPr>
  <p:slideViewPr>
    <p:cSldViewPr>
      <p:cViewPr>
        <p:scale>
          <a:sx n="66" d="100"/>
          <a:sy n="66" d="100"/>
        </p:scale>
        <p:origin x="-1668" y="-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H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B6304A-C63B-4265-BA08-C2636EBB0E69}" type="datetimeFigureOut">
              <a:rPr lang="es-HN" smtClean="0"/>
              <a:pPr/>
              <a:t>06/08/2013</a:t>
            </a:fld>
            <a:endParaRPr lang="es-H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H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H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H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D6172D-2C08-4C27-98BA-8A75788F565B}" type="slidenum">
              <a:rPr lang="es-HN" smtClean="0"/>
              <a:pPr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3202638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H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D6172D-2C08-4C27-98BA-8A75788F565B}" type="slidenum">
              <a:rPr lang="es-HN" smtClean="0"/>
              <a:pPr/>
              <a:t>1</a:t>
            </a:fld>
            <a:endParaRPr lang="es-HN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H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7A1C04-0435-419D-BA41-B1D6DA6707BF}" type="slidenum">
              <a:rPr lang="es-HN" smtClean="0"/>
              <a:pPr/>
              <a:t>10</a:t>
            </a:fld>
            <a:endParaRPr lang="es-HN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H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D6172D-2C08-4C27-98BA-8A75788F565B}" type="slidenum">
              <a:rPr lang="es-HN" smtClean="0"/>
              <a:pPr/>
              <a:t>11</a:t>
            </a:fld>
            <a:endParaRPr lang="es-HN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H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D6172D-2C08-4C27-98BA-8A75788F565B}" type="slidenum">
              <a:rPr lang="es-HN" smtClean="0"/>
              <a:pPr/>
              <a:t>12</a:t>
            </a:fld>
            <a:endParaRPr lang="es-HN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H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D6172D-2C08-4C27-98BA-8A75788F565B}" type="slidenum">
              <a:rPr lang="es-HN" smtClean="0"/>
              <a:pPr/>
              <a:t>13</a:t>
            </a:fld>
            <a:endParaRPr lang="es-HN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H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D6172D-2C08-4C27-98BA-8A75788F565B}" type="slidenum">
              <a:rPr lang="es-HN" smtClean="0"/>
              <a:pPr/>
              <a:t>14</a:t>
            </a:fld>
            <a:endParaRPr lang="es-HN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H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D6172D-2C08-4C27-98BA-8A75788F565B}" type="slidenum">
              <a:rPr lang="es-HN" smtClean="0"/>
              <a:pPr/>
              <a:t>15</a:t>
            </a:fld>
            <a:endParaRPr lang="es-HN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H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D6172D-2C08-4C27-98BA-8A75788F565B}" type="slidenum">
              <a:rPr lang="es-HN" smtClean="0"/>
              <a:pPr/>
              <a:t>16</a:t>
            </a:fld>
            <a:endParaRPr lang="es-H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H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D6172D-2C08-4C27-98BA-8A75788F565B}" type="slidenum">
              <a:rPr lang="es-HN" smtClean="0"/>
              <a:pPr/>
              <a:t>2</a:t>
            </a:fld>
            <a:endParaRPr lang="es-H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H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D6172D-2C08-4C27-98BA-8A75788F565B}" type="slidenum">
              <a:rPr lang="es-HN" smtClean="0"/>
              <a:pPr/>
              <a:t>3</a:t>
            </a:fld>
            <a:endParaRPr lang="es-HN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H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D6172D-2C08-4C27-98BA-8A75788F565B}" type="slidenum">
              <a:rPr lang="es-HN" smtClean="0"/>
              <a:pPr/>
              <a:t>4</a:t>
            </a:fld>
            <a:endParaRPr lang="es-HN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H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D6172D-2C08-4C27-98BA-8A75788F565B}" type="slidenum">
              <a:rPr lang="es-HN" smtClean="0"/>
              <a:pPr/>
              <a:t>5</a:t>
            </a:fld>
            <a:endParaRPr lang="es-HN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H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D6172D-2C08-4C27-98BA-8A75788F565B}" type="slidenum">
              <a:rPr lang="es-HN" smtClean="0"/>
              <a:pPr/>
              <a:t>6</a:t>
            </a:fld>
            <a:endParaRPr lang="es-HN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H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D6172D-2C08-4C27-98BA-8A75788F565B}" type="slidenum">
              <a:rPr lang="es-HN" smtClean="0"/>
              <a:pPr/>
              <a:t>7</a:t>
            </a:fld>
            <a:endParaRPr lang="es-HN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H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D6172D-2C08-4C27-98BA-8A75788F565B}" type="slidenum">
              <a:rPr lang="es-HN" smtClean="0"/>
              <a:pPr/>
              <a:t>8</a:t>
            </a:fld>
            <a:endParaRPr lang="es-HN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H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D6172D-2C08-4C27-98BA-8A75788F565B}" type="slidenum">
              <a:rPr lang="es-HN" smtClean="0"/>
              <a:pPr/>
              <a:t>9</a:t>
            </a:fld>
            <a:endParaRPr lang="es-H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gray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Freeform 2"/>
          <p:cNvSpPr>
            <a:spLocks/>
          </p:cNvSpPr>
          <p:nvPr/>
        </p:nvSpPr>
        <p:spPr bwMode="gray">
          <a:xfrm>
            <a:off x="34925" y="44450"/>
            <a:ext cx="9153525" cy="4429125"/>
          </a:xfrm>
          <a:custGeom>
            <a:avLst/>
            <a:gdLst/>
            <a:ahLst/>
            <a:cxnLst>
              <a:cxn ang="0">
                <a:pos x="1554" y="644"/>
              </a:cxn>
              <a:cxn ang="0">
                <a:pos x="3604" y="817"/>
              </a:cxn>
              <a:cxn ang="0">
                <a:pos x="4674" y="1271"/>
              </a:cxn>
              <a:cxn ang="0">
                <a:pos x="5441" y="1944"/>
              </a:cxn>
              <a:cxn ang="0">
                <a:pos x="5709" y="2282"/>
              </a:cxn>
              <a:cxn ang="0">
                <a:pos x="5744" y="2410"/>
              </a:cxn>
              <a:cxn ang="0">
                <a:pos x="5722" y="0"/>
              </a:cxn>
              <a:cxn ang="0">
                <a:pos x="0" y="0"/>
              </a:cxn>
              <a:cxn ang="0">
                <a:pos x="0" y="1043"/>
              </a:cxn>
              <a:cxn ang="0">
                <a:pos x="683" y="798"/>
              </a:cxn>
              <a:cxn ang="0">
                <a:pos x="1361" y="663"/>
              </a:cxn>
            </a:cxnLst>
            <a:rect l="0" t="0" r="r" b="b"/>
            <a:pathLst>
              <a:path w="5760" h="2790">
                <a:moveTo>
                  <a:pt x="1554" y="644"/>
                </a:moveTo>
                <a:cubicBezTo>
                  <a:pt x="2547" y="580"/>
                  <a:pt x="3078" y="689"/>
                  <a:pt x="3604" y="817"/>
                </a:cubicBezTo>
                <a:cubicBezTo>
                  <a:pt x="4129" y="945"/>
                  <a:pt x="4368" y="1083"/>
                  <a:pt x="4674" y="1271"/>
                </a:cubicBezTo>
                <a:cubicBezTo>
                  <a:pt x="4980" y="1459"/>
                  <a:pt x="5263" y="1745"/>
                  <a:pt x="5441" y="1944"/>
                </a:cubicBezTo>
                <a:cubicBezTo>
                  <a:pt x="5618" y="2143"/>
                  <a:pt x="5658" y="2204"/>
                  <a:pt x="5709" y="2282"/>
                </a:cubicBezTo>
                <a:cubicBezTo>
                  <a:pt x="5760" y="2360"/>
                  <a:pt x="5742" y="2790"/>
                  <a:pt x="5744" y="2410"/>
                </a:cubicBezTo>
                <a:lnTo>
                  <a:pt x="5722" y="0"/>
                </a:lnTo>
                <a:lnTo>
                  <a:pt x="0" y="0"/>
                </a:lnTo>
                <a:lnTo>
                  <a:pt x="0" y="1043"/>
                </a:lnTo>
                <a:cubicBezTo>
                  <a:pt x="0" y="1043"/>
                  <a:pt x="455" y="861"/>
                  <a:pt x="683" y="798"/>
                </a:cubicBezTo>
                <a:cubicBezTo>
                  <a:pt x="907" y="736"/>
                  <a:pt x="1252" y="682"/>
                  <a:pt x="1361" y="663"/>
                </a:cubicBezTo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tx2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s-HN"/>
          </a:p>
        </p:txBody>
      </p:sp>
      <p:grpSp>
        <p:nvGrpSpPr>
          <p:cNvPr id="146435" name="Group 3"/>
          <p:cNvGrpSpPr>
            <a:grpSpLocks/>
          </p:cNvGrpSpPr>
          <p:nvPr/>
        </p:nvGrpSpPr>
        <p:grpSpPr bwMode="auto">
          <a:xfrm>
            <a:off x="-3175" y="0"/>
            <a:ext cx="9142413" cy="6858000"/>
            <a:chOff x="-3" y="0"/>
            <a:chExt cx="8063" cy="6048"/>
          </a:xfrm>
        </p:grpSpPr>
        <p:sp>
          <p:nvSpPr>
            <p:cNvPr id="146436" name="AutoShape 4"/>
            <p:cNvSpPr>
              <a:spLocks noChangeArrowheads="1"/>
            </p:cNvSpPr>
            <p:nvPr/>
          </p:nvSpPr>
          <p:spPr bwMode="gray">
            <a:xfrm>
              <a:off x="20" y="22"/>
              <a:ext cx="8021" cy="5999"/>
            </a:xfrm>
            <a:prstGeom prst="roundRect">
              <a:avLst>
                <a:gd name="adj" fmla="val 6227"/>
              </a:avLst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HN"/>
            </a:p>
          </p:txBody>
        </p:sp>
        <p:sp>
          <p:nvSpPr>
            <p:cNvPr id="146437" name="Freeform 5"/>
            <p:cNvSpPr>
              <a:spLocks/>
            </p:cNvSpPr>
            <p:nvPr/>
          </p:nvSpPr>
          <p:spPr bwMode="gray">
            <a:xfrm>
              <a:off x="2" y="8"/>
              <a:ext cx="403" cy="395"/>
            </a:xfrm>
            <a:custGeom>
              <a:avLst/>
              <a:gdLst/>
              <a:ahLst/>
              <a:cxnLst>
                <a:cxn ang="0">
                  <a:pos x="3" y="395"/>
                </a:cxn>
                <a:cxn ang="0">
                  <a:pos x="74" y="216"/>
                </a:cxn>
                <a:cxn ang="0">
                  <a:pos x="231" y="50"/>
                </a:cxn>
                <a:cxn ang="0">
                  <a:pos x="403" y="0"/>
                </a:cxn>
                <a:cxn ang="0">
                  <a:pos x="0" y="0"/>
                </a:cxn>
              </a:cxnLst>
              <a:rect l="0" t="0" r="r" b="b"/>
              <a:pathLst>
                <a:path w="403" h="395">
                  <a:moveTo>
                    <a:pt x="3" y="395"/>
                  </a:moveTo>
                  <a:lnTo>
                    <a:pt x="74" y="216"/>
                  </a:lnTo>
                  <a:lnTo>
                    <a:pt x="231" y="50"/>
                  </a:lnTo>
                  <a:lnTo>
                    <a:pt x="403" y="0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HN"/>
            </a:p>
          </p:txBody>
        </p:sp>
        <p:sp>
          <p:nvSpPr>
            <p:cNvPr id="146438" name="Freeform 6"/>
            <p:cNvSpPr>
              <a:spLocks/>
            </p:cNvSpPr>
            <p:nvPr/>
          </p:nvSpPr>
          <p:spPr bwMode="gray">
            <a:xfrm>
              <a:off x="-3" y="5575"/>
              <a:ext cx="391" cy="473"/>
            </a:xfrm>
            <a:custGeom>
              <a:avLst/>
              <a:gdLst/>
              <a:ahLst/>
              <a:cxnLst>
                <a:cxn ang="0">
                  <a:pos x="391" y="473"/>
                </a:cxn>
                <a:cxn ang="0">
                  <a:pos x="151" y="353"/>
                </a:cxn>
                <a:cxn ang="0">
                  <a:pos x="42" y="201"/>
                </a:cxn>
                <a:cxn ang="0">
                  <a:pos x="0" y="0"/>
                </a:cxn>
                <a:cxn ang="0">
                  <a:pos x="1" y="470"/>
                </a:cxn>
              </a:cxnLst>
              <a:rect l="0" t="0" r="r" b="b"/>
              <a:pathLst>
                <a:path w="391" h="473">
                  <a:moveTo>
                    <a:pt x="391" y="473"/>
                  </a:moveTo>
                  <a:lnTo>
                    <a:pt x="151" y="353"/>
                  </a:lnTo>
                  <a:lnTo>
                    <a:pt x="42" y="201"/>
                  </a:lnTo>
                  <a:lnTo>
                    <a:pt x="0" y="0"/>
                  </a:lnTo>
                  <a:lnTo>
                    <a:pt x="1" y="470"/>
                  </a:ln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HN"/>
            </a:p>
          </p:txBody>
        </p:sp>
        <p:sp>
          <p:nvSpPr>
            <p:cNvPr id="146439" name="Freeform 7"/>
            <p:cNvSpPr>
              <a:spLocks/>
            </p:cNvSpPr>
            <p:nvPr/>
          </p:nvSpPr>
          <p:spPr bwMode="gray">
            <a:xfrm>
              <a:off x="7706" y="5636"/>
              <a:ext cx="354" cy="406"/>
            </a:xfrm>
            <a:custGeom>
              <a:avLst/>
              <a:gdLst/>
              <a:ahLst/>
              <a:cxnLst>
                <a:cxn ang="0">
                  <a:pos x="229" y="0"/>
                </a:cxn>
                <a:cxn ang="0">
                  <a:pos x="164" y="144"/>
                </a:cxn>
                <a:cxn ang="0">
                  <a:pos x="98" y="253"/>
                </a:cxn>
                <a:cxn ang="0">
                  <a:pos x="0" y="290"/>
                </a:cxn>
                <a:cxn ang="0">
                  <a:pos x="232" y="287"/>
                </a:cxn>
              </a:cxnLst>
              <a:rect l="0" t="0" r="r" b="b"/>
              <a:pathLst>
                <a:path w="232" h="290">
                  <a:moveTo>
                    <a:pt x="229" y="0"/>
                  </a:moveTo>
                  <a:lnTo>
                    <a:pt x="164" y="144"/>
                  </a:lnTo>
                  <a:lnTo>
                    <a:pt x="98" y="253"/>
                  </a:lnTo>
                  <a:lnTo>
                    <a:pt x="0" y="290"/>
                  </a:lnTo>
                  <a:lnTo>
                    <a:pt x="232" y="287"/>
                  </a:lnTo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s-HN"/>
            </a:p>
          </p:txBody>
        </p:sp>
        <p:sp>
          <p:nvSpPr>
            <p:cNvPr id="146440" name="Freeform 8"/>
            <p:cNvSpPr>
              <a:spLocks/>
            </p:cNvSpPr>
            <p:nvPr/>
          </p:nvSpPr>
          <p:spPr bwMode="gray">
            <a:xfrm>
              <a:off x="7651" y="0"/>
              <a:ext cx="403" cy="4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21" y="96"/>
                </a:cxn>
                <a:cxn ang="0">
                  <a:pos x="353" y="231"/>
                </a:cxn>
                <a:cxn ang="0">
                  <a:pos x="403" y="403"/>
                </a:cxn>
                <a:cxn ang="0">
                  <a:pos x="403" y="0"/>
                </a:cxn>
              </a:cxnLst>
              <a:rect l="0" t="0" r="r" b="b"/>
              <a:pathLst>
                <a:path w="403" h="403">
                  <a:moveTo>
                    <a:pt x="0" y="0"/>
                  </a:moveTo>
                  <a:lnTo>
                    <a:pt x="221" y="96"/>
                  </a:lnTo>
                  <a:lnTo>
                    <a:pt x="353" y="231"/>
                  </a:lnTo>
                  <a:lnTo>
                    <a:pt x="403" y="403"/>
                  </a:lnTo>
                  <a:lnTo>
                    <a:pt x="403" y="0"/>
                  </a:ln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HN"/>
            </a:p>
          </p:txBody>
        </p:sp>
      </p:grpSp>
      <p:sp>
        <p:nvSpPr>
          <p:cNvPr id="146441" name="Oval 9"/>
          <p:cNvSpPr>
            <a:spLocks noChangeArrowheads="1"/>
          </p:cNvSpPr>
          <p:nvPr/>
        </p:nvSpPr>
        <p:spPr bwMode="gray">
          <a:xfrm>
            <a:off x="7667625" y="2349500"/>
            <a:ext cx="1223963" cy="1295400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5715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HN"/>
          </a:p>
        </p:txBody>
      </p:sp>
      <p:sp>
        <p:nvSpPr>
          <p:cNvPr id="146442" name="Oval 10"/>
          <p:cNvSpPr>
            <a:spLocks noChangeArrowheads="1"/>
          </p:cNvSpPr>
          <p:nvPr/>
        </p:nvSpPr>
        <p:spPr bwMode="gray">
          <a:xfrm>
            <a:off x="5508625" y="1125538"/>
            <a:ext cx="792163" cy="790575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HN"/>
          </a:p>
        </p:txBody>
      </p:sp>
      <p:sp>
        <p:nvSpPr>
          <p:cNvPr id="146443" name="Oval 11"/>
          <p:cNvSpPr>
            <a:spLocks noChangeArrowheads="1"/>
          </p:cNvSpPr>
          <p:nvPr/>
        </p:nvSpPr>
        <p:spPr bwMode="gray">
          <a:xfrm>
            <a:off x="2987675" y="836613"/>
            <a:ext cx="504825" cy="504825"/>
          </a:xfrm>
          <a:prstGeom prst="ellipse">
            <a:avLst/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HN"/>
          </a:p>
        </p:txBody>
      </p:sp>
      <p:sp>
        <p:nvSpPr>
          <p:cNvPr id="146444" name="Oval 12"/>
          <p:cNvSpPr>
            <a:spLocks noChangeArrowheads="1"/>
          </p:cNvSpPr>
          <p:nvPr/>
        </p:nvSpPr>
        <p:spPr bwMode="gray">
          <a:xfrm>
            <a:off x="971550" y="1196975"/>
            <a:ext cx="360363" cy="358775"/>
          </a:xfrm>
          <a:prstGeom prst="ellipse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HN"/>
          </a:p>
        </p:txBody>
      </p:sp>
      <p:sp>
        <p:nvSpPr>
          <p:cNvPr id="146445" name="Rectangle 13"/>
          <p:cNvSpPr>
            <a:spLocks noGrp="1" noChangeArrowheads="1"/>
          </p:cNvSpPr>
          <p:nvPr>
            <p:ph type="ctrTitle" sz="quarter"/>
          </p:nvPr>
        </p:nvSpPr>
        <p:spPr>
          <a:xfrm>
            <a:off x="1295400" y="2438400"/>
            <a:ext cx="6400800" cy="1470025"/>
          </a:xfrm>
        </p:spPr>
        <p:txBody>
          <a:bodyPr/>
          <a:lstStyle>
            <a:lvl1pPr algn="l"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6446" name="Rectangle 14"/>
          <p:cNvSpPr>
            <a:spLocks noGrp="1" noChangeArrowheads="1"/>
          </p:cNvSpPr>
          <p:nvPr>
            <p:ph type="subTitle" sz="quarter" idx="1"/>
          </p:nvPr>
        </p:nvSpPr>
        <p:spPr bwMode="white">
          <a:xfrm>
            <a:off x="1309688" y="3962400"/>
            <a:ext cx="6400800" cy="4572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180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46447" name="Rectangle 15"/>
          <p:cNvSpPr>
            <a:spLocks noGrp="1" noChangeArrowheads="1"/>
          </p:cNvSpPr>
          <p:nvPr>
            <p:ph type="dt" sz="quarter" idx="2"/>
          </p:nvPr>
        </p:nvSpPr>
        <p:spPr>
          <a:xfrm>
            <a:off x="457200" y="6477000"/>
            <a:ext cx="2133600" cy="244475"/>
          </a:xfrm>
        </p:spPr>
        <p:txBody>
          <a:bodyPr/>
          <a:lstStyle>
            <a:lvl1pPr>
              <a:defRPr sz="1400" b="0"/>
            </a:lvl1pPr>
          </a:lstStyle>
          <a:p>
            <a:endParaRPr lang="en-US"/>
          </a:p>
        </p:txBody>
      </p:sp>
      <p:sp>
        <p:nvSpPr>
          <p:cNvPr id="146448" name="Rectangle 16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477000"/>
            <a:ext cx="2895600" cy="244475"/>
          </a:xfrm>
        </p:spPr>
        <p:txBody>
          <a:bodyPr/>
          <a:lstStyle>
            <a:lvl1pPr algn="ctr">
              <a:defRPr sz="1400" b="0"/>
            </a:lvl1pPr>
          </a:lstStyle>
          <a:p>
            <a:endParaRPr lang="en-US"/>
          </a:p>
        </p:txBody>
      </p:sp>
      <p:sp>
        <p:nvSpPr>
          <p:cNvPr id="146449" name="Rectangle 1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477000"/>
            <a:ext cx="2133600" cy="244475"/>
          </a:xfrm>
        </p:spPr>
        <p:txBody>
          <a:bodyPr/>
          <a:lstStyle>
            <a:lvl1pPr>
              <a:defRPr sz="1400" b="0"/>
            </a:lvl1pPr>
          </a:lstStyle>
          <a:p>
            <a:fld id="{37DA2EC3-2CB6-4D43-A522-5D80D8CC30B5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H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H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38EACB-CB65-44E9-A502-5B18422370B1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17475"/>
            <a:ext cx="2057400" cy="62039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s-H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7475"/>
            <a:ext cx="6019800" cy="62039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H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A509F8-2336-46FC-9259-DB517D5202D7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7475"/>
            <a:ext cx="8229600" cy="4921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s-HN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219200"/>
            <a:ext cx="3962400" cy="51022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H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219200"/>
            <a:ext cx="3962400" cy="51022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H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521450"/>
            <a:ext cx="2133600" cy="20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91200" y="6521450"/>
            <a:ext cx="2895600" cy="20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267200" y="6521450"/>
            <a:ext cx="609600" cy="184150"/>
          </a:xfrm>
        </p:spPr>
        <p:txBody>
          <a:bodyPr/>
          <a:lstStyle>
            <a:lvl1pPr>
              <a:defRPr/>
            </a:lvl1pPr>
          </a:lstStyle>
          <a:p>
            <a:fld id="{E41AE571-1BFD-4DE9-B0AC-3F01CD20E1D7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H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H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4DE75E-B99E-4FF9-9DDB-BC4BCF65801B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s-H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4F4F30-EC70-476B-9567-6A6BAA131B34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H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19200"/>
            <a:ext cx="3962400" cy="5102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H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219200"/>
            <a:ext cx="3962400" cy="5102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H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A61C2A-7C6F-4780-8289-A077F7DE4872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s-H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H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H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4070D4-2D5A-461F-805C-60FC95E331B6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H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157A9E-96CF-4296-B6CC-F5CBEB5B9654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214E2A-67FC-467E-98AF-9FFFA93250A1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H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H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873875-D216-4F50-A841-993D0DDD6445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H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s-H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26222A-4812-4C35-9031-9C84FF8E8A33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Freeform 2"/>
          <p:cNvSpPr>
            <a:spLocks/>
          </p:cNvSpPr>
          <p:nvPr/>
        </p:nvSpPr>
        <p:spPr bwMode="gray">
          <a:xfrm>
            <a:off x="36513" y="80963"/>
            <a:ext cx="9077325" cy="1595437"/>
          </a:xfrm>
          <a:custGeom>
            <a:avLst/>
            <a:gdLst/>
            <a:ahLst/>
            <a:cxnLst>
              <a:cxn ang="0">
                <a:pos x="0" y="756"/>
              </a:cxn>
              <a:cxn ang="0">
                <a:pos x="576" y="560"/>
              </a:cxn>
              <a:cxn ang="0">
                <a:pos x="1403" y="390"/>
              </a:cxn>
              <a:cxn ang="0">
                <a:pos x="2452" y="314"/>
              </a:cxn>
              <a:cxn ang="0">
                <a:pos x="3102" y="326"/>
              </a:cxn>
              <a:cxn ang="0">
                <a:pos x="4043" y="434"/>
              </a:cxn>
              <a:cxn ang="0">
                <a:pos x="4944" y="668"/>
              </a:cxn>
              <a:cxn ang="0">
                <a:pos x="5691" y="971"/>
              </a:cxn>
              <a:cxn ang="0">
                <a:pos x="5718" y="19"/>
              </a:cxn>
              <a:cxn ang="0">
                <a:pos x="9" y="0"/>
              </a:cxn>
            </a:cxnLst>
            <a:rect l="0" t="0" r="r" b="b"/>
            <a:pathLst>
              <a:path w="5718" h="1005">
                <a:moveTo>
                  <a:pt x="0" y="756"/>
                </a:moveTo>
                <a:cubicBezTo>
                  <a:pt x="96" y="724"/>
                  <a:pt x="297" y="635"/>
                  <a:pt x="576" y="560"/>
                </a:cubicBezTo>
                <a:cubicBezTo>
                  <a:pt x="855" y="485"/>
                  <a:pt x="1037" y="442"/>
                  <a:pt x="1403" y="390"/>
                </a:cubicBezTo>
                <a:cubicBezTo>
                  <a:pt x="1769" y="337"/>
                  <a:pt x="2154" y="320"/>
                  <a:pt x="2452" y="314"/>
                </a:cubicBezTo>
                <a:lnTo>
                  <a:pt x="3102" y="326"/>
                </a:lnTo>
                <a:cubicBezTo>
                  <a:pt x="3367" y="346"/>
                  <a:pt x="3736" y="377"/>
                  <a:pt x="4043" y="434"/>
                </a:cubicBezTo>
                <a:cubicBezTo>
                  <a:pt x="4350" y="490"/>
                  <a:pt x="4669" y="578"/>
                  <a:pt x="4944" y="668"/>
                </a:cubicBezTo>
                <a:cubicBezTo>
                  <a:pt x="5219" y="757"/>
                  <a:pt x="5679" y="1005"/>
                  <a:pt x="5691" y="971"/>
                </a:cubicBezTo>
                <a:cubicBezTo>
                  <a:pt x="5695" y="964"/>
                  <a:pt x="5718" y="25"/>
                  <a:pt x="5718" y="19"/>
                </a:cubicBezTo>
                <a:cubicBezTo>
                  <a:pt x="5718" y="7"/>
                  <a:pt x="1198" y="4"/>
                  <a:pt x="9" y="0"/>
                </a:cubicBezTo>
              </a:path>
            </a:pathLst>
          </a:custGeom>
          <a:gradFill rotWithShape="1">
            <a:gsLst>
              <a:gs pos="0">
                <a:schemeClr val="tx2"/>
              </a:gs>
              <a:gs pos="100000">
                <a:schemeClr val="accent1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s-HN"/>
          </a:p>
        </p:txBody>
      </p:sp>
      <p:grpSp>
        <p:nvGrpSpPr>
          <p:cNvPr id="145411" name="Group 3"/>
          <p:cNvGrpSpPr>
            <a:grpSpLocks/>
          </p:cNvGrpSpPr>
          <p:nvPr/>
        </p:nvGrpSpPr>
        <p:grpSpPr bwMode="auto">
          <a:xfrm>
            <a:off x="-1588" y="0"/>
            <a:ext cx="9145588" cy="6858000"/>
            <a:chOff x="-1" y="0"/>
            <a:chExt cx="8065" cy="6048"/>
          </a:xfrm>
        </p:grpSpPr>
        <p:sp>
          <p:nvSpPr>
            <p:cNvPr id="145412" name="Freeform 4"/>
            <p:cNvSpPr>
              <a:spLocks/>
            </p:cNvSpPr>
            <p:nvPr/>
          </p:nvSpPr>
          <p:spPr bwMode="gray">
            <a:xfrm>
              <a:off x="-1" y="5629"/>
              <a:ext cx="389" cy="417"/>
            </a:xfrm>
            <a:custGeom>
              <a:avLst/>
              <a:gdLst/>
              <a:ahLst/>
              <a:cxnLst>
                <a:cxn ang="0">
                  <a:pos x="314" y="416"/>
                </a:cxn>
                <a:cxn ang="0">
                  <a:pos x="389" y="417"/>
                </a:cxn>
                <a:cxn ang="0">
                  <a:pos x="158" y="297"/>
                </a:cxn>
                <a:cxn ang="0">
                  <a:pos x="39" y="179"/>
                </a:cxn>
                <a:cxn ang="0">
                  <a:pos x="0" y="0"/>
                </a:cxn>
                <a:cxn ang="0">
                  <a:pos x="1" y="417"/>
                </a:cxn>
              </a:cxnLst>
              <a:rect l="0" t="0" r="r" b="b"/>
              <a:pathLst>
                <a:path w="389" h="417">
                  <a:moveTo>
                    <a:pt x="314" y="416"/>
                  </a:moveTo>
                  <a:lnTo>
                    <a:pt x="389" y="417"/>
                  </a:lnTo>
                  <a:lnTo>
                    <a:pt x="158" y="297"/>
                  </a:lnTo>
                  <a:lnTo>
                    <a:pt x="39" y="179"/>
                  </a:lnTo>
                  <a:lnTo>
                    <a:pt x="0" y="0"/>
                  </a:lnTo>
                  <a:lnTo>
                    <a:pt x="1" y="417"/>
                  </a:ln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HN"/>
            </a:p>
          </p:txBody>
        </p:sp>
        <p:sp>
          <p:nvSpPr>
            <p:cNvPr id="145413" name="Freeform 5"/>
            <p:cNvSpPr>
              <a:spLocks/>
            </p:cNvSpPr>
            <p:nvPr/>
          </p:nvSpPr>
          <p:spPr bwMode="gray">
            <a:xfrm>
              <a:off x="7701" y="5645"/>
              <a:ext cx="363" cy="403"/>
            </a:xfrm>
            <a:custGeom>
              <a:avLst/>
              <a:gdLst/>
              <a:ahLst/>
              <a:cxnLst>
                <a:cxn ang="0">
                  <a:pos x="229" y="0"/>
                </a:cxn>
                <a:cxn ang="0">
                  <a:pos x="164" y="144"/>
                </a:cxn>
                <a:cxn ang="0">
                  <a:pos x="98" y="253"/>
                </a:cxn>
                <a:cxn ang="0">
                  <a:pos x="0" y="290"/>
                </a:cxn>
                <a:cxn ang="0">
                  <a:pos x="232" y="287"/>
                </a:cxn>
              </a:cxnLst>
              <a:rect l="0" t="0" r="r" b="b"/>
              <a:pathLst>
                <a:path w="232" h="290">
                  <a:moveTo>
                    <a:pt x="229" y="0"/>
                  </a:moveTo>
                  <a:lnTo>
                    <a:pt x="164" y="144"/>
                  </a:lnTo>
                  <a:lnTo>
                    <a:pt x="98" y="253"/>
                  </a:lnTo>
                  <a:lnTo>
                    <a:pt x="0" y="290"/>
                  </a:lnTo>
                  <a:lnTo>
                    <a:pt x="232" y="287"/>
                  </a:lnTo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s-HN"/>
            </a:p>
          </p:txBody>
        </p:sp>
        <p:sp>
          <p:nvSpPr>
            <p:cNvPr id="145414" name="AutoShape 6"/>
            <p:cNvSpPr>
              <a:spLocks noChangeArrowheads="1"/>
            </p:cNvSpPr>
            <p:nvPr/>
          </p:nvSpPr>
          <p:spPr bwMode="gray">
            <a:xfrm>
              <a:off x="25" y="42"/>
              <a:ext cx="8012" cy="5985"/>
            </a:xfrm>
            <a:prstGeom prst="roundRect">
              <a:avLst>
                <a:gd name="adj" fmla="val 6227"/>
              </a:avLst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HN"/>
            </a:p>
          </p:txBody>
        </p:sp>
        <p:sp>
          <p:nvSpPr>
            <p:cNvPr id="145415" name="Freeform 7"/>
            <p:cNvSpPr>
              <a:spLocks/>
            </p:cNvSpPr>
            <p:nvPr/>
          </p:nvSpPr>
          <p:spPr bwMode="gray">
            <a:xfrm>
              <a:off x="-1" y="13"/>
              <a:ext cx="405" cy="441"/>
            </a:xfrm>
            <a:custGeom>
              <a:avLst/>
              <a:gdLst/>
              <a:ahLst/>
              <a:cxnLst>
                <a:cxn ang="0">
                  <a:pos x="2" y="441"/>
                </a:cxn>
                <a:cxn ang="0">
                  <a:pos x="107" y="175"/>
                </a:cxn>
                <a:cxn ang="0">
                  <a:pos x="387" y="0"/>
                </a:cxn>
                <a:cxn ang="0">
                  <a:pos x="1" y="0"/>
                </a:cxn>
              </a:cxnLst>
              <a:rect l="0" t="0" r="r" b="b"/>
              <a:pathLst>
                <a:path w="405" h="441">
                  <a:moveTo>
                    <a:pt x="2" y="441"/>
                  </a:moveTo>
                  <a:cubicBezTo>
                    <a:pt x="19" y="397"/>
                    <a:pt x="0" y="345"/>
                    <a:pt x="107" y="175"/>
                  </a:cubicBezTo>
                  <a:cubicBezTo>
                    <a:pt x="214" y="6"/>
                    <a:pt x="405" y="16"/>
                    <a:pt x="387" y="0"/>
                  </a:cubicBezTo>
                  <a:lnTo>
                    <a:pt x="1" y="0"/>
                  </a:ln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HN"/>
            </a:p>
          </p:txBody>
        </p:sp>
        <p:sp>
          <p:nvSpPr>
            <p:cNvPr id="145416" name="Freeform 8"/>
            <p:cNvSpPr>
              <a:spLocks/>
            </p:cNvSpPr>
            <p:nvPr/>
          </p:nvSpPr>
          <p:spPr bwMode="gray">
            <a:xfrm>
              <a:off x="7588" y="0"/>
              <a:ext cx="470" cy="483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342" y="150"/>
                </a:cxn>
                <a:cxn ang="0">
                  <a:pos x="470" y="461"/>
                </a:cxn>
                <a:cxn ang="0">
                  <a:pos x="470" y="0"/>
                </a:cxn>
              </a:cxnLst>
              <a:rect l="0" t="0" r="r" b="b"/>
              <a:pathLst>
                <a:path w="470" h="483">
                  <a:moveTo>
                    <a:pt x="0" y="4"/>
                  </a:moveTo>
                  <a:cubicBezTo>
                    <a:pt x="57" y="28"/>
                    <a:pt x="264" y="74"/>
                    <a:pt x="342" y="150"/>
                  </a:cubicBezTo>
                  <a:cubicBezTo>
                    <a:pt x="450" y="275"/>
                    <a:pt x="452" y="483"/>
                    <a:pt x="470" y="461"/>
                  </a:cubicBezTo>
                  <a:lnTo>
                    <a:pt x="470" y="0"/>
                  </a:ln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HN"/>
            </a:p>
          </p:txBody>
        </p:sp>
      </p:grpSp>
      <p:sp>
        <p:nvSpPr>
          <p:cNvPr id="145417" name="Line 9"/>
          <p:cNvSpPr>
            <a:spLocks noChangeShapeType="1"/>
          </p:cNvSpPr>
          <p:nvPr/>
        </p:nvSpPr>
        <p:spPr bwMode="gray">
          <a:xfrm>
            <a:off x="323850" y="6500813"/>
            <a:ext cx="85693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HN"/>
          </a:p>
        </p:txBody>
      </p:sp>
      <p:sp>
        <p:nvSpPr>
          <p:cNvPr id="145418" name="Oval 10"/>
          <p:cNvSpPr>
            <a:spLocks noChangeArrowheads="1"/>
          </p:cNvSpPr>
          <p:nvPr/>
        </p:nvSpPr>
        <p:spPr bwMode="gray">
          <a:xfrm>
            <a:off x="7019925" y="836613"/>
            <a:ext cx="360363" cy="358775"/>
          </a:xfrm>
          <a:prstGeom prst="ellipse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HN"/>
          </a:p>
        </p:txBody>
      </p:sp>
      <p:sp>
        <p:nvSpPr>
          <p:cNvPr id="145419" name="Oval 11"/>
          <p:cNvSpPr>
            <a:spLocks noChangeArrowheads="1"/>
          </p:cNvSpPr>
          <p:nvPr/>
        </p:nvSpPr>
        <p:spPr bwMode="gray">
          <a:xfrm>
            <a:off x="7667625" y="981075"/>
            <a:ext cx="431800" cy="431800"/>
          </a:xfrm>
          <a:prstGeom prst="ellipse">
            <a:avLst/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HN"/>
          </a:p>
        </p:txBody>
      </p:sp>
      <p:sp>
        <p:nvSpPr>
          <p:cNvPr id="145420" name="Oval 12"/>
          <p:cNvSpPr>
            <a:spLocks noChangeArrowheads="1"/>
          </p:cNvSpPr>
          <p:nvPr/>
        </p:nvSpPr>
        <p:spPr bwMode="gray">
          <a:xfrm>
            <a:off x="8315325" y="1196975"/>
            <a:ext cx="504825" cy="503238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HN"/>
          </a:p>
        </p:txBody>
      </p:sp>
      <p:sp>
        <p:nvSpPr>
          <p:cNvPr id="145421" name="Rectangle 13"/>
          <p:cNvSpPr>
            <a:spLocks noGrp="1" noChangeArrowheads="1"/>
          </p:cNvSpPr>
          <p:nvPr>
            <p:ph type="title"/>
          </p:nvPr>
        </p:nvSpPr>
        <p:spPr bwMode="white">
          <a:xfrm>
            <a:off x="457200" y="117475"/>
            <a:ext cx="822960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5422" name="Rectangle 1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219200"/>
            <a:ext cx="8077200" cy="510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5423" name="Rectangle 1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521450"/>
            <a:ext cx="21336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1"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145424" name="Rectangle 1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791200" y="6521450"/>
            <a:ext cx="28956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1"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145425" name="Rectangle 1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267200" y="6521450"/>
            <a:ext cx="60960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1"/>
            </a:lvl1pPr>
          </a:lstStyle>
          <a:p>
            <a:fld id="{633D99FF-1425-42C1-A259-4C238E34D726}" type="slidenum">
              <a:rPr lang="en-US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</p:sldLayoutIdLst>
  <p:timing>
    <p:tnLst>
      <p:par>
        <p:cTn id="1" dur="indefinite" restart="never" nodeType="tmRoot"/>
      </p:par>
    </p:tnLst>
  </p:timing>
  <p:hf sldNum="0"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v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s-H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gif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7.png"/><Relationship Id="rId7" Type="http://schemas.openxmlformats.org/officeDocument/2006/relationships/image" Target="../media/image21.png"/><Relationship Id="rId12" Type="http://schemas.openxmlformats.org/officeDocument/2006/relationships/image" Target="../media/image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25.jpeg"/><Relationship Id="rId5" Type="http://schemas.openxmlformats.org/officeDocument/2006/relationships/image" Target="../media/image20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gif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00100" y="1202280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HN" dirty="0" smtClean="0">
                <a:solidFill>
                  <a:schemeClr val="bg1"/>
                </a:solidFill>
              </a:rPr>
              <a:t>A</a:t>
            </a:r>
            <a:endParaRPr lang="es-HN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71802" y="928670"/>
            <a:ext cx="4286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HN" sz="2000" dirty="0" smtClean="0">
                <a:solidFill>
                  <a:schemeClr val="bg1"/>
                </a:solidFill>
              </a:rPr>
              <a:t>B</a:t>
            </a:r>
            <a:endParaRPr lang="es-HN" sz="20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15008" y="1214422"/>
            <a:ext cx="4286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HN" sz="3200" dirty="0" smtClean="0">
                <a:solidFill>
                  <a:schemeClr val="bg1"/>
                </a:solidFill>
              </a:rPr>
              <a:t>C</a:t>
            </a:r>
            <a:endParaRPr lang="es-HN" sz="3200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268316" y="2334870"/>
            <a:ext cx="1742785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8800" b="1" dirty="0" smtClean="0">
                <a:ln/>
                <a:solidFill>
                  <a:schemeClr val="accent3"/>
                </a:solidFill>
                <a:latin typeface="AdLib" pitchFamily="2" charset="0"/>
              </a:rPr>
              <a:t>ABC</a:t>
            </a:r>
            <a:endParaRPr lang="en-US" sz="8800" b="1" cap="none" spc="0" dirty="0">
              <a:ln/>
              <a:solidFill>
                <a:schemeClr val="accent3"/>
              </a:solidFill>
              <a:effectLst/>
              <a:latin typeface="AdLib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24290" y="3101548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HN" dirty="0" smtClean="0">
                <a:solidFill>
                  <a:schemeClr val="bg1"/>
                </a:solidFill>
              </a:rPr>
              <a:t>De los</a:t>
            </a:r>
            <a:endParaRPr lang="es-HN" dirty="0">
              <a:solidFill>
                <a:schemeClr val="bg1"/>
              </a:solidFill>
            </a:endParaRPr>
          </a:p>
        </p:txBody>
      </p:sp>
      <p:pic>
        <p:nvPicPr>
          <p:cNvPr id="15" name="Picture 14" descr="espiritu estudiand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214346" y="1084472"/>
            <a:ext cx="5286412" cy="5273758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2378296" y="3086805"/>
            <a:ext cx="537839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GT" sz="9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E9DA4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Freestyle Script" pitchFamily="66" charset="0"/>
              </a:rPr>
              <a:t>Grupos Pequeños</a:t>
            </a:r>
            <a:endParaRPr lang="en-US" sz="9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E9DA4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Freestyle Script" pitchFamily="66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14282" y="130710"/>
            <a:ext cx="40881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HN" sz="2000" b="1" dirty="0" smtClean="0">
                <a:solidFill>
                  <a:schemeClr val="bg1"/>
                </a:solidFill>
              </a:rPr>
              <a:t>SEMINARIOS DE SUPLEMENTO</a:t>
            </a:r>
            <a:endParaRPr lang="es-HN" sz="2000" b="1" dirty="0">
              <a:solidFill>
                <a:schemeClr val="bg1"/>
              </a:solidFill>
            </a:endParaRPr>
          </a:p>
        </p:txBody>
      </p:sp>
      <p:pic>
        <p:nvPicPr>
          <p:cNvPr id="17" name="Picture 3" descr="LOGO_GALA_1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7884368" y="5445224"/>
            <a:ext cx="991299" cy="1219200"/>
          </a:xfrm>
          <a:prstGeom prst="rect">
            <a:avLst/>
          </a:prstGeom>
          <a:noFill/>
          <a:ln>
            <a:noFill/>
          </a:ln>
          <a:effectLst>
            <a:outerShdw blurRad="50800" dist="139700" dir="264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20" name="Picture 9" descr="logoPC GALA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691814" y="2286024"/>
            <a:ext cx="1332768" cy="142872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 descr="espiritu estudiando 1 w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32" y="71414"/>
            <a:ext cx="4947305" cy="6381484"/>
          </a:xfrm>
          <a:prstGeom prst="rect">
            <a:avLst/>
          </a:prstGeom>
        </p:spPr>
      </p:pic>
      <p:sp>
        <p:nvSpPr>
          <p:cNvPr id="40992" name="Text Box 32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s-HN"/>
          </a:p>
        </p:txBody>
      </p:sp>
      <p:sp>
        <p:nvSpPr>
          <p:cNvPr id="32" name="Rounded Rectangle 31"/>
          <p:cNvSpPr/>
          <p:nvPr/>
        </p:nvSpPr>
        <p:spPr bwMode="auto">
          <a:xfrm>
            <a:off x="1357290" y="142852"/>
            <a:ext cx="5500726" cy="785818"/>
          </a:xfrm>
          <a:prstGeom prst="roundRect">
            <a:avLst/>
          </a:prstGeom>
          <a:ln>
            <a:headEnd type="none" w="med" len="med"/>
            <a:tailEnd type="none" w="med" len="med"/>
          </a:ln>
          <a:effectLst>
            <a:glow rad="139700">
              <a:schemeClr val="accent4">
                <a:satMod val="175000"/>
                <a:alpha val="40000"/>
              </a:schemeClr>
            </a:glow>
            <a:innerShdw blurRad="114300">
              <a:prstClr val="black"/>
            </a:inn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H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3" name="Rectangle 2"/>
          <p:cNvSpPr>
            <a:spLocks noGrp="1" noChangeArrowheads="1"/>
          </p:cNvSpPr>
          <p:nvPr>
            <p:ph type="title"/>
          </p:nvPr>
        </p:nvSpPr>
        <p:spPr>
          <a:xfrm>
            <a:off x="1500166" y="293669"/>
            <a:ext cx="5143536" cy="492125"/>
          </a:xfrm>
          <a:effectLst>
            <a:innerShdw blurRad="114300">
              <a:prstClr val="black"/>
            </a:innerShdw>
          </a:effectLst>
        </p:spPr>
        <p:txBody>
          <a:bodyPr/>
          <a:lstStyle/>
          <a:p>
            <a:r>
              <a:rPr lang="en-US" sz="2000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REUNIÓN SEMANAL DE LOS LÍDERES</a:t>
            </a:r>
            <a:endParaRPr lang="en-US" sz="2000" dirty="0"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5" name="Date Placeholder 3"/>
          <p:cNvSpPr txBox="1">
            <a:spLocks/>
          </p:cNvSpPr>
          <p:nvPr/>
        </p:nvSpPr>
        <p:spPr bwMode="auto">
          <a:xfrm>
            <a:off x="6886620" y="6592888"/>
            <a:ext cx="2614602" cy="193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Seminarios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de </a:t>
            </a:r>
            <a:r>
              <a:rPr kumimoji="0" lang="en-US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Suplemento</a:t>
            </a:r>
            <a:endParaRPr kumimoji="0" lang="en-US" sz="1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36" name="Footer Placeholder 4"/>
          <p:cNvSpPr txBox="1">
            <a:spLocks/>
          </p:cNvSpPr>
          <p:nvPr/>
        </p:nvSpPr>
        <p:spPr bwMode="auto">
          <a:xfrm>
            <a:off x="571472" y="6592912"/>
            <a:ext cx="3186106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ABC de los </a:t>
            </a:r>
            <a:r>
              <a:rPr kumimoji="0" lang="en-US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Grupos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</a:t>
            </a:r>
            <a:r>
              <a:rPr kumimoji="0" lang="en-US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Pequeños</a:t>
            </a:r>
            <a:endParaRPr kumimoji="0" lang="en-US" sz="1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pic>
        <p:nvPicPr>
          <p:cNvPr id="38" name="Picture 17" descr="G:\Multimedia 2007 Trabajos\Division Interamericana\LOG OF 3.png"/>
          <p:cNvPicPr>
            <a:picLocks noChangeAspect="1" noChangeArrowheads="1"/>
          </p:cNvPicPr>
          <p:nvPr/>
        </p:nvPicPr>
        <p:blipFill>
          <a:blip r:embed="rId4" cstate="print"/>
          <a:srcRect l="3030" t="13880" r="6061" b="24430"/>
          <a:stretch>
            <a:fillRect/>
          </a:stretch>
        </p:blipFill>
        <p:spPr bwMode="auto">
          <a:xfrm>
            <a:off x="71438" y="6143644"/>
            <a:ext cx="785786" cy="67353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9" name="Rectangle 38"/>
          <p:cNvSpPr/>
          <p:nvPr/>
        </p:nvSpPr>
        <p:spPr>
          <a:xfrm>
            <a:off x="3357554" y="1500174"/>
            <a:ext cx="507206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 eaLnBrk="1" hangingPunct="1">
              <a:buClr>
                <a:schemeClr val="folHlink"/>
              </a:buClr>
              <a:defRPr/>
            </a:pPr>
            <a:r>
              <a:rPr lang="es-ES" sz="2400" dirty="0">
                <a:latin typeface="Times New Roman" pitchFamily="18" charset="0"/>
                <a:cs typeface="Times New Roman" pitchFamily="18" charset="0"/>
              </a:rPr>
              <a:t>La vida de </a:t>
            </a:r>
            <a:r>
              <a:rPr lang="es-ES" sz="2400" dirty="0" smtClean="0">
                <a:latin typeface="Times New Roman" pitchFamily="18" charset="0"/>
                <a:cs typeface="Times New Roman" pitchFamily="18" charset="0"/>
              </a:rPr>
              <a:t>un GP </a:t>
            </a:r>
            <a:r>
              <a:rPr lang="es-ES" sz="2400" dirty="0">
                <a:latin typeface="Times New Roman" pitchFamily="18" charset="0"/>
                <a:cs typeface="Times New Roman" pitchFamily="18" charset="0"/>
              </a:rPr>
              <a:t>depende de la inspiración e instrucción dada a los líderes en la reunión semanal, dirigida por el pastor.</a:t>
            </a:r>
          </a:p>
        </p:txBody>
      </p:sp>
      <p:sp>
        <p:nvSpPr>
          <p:cNvPr id="40" name="Rectangle 39"/>
          <p:cNvSpPr/>
          <p:nvPr/>
        </p:nvSpPr>
        <p:spPr>
          <a:xfrm>
            <a:off x="4643470" y="3737622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lvl="1" eaLnBrk="1" hangingPunct="1">
              <a:buClr>
                <a:schemeClr val="folHlink"/>
              </a:buClr>
              <a:defRPr/>
            </a:pPr>
            <a:r>
              <a:rPr lang="es-E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Esas reuniones son de: </a:t>
            </a:r>
            <a:endParaRPr lang="es-E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AutoShape 6"/>
          <p:cNvSpPr>
            <a:spLocks noChangeArrowheads="1"/>
          </p:cNvSpPr>
          <p:nvPr/>
        </p:nvSpPr>
        <p:spPr bwMode="gray">
          <a:xfrm>
            <a:off x="5500726" y="4286256"/>
            <a:ext cx="2701636" cy="369332"/>
          </a:xfrm>
          <a:prstGeom prst="chevron">
            <a:avLst>
              <a:gd name="adj" fmla="val 100369"/>
            </a:avLst>
          </a:prstGeom>
          <a:gradFill flip="none" rotWithShape="1">
            <a:gsLst>
              <a:gs pos="53000">
                <a:srgbClr val="FFC000">
                  <a:alpha val="64000"/>
                </a:srgbClr>
              </a:gs>
              <a:gs pos="100000">
                <a:srgbClr val="FFC000">
                  <a:alpha val="200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38100">
            <a:noFill/>
            <a:miter lim="800000"/>
            <a:headEnd/>
            <a:tailEnd/>
          </a:ln>
          <a:effectLst>
            <a:outerShdw blurRad="1257300" dist="850900" dir="10740000" sx="93000" sy="93000" algn="ctr" rotWithShape="0">
              <a:srgbClr val="333333">
                <a:alpha val="11000"/>
              </a:srgbClr>
            </a:outerShdw>
          </a:effectLst>
          <a:scene3d>
            <a:camera prst="orthographicFront"/>
            <a:lightRig rig="threePt" dir="t"/>
          </a:scene3d>
          <a:sp3d extrusionH="76200" contourW="12700" prstMaterial="flat">
            <a:bevelB/>
            <a:extrusionClr>
              <a:srgbClr val="FFC000"/>
            </a:extrusionClr>
            <a:contourClr>
              <a:srgbClr val="F8F8F8"/>
            </a:contourClr>
          </a:sp3d>
        </p:spPr>
        <p:txBody>
          <a:bodyPr wrap="square" anchor="ctr">
            <a:spAutoFit/>
          </a:bodyPr>
          <a:lstStyle/>
          <a:p>
            <a:pPr algn="ctr"/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INSPIRACIÓN</a:t>
            </a:r>
            <a:endParaRPr lang="es-HN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3" name="AutoShape 6"/>
          <p:cNvSpPr>
            <a:spLocks noChangeArrowheads="1"/>
          </p:cNvSpPr>
          <p:nvPr/>
        </p:nvSpPr>
        <p:spPr bwMode="gray">
          <a:xfrm>
            <a:off x="5500726" y="4774180"/>
            <a:ext cx="2701636" cy="369332"/>
          </a:xfrm>
          <a:prstGeom prst="chevron">
            <a:avLst>
              <a:gd name="adj" fmla="val 100369"/>
            </a:avLst>
          </a:prstGeom>
          <a:gradFill flip="none" rotWithShape="1">
            <a:gsLst>
              <a:gs pos="53000">
                <a:schemeClr val="tx2">
                  <a:lumMod val="40000"/>
                  <a:lumOff val="60000"/>
                </a:schemeClr>
              </a:gs>
              <a:gs pos="100000">
                <a:srgbClr val="72B88E">
                  <a:alpha val="3100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38100">
            <a:noFill/>
            <a:miter lim="800000"/>
            <a:headEnd/>
            <a:tailEnd/>
          </a:ln>
          <a:effectLst>
            <a:outerShdw blurRad="1257300" dist="850900" dir="10740000" sx="93000" sy="93000" algn="ctr" rotWithShape="0">
              <a:srgbClr val="333333">
                <a:alpha val="11000"/>
              </a:srgbClr>
            </a:outerShdw>
          </a:effectLst>
          <a:scene3d>
            <a:camera prst="orthographicFront"/>
            <a:lightRig rig="threePt" dir="t"/>
          </a:scene3d>
          <a:sp3d extrusionH="76200" contourW="12700" prstMaterial="flat">
            <a:bevelB/>
            <a:extrusionClr>
              <a:srgbClr val="FFC000"/>
            </a:extrusionClr>
            <a:contourClr>
              <a:srgbClr val="F8F8F8"/>
            </a:contourClr>
          </a:sp3d>
        </p:spPr>
        <p:txBody>
          <a:bodyPr wrap="square" anchor="ctr">
            <a:spAutoFit/>
          </a:bodyPr>
          <a:lstStyle/>
          <a:p>
            <a:pPr algn="ctr"/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ORIENTACIÓN</a:t>
            </a:r>
            <a:endParaRPr lang="es-HN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4" name="AutoShape 6"/>
          <p:cNvSpPr>
            <a:spLocks noChangeArrowheads="1"/>
          </p:cNvSpPr>
          <p:nvPr/>
        </p:nvSpPr>
        <p:spPr bwMode="gray">
          <a:xfrm>
            <a:off x="5500726" y="5274246"/>
            <a:ext cx="2701636" cy="338554"/>
          </a:xfrm>
          <a:prstGeom prst="chevron">
            <a:avLst>
              <a:gd name="adj" fmla="val 100369"/>
            </a:avLst>
          </a:prstGeom>
          <a:gradFill flip="none" rotWithShape="1">
            <a:gsLst>
              <a:gs pos="53000">
                <a:schemeClr val="accent4">
                  <a:lumMod val="50000"/>
                  <a:lumOff val="50000"/>
                </a:schemeClr>
              </a:gs>
              <a:gs pos="100000">
                <a:srgbClr val="0070C0">
                  <a:alpha val="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38100">
            <a:noFill/>
            <a:miter lim="800000"/>
            <a:headEnd/>
            <a:tailEnd/>
          </a:ln>
          <a:effectLst>
            <a:outerShdw blurRad="1257300" dist="850900" dir="10740000" sx="93000" sy="93000" algn="ctr" rotWithShape="0">
              <a:srgbClr val="333333">
                <a:alpha val="11000"/>
              </a:srgbClr>
            </a:outerShdw>
          </a:effectLst>
          <a:scene3d>
            <a:camera prst="orthographicFront"/>
            <a:lightRig rig="threePt" dir="t"/>
          </a:scene3d>
          <a:sp3d extrusionH="76200" contourW="12700" prstMaterial="flat">
            <a:bevelB/>
            <a:extrusionClr>
              <a:srgbClr val="FFC000"/>
            </a:extrusionClr>
            <a:contourClr>
              <a:srgbClr val="F8F8F8"/>
            </a:contourClr>
          </a:sp3d>
        </p:spPr>
        <p:txBody>
          <a:bodyPr wrap="square" anchor="ctr">
            <a:spAutoFit/>
          </a:bodyPr>
          <a:lstStyle/>
          <a:p>
            <a:pPr algn="ctr"/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ENTRENAMIENTO</a:t>
            </a:r>
            <a:endParaRPr lang="es-HN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5" name="AutoShape 6"/>
          <p:cNvSpPr>
            <a:spLocks noChangeArrowheads="1"/>
          </p:cNvSpPr>
          <p:nvPr/>
        </p:nvSpPr>
        <p:spPr bwMode="gray">
          <a:xfrm>
            <a:off x="5500726" y="5733652"/>
            <a:ext cx="2701636" cy="338554"/>
          </a:xfrm>
          <a:prstGeom prst="chevron">
            <a:avLst>
              <a:gd name="adj" fmla="val 100369"/>
            </a:avLst>
          </a:prstGeom>
          <a:gradFill flip="none" rotWithShape="1">
            <a:gsLst>
              <a:gs pos="53000">
                <a:srgbClr val="FF0000">
                  <a:alpha val="44000"/>
                </a:srgbClr>
              </a:gs>
              <a:gs pos="100000">
                <a:srgbClr val="0070C0">
                  <a:alpha val="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38100">
            <a:noFill/>
            <a:miter lim="800000"/>
            <a:headEnd/>
            <a:tailEnd/>
          </a:ln>
          <a:effectLst>
            <a:outerShdw blurRad="1257300" dist="850900" dir="10740000" sx="93000" sy="93000" algn="ctr" rotWithShape="0">
              <a:srgbClr val="333333">
                <a:alpha val="11000"/>
              </a:srgbClr>
            </a:outerShdw>
          </a:effectLst>
          <a:scene3d>
            <a:camera prst="orthographicFront"/>
            <a:lightRig rig="threePt" dir="t"/>
          </a:scene3d>
          <a:sp3d extrusionH="76200" contourW="12700" prstMaterial="flat">
            <a:bevelB/>
            <a:extrusionClr>
              <a:srgbClr val="FFC000"/>
            </a:extrusionClr>
            <a:contourClr>
              <a:srgbClr val="F8F8F8"/>
            </a:contourClr>
          </a:sp3d>
        </p:spPr>
        <p:txBody>
          <a:bodyPr wrap="square" anchor="ctr">
            <a:spAutoFit/>
          </a:bodyPr>
          <a:lstStyle/>
          <a:p>
            <a:pPr algn="ctr"/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EVALUACIÓN</a:t>
            </a:r>
            <a:endParaRPr lang="es-HN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6" name="Picture 3" descr="LOGO_GALA_1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179512" y="188640"/>
            <a:ext cx="648071" cy="797063"/>
          </a:xfrm>
          <a:prstGeom prst="rect">
            <a:avLst/>
          </a:prstGeom>
          <a:noFill/>
          <a:ln>
            <a:noFill/>
          </a:ln>
          <a:effectLst>
            <a:outerShdw blurRad="50800" dist="139700" dir="264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0" decel="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900" decel="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9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900" decel="10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9" grpId="0"/>
      <p:bldP spid="40" grpId="0"/>
      <p:bldP spid="42" grpId="0" animBg="1"/>
      <p:bldP spid="43" grpId="0" animBg="1"/>
      <p:bldP spid="44" grpId="0" animBg="1"/>
      <p:bldP spid="4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 bwMode="auto">
          <a:xfrm>
            <a:off x="1357290" y="142852"/>
            <a:ext cx="5500726" cy="785818"/>
          </a:xfrm>
          <a:prstGeom prst="roundRect">
            <a:avLst/>
          </a:prstGeom>
          <a:ln>
            <a:headEnd type="none" w="med" len="med"/>
            <a:tailEnd type="none" w="med" len="med"/>
          </a:ln>
          <a:effectLst>
            <a:glow rad="139700">
              <a:schemeClr val="accent4">
                <a:satMod val="175000"/>
                <a:alpha val="40000"/>
              </a:schemeClr>
            </a:glow>
            <a:innerShdw blurRad="114300">
              <a:prstClr val="black"/>
            </a:inn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H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" name="Date Placeholder 3"/>
          <p:cNvSpPr txBox="1">
            <a:spLocks/>
          </p:cNvSpPr>
          <p:nvPr/>
        </p:nvSpPr>
        <p:spPr bwMode="auto">
          <a:xfrm>
            <a:off x="6886620" y="6592888"/>
            <a:ext cx="2614602" cy="193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Seminarios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de </a:t>
            </a:r>
            <a:r>
              <a:rPr kumimoji="0" lang="en-US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Suplemento</a:t>
            </a:r>
            <a:endParaRPr kumimoji="0" lang="en-US" sz="1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9" name="Footer Placeholder 4"/>
          <p:cNvSpPr txBox="1">
            <a:spLocks/>
          </p:cNvSpPr>
          <p:nvPr/>
        </p:nvSpPr>
        <p:spPr bwMode="auto">
          <a:xfrm>
            <a:off x="571472" y="6592912"/>
            <a:ext cx="3186106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ABC de los </a:t>
            </a:r>
            <a:r>
              <a:rPr kumimoji="0" lang="en-US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Grupos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</a:t>
            </a:r>
            <a:r>
              <a:rPr kumimoji="0" lang="en-US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Pequeños</a:t>
            </a:r>
            <a:endParaRPr kumimoji="0" lang="en-US" sz="1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pic>
        <p:nvPicPr>
          <p:cNvPr id="10" name="Picture 17" descr="G:\Multimedia 2007 Trabajos\Division Interamericana\LOG OF 3.png"/>
          <p:cNvPicPr>
            <a:picLocks noChangeAspect="1" noChangeArrowheads="1"/>
          </p:cNvPicPr>
          <p:nvPr/>
        </p:nvPicPr>
        <p:blipFill>
          <a:blip r:embed="rId3" cstate="print"/>
          <a:srcRect l="3030" t="13880" r="6061" b="24430"/>
          <a:stretch>
            <a:fillRect/>
          </a:stretch>
        </p:blipFill>
        <p:spPr bwMode="auto">
          <a:xfrm>
            <a:off x="71438" y="6143644"/>
            <a:ext cx="785786" cy="67353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1500166" y="142852"/>
            <a:ext cx="5143536" cy="492125"/>
          </a:xfrm>
          <a:effectLst>
            <a:innerShdw blurRad="114300">
              <a:prstClr val="black"/>
            </a:innerShdw>
          </a:effectLst>
        </p:spPr>
        <p:txBody>
          <a:bodyPr/>
          <a:lstStyle/>
          <a:p>
            <a:r>
              <a:rPr lang="en-US" sz="2000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DEBERES DE LOS DIRIGENTES</a:t>
            </a:r>
            <a:endParaRPr lang="en-US" sz="2000" dirty="0"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00430" y="428604"/>
            <a:ext cx="13244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Freestyle Script" pitchFamily="66" charset="0"/>
              </a:rPr>
              <a:t>De los GP</a:t>
            </a:r>
            <a:endParaRPr lang="es-HN" sz="3200" b="1" dirty="0">
              <a:solidFill>
                <a:schemeClr val="bg1"/>
              </a:solidFill>
              <a:latin typeface="Freestyle Script" pitchFamily="66" charset="0"/>
            </a:endParaRPr>
          </a:p>
        </p:txBody>
      </p:sp>
      <p:sp>
        <p:nvSpPr>
          <p:cNvPr id="13" name="AutoShape 3"/>
          <p:cNvSpPr>
            <a:spLocks noChangeArrowheads="1"/>
          </p:cNvSpPr>
          <p:nvPr/>
        </p:nvSpPr>
        <p:spPr bwMode="auto">
          <a:xfrm>
            <a:off x="4681550" y="4262446"/>
            <a:ext cx="1319210" cy="1524008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HN"/>
          </a:p>
        </p:txBody>
      </p:sp>
      <p:sp>
        <p:nvSpPr>
          <p:cNvPr id="14" name="AutoShape 4"/>
          <p:cNvSpPr>
            <a:spLocks noChangeArrowheads="1"/>
          </p:cNvSpPr>
          <p:nvPr/>
        </p:nvSpPr>
        <p:spPr bwMode="auto">
          <a:xfrm>
            <a:off x="3263902" y="4262446"/>
            <a:ext cx="1308098" cy="1524008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HN"/>
          </a:p>
        </p:txBody>
      </p:sp>
      <p:sp>
        <p:nvSpPr>
          <p:cNvPr id="15" name="AutoShape 5"/>
          <p:cNvSpPr>
            <a:spLocks noChangeArrowheads="1"/>
          </p:cNvSpPr>
          <p:nvPr/>
        </p:nvSpPr>
        <p:spPr bwMode="auto">
          <a:xfrm>
            <a:off x="1741479" y="4262446"/>
            <a:ext cx="1401761" cy="1524008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HN"/>
          </a:p>
        </p:txBody>
      </p:sp>
      <p:sp>
        <p:nvSpPr>
          <p:cNvPr id="16" name="AutoShape 6"/>
          <p:cNvSpPr>
            <a:spLocks noChangeArrowheads="1"/>
          </p:cNvSpPr>
          <p:nvPr/>
        </p:nvSpPr>
        <p:spPr bwMode="auto">
          <a:xfrm>
            <a:off x="285720" y="4267224"/>
            <a:ext cx="1357322" cy="1519230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HN"/>
          </a:p>
        </p:txBody>
      </p:sp>
      <p:sp>
        <p:nvSpPr>
          <p:cNvPr id="18" name="Rectangle 8"/>
          <p:cNvSpPr>
            <a:spLocks noChangeArrowheads="1"/>
          </p:cNvSpPr>
          <p:nvPr/>
        </p:nvSpPr>
        <p:spPr bwMode="gray">
          <a:xfrm rot="3419336">
            <a:off x="324606" y="3065638"/>
            <a:ext cx="924560" cy="859456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887400" prstMaterial="legacyMatte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es-HN"/>
          </a:p>
        </p:txBody>
      </p:sp>
      <p:grpSp>
        <p:nvGrpSpPr>
          <p:cNvPr id="19" name="Group 9"/>
          <p:cNvGrpSpPr>
            <a:grpSpLocks/>
          </p:cNvGrpSpPr>
          <p:nvPr/>
        </p:nvGrpSpPr>
        <p:grpSpPr bwMode="auto">
          <a:xfrm>
            <a:off x="1211498" y="3165166"/>
            <a:ext cx="796787" cy="132080"/>
            <a:chOff x="2003" y="3439"/>
            <a:chExt cx="468" cy="244"/>
          </a:xfrm>
        </p:grpSpPr>
        <p:sp>
          <p:nvSpPr>
            <p:cNvPr id="33" name="Oval 10"/>
            <p:cNvSpPr>
              <a:spLocks noChangeArrowheads="1"/>
            </p:cNvSpPr>
            <p:nvPr/>
          </p:nvSpPr>
          <p:spPr bwMode="gray">
            <a:xfrm>
              <a:off x="2003" y="3439"/>
              <a:ext cx="79" cy="242"/>
            </a:xfrm>
            <a:prstGeom prst="ellipse">
              <a:avLst/>
            </a:prstGeom>
            <a:gradFill rotWithShape="0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HN"/>
            </a:p>
          </p:txBody>
        </p:sp>
        <p:sp>
          <p:nvSpPr>
            <p:cNvPr id="34" name="Rectangle 11"/>
            <p:cNvSpPr>
              <a:spLocks noChangeArrowheads="1"/>
            </p:cNvSpPr>
            <p:nvPr/>
          </p:nvSpPr>
          <p:spPr bwMode="gray">
            <a:xfrm>
              <a:off x="2048" y="3441"/>
              <a:ext cx="388" cy="242"/>
            </a:xfrm>
            <a:prstGeom prst="rect">
              <a:avLst/>
            </a:prstGeom>
            <a:gradFill rotWithShape="0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HN"/>
            </a:p>
          </p:txBody>
        </p:sp>
        <p:sp>
          <p:nvSpPr>
            <p:cNvPr id="35" name="Oval 12"/>
            <p:cNvSpPr>
              <a:spLocks noChangeArrowheads="1"/>
            </p:cNvSpPr>
            <p:nvPr/>
          </p:nvSpPr>
          <p:spPr bwMode="gray">
            <a:xfrm>
              <a:off x="2400" y="3443"/>
              <a:ext cx="71" cy="234"/>
            </a:xfrm>
            <a:prstGeom prst="ellipse">
              <a:avLst/>
            </a:pr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HN"/>
            </a:p>
          </p:txBody>
        </p:sp>
        <p:sp>
          <p:nvSpPr>
            <p:cNvPr id="36" name="Oval 13"/>
            <p:cNvSpPr>
              <a:spLocks noChangeArrowheads="1"/>
            </p:cNvSpPr>
            <p:nvPr/>
          </p:nvSpPr>
          <p:spPr bwMode="gray">
            <a:xfrm>
              <a:off x="2438" y="3519"/>
              <a:ext cx="20" cy="69"/>
            </a:xfrm>
            <a:prstGeom prst="ellipse">
              <a:avLst/>
            </a:pr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HN"/>
            </a:p>
          </p:txBody>
        </p:sp>
      </p:grpSp>
      <p:sp>
        <p:nvSpPr>
          <p:cNvPr id="20" name="Rectangle 14"/>
          <p:cNvSpPr>
            <a:spLocks noChangeArrowheads="1"/>
          </p:cNvSpPr>
          <p:nvPr/>
        </p:nvSpPr>
        <p:spPr bwMode="gray">
          <a:xfrm rot="3419336">
            <a:off x="1797959" y="2999598"/>
            <a:ext cx="924560" cy="859456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887400" prstMaterial="legacyMatte">
            <a:bevelT w="13500" h="13500" prst="angle"/>
            <a:bevelB w="13500" h="13500" prst="angle"/>
            <a:extrusionClr>
              <a:schemeClr val="accent2"/>
            </a:extrusionClr>
          </a:sp3d>
        </p:spPr>
        <p:txBody>
          <a:bodyPr wrap="none" anchor="ctr">
            <a:flatTx/>
          </a:bodyPr>
          <a:lstStyle/>
          <a:p>
            <a:endParaRPr lang="es-HN"/>
          </a:p>
        </p:txBody>
      </p:sp>
      <p:grpSp>
        <p:nvGrpSpPr>
          <p:cNvPr id="21" name="Group 15"/>
          <p:cNvGrpSpPr>
            <a:grpSpLocks/>
          </p:cNvGrpSpPr>
          <p:nvPr/>
        </p:nvGrpSpPr>
        <p:grpSpPr bwMode="auto">
          <a:xfrm>
            <a:off x="2684851" y="3165166"/>
            <a:ext cx="796787" cy="132080"/>
            <a:chOff x="2003" y="3439"/>
            <a:chExt cx="468" cy="244"/>
          </a:xfrm>
        </p:grpSpPr>
        <p:sp>
          <p:nvSpPr>
            <p:cNvPr id="29" name="Oval 16"/>
            <p:cNvSpPr>
              <a:spLocks noChangeArrowheads="1"/>
            </p:cNvSpPr>
            <p:nvPr/>
          </p:nvSpPr>
          <p:spPr bwMode="gray">
            <a:xfrm>
              <a:off x="2003" y="3439"/>
              <a:ext cx="79" cy="242"/>
            </a:xfrm>
            <a:prstGeom prst="ellipse">
              <a:avLst/>
            </a:prstGeom>
            <a:gradFill rotWithShape="0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HN"/>
            </a:p>
          </p:txBody>
        </p:sp>
        <p:sp>
          <p:nvSpPr>
            <p:cNvPr id="30" name="Rectangle 17"/>
            <p:cNvSpPr>
              <a:spLocks noChangeArrowheads="1"/>
            </p:cNvSpPr>
            <p:nvPr/>
          </p:nvSpPr>
          <p:spPr bwMode="gray">
            <a:xfrm>
              <a:off x="2048" y="3441"/>
              <a:ext cx="388" cy="242"/>
            </a:xfrm>
            <a:prstGeom prst="rect">
              <a:avLst/>
            </a:prstGeom>
            <a:gradFill rotWithShape="0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HN"/>
            </a:p>
          </p:txBody>
        </p:sp>
        <p:sp>
          <p:nvSpPr>
            <p:cNvPr id="31" name="Oval 18"/>
            <p:cNvSpPr>
              <a:spLocks noChangeArrowheads="1"/>
            </p:cNvSpPr>
            <p:nvPr/>
          </p:nvSpPr>
          <p:spPr bwMode="gray">
            <a:xfrm>
              <a:off x="2400" y="3443"/>
              <a:ext cx="71" cy="234"/>
            </a:xfrm>
            <a:prstGeom prst="ellipse">
              <a:avLst/>
            </a:pr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HN"/>
            </a:p>
          </p:txBody>
        </p:sp>
        <p:sp>
          <p:nvSpPr>
            <p:cNvPr id="32" name="Oval 19"/>
            <p:cNvSpPr>
              <a:spLocks noChangeArrowheads="1"/>
            </p:cNvSpPr>
            <p:nvPr/>
          </p:nvSpPr>
          <p:spPr bwMode="gray">
            <a:xfrm>
              <a:off x="2438" y="3519"/>
              <a:ext cx="20" cy="69"/>
            </a:xfrm>
            <a:prstGeom prst="ellipse">
              <a:avLst/>
            </a:pr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HN"/>
            </a:p>
          </p:txBody>
        </p:sp>
      </p:grpSp>
      <p:sp>
        <p:nvSpPr>
          <p:cNvPr id="22" name="Rectangle 20"/>
          <p:cNvSpPr>
            <a:spLocks noChangeArrowheads="1"/>
          </p:cNvSpPr>
          <p:nvPr/>
        </p:nvSpPr>
        <p:spPr bwMode="gray">
          <a:xfrm rot="3419336">
            <a:off x="3209923" y="2999598"/>
            <a:ext cx="924560" cy="859456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887400" prstMaterial="legacyMatte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es-HN"/>
          </a:p>
        </p:txBody>
      </p:sp>
      <p:grpSp>
        <p:nvGrpSpPr>
          <p:cNvPr id="23" name="Group 21"/>
          <p:cNvGrpSpPr>
            <a:grpSpLocks/>
          </p:cNvGrpSpPr>
          <p:nvPr/>
        </p:nvGrpSpPr>
        <p:grpSpPr bwMode="auto">
          <a:xfrm>
            <a:off x="4169715" y="3165166"/>
            <a:ext cx="1044904" cy="132080"/>
            <a:chOff x="2003" y="3439"/>
            <a:chExt cx="468" cy="244"/>
          </a:xfrm>
        </p:grpSpPr>
        <p:sp>
          <p:nvSpPr>
            <p:cNvPr id="25" name="Oval 22"/>
            <p:cNvSpPr>
              <a:spLocks noChangeArrowheads="1"/>
            </p:cNvSpPr>
            <p:nvPr/>
          </p:nvSpPr>
          <p:spPr bwMode="gray">
            <a:xfrm>
              <a:off x="2003" y="3439"/>
              <a:ext cx="79" cy="242"/>
            </a:xfrm>
            <a:prstGeom prst="ellipse">
              <a:avLst/>
            </a:prstGeom>
            <a:gradFill rotWithShape="0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HN"/>
            </a:p>
          </p:txBody>
        </p:sp>
        <p:sp>
          <p:nvSpPr>
            <p:cNvPr id="26" name="Rectangle 23"/>
            <p:cNvSpPr>
              <a:spLocks noChangeArrowheads="1"/>
            </p:cNvSpPr>
            <p:nvPr/>
          </p:nvSpPr>
          <p:spPr bwMode="gray">
            <a:xfrm>
              <a:off x="2048" y="3441"/>
              <a:ext cx="388" cy="242"/>
            </a:xfrm>
            <a:prstGeom prst="rect">
              <a:avLst/>
            </a:prstGeom>
            <a:gradFill rotWithShape="0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HN"/>
            </a:p>
          </p:txBody>
        </p:sp>
        <p:sp>
          <p:nvSpPr>
            <p:cNvPr id="27" name="Oval 24"/>
            <p:cNvSpPr>
              <a:spLocks noChangeArrowheads="1"/>
            </p:cNvSpPr>
            <p:nvPr/>
          </p:nvSpPr>
          <p:spPr bwMode="gray">
            <a:xfrm>
              <a:off x="2400" y="3443"/>
              <a:ext cx="71" cy="234"/>
            </a:xfrm>
            <a:prstGeom prst="ellipse">
              <a:avLst/>
            </a:pr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HN"/>
            </a:p>
          </p:txBody>
        </p:sp>
        <p:sp>
          <p:nvSpPr>
            <p:cNvPr id="28" name="Oval 25"/>
            <p:cNvSpPr>
              <a:spLocks noChangeArrowheads="1"/>
            </p:cNvSpPr>
            <p:nvPr/>
          </p:nvSpPr>
          <p:spPr bwMode="gray">
            <a:xfrm>
              <a:off x="2438" y="3519"/>
              <a:ext cx="20" cy="69"/>
            </a:xfrm>
            <a:prstGeom prst="ellipse">
              <a:avLst/>
            </a:pr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HN"/>
            </a:p>
          </p:txBody>
        </p:sp>
      </p:grpSp>
      <p:sp>
        <p:nvSpPr>
          <p:cNvPr id="24" name="Rectangle 26"/>
          <p:cNvSpPr>
            <a:spLocks noChangeArrowheads="1"/>
          </p:cNvSpPr>
          <p:nvPr/>
        </p:nvSpPr>
        <p:spPr bwMode="gray">
          <a:xfrm rot="3419336">
            <a:off x="4683276" y="2999598"/>
            <a:ext cx="924560" cy="859456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887400" prstMaterial="legacyMatte">
            <a:bevelT w="13500" h="13500" prst="angle"/>
            <a:bevelB w="13500" h="13500" prst="angle"/>
            <a:extrusionClr>
              <a:schemeClr val="accent2"/>
            </a:extrusionClr>
          </a:sp3d>
        </p:spPr>
        <p:txBody>
          <a:bodyPr wrap="none" anchor="ctr">
            <a:flatTx/>
          </a:bodyPr>
          <a:lstStyle/>
          <a:p>
            <a:endParaRPr lang="es-HN"/>
          </a:p>
        </p:txBody>
      </p:sp>
      <p:sp>
        <p:nvSpPr>
          <p:cNvPr id="37" name="Rectangle 27"/>
          <p:cNvSpPr>
            <a:spLocks noChangeArrowheads="1"/>
          </p:cNvSpPr>
          <p:nvPr/>
        </p:nvSpPr>
        <p:spPr bwMode="gray">
          <a:xfrm>
            <a:off x="642910" y="3000372"/>
            <a:ext cx="470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</a:rPr>
              <a:t>1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41" name="Rectangle 31"/>
          <p:cNvSpPr>
            <a:spLocks noChangeArrowheads="1"/>
          </p:cNvSpPr>
          <p:nvPr/>
        </p:nvSpPr>
        <p:spPr bwMode="auto">
          <a:xfrm>
            <a:off x="357158" y="4429132"/>
            <a:ext cx="121444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s-ES" sz="1400" dirty="0" smtClean="0">
                <a:latin typeface="Times New Roman" pitchFamily="18" charset="0"/>
                <a:cs typeface="Times New Roman" pitchFamily="18" charset="0"/>
              </a:rPr>
              <a:t>Dirigir la reunión semanal del grupo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Rectangle 23"/>
          <p:cNvSpPr>
            <a:spLocks noChangeArrowheads="1"/>
          </p:cNvSpPr>
          <p:nvPr/>
        </p:nvSpPr>
        <p:spPr bwMode="gray">
          <a:xfrm>
            <a:off x="5646722" y="3214686"/>
            <a:ext cx="866288" cy="130997"/>
          </a:xfrm>
          <a:prstGeom prst="rect">
            <a:avLst/>
          </a:prstGeom>
          <a:gradFill rotWithShape="0">
            <a:gsLst>
              <a:gs pos="0">
                <a:srgbClr val="FFFFFF">
                  <a:gamma/>
                  <a:shade val="46275"/>
                  <a:invGamma/>
                </a:srgbClr>
              </a:gs>
              <a:gs pos="50000">
                <a:srgbClr val="FFFFFF"/>
              </a:gs>
              <a:gs pos="100000">
                <a:srgbClr val="FFFFFF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HN"/>
          </a:p>
        </p:txBody>
      </p:sp>
      <p:sp>
        <p:nvSpPr>
          <p:cNvPr id="45" name="Rectangle 20"/>
          <p:cNvSpPr>
            <a:spLocks noChangeArrowheads="1"/>
          </p:cNvSpPr>
          <p:nvPr/>
        </p:nvSpPr>
        <p:spPr bwMode="gray">
          <a:xfrm rot="3419336">
            <a:off x="6225275" y="3049537"/>
            <a:ext cx="924560" cy="859456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887400" prstMaterial="legacyMatte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es-HN"/>
          </a:p>
        </p:txBody>
      </p:sp>
      <p:sp>
        <p:nvSpPr>
          <p:cNvPr id="47" name="Rectangle 23"/>
          <p:cNvSpPr>
            <a:spLocks noChangeArrowheads="1"/>
          </p:cNvSpPr>
          <p:nvPr/>
        </p:nvSpPr>
        <p:spPr bwMode="gray">
          <a:xfrm>
            <a:off x="7206174" y="3226565"/>
            <a:ext cx="866288" cy="130997"/>
          </a:xfrm>
          <a:prstGeom prst="rect">
            <a:avLst/>
          </a:prstGeom>
          <a:gradFill rotWithShape="0">
            <a:gsLst>
              <a:gs pos="0">
                <a:srgbClr val="FFFFFF">
                  <a:gamma/>
                  <a:shade val="46275"/>
                  <a:invGamma/>
                </a:srgbClr>
              </a:gs>
              <a:gs pos="50000">
                <a:srgbClr val="FFFFFF"/>
              </a:gs>
              <a:gs pos="100000">
                <a:srgbClr val="FFFFFF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HN"/>
          </a:p>
        </p:txBody>
      </p:sp>
      <p:sp>
        <p:nvSpPr>
          <p:cNvPr id="48" name="Rectangle 26"/>
          <p:cNvSpPr>
            <a:spLocks noChangeArrowheads="1"/>
          </p:cNvSpPr>
          <p:nvPr/>
        </p:nvSpPr>
        <p:spPr bwMode="gray">
          <a:xfrm rot="3419336">
            <a:off x="7722322" y="3049537"/>
            <a:ext cx="924560" cy="859456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887400" prstMaterial="legacyMatte">
            <a:bevelT w="13500" h="13500" prst="angle"/>
            <a:bevelB w="13500" h="13500" prst="angle"/>
            <a:extrusionClr>
              <a:schemeClr val="accent2"/>
            </a:extrusionClr>
          </a:sp3d>
        </p:spPr>
        <p:txBody>
          <a:bodyPr wrap="none" anchor="ctr">
            <a:flatTx/>
          </a:bodyPr>
          <a:lstStyle/>
          <a:p>
            <a:endParaRPr lang="es-HN"/>
          </a:p>
        </p:txBody>
      </p:sp>
      <p:sp>
        <p:nvSpPr>
          <p:cNvPr id="49" name="AutoShape 3"/>
          <p:cNvSpPr>
            <a:spLocks noChangeArrowheads="1"/>
          </p:cNvSpPr>
          <p:nvPr/>
        </p:nvSpPr>
        <p:spPr bwMode="auto">
          <a:xfrm>
            <a:off x="6110310" y="4286256"/>
            <a:ext cx="1319210" cy="1500198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HN"/>
          </a:p>
        </p:txBody>
      </p:sp>
      <p:sp>
        <p:nvSpPr>
          <p:cNvPr id="50" name="AutoShape 3"/>
          <p:cNvSpPr>
            <a:spLocks noChangeArrowheads="1"/>
          </p:cNvSpPr>
          <p:nvPr/>
        </p:nvSpPr>
        <p:spPr bwMode="auto">
          <a:xfrm>
            <a:off x="7539070" y="4286256"/>
            <a:ext cx="1319210" cy="1500198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HN"/>
          </a:p>
        </p:txBody>
      </p:sp>
      <p:sp>
        <p:nvSpPr>
          <p:cNvPr id="51" name="Rectangle 27"/>
          <p:cNvSpPr>
            <a:spLocks noChangeArrowheads="1"/>
          </p:cNvSpPr>
          <p:nvPr/>
        </p:nvSpPr>
        <p:spPr bwMode="gray">
          <a:xfrm>
            <a:off x="2101736" y="3000372"/>
            <a:ext cx="470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</a:rPr>
              <a:t>2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52" name="Rectangle 27"/>
          <p:cNvSpPr>
            <a:spLocks noChangeArrowheads="1"/>
          </p:cNvSpPr>
          <p:nvPr/>
        </p:nvSpPr>
        <p:spPr bwMode="gray">
          <a:xfrm>
            <a:off x="3500430" y="3000372"/>
            <a:ext cx="470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</a:rPr>
              <a:t>3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53" name="Rectangle 27"/>
          <p:cNvSpPr>
            <a:spLocks noChangeArrowheads="1"/>
          </p:cNvSpPr>
          <p:nvPr/>
        </p:nvSpPr>
        <p:spPr bwMode="gray">
          <a:xfrm>
            <a:off x="4959256" y="3000372"/>
            <a:ext cx="470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</a:rPr>
              <a:t>4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54" name="Rectangle 27"/>
          <p:cNvSpPr>
            <a:spLocks noChangeArrowheads="1"/>
          </p:cNvSpPr>
          <p:nvPr/>
        </p:nvSpPr>
        <p:spPr bwMode="gray">
          <a:xfrm>
            <a:off x="6530892" y="3000372"/>
            <a:ext cx="470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</a:rPr>
              <a:t>5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55" name="Rectangle 27"/>
          <p:cNvSpPr>
            <a:spLocks noChangeArrowheads="1"/>
          </p:cNvSpPr>
          <p:nvPr/>
        </p:nvSpPr>
        <p:spPr bwMode="gray">
          <a:xfrm>
            <a:off x="7959652" y="3000372"/>
            <a:ext cx="470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</a:rPr>
              <a:t>6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56" name="Rectangle 31"/>
          <p:cNvSpPr>
            <a:spLocks noChangeArrowheads="1"/>
          </p:cNvSpPr>
          <p:nvPr/>
        </p:nvSpPr>
        <p:spPr bwMode="auto">
          <a:xfrm>
            <a:off x="1857357" y="4429132"/>
            <a:ext cx="121444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s-ES" sz="1400" dirty="0" smtClean="0">
                <a:latin typeface="Times New Roman" pitchFamily="18" charset="0"/>
                <a:cs typeface="Times New Roman" pitchFamily="18" charset="0"/>
              </a:rPr>
              <a:t>Formar los dúos misioneros en su GP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Rectangle 31"/>
          <p:cNvSpPr>
            <a:spLocks noChangeArrowheads="1"/>
          </p:cNvSpPr>
          <p:nvPr/>
        </p:nvSpPr>
        <p:spPr bwMode="auto">
          <a:xfrm>
            <a:off x="3286117" y="4429132"/>
            <a:ext cx="121444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s-ES" sz="1400" dirty="0" smtClean="0">
                <a:latin typeface="Times New Roman" pitchFamily="18" charset="0"/>
                <a:cs typeface="Times New Roman" pitchFamily="18" charset="0"/>
              </a:rPr>
              <a:t>Llevar al grupo a participar del evangelismo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Rectangle 31"/>
          <p:cNvSpPr>
            <a:spLocks noChangeArrowheads="1"/>
          </p:cNvSpPr>
          <p:nvPr/>
        </p:nvSpPr>
        <p:spPr bwMode="auto">
          <a:xfrm>
            <a:off x="4714876" y="4429132"/>
            <a:ext cx="1214445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s-ES" sz="1400" dirty="0" smtClean="0">
                <a:latin typeface="Times New Roman" pitchFamily="18" charset="0"/>
                <a:cs typeface="Times New Roman" pitchFamily="18" charset="0"/>
              </a:rPr>
              <a:t>Visitar a los ausentes y ayudarlos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Rectangle 31"/>
          <p:cNvSpPr>
            <a:spLocks noChangeArrowheads="1"/>
          </p:cNvSpPr>
          <p:nvPr/>
        </p:nvSpPr>
        <p:spPr bwMode="auto">
          <a:xfrm>
            <a:off x="6143637" y="4429132"/>
            <a:ext cx="1214445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s-ES" sz="1400" dirty="0" smtClean="0">
                <a:latin typeface="Times New Roman" pitchFamily="18" charset="0"/>
                <a:cs typeface="Times New Roman" pitchFamily="18" charset="0"/>
              </a:rPr>
              <a:t>Orar diariamente por el GP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Rectangle 31"/>
          <p:cNvSpPr>
            <a:spLocks noChangeArrowheads="1"/>
          </p:cNvSpPr>
          <p:nvPr/>
        </p:nvSpPr>
        <p:spPr bwMode="auto">
          <a:xfrm>
            <a:off x="7572397" y="4429132"/>
            <a:ext cx="121444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s-ES" sz="1400" dirty="0" smtClean="0">
                <a:latin typeface="Times New Roman" pitchFamily="18" charset="0"/>
                <a:cs typeface="Times New Roman" pitchFamily="18" charset="0"/>
              </a:rPr>
              <a:t>Asistir </a:t>
            </a:r>
            <a:r>
              <a:rPr lang="es-ES" sz="1400" dirty="0" err="1" smtClean="0">
                <a:latin typeface="Times New Roman" pitchFamily="18" charset="0"/>
                <a:cs typeface="Times New Roman" pitchFamily="18" charset="0"/>
              </a:rPr>
              <a:t>semanalmentea</a:t>
            </a:r>
            <a:r>
              <a:rPr lang="es-ES" sz="1400" dirty="0" smtClean="0">
                <a:latin typeface="Times New Roman" pitchFamily="18" charset="0"/>
                <a:cs typeface="Times New Roman" pitchFamily="18" charset="0"/>
              </a:rPr>
              <a:t> la reunión de líderes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2" name="Picture 61" descr="Imagen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4786314" y="836951"/>
            <a:ext cx="2143108" cy="21634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3" name="TextBox 62"/>
          <p:cNvSpPr txBox="1"/>
          <p:nvPr/>
        </p:nvSpPr>
        <p:spPr>
          <a:xfrm>
            <a:off x="2571736" y="1571612"/>
            <a:ext cx="257795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schemeClr val="tx2">
                    <a:lumMod val="50000"/>
                  </a:schemeClr>
                </a:solidFill>
                <a:latin typeface="Freestyle Script" pitchFamily="66" charset="0"/>
              </a:rPr>
              <a:t>Deberes</a:t>
            </a:r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  <a:latin typeface="Freestyle Script" pitchFamily="66" charset="0"/>
              </a:rPr>
              <a:t> del </a:t>
            </a:r>
            <a:r>
              <a:rPr lang="en-US" sz="4000" b="1" dirty="0" err="1" smtClean="0">
                <a:solidFill>
                  <a:schemeClr val="tx2">
                    <a:lumMod val="50000"/>
                  </a:schemeClr>
                </a:solidFill>
                <a:latin typeface="Freestyle Script" pitchFamily="66" charset="0"/>
              </a:rPr>
              <a:t>Líder</a:t>
            </a:r>
            <a:endParaRPr lang="es-HN" sz="4000" b="1" dirty="0">
              <a:solidFill>
                <a:schemeClr val="tx2">
                  <a:lumMod val="50000"/>
                </a:schemeClr>
              </a:solidFill>
              <a:latin typeface="Freestyle Script" pitchFamily="66" charset="0"/>
            </a:endParaRPr>
          </a:p>
        </p:txBody>
      </p:sp>
      <p:pic>
        <p:nvPicPr>
          <p:cNvPr id="61" name="Picture 3" descr="LOGO_GALA_1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179512" y="188640"/>
            <a:ext cx="648071" cy="797063"/>
          </a:xfrm>
          <a:prstGeom prst="rect">
            <a:avLst/>
          </a:prstGeom>
          <a:noFill/>
          <a:ln>
            <a:noFill/>
          </a:ln>
          <a:effectLst>
            <a:outerShdw blurRad="50800" dist="139700" dir="264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8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8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4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 animBg="1"/>
      <p:bldP spid="14" grpId="0" animBg="1"/>
      <p:bldP spid="15" grpId="0" animBg="1"/>
      <p:bldP spid="16" grpId="0" animBg="1"/>
      <p:bldP spid="18" grpId="0" animBg="1"/>
      <p:bldP spid="20" grpId="0" animBg="1"/>
      <p:bldP spid="22" grpId="0" animBg="1"/>
      <p:bldP spid="24" grpId="0" animBg="1"/>
      <p:bldP spid="37" grpId="0"/>
      <p:bldP spid="41" grpId="0"/>
      <p:bldP spid="46" grpId="0" animBg="1"/>
      <p:bldP spid="45" grpId="0" animBg="1"/>
      <p:bldP spid="47" grpId="0" animBg="1"/>
      <p:bldP spid="48" grpId="0" animBg="1"/>
      <p:bldP spid="49" grpId="0" animBg="1"/>
      <p:bldP spid="50" grpId="0" animBg="1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 bwMode="auto">
          <a:xfrm>
            <a:off x="1357290" y="142852"/>
            <a:ext cx="5500726" cy="785818"/>
          </a:xfrm>
          <a:prstGeom prst="roundRect">
            <a:avLst/>
          </a:prstGeom>
          <a:ln>
            <a:headEnd type="none" w="med" len="med"/>
            <a:tailEnd type="none" w="med" len="med"/>
          </a:ln>
          <a:effectLst>
            <a:glow rad="139700">
              <a:schemeClr val="accent4">
                <a:satMod val="175000"/>
                <a:alpha val="40000"/>
              </a:schemeClr>
            </a:glow>
            <a:innerShdw blurRad="114300">
              <a:prstClr val="black"/>
            </a:inn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H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61" name="Picture 60" descr="orand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6" y="555657"/>
            <a:ext cx="2286016" cy="3730599"/>
          </a:xfrm>
          <a:prstGeom prst="rect">
            <a:avLst/>
          </a:prstGeom>
        </p:spPr>
      </p:pic>
      <p:sp>
        <p:nvSpPr>
          <p:cNvPr id="8" name="Date Placeholder 3"/>
          <p:cNvSpPr txBox="1">
            <a:spLocks/>
          </p:cNvSpPr>
          <p:nvPr/>
        </p:nvSpPr>
        <p:spPr bwMode="auto">
          <a:xfrm>
            <a:off x="6886620" y="6592888"/>
            <a:ext cx="2614602" cy="193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Seminarios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de </a:t>
            </a:r>
            <a:r>
              <a:rPr kumimoji="0" lang="en-US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Suplemento</a:t>
            </a:r>
            <a:endParaRPr kumimoji="0" lang="en-US" sz="1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9" name="Footer Placeholder 4"/>
          <p:cNvSpPr txBox="1">
            <a:spLocks/>
          </p:cNvSpPr>
          <p:nvPr/>
        </p:nvSpPr>
        <p:spPr bwMode="auto">
          <a:xfrm>
            <a:off x="571472" y="6592912"/>
            <a:ext cx="3186106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ABC de los </a:t>
            </a:r>
            <a:r>
              <a:rPr kumimoji="0" lang="en-US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Grupos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</a:t>
            </a:r>
            <a:r>
              <a:rPr kumimoji="0" lang="en-US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Pequeños</a:t>
            </a:r>
            <a:endParaRPr kumimoji="0" lang="en-US" sz="1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pic>
        <p:nvPicPr>
          <p:cNvPr id="10" name="Picture 17" descr="G:\Multimedia 2007 Trabajos\Division Interamericana\LOG OF 3.png"/>
          <p:cNvPicPr>
            <a:picLocks noChangeAspect="1" noChangeArrowheads="1"/>
          </p:cNvPicPr>
          <p:nvPr/>
        </p:nvPicPr>
        <p:blipFill>
          <a:blip r:embed="rId4" cstate="print"/>
          <a:srcRect l="3030" t="13880" r="6061" b="24430"/>
          <a:stretch>
            <a:fillRect/>
          </a:stretch>
        </p:blipFill>
        <p:spPr bwMode="auto">
          <a:xfrm>
            <a:off x="71438" y="6143644"/>
            <a:ext cx="785786" cy="67353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1500166" y="142852"/>
            <a:ext cx="5143536" cy="492125"/>
          </a:xfrm>
          <a:effectLst>
            <a:innerShdw blurRad="114300">
              <a:prstClr val="black"/>
            </a:innerShdw>
          </a:effectLst>
        </p:spPr>
        <p:txBody>
          <a:bodyPr/>
          <a:lstStyle/>
          <a:p>
            <a:r>
              <a:rPr lang="en-US" sz="2000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DEBERES DE LOS DIRIGENTES</a:t>
            </a:r>
            <a:endParaRPr lang="en-US" sz="2000" dirty="0"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00430" y="428604"/>
            <a:ext cx="13244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Freestyle Script" pitchFamily="66" charset="0"/>
              </a:rPr>
              <a:t>De los GP</a:t>
            </a:r>
            <a:endParaRPr lang="es-HN" sz="3200" b="1" dirty="0">
              <a:solidFill>
                <a:schemeClr val="bg1"/>
              </a:solidFill>
              <a:latin typeface="Freestyle Script" pitchFamily="66" charset="0"/>
            </a:endParaRPr>
          </a:p>
        </p:txBody>
      </p:sp>
      <p:sp>
        <p:nvSpPr>
          <p:cNvPr id="13" name="AutoShape 3"/>
          <p:cNvSpPr>
            <a:spLocks noChangeArrowheads="1"/>
          </p:cNvSpPr>
          <p:nvPr/>
        </p:nvSpPr>
        <p:spPr bwMode="auto">
          <a:xfrm>
            <a:off x="4681550" y="4262446"/>
            <a:ext cx="1319210" cy="1524008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HN"/>
          </a:p>
        </p:txBody>
      </p:sp>
      <p:sp>
        <p:nvSpPr>
          <p:cNvPr id="14" name="AutoShape 4"/>
          <p:cNvSpPr>
            <a:spLocks noChangeArrowheads="1"/>
          </p:cNvSpPr>
          <p:nvPr/>
        </p:nvSpPr>
        <p:spPr bwMode="auto">
          <a:xfrm>
            <a:off x="3263902" y="4262446"/>
            <a:ext cx="1308098" cy="1524008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HN"/>
          </a:p>
        </p:txBody>
      </p:sp>
      <p:sp>
        <p:nvSpPr>
          <p:cNvPr id="15" name="AutoShape 5"/>
          <p:cNvSpPr>
            <a:spLocks noChangeArrowheads="1"/>
          </p:cNvSpPr>
          <p:nvPr/>
        </p:nvSpPr>
        <p:spPr bwMode="auto">
          <a:xfrm>
            <a:off x="1741479" y="4262446"/>
            <a:ext cx="1401761" cy="1524008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HN"/>
          </a:p>
        </p:txBody>
      </p:sp>
      <p:sp>
        <p:nvSpPr>
          <p:cNvPr id="16" name="AutoShape 6"/>
          <p:cNvSpPr>
            <a:spLocks noChangeArrowheads="1"/>
          </p:cNvSpPr>
          <p:nvPr/>
        </p:nvSpPr>
        <p:spPr bwMode="auto">
          <a:xfrm>
            <a:off x="285720" y="4267224"/>
            <a:ext cx="1357322" cy="1519230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HN"/>
          </a:p>
        </p:txBody>
      </p:sp>
      <p:sp>
        <p:nvSpPr>
          <p:cNvPr id="18" name="Rectangle 8"/>
          <p:cNvSpPr>
            <a:spLocks noChangeArrowheads="1"/>
          </p:cNvSpPr>
          <p:nvPr/>
        </p:nvSpPr>
        <p:spPr bwMode="gray">
          <a:xfrm rot="3419336">
            <a:off x="324606" y="3065638"/>
            <a:ext cx="924560" cy="859456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887400" prstMaterial="legacyMatte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es-HN"/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1211498" y="3165166"/>
            <a:ext cx="796787" cy="132080"/>
            <a:chOff x="2003" y="3439"/>
            <a:chExt cx="468" cy="244"/>
          </a:xfrm>
        </p:grpSpPr>
        <p:sp>
          <p:nvSpPr>
            <p:cNvPr id="33" name="Oval 10"/>
            <p:cNvSpPr>
              <a:spLocks noChangeArrowheads="1"/>
            </p:cNvSpPr>
            <p:nvPr/>
          </p:nvSpPr>
          <p:spPr bwMode="gray">
            <a:xfrm>
              <a:off x="2003" y="3439"/>
              <a:ext cx="79" cy="242"/>
            </a:xfrm>
            <a:prstGeom prst="ellipse">
              <a:avLst/>
            </a:prstGeom>
            <a:gradFill rotWithShape="0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HN"/>
            </a:p>
          </p:txBody>
        </p:sp>
        <p:sp>
          <p:nvSpPr>
            <p:cNvPr id="34" name="Rectangle 11"/>
            <p:cNvSpPr>
              <a:spLocks noChangeArrowheads="1"/>
            </p:cNvSpPr>
            <p:nvPr/>
          </p:nvSpPr>
          <p:spPr bwMode="gray">
            <a:xfrm>
              <a:off x="2048" y="3441"/>
              <a:ext cx="388" cy="242"/>
            </a:xfrm>
            <a:prstGeom prst="rect">
              <a:avLst/>
            </a:prstGeom>
            <a:gradFill rotWithShape="0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HN"/>
            </a:p>
          </p:txBody>
        </p:sp>
        <p:sp>
          <p:nvSpPr>
            <p:cNvPr id="35" name="Oval 12"/>
            <p:cNvSpPr>
              <a:spLocks noChangeArrowheads="1"/>
            </p:cNvSpPr>
            <p:nvPr/>
          </p:nvSpPr>
          <p:spPr bwMode="gray">
            <a:xfrm>
              <a:off x="2400" y="3443"/>
              <a:ext cx="71" cy="234"/>
            </a:xfrm>
            <a:prstGeom prst="ellipse">
              <a:avLst/>
            </a:pr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HN"/>
            </a:p>
          </p:txBody>
        </p:sp>
        <p:sp>
          <p:nvSpPr>
            <p:cNvPr id="36" name="Oval 13"/>
            <p:cNvSpPr>
              <a:spLocks noChangeArrowheads="1"/>
            </p:cNvSpPr>
            <p:nvPr/>
          </p:nvSpPr>
          <p:spPr bwMode="gray">
            <a:xfrm>
              <a:off x="2438" y="3519"/>
              <a:ext cx="20" cy="69"/>
            </a:xfrm>
            <a:prstGeom prst="ellipse">
              <a:avLst/>
            </a:pr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HN"/>
            </a:p>
          </p:txBody>
        </p:sp>
      </p:grpSp>
      <p:sp>
        <p:nvSpPr>
          <p:cNvPr id="20" name="Rectangle 14"/>
          <p:cNvSpPr>
            <a:spLocks noChangeArrowheads="1"/>
          </p:cNvSpPr>
          <p:nvPr/>
        </p:nvSpPr>
        <p:spPr bwMode="gray">
          <a:xfrm rot="3419336">
            <a:off x="1797959" y="2999598"/>
            <a:ext cx="924560" cy="859456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887400" prstMaterial="legacyMatte">
            <a:bevelT w="13500" h="13500" prst="angle"/>
            <a:bevelB w="13500" h="13500" prst="angle"/>
            <a:extrusionClr>
              <a:schemeClr val="accent2"/>
            </a:extrusionClr>
          </a:sp3d>
        </p:spPr>
        <p:txBody>
          <a:bodyPr wrap="none" anchor="ctr">
            <a:flatTx/>
          </a:bodyPr>
          <a:lstStyle/>
          <a:p>
            <a:endParaRPr lang="es-HN"/>
          </a:p>
        </p:txBody>
      </p:sp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2684851" y="3165166"/>
            <a:ext cx="796787" cy="132080"/>
            <a:chOff x="2003" y="3439"/>
            <a:chExt cx="468" cy="244"/>
          </a:xfrm>
        </p:grpSpPr>
        <p:sp>
          <p:nvSpPr>
            <p:cNvPr id="29" name="Oval 16"/>
            <p:cNvSpPr>
              <a:spLocks noChangeArrowheads="1"/>
            </p:cNvSpPr>
            <p:nvPr/>
          </p:nvSpPr>
          <p:spPr bwMode="gray">
            <a:xfrm>
              <a:off x="2003" y="3439"/>
              <a:ext cx="79" cy="242"/>
            </a:xfrm>
            <a:prstGeom prst="ellipse">
              <a:avLst/>
            </a:prstGeom>
            <a:gradFill rotWithShape="0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HN"/>
            </a:p>
          </p:txBody>
        </p:sp>
        <p:sp>
          <p:nvSpPr>
            <p:cNvPr id="30" name="Rectangle 17"/>
            <p:cNvSpPr>
              <a:spLocks noChangeArrowheads="1"/>
            </p:cNvSpPr>
            <p:nvPr/>
          </p:nvSpPr>
          <p:spPr bwMode="gray">
            <a:xfrm>
              <a:off x="2048" y="3441"/>
              <a:ext cx="388" cy="242"/>
            </a:xfrm>
            <a:prstGeom prst="rect">
              <a:avLst/>
            </a:prstGeom>
            <a:gradFill rotWithShape="0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HN"/>
            </a:p>
          </p:txBody>
        </p:sp>
        <p:sp>
          <p:nvSpPr>
            <p:cNvPr id="31" name="Oval 18"/>
            <p:cNvSpPr>
              <a:spLocks noChangeArrowheads="1"/>
            </p:cNvSpPr>
            <p:nvPr/>
          </p:nvSpPr>
          <p:spPr bwMode="gray">
            <a:xfrm>
              <a:off x="2400" y="3443"/>
              <a:ext cx="71" cy="234"/>
            </a:xfrm>
            <a:prstGeom prst="ellipse">
              <a:avLst/>
            </a:pr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HN"/>
            </a:p>
          </p:txBody>
        </p:sp>
        <p:sp>
          <p:nvSpPr>
            <p:cNvPr id="32" name="Oval 19"/>
            <p:cNvSpPr>
              <a:spLocks noChangeArrowheads="1"/>
            </p:cNvSpPr>
            <p:nvPr/>
          </p:nvSpPr>
          <p:spPr bwMode="gray">
            <a:xfrm>
              <a:off x="2438" y="3519"/>
              <a:ext cx="20" cy="69"/>
            </a:xfrm>
            <a:prstGeom prst="ellipse">
              <a:avLst/>
            </a:pr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HN"/>
            </a:p>
          </p:txBody>
        </p:sp>
      </p:grpSp>
      <p:sp>
        <p:nvSpPr>
          <p:cNvPr id="22" name="Rectangle 20"/>
          <p:cNvSpPr>
            <a:spLocks noChangeArrowheads="1"/>
          </p:cNvSpPr>
          <p:nvPr/>
        </p:nvSpPr>
        <p:spPr bwMode="gray">
          <a:xfrm rot="3419336">
            <a:off x="3209923" y="2999598"/>
            <a:ext cx="924560" cy="859456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887400" prstMaterial="legacyMatte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es-HN"/>
          </a:p>
        </p:txBody>
      </p:sp>
      <p:grpSp>
        <p:nvGrpSpPr>
          <p:cNvPr id="5" name="Group 21"/>
          <p:cNvGrpSpPr>
            <a:grpSpLocks/>
          </p:cNvGrpSpPr>
          <p:nvPr/>
        </p:nvGrpSpPr>
        <p:grpSpPr bwMode="auto">
          <a:xfrm>
            <a:off x="4169715" y="3165166"/>
            <a:ext cx="1044904" cy="132080"/>
            <a:chOff x="2003" y="3439"/>
            <a:chExt cx="468" cy="244"/>
          </a:xfrm>
        </p:grpSpPr>
        <p:sp>
          <p:nvSpPr>
            <p:cNvPr id="25" name="Oval 22"/>
            <p:cNvSpPr>
              <a:spLocks noChangeArrowheads="1"/>
            </p:cNvSpPr>
            <p:nvPr/>
          </p:nvSpPr>
          <p:spPr bwMode="gray">
            <a:xfrm>
              <a:off x="2003" y="3439"/>
              <a:ext cx="79" cy="242"/>
            </a:xfrm>
            <a:prstGeom prst="ellipse">
              <a:avLst/>
            </a:prstGeom>
            <a:gradFill rotWithShape="0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HN"/>
            </a:p>
          </p:txBody>
        </p:sp>
        <p:sp>
          <p:nvSpPr>
            <p:cNvPr id="26" name="Rectangle 23"/>
            <p:cNvSpPr>
              <a:spLocks noChangeArrowheads="1"/>
            </p:cNvSpPr>
            <p:nvPr/>
          </p:nvSpPr>
          <p:spPr bwMode="gray">
            <a:xfrm>
              <a:off x="2048" y="3441"/>
              <a:ext cx="388" cy="242"/>
            </a:xfrm>
            <a:prstGeom prst="rect">
              <a:avLst/>
            </a:prstGeom>
            <a:gradFill rotWithShape="0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HN"/>
            </a:p>
          </p:txBody>
        </p:sp>
        <p:sp>
          <p:nvSpPr>
            <p:cNvPr id="27" name="Oval 24"/>
            <p:cNvSpPr>
              <a:spLocks noChangeArrowheads="1"/>
            </p:cNvSpPr>
            <p:nvPr/>
          </p:nvSpPr>
          <p:spPr bwMode="gray">
            <a:xfrm>
              <a:off x="2400" y="3443"/>
              <a:ext cx="71" cy="234"/>
            </a:xfrm>
            <a:prstGeom prst="ellipse">
              <a:avLst/>
            </a:pr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HN"/>
            </a:p>
          </p:txBody>
        </p:sp>
        <p:sp>
          <p:nvSpPr>
            <p:cNvPr id="28" name="Oval 25"/>
            <p:cNvSpPr>
              <a:spLocks noChangeArrowheads="1"/>
            </p:cNvSpPr>
            <p:nvPr/>
          </p:nvSpPr>
          <p:spPr bwMode="gray">
            <a:xfrm>
              <a:off x="2438" y="3519"/>
              <a:ext cx="20" cy="69"/>
            </a:xfrm>
            <a:prstGeom prst="ellipse">
              <a:avLst/>
            </a:pr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HN"/>
            </a:p>
          </p:txBody>
        </p:sp>
      </p:grpSp>
      <p:sp>
        <p:nvSpPr>
          <p:cNvPr id="24" name="Rectangle 26"/>
          <p:cNvSpPr>
            <a:spLocks noChangeArrowheads="1"/>
          </p:cNvSpPr>
          <p:nvPr/>
        </p:nvSpPr>
        <p:spPr bwMode="gray">
          <a:xfrm rot="3419336">
            <a:off x="4683276" y="2999598"/>
            <a:ext cx="924560" cy="859456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887400" prstMaterial="legacyMatte">
            <a:bevelT w="13500" h="13500" prst="angle"/>
            <a:bevelB w="13500" h="13500" prst="angle"/>
            <a:extrusionClr>
              <a:schemeClr val="accent2"/>
            </a:extrusionClr>
          </a:sp3d>
        </p:spPr>
        <p:txBody>
          <a:bodyPr wrap="none" anchor="ctr">
            <a:flatTx/>
          </a:bodyPr>
          <a:lstStyle/>
          <a:p>
            <a:endParaRPr lang="es-HN"/>
          </a:p>
        </p:txBody>
      </p:sp>
      <p:sp>
        <p:nvSpPr>
          <p:cNvPr id="37" name="Rectangle 27"/>
          <p:cNvSpPr>
            <a:spLocks noChangeArrowheads="1"/>
          </p:cNvSpPr>
          <p:nvPr/>
        </p:nvSpPr>
        <p:spPr bwMode="gray">
          <a:xfrm>
            <a:off x="642910" y="3000372"/>
            <a:ext cx="470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</a:rPr>
              <a:t>1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41" name="Rectangle 31"/>
          <p:cNvSpPr>
            <a:spLocks noChangeArrowheads="1"/>
          </p:cNvSpPr>
          <p:nvPr/>
        </p:nvSpPr>
        <p:spPr bwMode="auto">
          <a:xfrm>
            <a:off x="357158" y="4429132"/>
            <a:ext cx="1214445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s-ES" dirty="0" smtClean="0">
                <a:latin typeface="Times New Roman" pitchFamily="18" charset="0"/>
                <a:cs typeface="Times New Roman" pitchFamily="18" charset="0"/>
              </a:rPr>
              <a:t>Apoyar al líder en todo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Rectangle 23"/>
          <p:cNvSpPr>
            <a:spLocks noChangeArrowheads="1"/>
          </p:cNvSpPr>
          <p:nvPr/>
        </p:nvSpPr>
        <p:spPr bwMode="gray">
          <a:xfrm>
            <a:off x="5646722" y="3214686"/>
            <a:ext cx="866288" cy="130997"/>
          </a:xfrm>
          <a:prstGeom prst="rect">
            <a:avLst/>
          </a:prstGeom>
          <a:gradFill rotWithShape="0">
            <a:gsLst>
              <a:gs pos="0">
                <a:srgbClr val="FFFFFF">
                  <a:gamma/>
                  <a:shade val="46275"/>
                  <a:invGamma/>
                </a:srgbClr>
              </a:gs>
              <a:gs pos="50000">
                <a:srgbClr val="FFFFFF"/>
              </a:gs>
              <a:gs pos="100000">
                <a:srgbClr val="FFFFFF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HN"/>
          </a:p>
        </p:txBody>
      </p:sp>
      <p:sp>
        <p:nvSpPr>
          <p:cNvPr id="45" name="Rectangle 20"/>
          <p:cNvSpPr>
            <a:spLocks noChangeArrowheads="1"/>
          </p:cNvSpPr>
          <p:nvPr/>
        </p:nvSpPr>
        <p:spPr bwMode="gray">
          <a:xfrm rot="3419336">
            <a:off x="6225275" y="3049537"/>
            <a:ext cx="924560" cy="859456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887400" prstMaterial="legacyMatte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es-HN"/>
          </a:p>
        </p:txBody>
      </p:sp>
      <p:sp>
        <p:nvSpPr>
          <p:cNvPr id="47" name="Rectangle 23"/>
          <p:cNvSpPr>
            <a:spLocks noChangeArrowheads="1"/>
          </p:cNvSpPr>
          <p:nvPr/>
        </p:nvSpPr>
        <p:spPr bwMode="gray">
          <a:xfrm>
            <a:off x="7206174" y="3226565"/>
            <a:ext cx="866288" cy="130997"/>
          </a:xfrm>
          <a:prstGeom prst="rect">
            <a:avLst/>
          </a:prstGeom>
          <a:gradFill rotWithShape="0">
            <a:gsLst>
              <a:gs pos="0">
                <a:srgbClr val="FFFFFF">
                  <a:gamma/>
                  <a:shade val="46275"/>
                  <a:invGamma/>
                </a:srgbClr>
              </a:gs>
              <a:gs pos="50000">
                <a:srgbClr val="FFFFFF"/>
              </a:gs>
              <a:gs pos="100000">
                <a:srgbClr val="FFFFFF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HN"/>
          </a:p>
        </p:txBody>
      </p:sp>
      <p:sp>
        <p:nvSpPr>
          <p:cNvPr id="48" name="Rectangle 26"/>
          <p:cNvSpPr>
            <a:spLocks noChangeArrowheads="1"/>
          </p:cNvSpPr>
          <p:nvPr/>
        </p:nvSpPr>
        <p:spPr bwMode="gray">
          <a:xfrm rot="3419336">
            <a:off x="7722322" y="3049537"/>
            <a:ext cx="924560" cy="859456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887400" prstMaterial="legacyMatte">
            <a:bevelT w="13500" h="13500" prst="angle"/>
            <a:bevelB w="13500" h="13500" prst="angle"/>
            <a:extrusionClr>
              <a:schemeClr val="accent2"/>
            </a:extrusionClr>
          </a:sp3d>
        </p:spPr>
        <p:txBody>
          <a:bodyPr wrap="none" anchor="ctr">
            <a:flatTx/>
          </a:bodyPr>
          <a:lstStyle/>
          <a:p>
            <a:endParaRPr lang="es-HN"/>
          </a:p>
        </p:txBody>
      </p:sp>
      <p:sp>
        <p:nvSpPr>
          <p:cNvPr id="49" name="AutoShape 3"/>
          <p:cNvSpPr>
            <a:spLocks noChangeArrowheads="1"/>
          </p:cNvSpPr>
          <p:nvPr/>
        </p:nvSpPr>
        <p:spPr bwMode="auto">
          <a:xfrm>
            <a:off x="6110310" y="4286256"/>
            <a:ext cx="1319210" cy="1500198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HN"/>
          </a:p>
        </p:txBody>
      </p:sp>
      <p:sp>
        <p:nvSpPr>
          <p:cNvPr id="50" name="AutoShape 3"/>
          <p:cNvSpPr>
            <a:spLocks noChangeArrowheads="1"/>
          </p:cNvSpPr>
          <p:nvPr/>
        </p:nvSpPr>
        <p:spPr bwMode="auto">
          <a:xfrm>
            <a:off x="7539070" y="4286256"/>
            <a:ext cx="1319210" cy="1500198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HN"/>
          </a:p>
        </p:txBody>
      </p:sp>
      <p:sp>
        <p:nvSpPr>
          <p:cNvPr id="51" name="Rectangle 27"/>
          <p:cNvSpPr>
            <a:spLocks noChangeArrowheads="1"/>
          </p:cNvSpPr>
          <p:nvPr/>
        </p:nvSpPr>
        <p:spPr bwMode="gray">
          <a:xfrm>
            <a:off x="2101736" y="3000372"/>
            <a:ext cx="470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</a:rPr>
              <a:t>2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52" name="Rectangle 27"/>
          <p:cNvSpPr>
            <a:spLocks noChangeArrowheads="1"/>
          </p:cNvSpPr>
          <p:nvPr/>
        </p:nvSpPr>
        <p:spPr bwMode="gray">
          <a:xfrm>
            <a:off x="3500430" y="3000372"/>
            <a:ext cx="470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</a:rPr>
              <a:t>3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53" name="Rectangle 27"/>
          <p:cNvSpPr>
            <a:spLocks noChangeArrowheads="1"/>
          </p:cNvSpPr>
          <p:nvPr/>
        </p:nvSpPr>
        <p:spPr bwMode="gray">
          <a:xfrm>
            <a:off x="4959256" y="3000372"/>
            <a:ext cx="470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</a:rPr>
              <a:t>4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54" name="Rectangle 27"/>
          <p:cNvSpPr>
            <a:spLocks noChangeArrowheads="1"/>
          </p:cNvSpPr>
          <p:nvPr/>
        </p:nvSpPr>
        <p:spPr bwMode="gray">
          <a:xfrm>
            <a:off x="6530892" y="3000372"/>
            <a:ext cx="470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</a:rPr>
              <a:t>5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55" name="Rectangle 27"/>
          <p:cNvSpPr>
            <a:spLocks noChangeArrowheads="1"/>
          </p:cNvSpPr>
          <p:nvPr/>
        </p:nvSpPr>
        <p:spPr bwMode="gray">
          <a:xfrm>
            <a:off x="7959652" y="3000372"/>
            <a:ext cx="470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</a:rPr>
              <a:t>6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56" name="Rectangle 31"/>
          <p:cNvSpPr>
            <a:spLocks noChangeArrowheads="1"/>
          </p:cNvSpPr>
          <p:nvPr/>
        </p:nvSpPr>
        <p:spPr bwMode="auto">
          <a:xfrm>
            <a:off x="1785918" y="4286256"/>
            <a:ext cx="1214445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s-ES" dirty="0" smtClean="0">
                <a:latin typeface="Times New Roman" pitchFamily="18" charset="0"/>
                <a:cs typeface="Times New Roman" pitchFamily="18" charset="0"/>
              </a:rPr>
              <a:t>Dirigir la reunión cuando el líder esté ausente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Rectangle 31"/>
          <p:cNvSpPr>
            <a:spLocks noChangeArrowheads="1"/>
          </p:cNvSpPr>
          <p:nvPr/>
        </p:nvSpPr>
        <p:spPr bwMode="auto">
          <a:xfrm>
            <a:off x="3286117" y="4371811"/>
            <a:ext cx="121444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s-ES" dirty="0" smtClean="0">
                <a:latin typeface="Times New Roman" pitchFamily="18" charset="0"/>
                <a:cs typeface="Times New Roman" pitchFamily="18" charset="0"/>
              </a:rPr>
              <a:t>Invitar nuevos miembros para el GP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Rectangle 31"/>
          <p:cNvSpPr>
            <a:spLocks noChangeArrowheads="1"/>
          </p:cNvSpPr>
          <p:nvPr/>
        </p:nvSpPr>
        <p:spPr bwMode="auto">
          <a:xfrm>
            <a:off x="4714876" y="4371811"/>
            <a:ext cx="121444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s-ES" dirty="0" smtClean="0">
                <a:latin typeface="Times New Roman" pitchFamily="18" charset="0"/>
                <a:cs typeface="Times New Roman" pitchFamily="18" charset="0"/>
              </a:rPr>
              <a:t>Ayudar a visitar a los ausentes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Rectangle 31"/>
          <p:cNvSpPr>
            <a:spLocks noChangeArrowheads="1"/>
          </p:cNvSpPr>
          <p:nvPr/>
        </p:nvSpPr>
        <p:spPr bwMode="auto">
          <a:xfrm>
            <a:off x="6143637" y="4357694"/>
            <a:ext cx="121444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s-ES" dirty="0" smtClean="0">
                <a:latin typeface="Times New Roman" pitchFamily="18" charset="0"/>
                <a:cs typeface="Times New Roman" pitchFamily="18" charset="0"/>
              </a:rPr>
              <a:t>Participar de la reunión de líderes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Rectangle 31"/>
          <p:cNvSpPr>
            <a:spLocks noChangeArrowheads="1"/>
          </p:cNvSpPr>
          <p:nvPr/>
        </p:nvSpPr>
        <p:spPr bwMode="auto">
          <a:xfrm>
            <a:off x="7572397" y="4357694"/>
            <a:ext cx="1214445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s-ES" dirty="0" smtClean="0">
                <a:latin typeface="Times New Roman" pitchFamily="18" charset="0"/>
                <a:cs typeface="Times New Roman" pitchFamily="18" charset="0"/>
              </a:rPr>
              <a:t>Ayudar al líder en la labor de fundar una nueva GP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2363434" y="1500174"/>
            <a:ext cx="37802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schemeClr val="tx2">
                    <a:lumMod val="50000"/>
                  </a:schemeClr>
                </a:solidFill>
                <a:latin typeface="Freestyle Script" pitchFamily="66" charset="0"/>
              </a:rPr>
              <a:t>Deberes</a:t>
            </a:r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  <a:latin typeface="Freestyle Script" pitchFamily="66" charset="0"/>
              </a:rPr>
              <a:t> del </a:t>
            </a:r>
            <a:r>
              <a:rPr lang="en-US" sz="4000" b="1" dirty="0" err="1" smtClean="0">
                <a:solidFill>
                  <a:schemeClr val="tx2">
                    <a:lumMod val="50000"/>
                  </a:schemeClr>
                </a:solidFill>
                <a:latin typeface="Freestyle Script" pitchFamily="66" charset="0"/>
              </a:rPr>
              <a:t>Líder</a:t>
            </a:r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  <a:latin typeface="Freestyle Script" pitchFamily="66" charset="0"/>
              </a:rPr>
              <a:t> </a:t>
            </a:r>
            <a:r>
              <a:rPr lang="en-US" sz="4000" b="1" dirty="0" err="1" smtClean="0">
                <a:solidFill>
                  <a:schemeClr val="tx2">
                    <a:lumMod val="50000"/>
                  </a:schemeClr>
                </a:solidFill>
                <a:latin typeface="Freestyle Script" pitchFamily="66" charset="0"/>
              </a:rPr>
              <a:t>Asociado</a:t>
            </a:r>
            <a:endParaRPr lang="es-HN" sz="4000" b="1" dirty="0">
              <a:solidFill>
                <a:schemeClr val="tx2">
                  <a:lumMod val="50000"/>
                </a:schemeClr>
              </a:solidFill>
              <a:latin typeface="Freestyle Script" pitchFamily="66" charset="0"/>
            </a:endParaRPr>
          </a:p>
        </p:txBody>
      </p:sp>
      <p:pic>
        <p:nvPicPr>
          <p:cNvPr id="62" name="Picture 3" descr="LOGO_GALA_1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179512" y="188640"/>
            <a:ext cx="648071" cy="797063"/>
          </a:xfrm>
          <a:prstGeom prst="rect">
            <a:avLst/>
          </a:prstGeom>
          <a:noFill/>
          <a:ln>
            <a:noFill/>
          </a:ln>
          <a:effectLst>
            <a:outerShdw blurRad="50800" dist="139700" dir="264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9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9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8" grpId="0" animBg="1"/>
      <p:bldP spid="20" grpId="0" animBg="1"/>
      <p:bldP spid="22" grpId="0" animBg="1"/>
      <p:bldP spid="24" grpId="0" animBg="1"/>
      <p:bldP spid="37" grpId="0"/>
      <p:bldP spid="41" grpId="0"/>
      <p:bldP spid="46" grpId="0" animBg="1"/>
      <p:bldP spid="45" grpId="0" animBg="1"/>
      <p:bldP spid="47" grpId="0" animBg="1"/>
      <p:bldP spid="48" grpId="0" animBg="1"/>
      <p:bldP spid="49" grpId="0" animBg="1"/>
      <p:bldP spid="50" grpId="0" animBg="1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 txBox="1">
            <a:spLocks/>
          </p:cNvSpPr>
          <p:nvPr/>
        </p:nvSpPr>
        <p:spPr bwMode="auto">
          <a:xfrm>
            <a:off x="6886620" y="6592888"/>
            <a:ext cx="2614602" cy="193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Seminarios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de </a:t>
            </a:r>
            <a:r>
              <a:rPr kumimoji="0" lang="en-US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Suplemento</a:t>
            </a:r>
            <a:endParaRPr kumimoji="0" lang="en-US" sz="1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8" name="Footer Placeholder 4"/>
          <p:cNvSpPr txBox="1">
            <a:spLocks/>
          </p:cNvSpPr>
          <p:nvPr/>
        </p:nvSpPr>
        <p:spPr bwMode="auto">
          <a:xfrm>
            <a:off x="571472" y="6592912"/>
            <a:ext cx="3186106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ABC de los </a:t>
            </a:r>
            <a:r>
              <a:rPr kumimoji="0" lang="en-US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Grupos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</a:t>
            </a:r>
            <a:r>
              <a:rPr kumimoji="0" lang="en-US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Pequeños</a:t>
            </a:r>
            <a:endParaRPr kumimoji="0" lang="en-US" sz="1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pic>
        <p:nvPicPr>
          <p:cNvPr id="9" name="Picture 17" descr="G:\Multimedia 2007 Trabajos\Division Interamericana\LOG OF 3.png"/>
          <p:cNvPicPr>
            <a:picLocks noChangeAspect="1" noChangeArrowheads="1"/>
          </p:cNvPicPr>
          <p:nvPr/>
        </p:nvPicPr>
        <p:blipFill>
          <a:blip r:embed="rId3" cstate="print"/>
          <a:srcRect l="3030" t="13880" r="6061" b="24430"/>
          <a:stretch>
            <a:fillRect/>
          </a:stretch>
        </p:blipFill>
        <p:spPr bwMode="auto">
          <a:xfrm>
            <a:off x="71438" y="6143644"/>
            <a:ext cx="785786" cy="67353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" name="Rectangle 9"/>
          <p:cNvSpPr/>
          <p:nvPr/>
        </p:nvSpPr>
        <p:spPr>
          <a:xfrm>
            <a:off x="4643438" y="1214422"/>
            <a:ext cx="387171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dLib" pitchFamily="2" charset="0"/>
              </a:rPr>
              <a:t>LOS 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dLib" pitchFamily="2" charset="0"/>
              </a:rPr>
              <a:t>DÚOS</a:t>
            </a:r>
            <a:endParaRPr lang="en-US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dLib" pitchFamily="2" charset="0"/>
            </a:endParaRPr>
          </a:p>
          <a:p>
            <a:pPr algn="ctr"/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en-US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1" name="Picture 10" descr="Imagen6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28662" y="1714488"/>
            <a:ext cx="3752381" cy="414285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2" name="Rectangle 11"/>
          <p:cNvSpPr/>
          <p:nvPr/>
        </p:nvSpPr>
        <p:spPr>
          <a:xfrm>
            <a:off x="5813648" y="1534057"/>
            <a:ext cx="2901756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E9DA4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Freestyle Script" pitchFamily="66" charset="0"/>
              </a:rPr>
              <a:t>Misioneros</a:t>
            </a:r>
            <a:endParaRPr lang="en-US" sz="8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E9DA4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Freestyle Script" pitchFamily="66" charset="0"/>
            </a:endParaRPr>
          </a:p>
        </p:txBody>
      </p:sp>
      <p:pic>
        <p:nvPicPr>
          <p:cNvPr id="13" name="Picture 12" descr="negros estudiando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929190" y="2684066"/>
            <a:ext cx="4143404" cy="3746759"/>
          </a:xfrm>
          <a:prstGeom prst="rect">
            <a:avLst/>
          </a:prstGeom>
        </p:spPr>
      </p:pic>
      <p:pic>
        <p:nvPicPr>
          <p:cNvPr id="14" name="Picture 3" descr="LOGO_GALA_1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179512" y="188640"/>
            <a:ext cx="648071" cy="797063"/>
          </a:xfrm>
          <a:prstGeom prst="rect">
            <a:avLst/>
          </a:prstGeom>
          <a:noFill/>
          <a:ln>
            <a:noFill/>
          </a:ln>
          <a:effectLst>
            <a:outerShdw blurRad="50800" dist="139700" dir="264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negros estudiand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-2" y="1285860"/>
            <a:ext cx="5723417" cy="5175519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 bwMode="auto">
          <a:xfrm>
            <a:off x="1357290" y="142852"/>
            <a:ext cx="5500726" cy="785818"/>
          </a:xfrm>
          <a:prstGeom prst="roundRect">
            <a:avLst/>
          </a:prstGeom>
          <a:ln>
            <a:headEnd type="none" w="med" len="med"/>
            <a:tailEnd type="none" w="med" len="med"/>
          </a:ln>
          <a:effectLst>
            <a:glow rad="139700">
              <a:schemeClr val="accent4">
                <a:satMod val="175000"/>
                <a:alpha val="40000"/>
              </a:schemeClr>
            </a:glow>
            <a:innerShdw blurRad="114300">
              <a:prstClr val="black"/>
            </a:inn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H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" name="Date Placeholder 3"/>
          <p:cNvSpPr txBox="1">
            <a:spLocks/>
          </p:cNvSpPr>
          <p:nvPr/>
        </p:nvSpPr>
        <p:spPr bwMode="auto">
          <a:xfrm>
            <a:off x="6886620" y="6592888"/>
            <a:ext cx="2614602" cy="193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Seminarios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de </a:t>
            </a:r>
            <a:r>
              <a:rPr kumimoji="0" lang="en-US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Suplemento</a:t>
            </a:r>
            <a:endParaRPr kumimoji="0" lang="en-US" sz="1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9" name="Footer Placeholder 4"/>
          <p:cNvSpPr txBox="1">
            <a:spLocks/>
          </p:cNvSpPr>
          <p:nvPr/>
        </p:nvSpPr>
        <p:spPr bwMode="auto">
          <a:xfrm>
            <a:off x="571472" y="6592912"/>
            <a:ext cx="3186106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ABC de los </a:t>
            </a:r>
            <a:r>
              <a:rPr kumimoji="0" lang="en-US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Grupos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</a:t>
            </a:r>
            <a:r>
              <a:rPr kumimoji="0" lang="en-US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Pequeños</a:t>
            </a:r>
            <a:endParaRPr kumimoji="0" lang="en-US" sz="1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pic>
        <p:nvPicPr>
          <p:cNvPr id="10" name="Picture 17" descr="G:\Multimedia 2007 Trabajos\Division Interamericana\LOG OF 3.png"/>
          <p:cNvPicPr>
            <a:picLocks noChangeAspect="1" noChangeArrowheads="1"/>
          </p:cNvPicPr>
          <p:nvPr/>
        </p:nvPicPr>
        <p:blipFill>
          <a:blip r:embed="rId4" cstate="print"/>
          <a:srcRect l="3030" t="13880" r="6061" b="24430"/>
          <a:stretch>
            <a:fillRect/>
          </a:stretch>
        </p:blipFill>
        <p:spPr bwMode="auto">
          <a:xfrm>
            <a:off x="71438" y="6143644"/>
            <a:ext cx="785786" cy="67353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1500166" y="214290"/>
            <a:ext cx="5143536" cy="492125"/>
          </a:xfrm>
          <a:effectLst>
            <a:innerShdw blurRad="114300">
              <a:prstClr val="black"/>
            </a:innerShdw>
          </a:effectLst>
        </p:spPr>
        <p:txBody>
          <a:bodyPr/>
          <a:lstStyle/>
          <a:p>
            <a:r>
              <a:rPr lang="en-US" sz="2000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LOS DÚOS MISIONEROS</a:t>
            </a:r>
            <a:endParaRPr lang="en-US" sz="2000" dirty="0"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429288" y="1742439"/>
            <a:ext cx="3214678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>
              <a:buClr>
                <a:schemeClr val="folHlink"/>
              </a:buClr>
              <a:defRPr/>
            </a:pPr>
            <a:r>
              <a:rPr lang="es-ES_tradnl" sz="2000" dirty="0">
                <a:latin typeface="Times New Roman" pitchFamily="18" charset="0"/>
                <a:cs typeface="Times New Roman" pitchFamily="18" charset="0"/>
              </a:rPr>
              <a:t>Los dúos misioneros constituyen el eje y motor de cada </a:t>
            </a:r>
            <a:r>
              <a:rPr lang="es-ES_tradnl" sz="2000" dirty="0" smtClean="0">
                <a:latin typeface="Times New Roman" pitchFamily="18" charset="0"/>
                <a:cs typeface="Times New Roman" pitchFamily="18" charset="0"/>
              </a:rPr>
              <a:t>GP, </a:t>
            </a:r>
            <a:r>
              <a:rPr lang="es-ES_tradnl" sz="2000" dirty="0">
                <a:latin typeface="Times New Roman" pitchFamily="18" charset="0"/>
                <a:cs typeface="Times New Roman" pitchFamily="18" charset="0"/>
              </a:rPr>
              <a:t>pues a través de ellos es como se realiza cualquier trabajo que se asigna. Un dúo misionero debe estar conformado por un hermano nuevo y uno de experiencia. </a:t>
            </a:r>
            <a:r>
              <a:rPr lang="es-ES_tradnl" sz="2000" dirty="0" smtClean="0">
                <a:latin typeface="Times New Roman" pitchFamily="18" charset="0"/>
                <a:cs typeface="Times New Roman" pitchFamily="18" charset="0"/>
              </a:rPr>
              <a:t>Todo </a:t>
            </a:r>
            <a:r>
              <a:rPr lang="es-ES_tradnl" sz="2000" dirty="0">
                <a:latin typeface="Times New Roman" pitchFamily="18" charset="0"/>
                <a:cs typeface="Times New Roman" pitchFamily="18" charset="0"/>
              </a:rPr>
              <a:t>miembro del </a:t>
            </a:r>
            <a:r>
              <a:rPr lang="es-ES_tradnl" sz="2000" dirty="0" smtClean="0">
                <a:latin typeface="Times New Roman" pitchFamily="18" charset="0"/>
                <a:cs typeface="Times New Roman" pitchFamily="18" charset="0"/>
              </a:rPr>
              <a:t>GP </a:t>
            </a:r>
            <a:r>
              <a:rPr lang="es-ES_tradnl" sz="2000" dirty="0">
                <a:latin typeface="Times New Roman" pitchFamily="18" charset="0"/>
                <a:cs typeface="Times New Roman" pitchFamily="18" charset="0"/>
              </a:rPr>
              <a:t>debe formar parte de un dúo misionero.</a:t>
            </a:r>
            <a:endParaRPr lang="es-HN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3" descr="LOGO_GALA_1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179512" y="188640"/>
            <a:ext cx="648071" cy="797063"/>
          </a:xfrm>
          <a:prstGeom prst="rect">
            <a:avLst/>
          </a:prstGeom>
          <a:noFill/>
          <a:ln>
            <a:noFill/>
          </a:ln>
          <a:effectLst>
            <a:outerShdw blurRad="50800" dist="139700" dir="264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 txBox="1">
            <a:spLocks/>
          </p:cNvSpPr>
          <p:nvPr/>
        </p:nvSpPr>
        <p:spPr bwMode="auto">
          <a:xfrm>
            <a:off x="6886620" y="6592888"/>
            <a:ext cx="2614602" cy="193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Seminarios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de </a:t>
            </a:r>
            <a:r>
              <a:rPr kumimoji="0" lang="en-US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Suplemento</a:t>
            </a:r>
            <a:endParaRPr kumimoji="0" lang="en-US" sz="1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8" name="Footer Placeholder 4"/>
          <p:cNvSpPr txBox="1">
            <a:spLocks/>
          </p:cNvSpPr>
          <p:nvPr/>
        </p:nvSpPr>
        <p:spPr bwMode="auto">
          <a:xfrm>
            <a:off x="571472" y="6592912"/>
            <a:ext cx="3186106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ABC de los </a:t>
            </a:r>
            <a:r>
              <a:rPr kumimoji="0" lang="en-US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Grupos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</a:t>
            </a:r>
            <a:r>
              <a:rPr kumimoji="0" lang="en-US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Pequeños</a:t>
            </a:r>
            <a:endParaRPr kumimoji="0" lang="en-US" sz="1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pic>
        <p:nvPicPr>
          <p:cNvPr id="9" name="Picture 17" descr="G:\Multimedia 2007 Trabajos\Division Interamericana\LOG OF 3.png"/>
          <p:cNvPicPr>
            <a:picLocks noChangeAspect="1" noChangeArrowheads="1"/>
          </p:cNvPicPr>
          <p:nvPr/>
        </p:nvPicPr>
        <p:blipFill>
          <a:blip r:embed="rId3" cstate="print"/>
          <a:srcRect l="3030" t="13880" r="6061" b="24430"/>
          <a:stretch>
            <a:fillRect/>
          </a:stretch>
        </p:blipFill>
        <p:spPr bwMode="auto">
          <a:xfrm>
            <a:off x="71438" y="6143644"/>
            <a:ext cx="785786" cy="67353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4" name="AutoShape 5"/>
          <p:cNvSpPr>
            <a:spLocks noChangeArrowheads="1"/>
          </p:cNvSpPr>
          <p:nvPr/>
        </p:nvSpPr>
        <p:spPr bwMode="auto">
          <a:xfrm>
            <a:off x="1500166" y="571480"/>
            <a:ext cx="3214710" cy="1285884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es-HN">
              <a:latin typeface="Verdana" pitchFamily="34" charset="0"/>
            </a:endParaRPr>
          </a:p>
        </p:txBody>
      </p:sp>
      <p:pic>
        <p:nvPicPr>
          <p:cNvPr id="29" name="Picture 28" descr="Imagen6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43042" y="584876"/>
            <a:ext cx="1785950" cy="1272488"/>
          </a:xfrm>
          <a:prstGeom prst="rect">
            <a:avLst/>
          </a:prstGeom>
        </p:spPr>
      </p:pic>
      <p:grpSp>
        <p:nvGrpSpPr>
          <p:cNvPr id="64" name="Group 63"/>
          <p:cNvGrpSpPr/>
          <p:nvPr/>
        </p:nvGrpSpPr>
        <p:grpSpPr>
          <a:xfrm>
            <a:off x="5572132" y="642918"/>
            <a:ext cx="1428760" cy="1357322"/>
            <a:chOff x="4167186" y="954072"/>
            <a:chExt cx="2160588" cy="2160588"/>
          </a:xfrm>
        </p:grpSpPr>
        <p:sp>
          <p:nvSpPr>
            <p:cNvPr id="53" name="Oval 10"/>
            <p:cNvSpPr>
              <a:spLocks noChangeArrowheads="1"/>
            </p:cNvSpPr>
            <p:nvPr/>
          </p:nvSpPr>
          <p:spPr bwMode="gray">
            <a:xfrm>
              <a:off x="4167186" y="954072"/>
              <a:ext cx="2160588" cy="2160588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gamma/>
                    <a:tint val="0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s-HN"/>
            </a:p>
          </p:txBody>
        </p:sp>
        <p:sp>
          <p:nvSpPr>
            <p:cNvPr id="54" name="Oval 11"/>
            <p:cNvSpPr>
              <a:spLocks noChangeArrowheads="1"/>
            </p:cNvSpPr>
            <p:nvPr/>
          </p:nvSpPr>
          <p:spPr bwMode="gray">
            <a:xfrm>
              <a:off x="4167186" y="954072"/>
              <a:ext cx="2160588" cy="2160588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alpha val="32001"/>
                  </a:schemeClr>
                </a:gs>
                <a:gs pos="100000">
                  <a:schemeClr val="folHlink">
                    <a:gamma/>
                    <a:shade val="0"/>
                    <a:invGamma/>
                    <a:alpha val="89999"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s-HN"/>
            </a:p>
          </p:txBody>
        </p:sp>
        <p:sp>
          <p:nvSpPr>
            <p:cNvPr id="55" name="Oval 12"/>
            <p:cNvSpPr>
              <a:spLocks noChangeArrowheads="1"/>
            </p:cNvSpPr>
            <p:nvPr/>
          </p:nvSpPr>
          <p:spPr bwMode="gray">
            <a:xfrm>
              <a:off x="4308474" y="1095360"/>
              <a:ext cx="1878012" cy="1878012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gamma/>
                    <a:shade val="54118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s-HN"/>
            </a:p>
          </p:txBody>
        </p:sp>
        <p:sp>
          <p:nvSpPr>
            <p:cNvPr id="56" name="Oval 13"/>
            <p:cNvSpPr>
              <a:spLocks noChangeArrowheads="1"/>
            </p:cNvSpPr>
            <p:nvPr/>
          </p:nvSpPr>
          <p:spPr bwMode="gray">
            <a:xfrm>
              <a:off x="4310061" y="1098535"/>
              <a:ext cx="1878013" cy="1878012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gamma/>
                    <a:shade val="63529"/>
                    <a:invGamma/>
                  </a:schemeClr>
                </a:gs>
                <a:gs pos="100000">
                  <a:schemeClr val="folHlink">
                    <a:alpha val="0"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s-HN"/>
            </a:p>
          </p:txBody>
        </p:sp>
        <p:sp>
          <p:nvSpPr>
            <p:cNvPr id="57" name="Oval 14"/>
            <p:cNvSpPr>
              <a:spLocks noChangeArrowheads="1"/>
            </p:cNvSpPr>
            <p:nvPr/>
          </p:nvSpPr>
          <p:spPr bwMode="gray">
            <a:xfrm>
              <a:off x="4402136" y="1189022"/>
              <a:ext cx="1690688" cy="1690688"/>
            </a:xfrm>
            <a:prstGeom prst="ellipse">
              <a:avLst/>
            </a:prstGeom>
            <a:solidFill>
              <a:srgbClr val="333333"/>
            </a:soli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s-HN"/>
            </a:p>
          </p:txBody>
        </p:sp>
        <p:grpSp>
          <p:nvGrpSpPr>
            <p:cNvPr id="58" name="Group 15"/>
            <p:cNvGrpSpPr>
              <a:grpSpLocks/>
            </p:cNvGrpSpPr>
            <p:nvPr/>
          </p:nvGrpSpPr>
          <p:grpSpPr bwMode="auto">
            <a:xfrm>
              <a:off x="4429124" y="1214422"/>
              <a:ext cx="1636712" cy="1636713"/>
              <a:chOff x="4166" y="1706"/>
              <a:chExt cx="1252" cy="1252"/>
            </a:xfrm>
          </p:grpSpPr>
          <p:sp>
            <p:nvSpPr>
              <p:cNvPr id="59" name="Oval 16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es-HN"/>
              </a:p>
            </p:txBody>
          </p:sp>
          <p:sp>
            <p:nvSpPr>
              <p:cNvPr id="60" name="Oval 17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es-HN"/>
              </a:p>
            </p:txBody>
          </p:sp>
          <p:sp>
            <p:nvSpPr>
              <p:cNvPr id="61" name="Oval 18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es-HN"/>
              </a:p>
            </p:txBody>
          </p:sp>
          <p:sp>
            <p:nvSpPr>
              <p:cNvPr id="62" name="Oval 19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es-HN"/>
              </a:p>
            </p:txBody>
          </p:sp>
        </p:grpSp>
      </p:grpSp>
      <p:grpSp>
        <p:nvGrpSpPr>
          <p:cNvPr id="98" name="Group 97"/>
          <p:cNvGrpSpPr/>
          <p:nvPr/>
        </p:nvGrpSpPr>
        <p:grpSpPr>
          <a:xfrm>
            <a:off x="5572132" y="2071678"/>
            <a:ext cx="1428760" cy="1357322"/>
            <a:chOff x="4167186" y="954072"/>
            <a:chExt cx="2160588" cy="2160588"/>
          </a:xfrm>
        </p:grpSpPr>
        <p:sp>
          <p:nvSpPr>
            <p:cNvPr id="99" name="Oval 10"/>
            <p:cNvSpPr>
              <a:spLocks noChangeArrowheads="1"/>
            </p:cNvSpPr>
            <p:nvPr/>
          </p:nvSpPr>
          <p:spPr bwMode="gray">
            <a:xfrm>
              <a:off x="4167186" y="954072"/>
              <a:ext cx="2160588" cy="2160588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gamma/>
                    <a:tint val="0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s-HN"/>
            </a:p>
          </p:txBody>
        </p:sp>
        <p:sp>
          <p:nvSpPr>
            <p:cNvPr id="100" name="Oval 11"/>
            <p:cNvSpPr>
              <a:spLocks noChangeArrowheads="1"/>
            </p:cNvSpPr>
            <p:nvPr/>
          </p:nvSpPr>
          <p:spPr bwMode="gray">
            <a:xfrm>
              <a:off x="4167186" y="954072"/>
              <a:ext cx="2160588" cy="2160588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alpha val="32001"/>
                  </a:schemeClr>
                </a:gs>
                <a:gs pos="100000">
                  <a:schemeClr val="folHlink">
                    <a:gamma/>
                    <a:shade val="0"/>
                    <a:invGamma/>
                    <a:alpha val="89999"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s-HN"/>
            </a:p>
          </p:txBody>
        </p:sp>
        <p:sp>
          <p:nvSpPr>
            <p:cNvPr id="101" name="Oval 12"/>
            <p:cNvSpPr>
              <a:spLocks noChangeArrowheads="1"/>
            </p:cNvSpPr>
            <p:nvPr/>
          </p:nvSpPr>
          <p:spPr bwMode="gray">
            <a:xfrm>
              <a:off x="4308474" y="1095360"/>
              <a:ext cx="1878012" cy="1878012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gamma/>
                    <a:shade val="54118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s-HN"/>
            </a:p>
          </p:txBody>
        </p:sp>
        <p:sp>
          <p:nvSpPr>
            <p:cNvPr id="102" name="Oval 13"/>
            <p:cNvSpPr>
              <a:spLocks noChangeArrowheads="1"/>
            </p:cNvSpPr>
            <p:nvPr/>
          </p:nvSpPr>
          <p:spPr bwMode="gray">
            <a:xfrm>
              <a:off x="4310061" y="1098535"/>
              <a:ext cx="1878013" cy="1878012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gamma/>
                    <a:shade val="63529"/>
                    <a:invGamma/>
                  </a:schemeClr>
                </a:gs>
                <a:gs pos="100000">
                  <a:schemeClr val="folHlink">
                    <a:alpha val="0"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s-HN"/>
            </a:p>
          </p:txBody>
        </p:sp>
        <p:sp>
          <p:nvSpPr>
            <p:cNvPr id="103" name="Oval 14"/>
            <p:cNvSpPr>
              <a:spLocks noChangeArrowheads="1"/>
            </p:cNvSpPr>
            <p:nvPr/>
          </p:nvSpPr>
          <p:spPr bwMode="gray">
            <a:xfrm>
              <a:off x="4402136" y="1189022"/>
              <a:ext cx="1690688" cy="1690688"/>
            </a:xfrm>
            <a:prstGeom prst="ellipse">
              <a:avLst/>
            </a:prstGeom>
            <a:solidFill>
              <a:srgbClr val="333333"/>
            </a:soli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s-HN"/>
            </a:p>
          </p:txBody>
        </p:sp>
        <p:grpSp>
          <p:nvGrpSpPr>
            <p:cNvPr id="104" name="Group 15"/>
            <p:cNvGrpSpPr>
              <a:grpSpLocks/>
            </p:cNvGrpSpPr>
            <p:nvPr/>
          </p:nvGrpSpPr>
          <p:grpSpPr bwMode="auto">
            <a:xfrm>
              <a:off x="4429124" y="1214422"/>
              <a:ext cx="1636712" cy="1636713"/>
              <a:chOff x="4166" y="1706"/>
              <a:chExt cx="1252" cy="1252"/>
            </a:xfrm>
          </p:grpSpPr>
          <p:sp>
            <p:nvSpPr>
              <p:cNvPr id="105" name="Oval 16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es-HN"/>
              </a:p>
            </p:txBody>
          </p:sp>
          <p:sp>
            <p:nvSpPr>
              <p:cNvPr id="106" name="Oval 17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es-HN"/>
              </a:p>
            </p:txBody>
          </p:sp>
          <p:sp>
            <p:nvSpPr>
              <p:cNvPr id="107" name="Oval 18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es-HN"/>
              </a:p>
            </p:txBody>
          </p:sp>
          <p:sp>
            <p:nvSpPr>
              <p:cNvPr id="108" name="Oval 19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es-HN"/>
              </a:p>
            </p:txBody>
          </p:sp>
        </p:grpSp>
      </p:grpSp>
      <p:grpSp>
        <p:nvGrpSpPr>
          <p:cNvPr id="109" name="Group 108"/>
          <p:cNvGrpSpPr/>
          <p:nvPr/>
        </p:nvGrpSpPr>
        <p:grpSpPr>
          <a:xfrm>
            <a:off x="5572132" y="3643314"/>
            <a:ext cx="1428760" cy="1357322"/>
            <a:chOff x="4167186" y="954072"/>
            <a:chExt cx="2160588" cy="2160588"/>
          </a:xfrm>
        </p:grpSpPr>
        <p:sp>
          <p:nvSpPr>
            <p:cNvPr id="110" name="Oval 10"/>
            <p:cNvSpPr>
              <a:spLocks noChangeArrowheads="1"/>
            </p:cNvSpPr>
            <p:nvPr/>
          </p:nvSpPr>
          <p:spPr bwMode="gray">
            <a:xfrm>
              <a:off x="4167186" y="954072"/>
              <a:ext cx="2160588" cy="2160588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gamma/>
                    <a:tint val="0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s-HN"/>
            </a:p>
          </p:txBody>
        </p:sp>
        <p:sp>
          <p:nvSpPr>
            <p:cNvPr id="111" name="Oval 11"/>
            <p:cNvSpPr>
              <a:spLocks noChangeArrowheads="1"/>
            </p:cNvSpPr>
            <p:nvPr/>
          </p:nvSpPr>
          <p:spPr bwMode="gray">
            <a:xfrm>
              <a:off x="4167186" y="954072"/>
              <a:ext cx="2160588" cy="2160588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alpha val="32001"/>
                  </a:schemeClr>
                </a:gs>
                <a:gs pos="100000">
                  <a:schemeClr val="folHlink">
                    <a:gamma/>
                    <a:shade val="0"/>
                    <a:invGamma/>
                    <a:alpha val="89999"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s-HN"/>
            </a:p>
          </p:txBody>
        </p:sp>
        <p:sp>
          <p:nvSpPr>
            <p:cNvPr id="112" name="Oval 12"/>
            <p:cNvSpPr>
              <a:spLocks noChangeArrowheads="1"/>
            </p:cNvSpPr>
            <p:nvPr/>
          </p:nvSpPr>
          <p:spPr bwMode="gray">
            <a:xfrm>
              <a:off x="4308474" y="1095360"/>
              <a:ext cx="1878012" cy="1878012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gamma/>
                    <a:shade val="54118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s-HN"/>
            </a:p>
          </p:txBody>
        </p:sp>
        <p:sp>
          <p:nvSpPr>
            <p:cNvPr id="113" name="Oval 13"/>
            <p:cNvSpPr>
              <a:spLocks noChangeArrowheads="1"/>
            </p:cNvSpPr>
            <p:nvPr/>
          </p:nvSpPr>
          <p:spPr bwMode="gray">
            <a:xfrm>
              <a:off x="4310061" y="1098535"/>
              <a:ext cx="1878013" cy="1878012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gamma/>
                    <a:shade val="63529"/>
                    <a:invGamma/>
                  </a:schemeClr>
                </a:gs>
                <a:gs pos="100000">
                  <a:schemeClr val="folHlink">
                    <a:alpha val="0"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s-HN"/>
            </a:p>
          </p:txBody>
        </p:sp>
        <p:sp>
          <p:nvSpPr>
            <p:cNvPr id="114" name="Oval 14"/>
            <p:cNvSpPr>
              <a:spLocks noChangeArrowheads="1"/>
            </p:cNvSpPr>
            <p:nvPr/>
          </p:nvSpPr>
          <p:spPr bwMode="gray">
            <a:xfrm>
              <a:off x="4402136" y="1189022"/>
              <a:ext cx="1690688" cy="1690688"/>
            </a:xfrm>
            <a:prstGeom prst="ellipse">
              <a:avLst/>
            </a:prstGeom>
            <a:solidFill>
              <a:srgbClr val="333333"/>
            </a:soli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s-HN"/>
            </a:p>
          </p:txBody>
        </p:sp>
        <p:grpSp>
          <p:nvGrpSpPr>
            <p:cNvPr id="115" name="Group 15"/>
            <p:cNvGrpSpPr>
              <a:grpSpLocks/>
            </p:cNvGrpSpPr>
            <p:nvPr/>
          </p:nvGrpSpPr>
          <p:grpSpPr bwMode="auto">
            <a:xfrm>
              <a:off x="4429124" y="1214422"/>
              <a:ext cx="1636712" cy="1636713"/>
              <a:chOff x="4166" y="1706"/>
              <a:chExt cx="1252" cy="1252"/>
            </a:xfrm>
          </p:grpSpPr>
          <p:sp>
            <p:nvSpPr>
              <p:cNvPr id="116" name="Oval 16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es-HN"/>
              </a:p>
            </p:txBody>
          </p:sp>
          <p:sp>
            <p:nvSpPr>
              <p:cNvPr id="117" name="Oval 17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es-HN"/>
              </a:p>
            </p:txBody>
          </p:sp>
          <p:sp>
            <p:nvSpPr>
              <p:cNvPr id="118" name="Oval 18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es-HN"/>
              </a:p>
            </p:txBody>
          </p:sp>
          <p:sp>
            <p:nvSpPr>
              <p:cNvPr id="119" name="Oval 19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es-HN"/>
              </a:p>
            </p:txBody>
          </p:sp>
        </p:grpSp>
      </p:grpSp>
      <p:grpSp>
        <p:nvGrpSpPr>
          <p:cNvPr id="120" name="Group 119"/>
          <p:cNvGrpSpPr/>
          <p:nvPr/>
        </p:nvGrpSpPr>
        <p:grpSpPr>
          <a:xfrm>
            <a:off x="5572132" y="5143512"/>
            <a:ext cx="1428760" cy="1357322"/>
            <a:chOff x="4167186" y="954072"/>
            <a:chExt cx="2160588" cy="2160588"/>
          </a:xfrm>
        </p:grpSpPr>
        <p:sp>
          <p:nvSpPr>
            <p:cNvPr id="121" name="Oval 10"/>
            <p:cNvSpPr>
              <a:spLocks noChangeArrowheads="1"/>
            </p:cNvSpPr>
            <p:nvPr/>
          </p:nvSpPr>
          <p:spPr bwMode="gray">
            <a:xfrm>
              <a:off x="4167186" y="954072"/>
              <a:ext cx="2160588" cy="2160588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gamma/>
                    <a:tint val="0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s-HN"/>
            </a:p>
          </p:txBody>
        </p:sp>
        <p:sp>
          <p:nvSpPr>
            <p:cNvPr id="122" name="Oval 11"/>
            <p:cNvSpPr>
              <a:spLocks noChangeArrowheads="1"/>
            </p:cNvSpPr>
            <p:nvPr/>
          </p:nvSpPr>
          <p:spPr bwMode="gray">
            <a:xfrm>
              <a:off x="4167186" y="954072"/>
              <a:ext cx="2160588" cy="2160588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alpha val="32001"/>
                  </a:schemeClr>
                </a:gs>
                <a:gs pos="100000">
                  <a:schemeClr val="folHlink">
                    <a:gamma/>
                    <a:shade val="0"/>
                    <a:invGamma/>
                    <a:alpha val="89999"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s-HN"/>
            </a:p>
          </p:txBody>
        </p:sp>
        <p:sp>
          <p:nvSpPr>
            <p:cNvPr id="123" name="Oval 12"/>
            <p:cNvSpPr>
              <a:spLocks noChangeArrowheads="1"/>
            </p:cNvSpPr>
            <p:nvPr/>
          </p:nvSpPr>
          <p:spPr bwMode="gray">
            <a:xfrm>
              <a:off x="4308474" y="1095360"/>
              <a:ext cx="1878012" cy="1878012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gamma/>
                    <a:shade val="54118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s-HN"/>
            </a:p>
          </p:txBody>
        </p:sp>
        <p:sp>
          <p:nvSpPr>
            <p:cNvPr id="124" name="Oval 13"/>
            <p:cNvSpPr>
              <a:spLocks noChangeArrowheads="1"/>
            </p:cNvSpPr>
            <p:nvPr/>
          </p:nvSpPr>
          <p:spPr bwMode="gray">
            <a:xfrm>
              <a:off x="4310061" y="1098535"/>
              <a:ext cx="1878013" cy="1878012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gamma/>
                    <a:shade val="63529"/>
                    <a:invGamma/>
                  </a:schemeClr>
                </a:gs>
                <a:gs pos="100000">
                  <a:schemeClr val="folHlink">
                    <a:alpha val="0"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s-HN"/>
            </a:p>
          </p:txBody>
        </p:sp>
        <p:sp>
          <p:nvSpPr>
            <p:cNvPr id="125" name="Oval 14"/>
            <p:cNvSpPr>
              <a:spLocks noChangeArrowheads="1"/>
            </p:cNvSpPr>
            <p:nvPr/>
          </p:nvSpPr>
          <p:spPr bwMode="gray">
            <a:xfrm>
              <a:off x="4402136" y="1189022"/>
              <a:ext cx="1690688" cy="1690688"/>
            </a:xfrm>
            <a:prstGeom prst="ellipse">
              <a:avLst/>
            </a:prstGeom>
            <a:solidFill>
              <a:srgbClr val="333333"/>
            </a:soli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s-HN"/>
            </a:p>
          </p:txBody>
        </p:sp>
        <p:grpSp>
          <p:nvGrpSpPr>
            <p:cNvPr id="126" name="Group 15"/>
            <p:cNvGrpSpPr>
              <a:grpSpLocks/>
            </p:cNvGrpSpPr>
            <p:nvPr/>
          </p:nvGrpSpPr>
          <p:grpSpPr bwMode="auto">
            <a:xfrm>
              <a:off x="4429124" y="1214422"/>
              <a:ext cx="1636712" cy="1636713"/>
              <a:chOff x="4166" y="1706"/>
              <a:chExt cx="1252" cy="1252"/>
            </a:xfrm>
          </p:grpSpPr>
          <p:sp>
            <p:nvSpPr>
              <p:cNvPr id="127" name="Oval 16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es-HN"/>
              </a:p>
            </p:txBody>
          </p:sp>
          <p:sp>
            <p:nvSpPr>
              <p:cNvPr id="128" name="Oval 17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es-HN"/>
              </a:p>
            </p:txBody>
          </p:sp>
          <p:sp>
            <p:nvSpPr>
              <p:cNvPr id="129" name="Oval 18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es-HN"/>
              </a:p>
            </p:txBody>
          </p:sp>
          <p:sp>
            <p:nvSpPr>
              <p:cNvPr id="130" name="Oval 19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es-HN"/>
              </a:p>
            </p:txBody>
          </p:sp>
        </p:grpSp>
      </p:grpSp>
      <p:sp>
        <p:nvSpPr>
          <p:cNvPr id="131" name="TextBox 130"/>
          <p:cNvSpPr txBox="1"/>
          <p:nvPr/>
        </p:nvSpPr>
        <p:spPr>
          <a:xfrm rot="16200000">
            <a:off x="779715" y="994038"/>
            <a:ext cx="1071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DÚO 1</a:t>
            </a:r>
            <a:endParaRPr lang="es-HN" b="1" dirty="0"/>
          </a:p>
        </p:txBody>
      </p:sp>
      <p:sp>
        <p:nvSpPr>
          <p:cNvPr id="132" name="TextBox 131"/>
          <p:cNvSpPr txBox="1"/>
          <p:nvPr/>
        </p:nvSpPr>
        <p:spPr>
          <a:xfrm>
            <a:off x="3175393" y="714356"/>
            <a:ext cx="153948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Bautiza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candidato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en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Enero</a:t>
            </a:r>
            <a:endParaRPr lang="es-HN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" name="AutoShape 5"/>
          <p:cNvSpPr>
            <a:spLocks noChangeArrowheads="1"/>
          </p:cNvSpPr>
          <p:nvPr/>
        </p:nvSpPr>
        <p:spPr bwMode="auto">
          <a:xfrm>
            <a:off x="1512308" y="1928802"/>
            <a:ext cx="3202567" cy="1500198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es-HN">
              <a:latin typeface="Verdana" pitchFamily="34" charset="0"/>
            </a:endParaRPr>
          </a:p>
        </p:txBody>
      </p:sp>
      <p:sp>
        <p:nvSpPr>
          <p:cNvPr id="134" name="TextBox 133"/>
          <p:cNvSpPr txBox="1"/>
          <p:nvPr/>
        </p:nvSpPr>
        <p:spPr>
          <a:xfrm rot="16200000">
            <a:off x="791858" y="2351360"/>
            <a:ext cx="1071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DÚO 2</a:t>
            </a:r>
            <a:endParaRPr lang="es-HN" b="1" dirty="0"/>
          </a:p>
        </p:txBody>
      </p:sp>
      <p:sp>
        <p:nvSpPr>
          <p:cNvPr id="136" name="AutoShape 3"/>
          <p:cNvSpPr>
            <a:spLocks noChangeArrowheads="1"/>
          </p:cNvSpPr>
          <p:nvPr/>
        </p:nvSpPr>
        <p:spPr bwMode="gray">
          <a:xfrm>
            <a:off x="4852993" y="1000108"/>
            <a:ext cx="504825" cy="576262"/>
          </a:xfrm>
          <a:prstGeom prst="chevron">
            <a:avLst>
              <a:gd name="adj" fmla="val 52514"/>
            </a:avLst>
          </a:prstGeom>
          <a:solidFill>
            <a:schemeClr val="accent1"/>
          </a:soli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HN"/>
          </a:p>
        </p:txBody>
      </p:sp>
      <p:pic>
        <p:nvPicPr>
          <p:cNvPr id="138" name="Picture 137" descr="china orando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5008" y="714356"/>
            <a:ext cx="1143008" cy="1143007"/>
          </a:xfrm>
          <a:prstGeom prst="ellipse">
            <a:avLst/>
          </a:prstGeom>
        </p:spPr>
      </p:pic>
      <p:pic>
        <p:nvPicPr>
          <p:cNvPr id="139" name="Picture 138" descr="negros estudiando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643042" y="2000240"/>
            <a:ext cx="1937528" cy="1357322"/>
          </a:xfrm>
          <a:prstGeom prst="rect">
            <a:avLst/>
          </a:prstGeom>
          <a:noFill/>
        </p:spPr>
      </p:pic>
      <p:sp>
        <p:nvSpPr>
          <p:cNvPr id="140" name="AutoShape 3"/>
          <p:cNvSpPr>
            <a:spLocks noChangeArrowheads="1"/>
          </p:cNvSpPr>
          <p:nvPr/>
        </p:nvSpPr>
        <p:spPr bwMode="gray">
          <a:xfrm>
            <a:off x="4857752" y="2428868"/>
            <a:ext cx="504825" cy="576262"/>
          </a:xfrm>
          <a:prstGeom prst="chevron">
            <a:avLst>
              <a:gd name="adj" fmla="val 52514"/>
            </a:avLst>
          </a:prstGeom>
          <a:solidFill>
            <a:schemeClr val="accent1"/>
          </a:soli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HN"/>
          </a:p>
        </p:txBody>
      </p:sp>
      <p:pic>
        <p:nvPicPr>
          <p:cNvPr id="141" name="Picture 140" descr="34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643570" y="2143117"/>
            <a:ext cx="1357322" cy="1214445"/>
          </a:xfrm>
          <a:prstGeom prst="ellipse">
            <a:avLst/>
          </a:prstGeom>
        </p:spPr>
      </p:pic>
      <p:sp>
        <p:nvSpPr>
          <p:cNvPr id="145" name="AutoShape 5"/>
          <p:cNvSpPr>
            <a:spLocks noChangeArrowheads="1"/>
          </p:cNvSpPr>
          <p:nvPr/>
        </p:nvSpPr>
        <p:spPr bwMode="auto">
          <a:xfrm>
            <a:off x="1512308" y="3500438"/>
            <a:ext cx="3202568" cy="1500198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es-HN">
              <a:latin typeface="Verdana" pitchFamily="34" charset="0"/>
            </a:endParaRPr>
          </a:p>
        </p:txBody>
      </p:sp>
      <p:sp>
        <p:nvSpPr>
          <p:cNvPr id="146" name="TextBox 145"/>
          <p:cNvSpPr txBox="1"/>
          <p:nvPr/>
        </p:nvSpPr>
        <p:spPr>
          <a:xfrm rot="16200000">
            <a:off x="791857" y="3922996"/>
            <a:ext cx="1071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DÚO 3</a:t>
            </a:r>
            <a:endParaRPr lang="es-HN" b="1" dirty="0"/>
          </a:p>
        </p:txBody>
      </p:sp>
      <p:sp>
        <p:nvSpPr>
          <p:cNvPr id="147" name="TextBox 146"/>
          <p:cNvSpPr txBox="1"/>
          <p:nvPr/>
        </p:nvSpPr>
        <p:spPr>
          <a:xfrm>
            <a:off x="3286116" y="3571876"/>
            <a:ext cx="13251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Bautiza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candidato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Marzo</a:t>
            </a:r>
            <a:endParaRPr lang="es-HN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8" name="AutoShape 3"/>
          <p:cNvSpPr>
            <a:spLocks noChangeArrowheads="1"/>
          </p:cNvSpPr>
          <p:nvPr/>
        </p:nvSpPr>
        <p:spPr bwMode="gray">
          <a:xfrm>
            <a:off x="4857752" y="3995746"/>
            <a:ext cx="504825" cy="576262"/>
          </a:xfrm>
          <a:prstGeom prst="chevron">
            <a:avLst>
              <a:gd name="adj" fmla="val 52514"/>
            </a:avLst>
          </a:prstGeom>
          <a:solidFill>
            <a:schemeClr val="accent1"/>
          </a:soli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HN"/>
          </a:p>
        </p:txBody>
      </p:sp>
      <p:sp>
        <p:nvSpPr>
          <p:cNvPr id="149" name="AutoShape 5"/>
          <p:cNvSpPr>
            <a:spLocks noChangeArrowheads="1"/>
          </p:cNvSpPr>
          <p:nvPr/>
        </p:nvSpPr>
        <p:spPr bwMode="auto">
          <a:xfrm>
            <a:off x="1512308" y="5072074"/>
            <a:ext cx="3202567" cy="1500198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es-HN">
              <a:latin typeface="Verdana" pitchFamily="34" charset="0"/>
            </a:endParaRPr>
          </a:p>
        </p:txBody>
      </p:sp>
      <p:sp>
        <p:nvSpPr>
          <p:cNvPr id="150" name="TextBox 149"/>
          <p:cNvSpPr txBox="1"/>
          <p:nvPr/>
        </p:nvSpPr>
        <p:spPr>
          <a:xfrm rot="16200000">
            <a:off x="791858" y="5494632"/>
            <a:ext cx="1071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DÚO 4</a:t>
            </a:r>
            <a:endParaRPr lang="es-HN" b="1" dirty="0"/>
          </a:p>
        </p:txBody>
      </p:sp>
      <p:sp>
        <p:nvSpPr>
          <p:cNvPr id="151" name="TextBox 150"/>
          <p:cNvSpPr txBox="1"/>
          <p:nvPr/>
        </p:nvSpPr>
        <p:spPr>
          <a:xfrm>
            <a:off x="3286116" y="5357826"/>
            <a:ext cx="13966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Bautiza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candidato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Abril</a:t>
            </a:r>
            <a:endParaRPr lang="es-HN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2" name="AutoShape 3"/>
          <p:cNvSpPr>
            <a:spLocks noChangeArrowheads="1"/>
          </p:cNvSpPr>
          <p:nvPr/>
        </p:nvSpPr>
        <p:spPr bwMode="gray">
          <a:xfrm>
            <a:off x="4929190" y="5500702"/>
            <a:ext cx="504825" cy="576262"/>
          </a:xfrm>
          <a:prstGeom prst="chevron">
            <a:avLst>
              <a:gd name="adj" fmla="val 52514"/>
            </a:avLst>
          </a:prstGeom>
          <a:solidFill>
            <a:schemeClr val="accent1"/>
          </a:soli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HN"/>
          </a:p>
        </p:txBody>
      </p:sp>
      <p:pic>
        <p:nvPicPr>
          <p:cNvPr id="153" name="Picture 152" descr="pareja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643042" y="5143512"/>
            <a:ext cx="1428760" cy="1357322"/>
          </a:xfrm>
          <a:prstGeom prst="rect">
            <a:avLst/>
          </a:prstGeom>
        </p:spPr>
      </p:pic>
      <p:pic>
        <p:nvPicPr>
          <p:cNvPr id="154" name="Picture 153" descr="pareja cantando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643042" y="3500438"/>
            <a:ext cx="1500198" cy="1428760"/>
          </a:xfrm>
          <a:prstGeom prst="rect">
            <a:avLst/>
          </a:prstGeom>
        </p:spPr>
      </p:pic>
      <p:pic>
        <p:nvPicPr>
          <p:cNvPr id="155" name="Picture 154" descr="GiveThanks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643570" y="3571876"/>
            <a:ext cx="1357322" cy="1403405"/>
          </a:xfrm>
          <a:prstGeom prst="ellipse">
            <a:avLst/>
          </a:prstGeom>
        </p:spPr>
      </p:pic>
      <p:pic>
        <p:nvPicPr>
          <p:cNvPr id="156" name="Picture 155" descr="senora biblia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5715008" y="5214950"/>
            <a:ext cx="1143008" cy="1143008"/>
          </a:xfrm>
          <a:prstGeom prst="ellipse">
            <a:avLst/>
          </a:prstGeom>
        </p:spPr>
      </p:pic>
      <p:sp>
        <p:nvSpPr>
          <p:cNvPr id="157" name="TextBox 156"/>
          <p:cNvSpPr txBox="1"/>
          <p:nvPr/>
        </p:nvSpPr>
        <p:spPr>
          <a:xfrm rot="20805278">
            <a:off x="7383164" y="165339"/>
            <a:ext cx="11897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solidFill>
                  <a:schemeClr val="bg1"/>
                </a:solidFill>
                <a:latin typeface="Freestyle Script" pitchFamily="66" charset="0"/>
              </a:rPr>
              <a:t>E</a:t>
            </a:r>
            <a:r>
              <a:rPr lang="en-US" sz="4000" b="1" dirty="0" err="1" smtClean="0">
                <a:solidFill>
                  <a:schemeClr val="bg1"/>
                </a:solidFill>
                <a:latin typeface="Freestyle Script" pitchFamily="66" charset="0"/>
              </a:rPr>
              <a:t>jemplo</a:t>
            </a:r>
            <a:endParaRPr lang="es-HN" sz="4000" b="1" dirty="0">
              <a:solidFill>
                <a:schemeClr val="bg1"/>
              </a:solidFill>
              <a:latin typeface="Freestyle Script" pitchFamily="66" charset="0"/>
            </a:endParaRPr>
          </a:p>
        </p:txBody>
      </p:sp>
      <p:sp>
        <p:nvSpPr>
          <p:cNvPr id="158" name="Rectangle 4"/>
          <p:cNvSpPr>
            <a:spLocks noChangeArrowheads="1"/>
          </p:cNvSpPr>
          <p:nvPr/>
        </p:nvSpPr>
        <p:spPr bwMode="auto">
          <a:xfrm>
            <a:off x="7053306" y="2000802"/>
            <a:ext cx="1876412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>
              <a:tabLst>
                <a:tab pos="965200" algn="l"/>
              </a:tabLst>
            </a:pPr>
            <a:r>
              <a:rPr lang="es-ES_tradnl" sz="2000" dirty="0">
                <a:latin typeface="Times New Roman" pitchFamily="18" charset="0"/>
                <a:cs typeface="Times New Roman" pitchFamily="18" charset="0"/>
              </a:rPr>
              <a:t>De esa manera los dúos trabajan continuamente y </a:t>
            </a:r>
            <a:r>
              <a:rPr lang="es-ES_tradnl" sz="2000" dirty="0" smtClean="0">
                <a:latin typeface="Times New Roman" pitchFamily="18" charset="0"/>
                <a:cs typeface="Times New Roman" pitchFamily="18" charset="0"/>
              </a:rPr>
              <a:t>el GP </a:t>
            </a:r>
            <a:r>
              <a:rPr lang="es-ES_tradnl" sz="2000" dirty="0">
                <a:latin typeface="Times New Roman" pitchFamily="18" charset="0"/>
                <a:cs typeface="Times New Roman" pitchFamily="18" charset="0"/>
              </a:rPr>
              <a:t>tiene bautismos mensualmente, lo que lo prepara para dividirse en el término de un año.</a:t>
            </a:r>
          </a:p>
        </p:txBody>
      </p:sp>
      <p:sp>
        <p:nvSpPr>
          <p:cNvPr id="135" name="TextBox 134"/>
          <p:cNvSpPr txBox="1"/>
          <p:nvPr/>
        </p:nvSpPr>
        <p:spPr>
          <a:xfrm>
            <a:off x="3286116" y="2127585"/>
            <a:ext cx="13966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Bautiza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candidato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en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Febrero</a:t>
            </a:r>
            <a:endParaRPr lang="es-HN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6" name="Picture 3" descr="LOGO_GALA_1"/>
          <p:cNvPicPr>
            <a:picLocks noChangeAspect="1" noChangeArrowheads="1"/>
          </p:cNvPicPr>
          <p:nvPr/>
        </p:nvPicPr>
        <p:blipFill>
          <a:blip r:embed="rId12" cstate="print"/>
          <a:stretch>
            <a:fillRect/>
          </a:stretch>
        </p:blipFill>
        <p:spPr bwMode="auto">
          <a:xfrm>
            <a:off x="179512" y="188640"/>
            <a:ext cx="648071" cy="797063"/>
          </a:xfrm>
          <a:prstGeom prst="rect">
            <a:avLst/>
          </a:prstGeom>
          <a:noFill/>
          <a:ln>
            <a:noFill/>
          </a:ln>
          <a:effectLst>
            <a:outerShdw blurRad="50800" dist="139700" dir="264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1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1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2" dur="4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4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31" grpId="0"/>
      <p:bldP spid="132" grpId="0"/>
      <p:bldP spid="133" grpId="0" animBg="1"/>
      <p:bldP spid="134" grpId="0"/>
      <p:bldP spid="136" grpId="0" animBg="1"/>
      <p:bldP spid="140" grpId="0" animBg="1"/>
      <p:bldP spid="145" grpId="0" animBg="1"/>
      <p:bldP spid="146" grpId="0"/>
      <p:bldP spid="147" grpId="0"/>
      <p:bldP spid="148" grpId="0" animBg="1"/>
      <p:bldP spid="149" grpId="0" animBg="1"/>
      <p:bldP spid="150" grpId="0"/>
      <p:bldP spid="151" grpId="0"/>
      <p:bldP spid="152" grpId="0" animBg="1"/>
      <p:bldP spid="157" grpId="0"/>
      <p:bldP spid="158" grpId="0"/>
      <p:bldP spid="13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03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2786050" y="4071942"/>
            <a:ext cx="5700712" cy="457200"/>
          </a:xfrm>
        </p:spPr>
        <p:txBody>
          <a:bodyPr/>
          <a:lstStyle/>
          <a:p>
            <a:r>
              <a:rPr lang="en-US" sz="2800" dirty="0" smtClean="0">
                <a:solidFill>
                  <a:srgbClr val="FFC000"/>
                </a:solidFill>
                <a:latin typeface="Brush Script MT" pitchFamily="66" charset="0"/>
              </a:rPr>
              <a:t>…y a </a:t>
            </a:r>
            <a:r>
              <a:rPr lang="en-US" sz="2800" dirty="0" err="1" smtClean="0">
                <a:solidFill>
                  <a:srgbClr val="FFC000"/>
                </a:solidFill>
                <a:latin typeface="Brush Script MT" pitchFamily="66" charset="0"/>
              </a:rPr>
              <a:t>gozar</a:t>
            </a:r>
            <a:r>
              <a:rPr lang="en-US" sz="2800" dirty="0" smtClean="0">
                <a:solidFill>
                  <a:srgbClr val="FFC000"/>
                </a:solidFill>
                <a:latin typeface="Brush Script MT" pitchFamily="66" charset="0"/>
              </a:rPr>
              <a:t> de </a:t>
            </a:r>
            <a:r>
              <a:rPr lang="en-US" sz="2800" dirty="0" err="1" smtClean="0">
                <a:solidFill>
                  <a:srgbClr val="FFC000"/>
                </a:solidFill>
                <a:latin typeface="Brush Script MT" pitchFamily="66" charset="0"/>
              </a:rPr>
              <a:t>esta</a:t>
            </a:r>
            <a:r>
              <a:rPr lang="en-US" sz="2800" dirty="0" smtClean="0">
                <a:solidFill>
                  <a:srgbClr val="FFC000"/>
                </a:solidFill>
                <a:latin typeface="Brush Script MT" pitchFamily="66" charset="0"/>
              </a:rPr>
              <a:t> </a:t>
            </a:r>
            <a:r>
              <a:rPr lang="en-US" sz="2800" dirty="0" err="1" smtClean="0">
                <a:solidFill>
                  <a:srgbClr val="FFC000"/>
                </a:solidFill>
                <a:latin typeface="Brush Script MT" pitchFamily="66" charset="0"/>
              </a:rPr>
              <a:t>nueva</a:t>
            </a:r>
            <a:r>
              <a:rPr lang="en-US" sz="2800" dirty="0" smtClean="0">
                <a:solidFill>
                  <a:srgbClr val="FFC000"/>
                </a:solidFill>
                <a:latin typeface="Brush Script MT" pitchFamily="66" charset="0"/>
              </a:rPr>
              <a:t> </a:t>
            </a:r>
            <a:r>
              <a:rPr lang="en-US" sz="2800" dirty="0" err="1" smtClean="0">
                <a:solidFill>
                  <a:srgbClr val="FFC000"/>
                </a:solidFill>
                <a:latin typeface="Brush Script MT" pitchFamily="66" charset="0"/>
              </a:rPr>
              <a:t>experiencia</a:t>
            </a:r>
            <a:endParaRPr lang="en-US" sz="2800" dirty="0">
              <a:solidFill>
                <a:srgbClr val="FFC000"/>
              </a:solidFill>
              <a:latin typeface="Brush Script MT" pitchFamily="66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286248" y="3714752"/>
            <a:ext cx="414248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2800" b="1" cap="none" spc="0" dirty="0" smtClean="0">
                <a:ln/>
                <a:solidFill>
                  <a:schemeClr val="accent3"/>
                </a:solidFill>
                <a:effectLst/>
                <a:latin typeface="AdLib" pitchFamily="2" charset="0"/>
              </a:rPr>
              <a:t>QUE DIOS LE BENDIGA</a:t>
            </a:r>
            <a:endParaRPr lang="en-US" sz="2800" b="1" cap="none" spc="0" dirty="0">
              <a:ln/>
              <a:solidFill>
                <a:schemeClr val="accent3"/>
              </a:solidFill>
              <a:effectLst/>
              <a:latin typeface="AdLib" pitchFamily="2" charset="0"/>
            </a:endParaRPr>
          </a:p>
        </p:txBody>
      </p:sp>
      <p:pic>
        <p:nvPicPr>
          <p:cNvPr id="7" name="Picture 6" descr="orando w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206323"/>
            <a:ext cx="4214810" cy="5651677"/>
          </a:xfrm>
          <a:prstGeom prst="rect">
            <a:avLst/>
          </a:prstGeom>
        </p:spPr>
      </p:pic>
      <p:pic>
        <p:nvPicPr>
          <p:cNvPr id="8" name="Picture 3" descr="LOGO_GALA_1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7524328" y="4869160"/>
            <a:ext cx="1368152" cy="1682691"/>
          </a:xfrm>
          <a:prstGeom prst="rect">
            <a:avLst/>
          </a:prstGeom>
          <a:noFill/>
          <a:ln>
            <a:noFill/>
          </a:ln>
          <a:effectLst>
            <a:outerShdw blurRad="50800" dist="139700" dir="264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9" name="Picture 9" descr="logoPC GALA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691814" y="2286024"/>
            <a:ext cx="1332768" cy="142872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09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09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09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09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03" grpId="0" build="p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Espiritu orando w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72330" y="1357298"/>
            <a:ext cx="2000232" cy="508688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1" name="Date Placeholder 3"/>
          <p:cNvSpPr>
            <a:spLocks noGrp="1"/>
          </p:cNvSpPr>
          <p:nvPr>
            <p:ph type="dt" sz="half" idx="10"/>
          </p:nvPr>
        </p:nvSpPr>
        <p:spPr>
          <a:xfrm>
            <a:off x="6886620" y="6592888"/>
            <a:ext cx="2614602" cy="193698"/>
          </a:xfrm>
        </p:spPr>
        <p:txBody>
          <a:bodyPr/>
          <a:lstStyle/>
          <a:p>
            <a:r>
              <a:rPr lang="en-US" dirty="0" err="1" smtClean="0"/>
              <a:t>Seminarios</a:t>
            </a:r>
            <a:r>
              <a:rPr lang="en-US" dirty="0" smtClean="0"/>
              <a:t> de </a:t>
            </a:r>
            <a:r>
              <a:rPr lang="en-US" dirty="0" err="1" smtClean="0"/>
              <a:t>Suplemento</a:t>
            </a:r>
            <a:endParaRPr lang="en-US" dirty="0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1472" y="6592912"/>
            <a:ext cx="3186106" cy="336550"/>
          </a:xfrm>
        </p:spPr>
        <p:txBody>
          <a:bodyPr/>
          <a:lstStyle/>
          <a:p>
            <a:r>
              <a:rPr lang="en-US" dirty="0" smtClean="0"/>
              <a:t>ABC de los </a:t>
            </a:r>
            <a:r>
              <a:rPr lang="en-US" dirty="0" err="1" smtClean="0"/>
              <a:t>Grupos</a:t>
            </a:r>
            <a:r>
              <a:rPr lang="en-US" dirty="0" smtClean="0"/>
              <a:t> </a:t>
            </a:r>
            <a:r>
              <a:rPr lang="en-US" dirty="0" err="1" smtClean="0"/>
              <a:t>Pequeños</a:t>
            </a:r>
            <a:endParaRPr lang="en-US" dirty="0"/>
          </a:p>
        </p:txBody>
      </p:sp>
      <p:grpSp>
        <p:nvGrpSpPr>
          <p:cNvPr id="112664" name="Group 24"/>
          <p:cNvGrpSpPr>
            <a:grpSpLocks/>
          </p:cNvGrpSpPr>
          <p:nvPr/>
        </p:nvGrpSpPr>
        <p:grpSpPr bwMode="auto">
          <a:xfrm>
            <a:off x="1357290" y="3786190"/>
            <a:ext cx="5486400" cy="1228725"/>
            <a:chOff x="1200" y="2778"/>
            <a:chExt cx="3456" cy="774"/>
          </a:xfrm>
        </p:grpSpPr>
        <p:sp>
          <p:nvSpPr>
            <p:cNvPr id="112665" name="AutoShape 25"/>
            <p:cNvSpPr>
              <a:spLocks noChangeArrowheads="1"/>
            </p:cNvSpPr>
            <p:nvPr/>
          </p:nvSpPr>
          <p:spPr bwMode="gray">
            <a:xfrm>
              <a:off x="1200" y="2778"/>
              <a:ext cx="3456" cy="774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>
                    <a:gamma/>
                    <a:tint val="51373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s-HN"/>
            </a:p>
          </p:txBody>
        </p:sp>
        <p:sp>
          <p:nvSpPr>
            <p:cNvPr id="112666" name="AutoShape 26"/>
            <p:cNvSpPr>
              <a:spLocks noChangeArrowheads="1"/>
            </p:cNvSpPr>
            <p:nvPr/>
          </p:nvSpPr>
          <p:spPr bwMode="gray">
            <a:xfrm>
              <a:off x="1276" y="2849"/>
              <a:ext cx="666" cy="633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folHlink"/>
                </a:gs>
                <a:gs pos="100000">
                  <a:schemeClr val="folHlink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38100">
              <a:solidFill>
                <a:srgbClr val="FEFEFE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HN"/>
            </a:p>
          </p:txBody>
        </p:sp>
        <p:sp>
          <p:nvSpPr>
            <p:cNvPr id="112667" name="Freeform 27"/>
            <p:cNvSpPr>
              <a:spLocks/>
            </p:cNvSpPr>
            <p:nvPr/>
          </p:nvSpPr>
          <p:spPr bwMode="gray">
            <a:xfrm>
              <a:off x="1317" y="2889"/>
              <a:ext cx="333" cy="317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0" y="118"/>
                </a:cxn>
                <a:cxn ang="0">
                  <a:pos x="0" y="589"/>
                </a:cxn>
                <a:cxn ang="0">
                  <a:pos x="161" y="174"/>
                </a:cxn>
                <a:cxn ang="0">
                  <a:pos x="589" y="0"/>
                </a:cxn>
                <a:cxn ang="0">
                  <a:pos x="118" y="0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folHlink">
                    <a:gamma/>
                    <a:tint val="54510"/>
                    <a:invGamma/>
                  </a:schemeClr>
                </a:gs>
                <a:gs pos="50000">
                  <a:schemeClr val="folHlink">
                    <a:alpha val="0"/>
                  </a:schemeClr>
                </a:gs>
                <a:gs pos="100000">
                  <a:schemeClr val="folHlink">
                    <a:gamma/>
                    <a:tint val="54510"/>
                    <a:invGamma/>
                  </a:scheme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HN"/>
            </a:p>
          </p:txBody>
        </p:sp>
      </p:grpSp>
      <p:grpSp>
        <p:nvGrpSpPr>
          <p:cNvPr id="112668" name="Group 28"/>
          <p:cNvGrpSpPr>
            <a:grpSpLocks/>
          </p:cNvGrpSpPr>
          <p:nvPr/>
        </p:nvGrpSpPr>
        <p:grpSpPr bwMode="auto">
          <a:xfrm>
            <a:off x="1357290" y="2357430"/>
            <a:ext cx="5486400" cy="1228725"/>
            <a:chOff x="1200" y="1912"/>
            <a:chExt cx="3456" cy="774"/>
          </a:xfrm>
        </p:grpSpPr>
        <p:sp>
          <p:nvSpPr>
            <p:cNvPr id="112669" name="AutoShape 29"/>
            <p:cNvSpPr>
              <a:spLocks noChangeArrowheads="1"/>
            </p:cNvSpPr>
            <p:nvPr/>
          </p:nvSpPr>
          <p:spPr bwMode="gray">
            <a:xfrm>
              <a:off x="1200" y="1912"/>
              <a:ext cx="3456" cy="774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>
                    <a:gamma/>
                    <a:tint val="51373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s-HN"/>
            </a:p>
          </p:txBody>
        </p:sp>
        <p:sp>
          <p:nvSpPr>
            <p:cNvPr id="112670" name="AutoShape 30"/>
            <p:cNvSpPr>
              <a:spLocks noChangeArrowheads="1"/>
            </p:cNvSpPr>
            <p:nvPr/>
          </p:nvSpPr>
          <p:spPr bwMode="gray">
            <a:xfrm>
              <a:off x="1276" y="1983"/>
              <a:ext cx="666" cy="633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38100">
              <a:solidFill>
                <a:srgbClr val="FEFEFE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HN"/>
            </a:p>
          </p:txBody>
        </p:sp>
        <p:sp>
          <p:nvSpPr>
            <p:cNvPr id="112671" name="Freeform 31"/>
            <p:cNvSpPr>
              <a:spLocks/>
            </p:cNvSpPr>
            <p:nvPr/>
          </p:nvSpPr>
          <p:spPr bwMode="gray">
            <a:xfrm>
              <a:off x="1317" y="2028"/>
              <a:ext cx="333" cy="317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0" y="118"/>
                </a:cxn>
                <a:cxn ang="0">
                  <a:pos x="0" y="589"/>
                </a:cxn>
                <a:cxn ang="0">
                  <a:pos x="161" y="174"/>
                </a:cxn>
                <a:cxn ang="0">
                  <a:pos x="589" y="0"/>
                </a:cxn>
                <a:cxn ang="0">
                  <a:pos x="118" y="0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2">
                    <a:gamma/>
                    <a:tint val="54510"/>
                    <a:invGamma/>
                  </a:schemeClr>
                </a:gs>
                <a:gs pos="50000">
                  <a:schemeClr val="accent2">
                    <a:alpha val="0"/>
                  </a:schemeClr>
                </a:gs>
                <a:gs pos="100000">
                  <a:schemeClr val="accent2">
                    <a:gamma/>
                    <a:tint val="54510"/>
                    <a:invGamma/>
                  </a:scheme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HN"/>
            </a:p>
          </p:txBody>
        </p:sp>
      </p:grpSp>
      <p:grpSp>
        <p:nvGrpSpPr>
          <p:cNvPr id="112672" name="Group 32"/>
          <p:cNvGrpSpPr>
            <a:grpSpLocks/>
          </p:cNvGrpSpPr>
          <p:nvPr/>
        </p:nvGrpSpPr>
        <p:grpSpPr bwMode="auto">
          <a:xfrm>
            <a:off x="1357290" y="928670"/>
            <a:ext cx="5486400" cy="1228725"/>
            <a:chOff x="1200" y="1056"/>
            <a:chExt cx="3456" cy="774"/>
          </a:xfrm>
        </p:grpSpPr>
        <p:sp>
          <p:nvSpPr>
            <p:cNvPr id="112673" name="AutoShape 33"/>
            <p:cNvSpPr>
              <a:spLocks noChangeArrowheads="1"/>
            </p:cNvSpPr>
            <p:nvPr/>
          </p:nvSpPr>
          <p:spPr bwMode="gray">
            <a:xfrm>
              <a:off x="1200" y="1056"/>
              <a:ext cx="3456" cy="774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>
                    <a:gamma/>
                    <a:tint val="51373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s-HN"/>
            </a:p>
          </p:txBody>
        </p:sp>
        <p:sp>
          <p:nvSpPr>
            <p:cNvPr id="112674" name="AutoShape 34"/>
            <p:cNvSpPr>
              <a:spLocks noChangeArrowheads="1"/>
            </p:cNvSpPr>
            <p:nvPr/>
          </p:nvSpPr>
          <p:spPr bwMode="gray">
            <a:xfrm>
              <a:off x="1276" y="1128"/>
              <a:ext cx="666" cy="633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38100">
              <a:solidFill>
                <a:srgbClr val="FEFEFE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HN"/>
            </a:p>
          </p:txBody>
        </p:sp>
        <p:sp>
          <p:nvSpPr>
            <p:cNvPr id="112675" name="Freeform 35"/>
            <p:cNvSpPr>
              <a:spLocks/>
            </p:cNvSpPr>
            <p:nvPr/>
          </p:nvSpPr>
          <p:spPr bwMode="gray">
            <a:xfrm>
              <a:off x="1317" y="1168"/>
              <a:ext cx="333" cy="317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0" y="118"/>
                </a:cxn>
                <a:cxn ang="0">
                  <a:pos x="0" y="589"/>
                </a:cxn>
                <a:cxn ang="0">
                  <a:pos x="161" y="174"/>
                </a:cxn>
                <a:cxn ang="0">
                  <a:pos x="589" y="0"/>
                </a:cxn>
                <a:cxn ang="0">
                  <a:pos x="118" y="0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>
                    <a:gamma/>
                    <a:tint val="54510"/>
                    <a:invGamma/>
                  </a:schemeClr>
                </a:gs>
                <a:gs pos="5000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54510"/>
                    <a:invGamma/>
                  </a:scheme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HN"/>
            </a:p>
          </p:txBody>
        </p:sp>
      </p:grpSp>
      <p:sp>
        <p:nvSpPr>
          <p:cNvPr id="112676" name="Text Box 36"/>
          <p:cNvSpPr txBox="1">
            <a:spLocks noChangeArrowheads="1"/>
          </p:cNvSpPr>
          <p:nvPr/>
        </p:nvSpPr>
        <p:spPr bwMode="gray">
          <a:xfrm>
            <a:off x="1857356" y="1285860"/>
            <a:ext cx="385041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</a:t>
            </a:r>
            <a:endParaRPr lang="en-US" sz="2800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12677" name="Text Box 37"/>
          <p:cNvSpPr txBox="1">
            <a:spLocks noChangeArrowheads="1"/>
          </p:cNvSpPr>
          <p:nvPr/>
        </p:nvSpPr>
        <p:spPr bwMode="gray">
          <a:xfrm>
            <a:off x="3000364" y="1071546"/>
            <a:ext cx="3460746" cy="9787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609600" indent="-609600" algn="ctr">
              <a:lnSpc>
                <a:spcPct val="80000"/>
              </a:lnSpc>
              <a:buClr>
                <a:schemeClr val="folHlink"/>
              </a:buClr>
              <a:defRPr/>
            </a:pPr>
            <a:r>
              <a:rPr lang="es-ES" dirty="0"/>
              <a:t>Son reuniones semanales de </a:t>
            </a:r>
            <a:r>
              <a:rPr lang="es-ES" dirty="0" smtClean="0"/>
              <a:t>7</a:t>
            </a:r>
          </a:p>
          <a:p>
            <a:pPr marL="609600" indent="-609600" algn="just">
              <a:lnSpc>
                <a:spcPct val="80000"/>
              </a:lnSpc>
              <a:buClr>
                <a:schemeClr val="folHlink"/>
              </a:buClr>
              <a:defRPr/>
            </a:pPr>
            <a:r>
              <a:rPr lang="es-ES" dirty="0" smtClean="0"/>
              <a:t>a 12 personas </a:t>
            </a:r>
            <a:r>
              <a:rPr lang="es-ES" dirty="0"/>
              <a:t>que tienen </a:t>
            </a:r>
            <a:r>
              <a:rPr lang="es-ES" dirty="0" smtClean="0"/>
              <a:t>por</a:t>
            </a:r>
          </a:p>
          <a:p>
            <a:pPr marL="609600" indent="-609600" algn="just">
              <a:lnSpc>
                <a:spcPct val="80000"/>
              </a:lnSpc>
              <a:buClr>
                <a:schemeClr val="folHlink"/>
              </a:buClr>
              <a:defRPr/>
            </a:pPr>
            <a:r>
              <a:rPr lang="es-ES" dirty="0" smtClean="0"/>
              <a:t>objetivo </a:t>
            </a:r>
            <a:r>
              <a:rPr lang="es-ES" dirty="0"/>
              <a:t>crecimiento </a:t>
            </a:r>
            <a:r>
              <a:rPr lang="es-ES" dirty="0" smtClean="0"/>
              <a:t>espiritual,</a:t>
            </a:r>
          </a:p>
          <a:p>
            <a:pPr marL="609600" indent="-609600" algn="just">
              <a:lnSpc>
                <a:spcPct val="80000"/>
              </a:lnSpc>
              <a:buClr>
                <a:schemeClr val="folHlink"/>
              </a:buClr>
              <a:defRPr/>
            </a:pPr>
            <a:r>
              <a:rPr lang="es-ES" dirty="0" smtClean="0"/>
              <a:t>fraternal </a:t>
            </a:r>
            <a:r>
              <a:rPr lang="es-ES" dirty="0"/>
              <a:t>y  </a:t>
            </a:r>
            <a:r>
              <a:rPr lang="es-ES" dirty="0" err="1"/>
              <a:t>evangel</a:t>
            </a:r>
            <a:r>
              <a:rPr lang="en-US" dirty="0">
                <a:cs typeface="Arial" charset="0"/>
              </a:rPr>
              <a:t>í</a:t>
            </a:r>
            <a:r>
              <a:rPr lang="es-ES" dirty="0" err="1"/>
              <a:t>stico</a:t>
            </a:r>
            <a:r>
              <a:rPr lang="es-ES" dirty="0"/>
              <a:t>.</a:t>
            </a:r>
          </a:p>
        </p:txBody>
      </p:sp>
      <p:sp>
        <p:nvSpPr>
          <p:cNvPr id="112678" name="Text Box 38"/>
          <p:cNvSpPr txBox="1">
            <a:spLocks noChangeArrowheads="1"/>
          </p:cNvSpPr>
          <p:nvPr/>
        </p:nvSpPr>
        <p:spPr bwMode="gray">
          <a:xfrm>
            <a:off x="1815179" y="2714620"/>
            <a:ext cx="385041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endParaRPr lang="en-US" sz="2800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12679" name="Text Box 39"/>
          <p:cNvSpPr txBox="1">
            <a:spLocks noChangeArrowheads="1"/>
          </p:cNvSpPr>
          <p:nvPr/>
        </p:nvSpPr>
        <p:spPr bwMode="gray">
          <a:xfrm>
            <a:off x="2986038" y="2571744"/>
            <a:ext cx="3286148" cy="7571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609600" indent="-609600" algn="just" eaLnBrk="1" hangingPunct="1">
              <a:lnSpc>
                <a:spcPct val="80000"/>
              </a:lnSpc>
              <a:buClr>
                <a:schemeClr val="folHlink"/>
              </a:buClr>
              <a:defRPr/>
            </a:pPr>
            <a:r>
              <a:rPr lang="es-ES" dirty="0"/>
              <a:t>Las reuniones tienen </a:t>
            </a:r>
            <a:r>
              <a:rPr lang="es-ES" dirty="0" smtClean="0"/>
              <a:t>la</a:t>
            </a:r>
          </a:p>
          <a:p>
            <a:pPr marL="609600" indent="-609600" algn="just" eaLnBrk="1" hangingPunct="1">
              <a:lnSpc>
                <a:spcPct val="80000"/>
              </a:lnSpc>
              <a:buClr>
                <a:schemeClr val="folHlink"/>
              </a:buClr>
              <a:defRPr/>
            </a:pPr>
            <a:r>
              <a:rPr lang="es-ES" dirty="0" smtClean="0"/>
              <a:t>duración aproximada </a:t>
            </a:r>
            <a:r>
              <a:rPr lang="es-ES" dirty="0"/>
              <a:t>de </a:t>
            </a:r>
            <a:r>
              <a:rPr lang="es-ES" dirty="0" smtClean="0"/>
              <a:t>una</a:t>
            </a:r>
          </a:p>
          <a:p>
            <a:pPr marL="609600" indent="-609600" algn="just" eaLnBrk="1" hangingPunct="1">
              <a:lnSpc>
                <a:spcPct val="80000"/>
              </a:lnSpc>
              <a:buClr>
                <a:schemeClr val="folHlink"/>
              </a:buClr>
              <a:defRPr/>
            </a:pPr>
            <a:r>
              <a:rPr lang="es-ES" dirty="0" smtClean="0"/>
              <a:t>hora.</a:t>
            </a:r>
            <a:endParaRPr lang="es-ES" dirty="0"/>
          </a:p>
        </p:txBody>
      </p:sp>
      <p:sp>
        <p:nvSpPr>
          <p:cNvPr id="112680" name="Text Box 40"/>
          <p:cNvSpPr txBox="1">
            <a:spLocks noChangeArrowheads="1"/>
          </p:cNvSpPr>
          <p:nvPr/>
        </p:nvSpPr>
        <p:spPr bwMode="gray">
          <a:xfrm>
            <a:off x="1857356" y="4143380"/>
            <a:ext cx="385041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</a:t>
            </a:r>
            <a:endParaRPr lang="en-US" sz="2800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12681" name="Text Box 41"/>
          <p:cNvSpPr txBox="1">
            <a:spLocks noChangeArrowheads="1"/>
          </p:cNvSpPr>
          <p:nvPr/>
        </p:nvSpPr>
        <p:spPr bwMode="gray">
          <a:xfrm>
            <a:off x="3000364" y="3952878"/>
            <a:ext cx="3500462" cy="7571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609600" indent="-609600" algn="just" eaLnBrk="1" hangingPunct="1">
              <a:lnSpc>
                <a:spcPct val="80000"/>
              </a:lnSpc>
              <a:buClr>
                <a:schemeClr val="folHlink"/>
              </a:buClr>
              <a:defRPr/>
            </a:pPr>
            <a:r>
              <a:rPr lang="es-ES" dirty="0"/>
              <a:t>Los grupos pueden formarse </a:t>
            </a:r>
            <a:r>
              <a:rPr lang="es-ES" dirty="0" smtClean="0"/>
              <a:t>por</a:t>
            </a:r>
          </a:p>
          <a:p>
            <a:pPr marL="609600" indent="-609600" algn="just" eaLnBrk="1" hangingPunct="1">
              <a:lnSpc>
                <a:spcPct val="80000"/>
              </a:lnSpc>
              <a:buClr>
                <a:schemeClr val="folHlink"/>
              </a:buClr>
              <a:defRPr/>
            </a:pPr>
            <a:r>
              <a:rPr lang="es-ES" dirty="0" smtClean="0"/>
              <a:t>criterios </a:t>
            </a:r>
            <a:r>
              <a:rPr lang="es-ES" dirty="0"/>
              <a:t>geográficos o </a:t>
            </a:r>
            <a:r>
              <a:rPr lang="es-ES" dirty="0" smtClean="0"/>
              <a:t>por</a:t>
            </a:r>
          </a:p>
          <a:p>
            <a:pPr marL="609600" indent="-609600" algn="just" eaLnBrk="1" hangingPunct="1">
              <a:lnSpc>
                <a:spcPct val="80000"/>
              </a:lnSpc>
              <a:buClr>
                <a:schemeClr val="folHlink"/>
              </a:buClr>
              <a:defRPr/>
            </a:pPr>
            <a:r>
              <a:rPr lang="es-ES" dirty="0" smtClean="0"/>
              <a:t>afinidad</a:t>
            </a:r>
            <a:r>
              <a:rPr lang="es-ES" dirty="0"/>
              <a:t>.</a:t>
            </a:r>
          </a:p>
        </p:txBody>
      </p:sp>
      <p:pic>
        <p:nvPicPr>
          <p:cNvPr id="23" name="Picture 17" descr="G:\Multimedia 2007 Trabajos\Division Interamericana\LOG OF 3.png"/>
          <p:cNvPicPr>
            <a:picLocks noChangeAspect="1" noChangeArrowheads="1"/>
          </p:cNvPicPr>
          <p:nvPr/>
        </p:nvPicPr>
        <p:blipFill>
          <a:blip r:embed="rId4" cstate="print"/>
          <a:srcRect l="3030" t="13880" r="6061" b="24430"/>
          <a:stretch>
            <a:fillRect/>
          </a:stretch>
        </p:blipFill>
        <p:spPr bwMode="auto">
          <a:xfrm>
            <a:off x="71438" y="6143644"/>
            <a:ext cx="785786" cy="67353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pSp>
        <p:nvGrpSpPr>
          <p:cNvPr id="26" name="Group 32"/>
          <p:cNvGrpSpPr>
            <a:grpSpLocks/>
          </p:cNvGrpSpPr>
          <p:nvPr/>
        </p:nvGrpSpPr>
        <p:grpSpPr bwMode="auto">
          <a:xfrm>
            <a:off x="1428728" y="5143512"/>
            <a:ext cx="5486400" cy="1228725"/>
            <a:chOff x="1200" y="1056"/>
            <a:chExt cx="3456" cy="774"/>
          </a:xfrm>
        </p:grpSpPr>
        <p:sp>
          <p:nvSpPr>
            <p:cNvPr id="27" name="AutoShape 33"/>
            <p:cNvSpPr>
              <a:spLocks noChangeArrowheads="1"/>
            </p:cNvSpPr>
            <p:nvPr/>
          </p:nvSpPr>
          <p:spPr bwMode="gray">
            <a:xfrm>
              <a:off x="1200" y="1056"/>
              <a:ext cx="3456" cy="774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>
                    <a:gamma/>
                    <a:tint val="51373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s-HN"/>
            </a:p>
          </p:txBody>
        </p:sp>
        <p:sp>
          <p:nvSpPr>
            <p:cNvPr id="28" name="AutoShape 34"/>
            <p:cNvSpPr>
              <a:spLocks noChangeArrowheads="1"/>
            </p:cNvSpPr>
            <p:nvPr/>
          </p:nvSpPr>
          <p:spPr bwMode="gray">
            <a:xfrm>
              <a:off x="1276" y="1128"/>
              <a:ext cx="666" cy="633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38100">
              <a:solidFill>
                <a:srgbClr val="FEFEFE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HN"/>
            </a:p>
          </p:txBody>
        </p:sp>
        <p:sp>
          <p:nvSpPr>
            <p:cNvPr id="29" name="Freeform 35"/>
            <p:cNvSpPr>
              <a:spLocks/>
            </p:cNvSpPr>
            <p:nvPr/>
          </p:nvSpPr>
          <p:spPr bwMode="gray">
            <a:xfrm>
              <a:off x="1317" y="1168"/>
              <a:ext cx="333" cy="317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0" y="118"/>
                </a:cxn>
                <a:cxn ang="0">
                  <a:pos x="0" y="589"/>
                </a:cxn>
                <a:cxn ang="0">
                  <a:pos x="161" y="174"/>
                </a:cxn>
                <a:cxn ang="0">
                  <a:pos x="589" y="0"/>
                </a:cxn>
                <a:cxn ang="0">
                  <a:pos x="118" y="0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>
                    <a:gamma/>
                    <a:tint val="54510"/>
                    <a:invGamma/>
                  </a:schemeClr>
                </a:gs>
                <a:gs pos="5000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54510"/>
                    <a:invGamma/>
                  </a:scheme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HN"/>
            </a:p>
          </p:txBody>
        </p:sp>
      </p:grpSp>
      <p:sp>
        <p:nvSpPr>
          <p:cNvPr id="30" name="Text Box 36"/>
          <p:cNvSpPr txBox="1">
            <a:spLocks noChangeArrowheads="1"/>
          </p:cNvSpPr>
          <p:nvPr/>
        </p:nvSpPr>
        <p:spPr bwMode="gray">
          <a:xfrm>
            <a:off x="1928794" y="5500702"/>
            <a:ext cx="385041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4</a:t>
            </a:r>
            <a:endParaRPr lang="en-US" sz="2800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1" name="Text Box 37"/>
          <p:cNvSpPr txBox="1">
            <a:spLocks noChangeArrowheads="1"/>
          </p:cNvSpPr>
          <p:nvPr/>
        </p:nvSpPr>
        <p:spPr bwMode="gray">
          <a:xfrm>
            <a:off x="3071802" y="5500702"/>
            <a:ext cx="3460746" cy="5355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609600" indent="-609600" eaLnBrk="1" hangingPunct="1">
              <a:lnSpc>
                <a:spcPct val="80000"/>
              </a:lnSpc>
              <a:buClr>
                <a:schemeClr val="folHlink"/>
              </a:buClr>
              <a:defRPr/>
            </a:pPr>
            <a:r>
              <a:rPr lang="es-ES" dirty="0"/>
              <a:t>Pueden funcionar en una </a:t>
            </a:r>
            <a:r>
              <a:rPr lang="es-ES" dirty="0" smtClean="0"/>
              <a:t>casa</a:t>
            </a:r>
          </a:p>
          <a:p>
            <a:pPr marL="609600" indent="-609600" eaLnBrk="1" hangingPunct="1">
              <a:lnSpc>
                <a:spcPct val="80000"/>
              </a:lnSpc>
              <a:buClr>
                <a:schemeClr val="folHlink"/>
              </a:buClr>
              <a:defRPr/>
            </a:pPr>
            <a:r>
              <a:rPr lang="es-ES" dirty="0" smtClean="0"/>
              <a:t>o </a:t>
            </a:r>
            <a:r>
              <a:rPr lang="es-ES" dirty="0"/>
              <a:t>salón.</a:t>
            </a:r>
          </a:p>
        </p:txBody>
      </p:sp>
      <p:sp>
        <p:nvSpPr>
          <p:cNvPr id="32" name="Rectangle 31"/>
          <p:cNvSpPr/>
          <p:nvPr/>
        </p:nvSpPr>
        <p:spPr bwMode="auto">
          <a:xfrm>
            <a:off x="2428860" y="0"/>
            <a:ext cx="3643338" cy="71435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H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8" name="Rounded Rectangle 37"/>
          <p:cNvSpPr/>
          <p:nvPr/>
        </p:nvSpPr>
        <p:spPr bwMode="auto">
          <a:xfrm>
            <a:off x="1357290" y="142852"/>
            <a:ext cx="5500726" cy="785818"/>
          </a:xfrm>
          <a:prstGeom prst="roundRect">
            <a:avLst/>
          </a:prstGeom>
          <a:ln>
            <a:headEnd type="none" w="med" len="med"/>
            <a:tailEnd type="none" w="med" len="med"/>
          </a:ln>
          <a:effectLst>
            <a:glow rad="139700">
              <a:schemeClr val="accent4">
                <a:satMod val="175000"/>
                <a:alpha val="40000"/>
              </a:schemeClr>
            </a:glow>
            <a:innerShdw blurRad="114300">
              <a:prstClr val="black"/>
            </a:inn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H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>
          <a:xfrm>
            <a:off x="2571736" y="222231"/>
            <a:ext cx="3400420" cy="492125"/>
          </a:xfrm>
          <a:effectLst>
            <a:innerShdw blurRad="114300">
              <a:prstClr val="black"/>
            </a:innerShdw>
          </a:effectLst>
        </p:spPr>
        <p:txBody>
          <a:bodyPr/>
          <a:lstStyle/>
          <a:p>
            <a:r>
              <a:rPr lang="en-US" sz="2000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¿QUÉ SON LOS GP?</a:t>
            </a:r>
            <a:endParaRPr lang="en-US" sz="2000" dirty="0"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34" name="Picture 3" descr="LOGO_GALA_1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179512" y="188640"/>
            <a:ext cx="648071" cy="797063"/>
          </a:xfrm>
          <a:prstGeom prst="rect">
            <a:avLst/>
          </a:prstGeom>
          <a:noFill/>
          <a:ln>
            <a:noFill/>
          </a:ln>
          <a:effectLst>
            <a:outerShdw blurRad="50800" dist="139700" dir="264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6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6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112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26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2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2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26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26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112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112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126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26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26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26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26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112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112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126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26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126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26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126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6" dur="1000"/>
                                        <p:tgtEl>
                                          <p:spTgt spid="112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6" grpId="0"/>
      <p:bldP spid="112677" grpId="0"/>
      <p:bldP spid="112678" grpId="0"/>
      <p:bldP spid="112679" grpId="0"/>
      <p:bldP spid="112680" grpId="0"/>
      <p:bldP spid="112681" grpId="0"/>
      <p:bldP spid="30" grpId="0"/>
      <p:bldP spid="31" grpId="0"/>
      <p:bldP spid="11264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Espiritu orando w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72330" y="1500174"/>
            <a:ext cx="2000232" cy="494400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1" name="Date Placeholder 3"/>
          <p:cNvSpPr>
            <a:spLocks noGrp="1"/>
          </p:cNvSpPr>
          <p:nvPr>
            <p:ph type="dt" sz="half" idx="10"/>
          </p:nvPr>
        </p:nvSpPr>
        <p:spPr>
          <a:xfrm>
            <a:off x="6886620" y="6592888"/>
            <a:ext cx="2614602" cy="193698"/>
          </a:xfrm>
        </p:spPr>
        <p:txBody>
          <a:bodyPr/>
          <a:lstStyle/>
          <a:p>
            <a:r>
              <a:rPr lang="en-US" dirty="0" err="1" smtClean="0"/>
              <a:t>Seminarios</a:t>
            </a:r>
            <a:r>
              <a:rPr lang="en-US" dirty="0" smtClean="0"/>
              <a:t> de </a:t>
            </a:r>
            <a:r>
              <a:rPr lang="en-US" dirty="0" err="1" smtClean="0"/>
              <a:t>Suplemento</a:t>
            </a:r>
            <a:endParaRPr lang="en-US" dirty="0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1472" y="6592912"/>
            <a:ext cx="3186106" cy="336550"/>
          </a:xfrm>
        </p:spPr>
        <p:txBody>
          <a:bodyPr/>
          <a:lstStyle/>
          <a:p>
            <a:r>
              <a:rPr lang="en-US" dirty="0" smtClean="0"/>
              <a:t>ABC de los </a:t>
            </a:r>
            <a:r>
              <a:rPr lang="en-US" dirty="0" err="1" smtClean="0"/>
              <a:t>Grupos</a:t>
            </a:r>
            <a:r>
              <a:rPr lang="en-US" dirty="0" smtClean="0"/>
              <a:t> </a:t>
            </a:r>
            <a:r>
              <a:rPr lang="en-US" dirty="0" err="1" smtClean="0"/>
              <a:t>Pequeños</a:t>
            </a:r>
            <a:endParaRPr lang="en-US" dirty="0"/>
          </a:p>
        </p:txBody>
      </p:sp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1357290" y="4629167"/>
            <a:ext cx="5486400" cy="1228725"/>
            <a:chOff x="1200" y="2778"/>
            <a:chExt cx="3456" cy="774"/>
          </a:xfrm>
        </p:grpSpPr>
        <p:sp>
          <p:nvSpPr>
            <p:cNvPr id="112665" name="AutoShape 25"/>
            <p:cNvSpPr>
              <a:spLocks noChangeArrowheads="1"/>
            </p:cNvSpPr>
            <p:nvPr/>
          </p:nvSpPr>
          <p:spPr bwMode="gray">
            <a:xfrm>
              <a:off x="1200" y="2778"/>
              <a:ext cx="3456" cy="774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>
                    <a:gamma/>
                    <a:tint val="51373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s-HN"/>
            </a:p>
          </p:txBody>
        </p:sp>
        <p:sp>
          <p:nvSpPr>
            <p:cNvPr id="112666" name="AutoShape 26"/>
            <p:cNvSpPr>
              <a:spLocks noChangeArrowheads="1"/>
            </p:cNvSpPr>
            <p:nvPr/>
          </p:nvSpPr>
          <p:spPr bwMode="gray">
            <a:xfrm>
              <a:off x="1276" y="2849"/>
              <a:ext cx="666" cy="633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folHlink"/>
                </a:gs>
                <a:gs pos="100000">
                  <a:schemeClr val="folHlink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38100">
              <a:solidFill>
                <a:srgbClr val="FEFEFE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HN"/>
            </a:p>
          </p:txBody>
        </p:sp>
        <p:sp>
          <p:nvSpPr>
            <p:cNvPr id="112667" name="Freeform 27"/>
            <p:cNvSpPr>
              <a:spLocks/>
            </p:cNvSpPr>
            <p:nvPr/>
          </p:nvSpPr>
          <p:spPr bwMode="gray">
            <a:xfrm>
              <a:off x="1317" y="2889"/>
              <a:ext cx="333" cy="317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0" y="118"/>
                </a:cxn>
                <a:cxn ang="0">
                  <a:pos x="0" y="589"/>
                </a:cxn>
                <a:cxn ang="0">
                  <a:pos x="161" y="174"/>
                </a:cxn>
                <a:cxn ang="0">
                  <a:pos x="589" y="0"/>
                </a:cxn>
                <a:cxn ang="0">
                  <a:pos x="118" y="0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folHlink">
                    <a:gamma/>
                    <a:tint val="54510"/>
                    <a:invGamma/>
                  </a:schemeClr>
                </a:gs>
                <a:gs pos="50000">
                  <a:schemeClr val="folHlink">
                    <a:alpha val="0"/>
                  </a:schemeClr>
                </a:gs>
                <a:gs pos="100000">
                  <a:schemeClr val="folHlink">
                    <a:gamma/>
                    <a:tint val="54510"/>
                    <a:invGamma/>
                  </a:scheme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HN"/>
            </a:p>
          </p:txBody>
        </p:sp>
      </p:grpSp>
      <p:grpSp>
        <p:nvGrpSpPr>
          <p:cNvPr id="3" name="Group 28"/>
          <p:cNvGrpSpPr>
            <a:grpSpLocks/>
          </p:cNvGrpSpPr>
          <p:nvPr/>
        </p:nvGrpSpPr>
        <p:grpSpPr bwMode="auto">
          <a:xfrm>
            <a:off x="1357290" y="2914655"/>
            <a:ext cx="5486400" cy="1228725"/>
            <a:chOff x="1200" y="1912"/>
            <a:chExt cx="3456" cy="774"/>
          </a:xfrm>
        </p:grpSpPr>
        <p:sp>
          <p:nvSpPr>
            <p:cNvPr id="112669" name="AutoShape 29"/>
            <p:cNvSpPr>
              <a:spLocks noChangeArrowheads="1"/>
            </p:cNvSpPr>
            <p:nvPr/>
          </p:nvSpPr>
          <p:spPr bwMode="gray">
            <a:xfrm>
              <a:off x="1200" y="1912"/>
              <a:ext cx="3456" cy="774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>
                    <a:gamma/>
                    <a:tint val="51373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s-HN"/>
            </a:p>
          </p:txBody>
        </p:sp>
        <p:sp>
          <p:nvSpPr>
            <p:cNvPr id="112670" name="AutoShape 30"/>
            <p:cNvSpPr>
              <a:spLocks noChangeArrowheads="1"/>
            </p:cNvSpPr>
            <p:nvPr/>
          </p:nvSpPr>
          <p:spPr bwMode="gray">
            <a:xfrm>
              <a:off x="1276" y="1983"/>
              <a:ext cx="666" cy="633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38100">
              <a:solidFill>
                <a:srgbClr val="FEFEFE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HN"/>
            </a:p>
          </p:txBody>
        </p:sp>
        <p:sp>
          <p:nvSpPr>
            <p:cNvPr id="112671" name="Freeform 31"/>
            <p:cNvSpPr>
              <a:spLocks/>
            </p:cNvSpPr>
            <p:nvPr/>
          </p:nvSpPr>
          <p:spPr bwMode="gray">
            <a:xfrm>
              <a:off x="1317" y="2028"/>
              <a:ext cx="333" cy="317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0" y="118"/>
                </a:cxn>
                <a:cxn ang="0">
                  <a:pos x="0" y="589"/>
                </a:cxn>
                <a:cxn ang="0">
                  <a:pos x="161" y="174"/>
                </a:cxn>
                <a:cxn ang="0">
                  <a:pos x="589" y="0"/>
                </a:cxn>
                <a:cxn ang="0">
                  <a:pos x="118" y="0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2">
                    <a:gamma/>
                    <a:tint val="54510"/>
                    <a:invGamma/>
                  </a:schemeClr>
                </a:gs>
                <a:gs pos="50000">
                  <a:schemeClr val="accent2">
                    <a:alpha val="0"/>
                  </a:schemeClr>
                </a:gs>
                <a:gs pos="100000">
                  <a:schemeClr val="accent2">
                    <a:gamma/>
                    <a:tint val="54510"/>
                    <a:invGamma/>
                  </a:scheme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HN"/>
            </a:p>
          </p:txBody>
        </p:sp>
      </p:grpSp>
      <p:grpSp>
        <p:nvGrpSpPr>
          <p:cNvPr id="4" name="Group 32"/>
          <p:cNvGrpSpPr>
            <a:grpSpLocks/>
          </p:cNvGrpSpPr>
          <p:nvPr/>
        </p:nvGrpSpPr>
        <p:grpSpPr bwMode="auto">
          <a:xfrm>
            <a:off x="1357290" y="1142984"/>
            <a:ext cx="5486400" cy="1228725"/>
            <a:chOff x="1200" y="1056"/>
            <a:chExt cx="3456" cy="774"/>
          </a:xfrm>
        </p:grpSpPr>
        <p:sp>
          <p:nvSpPr>
            <p:cNvPr id="112673" name="AutoShape 33"/>
            <p:cNvSpPr>
              <a:spLocks noChangeArrowheads="1"/>
            </p:cNvSpPr>
            <p:nvPr/>
          </p:nvSpPr>
          <p:spPr bwMode="gray">
            <a:xfrm>
              <a:off x="1200" y="1056"/>
              <a:ext cx="3456" cy="774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>
                    <a:gamma/>
                    <a:tint val="51373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s-HN"/>
            </a:p>
          </p:txBody>
        </p:sp>
        <p:sp>
          <p:nvSpPr>
            <p:cNvPr id="112674" name="AutoShape 34"/>
            <p:cNvSpPr>
              <a:spLocks noChangeArrowheads="1"/>
            </p:cNvSpPr>
            <p:nvPr/>
          </p:nvSpPr>
          <p:spPr bwMode="gray">
            <a:xfrm>
              <a:off x="1276" y="1128"/>
              <a:ext cx="666" cy="633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38100">
              <a:solidFill>
                <a:srgbClr val="FEFEFE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HN"/>
            </a:p>
          </p:txBody>
        </p:sp>
        <p:sp>
          <p:nvSpPr>
            <p:cNvPr id="112675" name="Freeform 35"/>
            <p:cNvSpPr>
              <a:spLocks/>
            </p:cNvSpPr>
            <p:nvPr/>
          </p:nvSpPr>
          <p:spPr bwMode="gray">
            <a:xfrm>
              <a:off x="1317" y="1168"/>
              <a:ext cx="333" cy="317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0" y="118"/>
                </a:cxn>
                <a:cxn ang="0">
                  <a:pos x="0" y="589"/>
                </a:cxn>
                <a:cxn ang="0">
                  <a:pos x="161" y="174"/>
                </a:cxn>
                <a:cxn ang="0">
                  <a:pos x="589" y="0"/>
                </a:cxn>
                <a:cxn ang="0">
                  <a:pos x="118" y="0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>
                    <a:gamma/>
                    <a:tint val="54510"/>
                    <a:invGamma/>
                  </a:schemeClr>
                </a:gs>
                <a:gs pos="5000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54510"/>
                    <a:invGamma/>
                  </a:scheme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HN"/>
            </a:p>
          </p:txBody>
        </p:sp>
      </p:grpSp>
      <p:sp>
        <p:nvSpPr>
          <p:cNvPr id="112676" name="Text Box 36"/>
          <p:cNvSpPr txBox="1">
            <a:spLocks noChangeArrowheads="1"/>
          </p:cNvSpPr>
          <p:nvPr/>
        </p:nvSpPr>
        <p:spPr bwMode="gray">
          <a:xfrm>
            <a:off x="1857356" y="1500174"/>
            <a:ext cx="385041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5</a:t>
            </a:r>
            <a:endParaRPr lang="en-US" sz="2800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12677" name="Text Box 37"/>
          <p:cNvSpPr txBox="1">
            <a:spLocks noChangeArrowheads="1"/>
          </p:cNvSpPr>
          <p:nvPr/>
        </p:nvSpPr>
        <p:spPr bwMode="gray">
          <a:xfrm>
            <a:off x="3000364" y="1285860"/>
            <a:ext cx="3460746" cy="9787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609600" indent="-609600" eaLnBrk="1" hangingPunct="1">
              <a:lnSpc>
                <a:spcPct val="80000"/>
              </a:lnSpc>
              <a:buClr>
                <a:schemeClr val="folHlink"/>
              </a:buClr>
              <a:defRPr/>
            </a:pPr>
            <a:r>
              <a:rPr lang="es-ES" dirty="0"/>
              <a:t>Cada grupo tiene un líder, </a:t>
            </a:r>
            <a:r>
              <a:rPr lang="es-ES" dirty="0" smtClean="0"/>
              <a:t>un</a:t>
            </a:r>
          </a:p>
          <a:p>
            <a:pPr marL="609600" indent="-609600" eaLnBrk="1" hangingPunct="1">
              <a:lnSpc>
                <a:spcPct val="80000"/>
              </a:lnSpc>
              <a:buClr>
                <a:schemeClr val="folHlink"/>
              </a:buClr>
              <a:defRPr/>
            </a:pPr>
            <a:r>
              <a:rPr lang="es-ES" dirty="0" smtClean="0"/>
              <a:t>asociado y un anfitrión, que</a:t>
            </a:r>
          </a:p>
          <a:p>
            <a:pPr marL="609600" indent="-609600" eaLnBrk="1" hangingPunct="1">
              <a:lnSpc>
                <a:spcPct val="80000"/>
              </a:lnSpc>
              <a:buClr>
                <a:schemeClr val="folHlink"/>
              </a:buClr>
              <a:defRPr/>
            </a:pPr>
            <a:r>
              <a:rPr lang="es-ES" dirty="0" smtClean="0"/>
              <a:t>puede </a:t>
            </a:r>
            <a:r>
              <a:rPr lang="es-ES" dirty="0"/>
              <a:t>ser uno de los </a:t>
            </a:r>
            <a:r>
              <a:rPr lang="es-ES" dirty="0" smtClean="0"/>
              <a:t>dos</a:t>
            </a:r>
          </a:p>
          <a:p>
            <a:pPr marL="609600" indent="-609600" algn="just" eaLnBrk="1" hangingPunct="1">
              <a:lnSpc>
                <a:spcPct val="80000"/>
              </a:lnSpc>
              <a:buClr>
                <a:schemeClr val="folHlink"/>
              </a:buClr>
              <a:defRPr/>
            </a:pPr>
            <a:r>
              <a:rPr lang="es-ES" dirty="0" smtClean="0"/>
              <a:t>anteriores</a:t>
            </a:r>
            <a:r>
              <a:rPr lang="es-ES" dirty="0"/>
              <a:t>.</a:t>
            </a:r>
          </a:p>
        </p:txBody>
      </p:sp>
      <p:sp>
        <p:nvSpPr>
          <p:cNvPr id="112678" name="Text Box 38"/>
          <p:cNvSpPr txBox="1">
            <a:spLocks noChangeArrowheads="1"/>
          </p:cNvSpPr>
          <p:nvPr/>
        </p:nvSpPr>
        <p:spPr bwMode="gray">
          <a:xfrm>
            <a:off x="1815179" y="3271845"/>
            <a:ext cx="385041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6</a:t>
            </a:r>
            <a:endParaRPr lang="en-US" sz="2800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12679" name="Text Box 39"/>
          <p:cNvSpPr txBox="1">
            <a:spLocks noChangeArrowheads="1"/>
          </p:cNvSpPr>
          <p:nvPr/>
        </p:nvSpPr>
        <p:spPr bwMode="gray">
          <a:xfrm>
            <a:off x="2986038" y="3128969"/>
            <a:ext cx="3286148" cy="7571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609600" indent="-609600" eaLnBrk="1" hangingPunct="1">
              <a:lnSpc>
                <a:spcPct val="80000"/>
              </a:lnSpc>
              <a:buClr>
                <a:schemeClr val="folHlink"/>
              </a:buClr>
              <a:defRPr/>
            </a:pPr>
            <a:r>
              <a:rPr lang="es-ES" dirty="0"/>
              <a:t>Juntos los miembros definen </a:t>
            </a:r>
            <a:endParaRPr lang="es-ES" dirty="0" smtClean="0"/>
          </a:p>
          <a:p>
            <a:pPr marL="609600" indent="-609600" eaLnBrk="1" hangingPunct="1">
              <a:lnSpc>
                <a:spcPct val="80000"/>
              </a:lnSpc>
              <a:buClr>
                <a:schemeClr val="folHlink"/>
              </a:buClr>
              <a:defRPr/>
            </a:pPr>
            <a:r>
              <a:rPr lang="es-ES" dirty="0"/>
              <a:t>e</a:t>
            </a:r>
            <a:r>
              <a:rPr lang="es-ES" dirty="0" smtClean="0"/>
              <a:t>l </a:t>
            </a:r>
            <a:r>
              <a:rPr lang="es-ES" dirty="0"/>
              <a:t>día, local y horario de </a:t>
            </a:r>
            <a:r>
              <a:rPr lang="es-ES" dirty="0" smtClean="0"/>
              <a:t>las</a:t>
            </a:r>
          </a:p>
          <a:p>
            <a:pPr marL="609600" indent="-609600" eaLnBrk="1" hangingPunct="1">
              <a:lnSpc>
                <a:spcPct val="80000"/>
              </a:lnSpc>
              <a:buClr>
                <a:schemeClr val="folHlink"/>
              </a:buClr>
              <a:defRPr/>
            </a:pPr>
            <a:r>
              <a:rPr lang="es-ES" dirty="0" smtClean="0"/>
              <a:t>reuniones</a:t>
            </a:r>
            <a:r>
              <a:rPr lang="es-ES" dirty="0"/>
              <a:t>.</a:t>
            </a:r>
            <a:endParaRPr lang="es-ES" b="1" dirty="0"/>
          </a:p>
        </p:txBody>
      </p:sp>
      <p:sp>
        <p:nvSpPr>
          <p:cNvPr id="112680" name="Text Box 40"/>
          <p:cNvSpPr txBox="1">
            <a:spLocks noChangeArrowheads="1"/>
          </p:cNvSpPr>
          <p:nvPr/>
        </p:nvSpPr>
        <p:spPr bwMode="gray">
          <a:xfrm>
            <a:off x="1857356" y="4986357"/>
            <a:ext cx="385041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7</a:t>
            </a:r>
            <a:endParaRPr lang="en-US" sz="2800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12681" name="Text Box 41"/>
          <p:cNvSpPr txBox="1">
            <a:spLocks noChangeArrowheads="1"/>
          </p:cNvSpPr>
          <p:nvPr/>
        </p:nvSpPr>
        <p:spPr bwMode="gray">
          <a:xfrm>
            <a:off x="3000364" y="4872169"/>
            <a:ext cx="3500462" cy="7571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609600" indent="-609600" eaLnBrk="1" hangingPunct="1">
              <a:lnSpc>
                <a:spcPct val="80000"/>
              </a:lnSpc>
              <a:buClr>
                <a:schemeClr val="folHlink"/>
              </a:buClr>
              <a:defRPr/>
            </a:pPr>
            <a:r>
              <a:rPr lang="es-ES" dirty="0"/>
              <a:t>También deben </a:t>
            </a:r>
            <a:r>
              <a:rPr lang="es-ES" dirty="0" smtClean="0"/>
              <a:t>establecer</a:t>
            </a:r>
          </a:p>
          <a:p>
            <a:pPr marL="609600" indent="-609600" eaLnBrk="1" hangingPunct="1">
              <a:lnSpc>
                <a:spcPct val="80000"/>
              </a:lnSpc>
              <a:buClr>
                <a:schemeClr val="folHlink"/>
              </a:buClr>
              <a:defRPr/>
            </a:pPr>
            <a:r>
              <a:rPr lang="es-ES" dirty="0" smtClean="0"/>
              <a:t>blancos </a:t>
            </a:r>
            <a:r>
              <a:rPr lang="es-ES" dirty="0"/>
              <a:t>de crecer y </a:t>
            </a:r>
            <a:r>
              <a:rPr lang="es-ES" dirty="0" smtClean="0"/>
              <a:t>formar</a:t>
            </a:r>
          </a:p>
          <a:p>
            <a:pPr marL="609600" indent="-609600" eaLnBrk="1" hangingPunct="1">
              <a:lnSpc>
                <a:spcPct val="80000"/>
              </a:lnSpc>
              <a:buClr>
                <a:schemeClr val="folHlink"/>
              </a:buClr>
              <a:defRPr/>
            </a:pPr>
            <a:r>
              <a:rPr lang="es-ES" dirty="0" smtClean="0"/>
              <a:t>nuevos </a:t>
            </a:r>
            <a:r>
              <a:rPr lang="es-ES" dirty="0"/>
              <a:t>grupos.</a:t>
            </a:r>
          </a:p>
        </p:txBody>
      </p:sp>
      <p:pic>
        <p:nvPicPr>
          <p:cNvPr id="23" name="Picture 17" descr="G:\Multimedia 2007 Trabajos\Division Interamericana\LOG OF 3.png"/>
          <p:cNvPicPr>
            <a:picLocks noChangeAspect="1" noChangeArrowheads="1"/>
          </p:cNvPicPr>
          <p:nvPr/>
        </p:nvPicPr>
        <p:blipFill>
          <a:blip r:embed="rId4" cstate="print"/>
          <a:srcRect l="3030" t="13880" r="6061" b="24430"/>
          <a:stretch>
            <a:fillRect/>
          </a:stretch>
        </p:blipFill>
        <p:spPr bwMode="auto">
          <a:xfrm>
            <a:off x="71438" y="6143644"/>
            <a:ext cx="785786" cy="67353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3" name="Rounded Rectangle 32"/>
          <p:cNvSpPr/>
          <p:nvPr/>
        </p:nvSpPr>
        <p:spPr bwMode="auto">
          <a:xfrm>
            <a:off x="1357290" y="142852"/>
            <a:ext cx="5500726" cy="785818"/>
          </a:xfrm>
          <a:prstGeom prst="roundRect">
            <a:avLst/>
          </a:prstGeom>
          <a:ln>
            <a:headEnd type="none" w="med" len="med"/>
            <a:tailEnd type="none" w="med" len="med"/>
          </a:ln>
          <a:effectLst>
            <a:glow rad="139700">
              <a:schemeClr val="accent4">
                <a:satMod val="175000"/>
                <a:alpha val="40000"/>
              </a:schemeClr>
            </a:glow>
            <a:innerShdw blurRad="114300">
              <a:prstClr val="black"/>
            </a:inn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H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4" name="Rectangle 2"/>
          <p:cNvSpPr>
            <a:spLocks noGrp="1" noChangeArrowheads="1"/>
          </p:cNvSpPr>
          <p:nvPr>
            <p:ph type="title"/>
          </p:nvPr>
        </p:nvSpPr>
        <p:spPr>
          <a:xfrm>
            <a:off x="2571736" y="222231"/>
            <a:ext cx="3400420" cy="492125"/>
          </a:xfrm>
          <a:effectLst>
            <a:innerShdw blurRad="114300">
              <a:prstClr val="black"/>
            </a:innerShdw>
          </a:effectLst>
        </p:spPr>
        <p:txBody>
          <a:bodyPr/>
          <a:lstStyle/>
          <a:p>
            <a:r>
              <a:rPr lang="en-US" sz="2000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¿QUÉ SON LOS GP?</a:t>
            </a:r>
            <a:endParaRPr lang="en-US" sz="2000" dirty="0"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27" name="Picture 3" descr="LOGO_GALA_1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179512" y="188640"/>
            <a:ext cx="648071" cy="797063"/>
          </a:xfrm>
          <a:prstGeom prst="rect">
            <a:avLst/>
          </a:prstGeom>
          <a:noFill/>
          <a:ln>
            <a:noFill/>
          </a:ln>
          <a:effectLst>
            <a:outerShdw blurRad="50800" dist="139700" dir="264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26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2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2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26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26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112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126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26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26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26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26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112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126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26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126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26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126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6" dur="1000"/>
                                        <p:tgtEl>
                                          <p:spTgt spid="112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6" grpId="0"/>
      <p:bldP spid="112677" grpId="0"/>
      <p:bldP spid="112678" grpId="0"/>
      <p:bldP spid="112679" grpId="0"/>
      <p:bldP spid="112680" grpId="0"/>
      <p:bldP spid="112681" grpId="0"/>
      <p:bldP spid="3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51" name="AutoShape 23"/>
          <p:cNvSpPr>
            <a:spLocks noChangeArrowheads="1"/>
          </p:cNvSpPr>
          <p:nvPr/>
        </p:nvSpPr>
        <p:spPr bwMode="gray">
          <a:xfrm>
            <a:off x="1285852" y="1333484"/>
            <a:ext cx="5715040" cy="4572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2"/>
              </a:gs>
              <a:gs pos="50000">
                <a:schemeClr val="accent2">
                  <a:gamma/>
                  <a:tint val="21176"/>
                  <a:invGamma/>
                </a:schemeClr>
              </a:gs>
              <a:gs pos="100000">
                <a:schemeClr val="accent2"/>
              </a:gs>
            </a:gsLst>
            <a:lin ang="5400000" scaled="1"/>
          </a:gradFill>
          <a:ln w="12700" algn="ctr">
            <a:solidFill>
              <a:srgbClr val="FEFEFE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HN"/>
          </a:p>
        </p:txBody>
      </p:sp>
      <p:sp>
        <p:nvSpPr>
          <p:cNvPr id="99352" name="AutoShape 24"/>
          <p:cNvSpPr>
            <a:spLocks noChangeArrowheads="1"/>
          </p:cNvSpPr>
          <p:nvPr/>
        </p:nvSpPr>
        <p:spPr bwMode="gray">
          <a:xfrm>
            <a:off x="857224" y="1214422"/>
            <a:ext cx="685800" cy="685800"/>
          </a:xfrm>
          <a:prstGeom prst="diamond">
            <a:avLst/>
          </a:prstGeom>
          <a:solidFill>
            <a:schemeClr val="accent2"/>
          </a:solidFill>
          <a:ln w="25400" algn="ctr">
            <a:solidFill>
              <a:srgbClr val="FEFEFE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HN"/>
          </a:p>
        </p:txBody>
      </p:sp>
      <p:sp>
        <p:nvSpPr>
          <p:cNvPr id="99353" name="Text Box 25"/>
          <p:cNvSpPr txBox="1">
            <a:spLocks noChangeArrowheads="1"/>
          </p:cNvSpPr>
          <p:nvPr/>
        </p:nvSpPr>
        <p:spPr bwMode="black">
          <a:xfrm>
            <a:off x="1428728" y="1389047"/>
            <a:ext cx="5034002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1600" dirty="0" err="1"/>
              <a:t>Promueve</a:t>
            </a:r>
            <a:r>
              <a:rPr lang="en-US" sz="1600" dirty="0"/>
              <a:t> el </a:t>
            </a:r>
            <a:r>
              <a:rPr lang="en-US" sz="1600" dirty="0" err="1"/>
              <a:t>crecimiento</a:t>
            </a:r>
            <a:r>
              <a:rPr lang="en-US" sz="1600" dirty="0"/>
              <a:t> en la </a:t>
            </a:r>
            <a:r>
              <a:rPr lang="en-US" sz="1600" dirty="0" err="1" smtClean="0"/>
              <a:t>relación</a:t>
            </a:r>
            <a:r>
              <a:rPr lang="en-US" sz="1600" dirty="0" smtClean="0"/>
              <a:t> </a:t>
            </a:r>
            <a:r>
              <a:rPr lang="en-US" sz="1600" dirty="0"/>
              <a:t>con Dios</a:t>
            </a:r>
          </a:p>
        </p:txBody>
      </p:sp>
      <p:sp>
        <p:nvSpPr>
          <p:cNvPr id="99354" name="Text Box 26"/>
          <p:cNvSpPr txBox="1">
            <a:spLocks noChangeArrowheads="1"/>
          </p:cNvSpPr>
          <p:nvPr/>
        </p:nvSpPr>
        <p:spPr bwMode="gray">
          <a:xfrm>
            <a:off x="1011212" y="1312847"/>
            <a:ext cx="354012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dirty="0">
                <a:solidFill>
                  <a:srgbClr val="FEFEFE"/>
                </a:solidFill>
              </a:rPr>
              <a:t>1</a:t>
            </a:r>
          </a:p>
        </p:txBody>
      </p:sp>
      <p:sp>
        <p:nvSpPr>
          <p:cNvPr id="99355" name="AutoShape 27"/>
          <p:cNvSpPr>
            <a:spLocks noChangeArrowheads="1"/>
          </p:cNvSpPr>
          <p:nvPr/>
        </p:nvSpPr>
        <p:spPr bwMode="gray">
          <a:xfrm>
            <a:off x="1238224" y="2119302"/>
            <a:ext cx="5762668" cy="4572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/>
              </a:gs>
              <a:gs pos="50000">
                <a:schemeClr val="accent1">
                  <a:gamma/>
                  <a:tint val="21176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 w="12700" algn="ctr">
            <a:solidFill>
              <a:srgbClr val="FEFEFE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HN"/>
          </a:p>
        </p:txBody>
      </p:sp>
      <p:sp>
        <p:nvSpPr>
          <p:cNvPr id="99356" name="AutoShape 28"/>
          <p:cNvSpPr>
            <a:spLocks noChangeArrowheads="1"/>
          </p:cNvSpPr>
          <p:nvPr/>
        </p:nvSpPr>
        <p:spPr bwMode="gray">
          <a:xfrm>
            <a:off x="857224" y="2000240"/>
            <a:ext cx="685800" cy="685800"/>
          </a:xfrm>
          <a:prstGeom prst="diamond">
            <a:avLst/>
          </a:prstGeom>
          <a:solidFill>
            <a:schemeClr val="accent1"/>
          </a:solidFill>
          <a:ln w="25400" algn="ctr">
            <a:solidFill>
              <a:srgbClr val="FEFEFE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HN"/>
          </a:p>
        </p:txBody>
      </p:sp>
      <p:sp>
        <p:nvSpPr>
          <p:cNvPr id="99357" name="Text Box 29"/>
          <p:cNvSpPr txBox="1">
            <a:spLocks noChangeArrowheads="1"/>
          </p:cNvSpPr>
          <p:nvPr/>
        </p:nvSpPr>
        <p:spPr bwMode="black">
          <a:xfrm>
            <a:off x="1466824" y="2174865"/>
            <a:ext cx="5105440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1600" dirty="0" err="1"/>
              <a:t>Aumenta</a:t>
            </a:r>
            <a:r>
              <a:rPr lang="en-US" sz="1600" dirty="0"/>
              <a:t> el </a:t>
            </a:r>
            <a:r>
              <a:rPr lang="en-US" sz="1600" dirty="0" err="1"/>
              <a:t>conocimiento</a:t>
            </a:r>
            <a:r>
              <a:rPr lang="en-US" sz="1600" dirty="0"/>
              <a:t> y el </a:t>
            </a:r>
            <a:r>
              <a:rPr lang="en-US" sz="1600" dirty="0" err="1"/>
              <a:t>estudio</a:t>
            </a:r>
            <a:r>
              <a:rPr lang="en-US" sz="1600" dirty="0"/>
              <a:t> de la </a:t>
            </a:r>
            <a:r>
              <a:rPr lang="en-US" sz="1600" dirty="0" err="1"/>
              <a:t>Biblia</a:t>
            </a:r>
            <a:endParaRPr lang="en-US" sz="1600" dirty="0"/>
          </a:p>
        </p:txBody>
      </p:sp>
      <p:sp>
        <p:nvSpPr>
          <p:cNvPr id="99358" name="Text Box 30"/>
          <p:cNvSpPr txBox="1">
            <a:spLocks noChangeArrowheads="1"/>
          </p:cNvSpPr>
          <p:nvPr/>
        </p:nvSpPr>
        <p:spPr bwMode="gray">
          <a:xfrm>
            <a:off x="1011212" y="2098665"/>
            <a:ext cx="354012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>
                <a:solidFill>
                  <a:srgbClr val="FEFEFE"/>
                </a:solidFill>
              </a:rPr>
              <a:t>2</a:t>
            </a:r>
          </a:p>
        </p:txBody>
      </p:sp>
      <p:sp>
        <p:nvSpPr>
          <p:cNvPr id="99359" name="AutoShape 31"/>
          <p:cNvSpPr>
            <a:spLocks noChangeArrowheads="1"/>
          </p:cNvSpPr>
          <p:nvPr/>
        </p:nvSpPr>
        <p:spPr bwMode="gray">
          <a:xfrm>
            <a:off x="1238224" y="2905120"/>
            <a:ext cx="5762668" cy="4572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hlink"/>
              </a:gs>
              <a:gs pos="50000">
                <a:schemeClr val="hlink">
                  <a:gamma/>
                  <a:tint val="21176"/>
                  <a:invGamma/>
                </a:schemeClr>
              </a:gs>
              <a:gs pos="100000">
                <a:schemeClr val="hlink"/>
              </a:gs>
            </a:gsLst>
            <a:lin ang="5400000" scaled="1"/>
          </a:gradFill>
          <a:ln w="12700" algn="ctr">
            <a:solidFill>
              <a:srgbClr val="FEFEFE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HN" sz="1600" dirty="0"/>
          </a:p>
        </p:txBody>
      </p:sp>
      <p:sp>
        <p:nvSpPr>
          <p:cNvPr id="99360" name="AutoShape 32"/>
          <p:cNvSpPr>
            <a:spLocks noChangeArrowheads="1"/>
          </p:cNvSpPr>
          <p:nvPr/>
        </p:nvSpPr>
        <p:spPr bwMode="gray">
          <a:xfrm>
            <a:off x="857224" y="2786058"/>
            <a:ext cx="685800" cy="685800"/>
          </a:xfrm>
          <a:prstGeom prst="diamond">
            <a:avLst/>
          </a:prstGeom>
          <a:solidFill>
            <a:schemeClr val="hlink"/>
          </a:solidFill>
          <a:ln w="25400" algn="ctr">
            <a:solidFill>
              <a:srgbClr val="FEFEFE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HN"/>
          </a:p>
        </p:txBody>
      </p:sp>
      <p:sp>
        <p:nvSpPr>
          <p:cNvPr id="99362" name="Text Box 34"/>
          <p:cNvSpPr txBox="1">
            <a:spLocks noChangeArrowheads="1"/>
          </p:cNvSpPr>
          <p:nvPr/>
        </p:nvSpPr>
        <p:spPr bwMode="gray">
          <a:xfrm>
            <a:off x="1011212" y="2884483"/>
            <a:ext cx="354012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>
                <a:solidFill>
                  <a:srgbClr val="FEFEFE"/>
                </a:solidFill>
              </a:rPr>
              <a:t>3</a:t>
            </a:r>
          </a:p>
        </p:txBody>
      </p:sp>
      <p:sp>
        <p:nvSpPr>
          <p:cNvPr id="99363" name="AutoShape 35"/>
          <p:cNvSpPr>
            <a:spLocks noChangeArrowheads="1"/>
          </p:cNvSpPr>
          <p:nvPr/>
        </p:nvSpPr>
        <p:spPr bwMode="gray">
          <a:xfrm>
            <a:off x="1285852" y="3714752"/>
            <a:ext cx="5715040" cy="4572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folHlink"/>
              </a:gs>
              <a:gs pos="50000">
                <a:schemeClr val="folHlink">
                  <a:gamma/>
                  <a:tint val="21176"/>
                  <a:invGamma/>
                </a:schemeClr>
              </a:gs>
              <a:gs pos="100000">
                <a:schemeClr val="folHlink"/>
              </a:gs>
            </a:gsLst>
            <a:lin ang="5400000" scaled="1"/>
          </a:gradFill>
          <a:ln w="12700" algn="ctr">
            <a:solidFill>
              <a:srgbClr val="FEFEFE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HN" dirty="0"/>
          </a:p>
        </p:txBody>
      </p:sp>
      <p:sp>
        <p:nvSpPr>
          <p:cNvPr id="99364" name="AutoShape 36"/>
          <p:cNvSpPr>
            <a:spLocks noChangeArrowheads="1"/>
          </p:cNvSpPr>
          <p:nvPr/>
        </p:nvSpPr>
        <p:spPr bwMode="gray">
          <a:xfrm>
            <a:off x="857224" y="3571876"/>
            <a:ext cx="685800" cy="685800"/>
          </a:xfrm>
          <a:prstGeom prst="diamond">
            <a:avLst/>
          </a:prstGeom>
          <a:solidFill>
            <a:schemeClr val="folHlink"/>
          </a:solidFill>
          <a:ln w="25400" algn="ctr">
            <a:solidFill>
              <a:srgbClr val="FEFEFE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HN"/>
          </a:p>
        </p:txBody>
      </p:sp>
      <p:sp>
        <p:nvSpPr>
          <p:cNvPr id="99366" name="Text Box 38"/>
          <p:cNvSpPr txBox="1">
            <a:spLocks noChangeArrowheads="1"/>
          </p:cNvSpPr>
          <p:nvPr/>
        </p:nvSpPr>
        <p:spPr bwMode="gray">
          <a:xfrm>
            <a:off x="1011212" y="3643314"/>
            <a:ext cx="354012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>
                <a:solidFill>
                  <a:srgbClr val="FEFEFE"/>
                </a:solidFill>
              </a:rPr>
              <a:t>4</a:t>
            </a:r>
          </a:p>
        </p:txBody>
      </p:sp>
      <p:sp>
        <p:nvSpPr>
          <p:cNvPr id="22" name="Rounded Rectangle 21"/>
          <p:cNvSpPr/>
          <p:nvPr/>
        </p:nvSpPr>
        <p:spPr bwMode="auto">
          <a:xfrm>
            <a:off x="1357290" y="142852"/>
            <a:ext cx="5500726" cy="785818"/>
          </a:xfrm>
          <a:prstGeom prst="roundRect">
            <a:avLst/>
          </a:prstGeom>
          <a:ln>
            <a:headEnd type="none" w="med" len="med"/>
            <a:tailEnd type="none" w="med" len="med"/>
          </a:ln>
          <a:effectLst>
            <a:glow rad="139700">
              <a:schemeClr val="accent4">
                <a:satMod val="175000"/>
                <a:alpha val="40000"/>
              </a:schemeClr>
            </a:glow>
            <a:innerShdw blurRad="114300">
              <a:prstClr val="black"/>
            </a:inn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H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3" name="Rectangle 2"/>
          <p:cNvSpPr>
            <a:spLocks noGrp="1" noChangeArrowheads="1"/>
          </p:cNvSpPr>
          <p:nvPr>
            <p:ph type="title"/>
          </p:nvPr>
        </p:nvSpPr>
        <p:spPr>
          <a:xfrm>
            <a:off x="1500166" y="293669"/>
            <a:ext cx="5143536" cy="492125"/>
          </a:xfrm>
          <a:effectLst>
            <a:innerShdw blurRad="114300">
              <a:prstClr val="black"/>
            </a:innerShdw>
          </a:effectLst>
        </p:spPr>
        <p:txBody>
          <a:bodyPr/>
          <a:lstStyle/>
          <a:p>
            <a:r>
              <a:rPr lang="en-US" sz="2000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VENTAJAS DE ORGANIZAR</a:t>
            </a:r>
            <a:br>
              <a:rPr lang="en-US" sz="2000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</a:br>
            <a:r>
              <a:rPr lang="en-US" sz="2000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LA IGLESIA EN GP</a:t>
            </a:r>
            <a:endParaRPr lang="en-US" sz="2000" dirty="0"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25" name="Picture 24" descr="iglesia w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72264" y="1552173"/>
            <a:ext cx="2517440" cy="4877223"/>
          </a:xfrm>
          <a:prstGeom prst="rect">
            <a:avLst/>
          </a:prstGeom>
        </p:spPr>
      </p:pic>
      <p:sp>
        <p:nvSpPr>
          <p:cNvPr id="26" name="Date Placeholder 3"/>
          <p:cNvSpPr>
            <a:spLocks noGrp="1"/>
          </p:cNvSpPr>
          <p:nvPr>
            <p:ph type="dt" sz="half" idx="10"/>
          </p:nvPr>
        </p:nvSpPr>
        <p:spPr>
          <a:xfrm>
            <a:off x="6886620" y="6592888"/>
            <a:ext cx="2614602" cy="193698"/>
          </a:xfrm>
        </p:spPr>
        <p:txBody>
          <a:bodyPr/>
          <a:lstStyle/>
          <a:p>
            <a:r>
              <a:rPr lang="en-US" dirty="0" err="1" smtClean="0"/>
              <a:t>Seminarios</a:t>
            </a:r>
            <a:r>
              <a:rPr lang="en-US" dirty="0" smtClean="0"/>
              <a:t> de </a:t>
            </a:r>
            <a:r>
              <a:rPr lang="en-US" dirty="0" err="1" smtClean="0"/>
              <a:t>Suplemento</a:t>
            </a:r>
            <a:endParaRPr lang="en-US" dirty="0"/>
          </a:p>
        </p:txBody>
      </p:sp>
      <p:sp>
        <p:nvSpPr>
          <p:cNvPr id="2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1472" y="6592912"/>
            <a:ext cx="3186106" cy="336550"/>
          </a:xfrm>
        </p:spPr>
        <p:txBody>
          <a:bodyPr/>
          <a:lstStyle/>
          <a:p>
            <a:r>
              <a:rPr lang="en-US" dirty="0" smtClean="0"/>
              <a:t>ABC de los </a:t>
            </a:r>
            <a:r>
              <a:rPr lang="en-US" dirty="0" err="1" smtClean="0"/>
              <a:t>Grupos</a:t>
            </a:r>
            <a:r>
              <a:rPr lang="en-US" dirty="0" smtClean="0"/>
              <a:t> </a:t>
            </a:r>
            <a:r>
              <a:rPr lang="en-US" dirty="0" err="1" smtClean="0"/>
              <a:t>Pequeños</a:t>
            </a:r>
            <a:endParaRPr lang="en-US" dirty="0"/>
          </a:p>
        </p:txBody>
      </p:sp>
      <p:pic>
        <p:nvPicPr>
          <p:cNvPr id="28" name="Picture 17" descr="G:\Multimedia 2007 Trabajos\Division Interamericana\LOG OF 3.png"/>
          <p:cNvPicPr>
            <a:picLocks noChangeAspect="1" noChangeArrowheads="1"/>
          </p:cNvPicPr>
          <p:nvPr/>
        </p:nvPicPr>
        <p:blipFill>
          <a:blip r:embed="rId4" cstate="print"/>
          <a:srcRect l="3030" t="13880" r="6061" b="24430"/>
          <a:stretch>
            <a:fillRect/>
          </a:stretch>
        </p:blipFill>
        <p:spPr bwMode="auto">
          <a:xfrm>
            <a:off x="71438" y="6143644"/>
            <a:ext cx="785786" cy="67353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9" name="AutoShape 23"/>
          <p:cNvSpPr>
            <a:spLocks noChangeArrowheads="1"/>
          </p:cNvSpPr>
          <p:nvPr/>
        </p:nvSpPr>
        <p:spPr bwMode="gray">
          <a:xfrm>
            <a:off x="1285852" y="4476756"/>
            <a:ext cx="5715040" cy="4572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2"/>
              </a:gs>
              <a:gs pos="50000">
                <a:schemeClr val="accent2">
                  <a:gamma/>
                  <a:tint val="21176"/>
                  <a:invGamma/>
                </a:schemeClr>
              </a:gs>
              <a:gs pos="100000">
                <a:schemeClr val="accent2"/>
              </a:gs>
            </a:gsLst>
            <a:lin ang="5400000" scaled="1"/>
          </a:gradFill>
          <a:ln w="12700" algn="ctr">
            <a:solidFill>
              <a:srgbClr val="FEFEFE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HN"/>
          </a:p>
        </p:txBody>
      </p:sp>
      <p:sp>
        <p:nvSpPr>
          <p:cNvPr id="30" name="AutoShape 24"/>
          <p:cNvSpPr>
            <a:spLocks noChangeArrowheads="1"/>
          </p:cNvSpPr>
          <p:nvPr/>
        </p:nvSpPr>
        <p:spPr bwMode="gray">
          <a:xfrm>
            <a:off x="857224" y="4357694"/>
            <a:ext cx="685800" cy="685800"/>
          </a:xfrm>
          <a:prstGeom prst="diamond">
            <a:avLst/>
          </a:prstGeom>
          <a:solidFill>
            <a:schemeClr val="accent2"/>
          </a:solidFill>
          <a:ln w="25400" algn="ctr">
            <a:solidFill>
              <a:srgbClr val="FEFEFE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HN"/>
          </a:p>
        </p:txBody>
      </p:sp>
      <p:sp>
        <p:nvSpPr>
          <p:cNvPr id="32" name="Text Box 26"/>
          <p:cNvSpPr txBox="1">
            <a:spLocks noChangeArrowheads="1"/>
          </p:cNvSpPr>
          <p:nvPr/>
        </p:nvSpPr>
        <p:spPr bwMode="gray">
          <a:xfrm>
            <a:off x="1011212" y="4456119"/>
            <a:ext cx="354012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dirty="0" smtClean="0">
                <a:solidFill>
                  <a:srgbClr val="FEFEFE"/>
                </a:solidFill>
              </a:rPr>
              <a:t>5</a:t>
            </a:r>
            <a:endParaRPr lang="en-US" sz="2400" dirty="0">
              <a:solidFill>
                <a:srgbClr val="FEFEFE"/>
              </a:solidFill>
            </a:endParaRPr>
          </a:p>
        </p:txBody>
      </p:sp>
      <p:sp>
        <p:nvSpPr>
          <p:cNvPr id="33" name="Text Box 37"/>
          <p:cNvSpPr txBox="1">
            <a:spLocks noChangeArrowheads="1"/>
          </p:cNvSpPr>
          <p:nvPr/>
        </p:nvSpPr>
        <p:spPr bwMode="black">
          <a:xfrm>
            <a:off x="1038196" y="4519206"/>
            <a:ext cx="5248316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1600" dirty="0" err="1"/>
              <a:t>Capacita</a:t>
            </a:r>
            <a:r>
              <a:rPr lang="en-US" sz="1600" dirty="0"/>
              <a:t> a los </a:t>
            </a:r>
            <a:r>
              <a:rPr lang="en-US" sz="1600" dirty="0" err="1"/>
              <a:t>miembros</a:t>
            </a:r>
            <a:r>
              <a:rPr lang="en-US" sz="1600" dirty="0"/>
              <a:t> </a:t>
            </a:r>
            <a:r>
              <a:rPr lang="en-US" sz="1600" dirty="0" err="1"/>
              <a:t>para</a:t>
            </a:r>
            <a:r>
              <a:rPr lang="en-US" sz="1600" dirty="0"/>
              <a:t> el </a:t>
            </a:r>
            <a:r>
              <a:rPr lang="en-US" sz="1600" dirty="0" err="1"/>
              <a:t>ministerio</a:t>
            </a:r>
            <a:endParaRPr lang="en-US" sz="1600" dirty="0"/>
          </a:p>
        </p:txBody>
      </p:sp>
      <p:sp>
        <p:nvSpPr>
          <p:cNvPr id="34" name="Text Box 29"/>
          <p:cNvSpPr txBox="1">
            <a:spLocks noChangeArrowheads="1"/>
          </p:cNvSpPr>
          <p:nvPr/>
        </p:nvSpPr>
        <p:spPr bwMode="black">
          <a:xfrm>
            <a:off x="1500166" y="2947570"/>
            <a:ext cx="5572164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1600" dirty="0" err="1"/>
              <a:t>Desarrolla</a:t>
            </a:r>
            <a:r>
              <a:rPr lang="en-US" sz="1600" dirty="0"/>
              <a:t> </a:t>
            </a:r>
            <a:r>
              <a:rPr lang="en-US" sz="1600" dirty="0" err="1"/>
              <a:t>amistad</a:t>
            </a:r>
            <a:r>
              <a:rPr lang="en-US" sz="1600" dirty="0"/>
              <a:t> y </a:t>
            </a:r>
            <a:r>
              <a:rPr lang="en-US" sz="1600" dirty="0" err="1" smtClean="0"/>
              <a:t>relación</a:t>
            </a:r>
            <a:r>
              <a:rPr lang="en-US" sz="1600" dirty="0" smtClean="0"/>
              <a:t> </a:t>
            </a:r>
            <a:r>
              <a:rPr lang="en-US" sz="1600" dirty="0"/>
              <a:t>de los </a:t>
            </a:r>
            <a:r>
              <a:rPr lang="en-US" sz="1600" dirty="0" err="1"/>
              <a:t>unos</a:t>
            </a:r>
            <a:r>
              <a:rPr lang="en-US" sz="1600" dirty="0"/>
              <a:t> con los </a:t>
            </a:r>
            <a:r>
              <a:rPr lang="en-US" sz="1600" dirty="0" err="1"/>
              <a:t>otros</a:t>
            </a:r>
            <a:endParaRPr lang="en-US" sz="1600" dirty="0"/>
          </a:p>
        </p:txBody>
      </p:sp>
      <p:sp>
        <p:nvSpPr>
          <p:cNvPr id="35" name="Text Box 29"/>
          <p:cNvSpPr txBox="1">
            <a:spLocks noChangeArrowheads="1"/>
          </p:cNvSpPr>
          <p:nvPr/>
        </p:nvSpPr>
        <p:spPr bwMode="black">
          <a:xfrm>
            <a:off x="1357290" y="3733388"/>
            <a:ext cx="5572164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1600" dirty="0" err="1"/>
              <a:t>Atiende</a:t>
            </a:r>
            <a:r>
              <a:rPr lang="en-US" sz="1600" dirty="0"/>
              <a:t> y </a:t>
            </a:r>
            <a:r>
              <a:rPr lang="en-US" sz="1600" dirty="0" err="1"/>
              <a:t>ayuda</a:t>
            </a:r>
            <a:r>
              <a:rPr lang="en-US" sz="1600" dirty="0"/>
              <a:t> en </a:t>
            </a:r>
            <a:r>
              <a:rPr lang="en-US" sz="1600" dirty="0" err="1"/>
              <a:t>las</a:t>
            </a:r>
            <a:r>
              <a:rPr lang="en-US" sz="1600" dirty="0"/>
              <a:t> </a:t>
            </a:r>
            <a:r>
              <a:rPr lang="en-US" sz="1600" dirty="0" err="1"/>
              <a:t>necesidades</a:t>
            </a:r>
            <a:r>
              <a:rPr lang="en-US" sz="1600" dirty="0"/>
              <a:t> de </a:t>
            </a:r>
            <a:r>
              <a:rPr lang="en-US" sz="1600" dirty="0" err="1"/>
              <a:t>las</a:t>
            </a:r>
            <a:r>
              <a:rPr lang="en-US" sz="1600" dirty="0"/>
              <a:t> personas</a:t>
            </a:r>
          </a:p>
        </p:txBody>
      </p:sp>
      <p:sp>
        <p:nvSpPr>
          <p:cNvPr id="36" name="AutoShape 27"/>
          <p:cNvSpPr>
            <a:spLocks noChangeArrowheads="1"/>
          </p:cNvSpPr>
          <p:nvPr/>
        </p:nvSpPr>
        <p:spPr bwMode="gray">
          <a:xfrm>
            <a:off x="1238224" y="5219716"/>
            <a:ext cx="5834106" cy="56673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/>
              </a:gs>
              <a:gs pos="50000">
                <a:schemeClr val="accent1">
                  <a:gamma/>
                  <a:tint val="21176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 w="12700" algn="ctr">
            <a:solidFill>
              <a:srgbClr val="FEFEFE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HN"/>
          </a:p>
        </p:txBody>
      </p:sp>
      <p:sp>
        <p:nvSpPr>
          <p:cNvPr id="37" name="AutoShape 28"/>
          <p:cNvSpPr>
            <a:spLocks noChangeArrowheads="1"/>
          </p:cNvSpPr>
          <p:nvPr/>
        </p:nvSpPr>
        <p:spPr bwMode="gray">
          <a:xfrm>
            <a:off x="857224" y="5100653"/>
            <a:ext cx="694302" cy="850107"/>
          </a:xfrm>
          <a:prstGeom prst="diamond">
            <a:avLst/>
          </a:prstGeom>
          <a:solidFill>
            <a:schemeClr val="accent1"/>
          </a:solidFill>
          <a:ln w="25400" algn="ctr">
            <a:solidFill>
              <a:srgbClr val="FEFEFE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HN"/>
          </a:p>
        </p:txBody>
      </p:sp>
      <p:sp>
        <p:nvSpPr>
          <p:cNvPr id="38" name="Text Box 29"/>
          <p:cNvSpPr txBox="1">
            <a:spLocks noChangeArrowheads="1"/>
          </p:cNvSpPr>
          <p:nvPr/>
        </p:nvSpPr>
        <p:spPr bwMode="black">
          <a:xfrm>
            <a:off x="1538262" y="5214950"/>
            <a:ext cx="5462630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es-ES" sz="1600" dirty="0" smtClean="0"/>
              <a:t>Identifica rápidamente los dones espirituales a ser desarrollados y utilizados</a:t>
            </a:r>
            <a:endParaRPr lang="en-US" sz="1600" b="1" dirty="0">
              <a:solidFill>
                <a:srgbClr val="080808"/>
              </a:solidFill>
            </a:endParaRPr>
          </a:p>
        </p:txBody>
      </p:sp>
      <p:sp>
        <p:nvSpPr>
          <p:cNvPr id="39" name="Text Box 30"/>
          <p:cNvSpPr txBox="1">
            <a:spLocks noChangeArrowheads="1"/>
          </p:cNvSpPr>
          <p:nvPr/>
        </p:nvSpPr>
        <p:spPr bwMode="gray">
          <a:xfrm>
            <a:off x="1011212" y="5286388"/>
            <a:ext cx="354012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dirty="0" smtClean="0">
                <a:solidFill>
                  <a:srgbClr val="FEFEFE"/>
                </a:solidFill>
              </a:rPr>
              <a:t>6</a:t>
            </a:r>
            <a:endParaRPr lang="en-US" sz="2400" dirty="0">
              <a:solidFill>
                <a:srgbClr val="FEFEFE"/>
              </a:solidFill>
            </a:endParaRPr>
          </a:p>
        </p:txBody>
      </p:sp>
      <p:pic>
        <p:nvPicPr>
          <p:cNvPr id="40" name="Picture 3" descr="LOGO_GALA_1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179512" y="188640"/>
            <a:ext cx="648071" cy="797063"/>
          </a:xfrm>
          <a:prstGeom prst="rect">
            <a:avLst/>
          </a:prstGeom>
          <a:noFill/>
          <a:ln>
            <a:noFill/>
          </a:ln>
          <a:effectLst>
            <a:outerShdw blurRad="50800" dist="139700" dir="264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5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9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5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9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5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9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93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93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5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9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5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9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5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9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993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93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6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99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5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99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6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99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8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6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99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8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6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99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9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6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9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99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0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0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51" grpId="0" animBg="1"/>
      <p:bldP spid="99352" grpId="0" animBg="1"/>
      <p:bldP spid="99353" grpId="0"/>
      <p:bldP spid="99354" grpId="0"/>
      <p:bldP spid="99355" grpId="0" animBg="1"/>
      <p:bldP spid="99356" grpId="0" animBg="1"/>
      <p:bldP spid="99357" grpId="0"/>
      <p:bldP spid="99358" grpId="0"/>
      <p:bldP spid="99359" grpId="0" animBg="1"/>
      <p:bldP spid="99360" grpId="0" animBg="1"/>
      <p:bldP spid="99362" grpId="0"/>
      <p:bldP spid="99363" grpId="0" animBg="1"/>
      <p:bldP spid="99364" grpId="0" animBg="1"/>
      <p:bldP spid="99366" grpId="0"/>
      <p:bldP spid="23" grpId="0"/>
      <p:bldP spid="29" grpId="0" animBg="1"/>
      <p:bldP spid="30" grpId="0" animBg="1"/>
      <p:bldP spid="32" grpId="0"/>
      <p:bldP spid="33" grpId="0"/>
      <p:bldP spid="34" grpId="0"/>
      <p:bldP spid="35" grpId="0"/>
      <p:bldP spid="36" grpId="0" animBg="1"/>
      <p:bldP spid="37" grpId="0" animBg="1"/>
      <p:bldP spid="38" grpId="0"/>
      <p:bldP spid="3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51" name="AutoShape 23"/>
          <p:cNvSpPr>
            <a:spLocks noChangeArrowheads="1"/>
          </p:cNvSpPr>
          <p:nvPr/>
        </p:nvSpPr>
        <p:spPr bwMode="gray">
          <a:xfrm>
            <a:off x="1285852" y="1333484"/>
            <a:ext cx="5715040" cy="4572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2"/>
              </a:gs>
              <a:gs pos="50000">
                <a:schemeClr val="accent2">
                  <a:gamma/>
                  <a:tint val="21176"/>
                  <a:invGamma/>
                </a:schemeClr>
              </a:gs>
              <a:gs pos="100000">
                <a:schemeClr val="accent2"/>
              </a:gs>
            </a:gsLst>
            <a:lin ang="5400000" scaled="1"/>
          </a:gradFill>
          <a:ln w="12700" algn="ctr">
            <a:solidFill>
              <a:srgbClr val="FEFEFE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HN"/>
          </a:p>
        </p:txBody>
      </p:sp>
      <p:sp>
        <p:nvSpPr>
          <p:cNvPr id="99352" name="AutoShape 24"/>
          <p:cNvSpPr>
            <a:spLocks noChangeArrowheads="1"/>
          </p:cNvSpPr>
          <p:nvPr/>
        </p:nvSpPr>
        <p:spPr bwMode="gray">
          <a:xfrm>
            <a:off x="857224" y="1214422"/>
            <a:ext cx="685800" cy="685800"/>
          </a:xfrm>
          <a:prstGeom prst="diamond">
            <a:avLst/>
          </a:prstGeom>
          <a:solidFill>
            <a:schemeClr val="accent2"/>
          </a:solidFill>
          <a:ln w="25400" algn="ctr">
            <a:solidFill>
              <a:srgbClr val="FEFEFE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HN"/>
          </a:p>
        </p:txBody>
      </p:sp>
      <p:sp>
        <p:nvSpPr>
          <p:cNvPr id="99353" name="Text Box 25"/>
          <p:cNvSpPr txBox="1">
            <a:spLocks noChangeArrowheads="1"/>
          </p:cNvSpPr>
          <p:nvPr/>
        </p:nvSpPr>
        <p:spPr bwMode="black">
          <a:xfrm>
            <a:off x="1181072" y="1389047"/>
            <a:ext cx="5034002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es-ES" sz="1600" dirty="0" smtClean="0"/>
              <a:t>Auxiliar en el cuidado pastoral de la iglesia</a:t>
            </a:r>
            <a:endParaRPr lang="en-US" sz="1600" dirty="0"/>
          </a:p>
        </p:txBody>
      </p:sp>
      <p:sp>
        <p:nvSpPr>
          <p:cNvPr id="99354" name="Text Box 26"/>
          <p:cNvSpPr txBox="1">
            <a:spLocks noChangeArrowheads="1"/>
          </p:cNvSpPr>
          <p:nvPr/>
        </p:nvSpPr>
        <p:spPr bwMode="gray">
          <a:xfrm>
            <a:off x="1011212" y="1312847"/>
            <a:ext cx="354012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dirty="0" smtClean="0">
                <a:solidFill>
                  <a:srgbClr val="FEFEFE"/>
                </a:solidFill>
              </a:rPr>
              <a:t>7</a:t>
            </a:r>
            <a:endParaRPr lang="en-US" sz="2400" dirty="0">
              <a:solidFill>
                <a:srgbClr val="FEFEFE"/>
              </a:solidFill>
            </a:endParaRPr>
          </a:p>
        </p:txBody>
      </p:sp>
      <p:sp>
        <p:nvSpPr>
          <p:cNvPr id="99355" name="AutoShape 27"/>
          <p:cNvSpPr>
            <a:spLocks noChangeArrowheads="1"/>
          </p:cNvSpPr>
          <p:nvPr/>
        </p:nvSpPr>
        <p:spPr bwMode="gray">
          <a:xfrm>
            <a:off x="1238224" y="2119302"/>
            <a:ext cx="5762668" cy="4572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/>
              </a:gs>
              <a:gs pos="50000">
                <a:schemeClr val="accent1">
                  <a:gamma/>
                  <a:tint val="21176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 w="12700" algn="ctr">
            <a:solidFill>
              <a:srgbClr val="FEFEFE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HN"/>
          </a:p>
        </p:txBody>
      </p:sp>
      <p:sp>
        <p:nvSpPr>
          <p:cNvPr id="99356" name="AutoShape 28"/>
          <p:cNvSpPr>
            <a:spLocks noChangeArrowheads="1"/>
          </p:cNvSpPr>
          <p:nvPr/>
        </p:nvSpPr>
        <p:spPr bwMode="gray">
          <a:xfrm>
            <a:off x="857224" y="2000240"/>
            <a:ext cx="685800" cy="685800"/>
          </a:xfrm>
          <a:prstGeom prst="diamond">
            <a:avLst/>
          </a:prstGeom>
          <a:solidFill>
            <a:schemeClr val="accent1"/>
          </a:solidFill>
          <a:ln w="25400" algn="ctr">
            <a:solidFill>
              <a:srgbClr val="FEFEFE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HN"/>
          </a:p>
        </p:txBody>
      </p:sp>
      <p:sp>
        <p:nvSpPr>
          <p:cNvPr id="99357" name="Text Box 29"/>
          <p:cNvSpPr txBox="1">
            <a:spLocks noChangeArrowheads="1"/>
          </p:cNvSpPr>
          <p:nvPr/>
        </p:nvSpPr>
        <p:spPr bwMode="black">
          <a:xfrm>
            <a:off x="1466824" y="2174865"/>
            <a:ext cx="5105440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es-ES" sz="1600" dirty="0" smtClean="0"/>
              <a:t>Disminuye la apostasía y ayuda en la conservación</a:t>
            </a:r>
            <a:endParaRPr lang="en-US" sz="1600" dirty="0"/>
          </a:p>
        </p:txBody>
      </p:sp>
      <p:sp>
        <p:nvSpPr>
          <p:cNvPr id="99358" name="Text Box 30"/>
          <p:cNvSpPr txBox="1">
            <a:spLocks noChangeArrowheads="1"/>
          </p:cNvSpPr>
          <p:nvPr/>
        </p:nvSpPr>
        <p:spPr bwMode="gray">
          <a:xfrm>
            <a:off x="1011212" y="2098665"/>
            <a:ext cx="354012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dirty="0" smtClean="0">
                <a:solidFill>
                  <a:srgbClr val="FEFEFE"/>
                </a:solidFill>
              </a:rPr>
              <a:t>8</a:t>
            </a:r>
            <a:endParaRPr lang="en-US" sz="2400" dirty="0">
              <a:solidFill>
                <a:srgbClr val="FEFEFE"/>
              </a:solidFill>
            </a:endParaRPr>
          </a:p>
        </p:txBody>
      </p:sp>
      <p:sp>
        <p:nvSpPr>
          <p:cNvPr id="99359" name="AutoShape 31"/>
          <p:cNvSpPr>
            <a:spLocks noChangeArrowheads="1"/>
          </p:cNvSpPr>
          <p:nvPr/>
        </p:nvSpPr>
        <p:spPr bwMode="gray">
          <a:xfrm>
            <a:off x="1238224" y="2905120"/>
            <a:ext cx="5762668" cy="4572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hlink"/>
              </a:gs>
              <a:gs pos="50000">
                <a:schemeClr val="hlink">
                  <a:gamma/>
                  <a:tint val="21176"/>
                  <a:invGamma/>
                </a:schemeClr>
              </a:gs>
              <a:gs pos="100000">
                <a:schemeClr val="hlink"/>
              </a:gs>
            </a:gsLst>
            <a:lin ang="5400000" scaled="1"/>
          </a:gradFill>
          <a:ln w="12700" algn="ctr">
            <a:solidFill>
              <a:srgbClr val="FEFEFE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HN" sz="1600" dirty="0"/>
          </a:p>
        </p:txBody>
      </p:sp>
      <p:sp>
        <p:nvSpPr>
          <p:cNvPr id="99360" name="AutoShape 32"/>
          <p:cNvSpPr>
            <a:spLocks noChangeArrowheads="1"/>
          </p:cNvSpPr>
          <p:nvPr/>
        </p:nvSpPr>
        <p:spPr bwMode="gray">
          <a:xfrm>
            <a:off x="857224" y="2786058"/>
            <a:ext cx="685800" cy="685800"/>
          </a:xfrm>
          <a:prstGeom prst="diamond">
            <a:avLst/>
          </a:prstGeom>
          <a:solidFill>
            <a:schemeClr val="hlink"/>
          </a:solidFill>
          <a:ln w="25400" algn="ctr">
            <a:solidFill>
              <a:srgbClr val="FEFEFE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HN"/>
          </a:p>
        </p:txBody>
      </p:sp>
      <p:sp>
        <p:nvSpPr>
          <p:cNvPr id="99362" name="Text Box 34"/>
          <p:cNvSpPr txBox="1">
            <a:spLocks noChangeArrowheads="1"/>
          </p:cNvSpPr>
          <p:nvPr/>
        </p:nvSpPr>
        <p:spPr bwMode="gray">
          <a:xfrm>
            <a:off x="1011212" y="2884483"/>
            <a:ext cx="354012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dirty="0" smtClean="0">
                <a:solidFill>
                  <a:srgbClr val="FEFEFE"/>
                </a:solidFill>
              </a:rPr>
              <a:t>9</a:t>
            </a:r>
            <a:endParaRPr lang="en-US" sz="2400" dirty="0">
              <a:solidFill>
                <a:srgbClr val="FEFEFE"/>
              </a:solidFill>
            </a:endParaRPr>
          </a:p>
        </p:txBody>
      </p:sp>
      <p:sp>
        <p:nvSpPr>
          <p:cNvPr id="99363" name="AutoShape 35"/>
          <p:cNvSpPr>
            <a:spLocks noChangeArrowheads="1"/>
          </p:cNvSpPr>
          <p:nvPr/>
        </p:nvSpPr>
        <p:spPr bwMode="gray">
          <a:xfrm>
            <a:off x="1285852" y="3714752"/>
            <a:ext cx="5715040" cy="500066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folHlink"/>
              </a:gs>
              <a:gs pos="50000">
                <a:schemeClr val="folHlink">
                  <a:gamma/>
                  <a:tint val="21176"/>
                  <a:invGamma/>
                </a:schemeClr>
              </a:gs>
              <a:gs pos="100000">
                <a:schemeClr val="folHlink"/>
              </a:gs>
            </a:gsLst>
            <a:lin ang="5400000" scaled="1"/>
          </a:gradFill>
          <a:ln w="12700" algn="ctr">
            <a:solidFill>
              <a:srgbClr val="FEFEFE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HN" dirty="0"/>
          </a:p>
        </p:txBody>
      </p:sp>
      <p:sp>
        <p:nvSpPr>
          <p:cNvPr id="99364" name="AutoShape 36"/>
          <p:cNvSpPr>
            <a:spLocks noChangeArrowheads="1"/>
          </p:cNvSpPr>
          <p:nvPr/>
        </p:nvSpPr>
        <p:spPr bwMode="gray">
          <a:xfrm>
            <a:off x="857224" y="3571876"/>
            <a:ext cx="685800" cy="750099"/>
          </a:xfrm>
          <a:prstGeom prst="diamond">
            <a:avLst/>
          </a:prstGeom>
          <a:solidFill>
            <a:schemeClr val="folHlink"/>
          </a:solidFill>
          <a:ln w="25400" algn="ctr">
            <a:solidFill>
              <a:srgbClr val="FEFEFE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HN"/>
          </a:p>
        </p:txBody>
      </p:sp>
      <p:sp>
        <p:nvSpPr>
          <p:cNvPr id="99366" name="Text Box 38"/>
          <p:cNvSpPr txBox="1">
            <a:spLocks noChangeArrowheads="1"/>
          </p:cNvSpPr>
          <p:nvPr/>
        </p:nvSpPr>
        <p:spPr bwMode="gray">
          <a:xfrm>
            <a:off x="928662" y="3643315"/>
            <a:ext cx="52771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400" dirty="0" smtClean="0">
                <a:solidFill>
                  <a:srgbClr val="FEFEFE"/>
                </a:solidFill>
              </a:rPr>
              <a:t>10</a:t>
            </a:r>
            <a:endParaRPr lang="en-US" sz="2400" dirty="0">
              <a:solidFill>
                <a:srgbClr val="FEFEFE"/>
              </a:solidFill>
            </a:endParaRPr>
          </a:p>
        </p:txBody>
      </p:sp>
      <p:sp>
        <p:nvSpPr>
          <p:cNvPr id="22" name="Rounded Rectangle 21"/>
          <p:cNvSpPr/>
          <p:nvPr/>
        </p:nvSpPr>
        <p:spPr bwMode="auto">
          <a:xfrm>
            <a:off x="1357290" y="142852"/>
            <a:ext cx="5500726" cy="785818"/>
          </a:xfrm>
          <a:prstGeom prst="roundRect">
            <a:avLst/>
          </a:prstGeom>
          <a:ln>
            <a:headEnd type="none" w="med" len="med"/>
            <a:tailEnd type="none" w="med" len="med"/>
          </a:ln>
          <a:effectLst>
            <a:glow rad="139700">
              <a:schemeClr val="accent4">
                <a:satMod val="175000"/>
                <a:alpha val="40000"/>
              </a:schemeClr>
            </a:glow>
            <a:innerShdw blurRad="114300">
              <a:prstClr val="black"/>
            </a:inn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H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3" name="Rectangle 2"/>
          <p:cNvSpPr>
            <a:spLocks noGrp="1" noChangeArrowheads="1"/>
          </p:cNvSpPr>
          <p:nvPr>
            <p:ph type="title"/>
          </p:nvPr>
        </p:nvSpPr>
        <p:spPr>
          <a:xfrm>
            <a:off x="1500166" y="293669"/>
            <a:ext cx="5143536" cy="492125"/>
          </a:xfrm>
          <a:effectLst>
            <a:innerShdw blurRad="114300">
              <a:prstClr val="black"/>
            </a:innerShdw>
          </a:effectLst>
        </p:spPr>
        <p:txBody>
          <a:bodyPr/>
          <a:lstStyle/>
          <a:p>
            <a:r>
              <a:rPr lang="en-US" sz="2000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VENTAJAS DE ORGANIZAR</a:t>
            </a:r>
            <a:br>
              <a:rPr lang="en-US" sz="2000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</a:br>
            <a:r>
              <a:rPr lang="en-US" sz="2000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LA IGLESIA EN GP</a:t>
            </a:r>
            <a:endParaRPr lang="en-US" sz="2000" dirty="0"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25" name="Picture 24" descr="iglesia w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72264" y="1552173"/>
            <a:ext cx="2517440" cy="4877223"/>
          </a:xfrm>
          <a:prstGeom prst="rect">
            <a:avLst/>
          </a:prstGeom>
        </p:spPr>
      </p:pic>
      <p:sp>
        <p:nvSpPr>
          <p:cNvPr id="26" name="Date Placeholder 3"/>
          <p:cNvSpPr>
            <a:spLocks noGrp="1"/>
          </p:cNvSpPr>
          <p:nvPr>
            <p:ph type="dt" sz="half" idx="10"/>
          </p:nvPr>
        </p:nvSpPr>
        <p:spPr>
          <a:xfrm>
            <a:off x="6886620" y="6592888"/>
            <a:ext cx="2614602" cy="193698"/>
          </a:xfrm>
        </p:spPr>
        <p:txBody>
          <a:bodyPr/>
          <a:lstStyle/>
          <a:p>
            <a:r>
              <a:rPr lang="en-US" dirty="0" err="1" smtClean="0"/>
              <a:t>Seminarios</a:t>
            </a:r>
            <a:r>
              <a:rPr lang="en-US" dirty="0" smtClean="0"/>
              <a:t> de </a:t>
            </a:r>
            <a:r>
              <a:rPr lang="en-US" dirty="0" err="1" smtClean="0"/>
              <a:t>Suplemento</a:t>
            </a:r>
            <a:endParaRPr lang="en-US" dirty="0"/>
          </a:p>
        </p:txBody>
      </p:sp>
      <p:sp>
        <p:nvSpPr>
          <p:cNvPr id="2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1472" y="6592912"/>
            <a:ext cx="3186106" cy="336550"/>
          </a:xfrm>
        </p:spPr>
        <p:txBody>
          <a:bodyPr/>
          <a:lstStyle/>
          <a:p>
            <a:r>
              <a:rPr lang="en-US" dirty="0" smtClean="0"/>
              <a:t>ABC de los </a:t>
            </a:r>
            <a:r>
              <a:rPr lang="en-US" dirty="0" err="1" smtClean="0"/>
              <a:t>Grupos</a:t>
            </a:r>
            <a:r>
              <a:rPr lang="en-US" dirty="0" smtClean="0"/>
              <a:t> </a:t>
            </a:r>
            <a:r>
              <a:rPr lang="en-US" dirty="0" err="1" smtClean="0"/>
              <a:t>Pequeños</a:t>
            </a:r>
            <a:endParaRPr lang="en-US" dirty="0"/>
          </a:p>
        </p:txBody>
      </p:sp>
      <p:pic>
        <p:nvPicPr>
          <p:cNvPr id="28" name="Picture 17" descr="G:\Multimedia 2007 Trabajos\Division Interamericana\LOG OF 3.png"/>
          <p:cNvPicPr>
            <a:picLocks noChangeAspect="1" noChangeArrowheads="1"/>
          </p:cNvPicPr>
          <p:nvPr/>
        </p:nvPicPr>
        <p:blipFill>
          <a:blip r:embed="rId4" cstate="print"/>
          <a:srcRect l="3030" t="13880" r="6061" b="24430"/>
          <a:stretch>
            <a:fillRect/>
          </a:stretch>
        </p:blipFill>
        <p:spPr bwMode="auto">
          <a:xfrm>
            <a:off x="71438" y="6143644"/>
            <a:ext cx="785786" cy="67353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4" name="Text Box 29"/>
          <p:cNvSpPr txBox="1">
            <a:spLocks noChangeArrowheads="1"/>
          </p:cNvSpPr>
          <p:nvPr/>
        </p:nvSpPr>
        <p:spPr bwMode="black">
          <a:xfrm>
            <a:off x="1214414" y="2947570"/>
            <a:ext cx="5572164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es-ES" sz="1600" dirty="0" smtClean="0"/>
              <a:t>Contribuye para la formación de nuevos discípulos</a:t>
            </a:r>
            <a:endParaRPr lang="en-US" sz="1600" dirty="0"/>
          </a:p>
        </p:txBody>
      </p:sp>
      <p:sp>
        <p:nvSpPr>
          <p:cNvPr id="35" name="Text Box 29"/>
          <p:cNvSpPr txBox="1">
            <a:spLocks noChangeArrowheads="1"/>
          </p:cNvSpPr>
          <p:nvPr/>
        </p:nvSpPr>
        <p:spPr bwMode="black">
          <a:xfrm>
            <a:off x="1285852" y="3786190"/>
            <a:ext cx="6072230" cy="3231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es-ES" sz="1500" dirty="0" smtClean="0"/>
              <a:t>Moviliza mayor número de miembros en la conquista de almas</a:t>
            </a:r>
            <a:endParaRPr lang="en-US" sz="1500" dirty="0"/>
          </a:p>
        </p:txBody>
      </p:sp>
      <p:pic>
        <p:nvPicPr>
          <p:cNvPr id="40" name="Picture 39" descr="Espiritu orando wm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85852" y="4477659"/>
            <a:ext cx="2143140" cy="195173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9" name="Picture 3" descr="LOGO_GALA_1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179512" y="188640"/>
            <a:ext cx="648071" cy="797063"/>
          </a:xfrm>
          <a:prstGeom prst="rect">
            <a:avLst/>
          </a:prstGeom>
          <a:noFill/>
          <a:ln>
            <a:noFill/>
          </a:ln>
          <a:effectLst>
            <a:outerShdw blurRad="50800" dist="139700" dir="264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5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9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5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9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5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9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93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93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5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9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5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9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5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9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93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93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5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99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6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99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6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99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6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99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8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6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99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8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6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99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51" grpId="0" animBg="1"/>
      <p:bldP spid="99352" grpId="0" animBg="1"/>
      <p:bldP spid="99353" grpId="0"/>
      <p:bldP spid="99354" grpId="0"/>
      <p:bldP spid="99355" grpId="0" animBg="1"/>
      <p:bldP spid="99356" grpId="0" animBg="1"/>
      <p:bldP spid="99357" grpId="0"/>
      <p:bldP spid="99358" grpId="0"/>
      <p:bldP spid="99359" grpId="0" animBg="1"/>
      <p:bldP spid="99360" grpId="0" animBg="1"/>
      <p:bldP spid="99362" grpId="0"/>
      <p:bldP spid="99363" grpId="0" animBg="1"/>
      <p:bldP spid="99364" grpId="0" animBg="1"/>
      <p:bldP spid="99366" grpId="0"/>
      <p:bldP spid="34" grpId="0"/>
      <p:bldP spid="3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21"/>
          <p:cNvSpPr/>
          <p:nvPr/>
        </p:nvSpPr>
        <p:spPr bwMode="auto">
          <a:xfrm>
            <a:off x="1357290" y="142852"/>
            <a:ext cx="5500726" cy="785818"/>
          </a:xfrm>
          <a:prstGeom prst="roundRect">
            <a:avLst/>
          </a:prstGeom>
          <a:ln>
            <a:headEnd type="none" w="med" len="med"/>
            <a:tailEnd type="none" w="med" len="med"/>
          </a:ln>
          <a:effectLst>
            <a:glow rad="139700">
              <a:schemeClr val="accent4">
                <a:satMod val="175000"/>
                <a:alpha val="40000"/>
              </a:schemeClr>
            </a:glow>
            <a:innerShdw blurRad="114300">
              <a:prstClr val="black"/>
            </a:inn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H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3" name="Rectangle 2"/>
          <p:cNvSpPr>
            <a:spLocks noGrp="1" noChangeArrowheads="1"/>
          </p:cNvSpPr>
          <p:nvPr>
            <p:ph type="title"/>
          </p:nvPr>
        </p:nvSpPr>
        <p:spPr>
          <a:xfrm>
            <a:off x="1500166" y="293669"/>
            <a:ext cx="5143536" cy="492125"/>
          </a:xfrm>
          <a:effectLst>
            <a:innerShdw blurRad="114300">
              <a:prstClr val="black"/>
            </a:innerShdw>
          </a:effectLst>
        </p:spPr>
        <p:txBody>
          <a:bodyPr/>
          <a:lstStyle/>
          <a:p>
            <a:r>
              <a:rPr lang="en-US" sz="2000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¿POR QUÉ ORGANIZAR GP’s</a:t>
            </a:r>
            <a:br>
              <a:rPr lang="en-US" sz="2000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</a:br>
            <a:r>
              <a:rPr lang="en-US" sz="2000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EN LA IGLESIA?</a:t>
            </a:r>
            <a:endParaRPr lang="en-US" sz="2000" dirty="0"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25" name="Picture 24" descr="iglesia w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28688" y="928670"/>
            <a:ext cx="2886176" cy="55916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6" name="Date Placeholder 3"/>
          <p:cNvSpPr>
            <a:spLocks noGrp="1"/>
          </p:cNvSpPr>
          <p:nvPr>
            <p:ph type="dt" sz="half" idx="10"/>
          </p:nvPr>
        </p:nvSpPr>
        <p:spPr>
          <a:xfrm>
            <a:off x="6886620" y="6592888"/>
            <a:ext cx="2614602" cy="193698"/>
          </a:xfrm>
        </p:spPr>
        <p:txBody>
          <a:bodyPr/>
          <a:lstStyle/>
          <a:p>
            <a:r>
              <a:rPr lang="en-US" dirty="0" err="1" smtClean="0"/>
              <a:t>Seminarios</a:t>
            </a:r>
            <a:r>
              <a:rPr lang="en-US" dirty="0" smtClean="0"/>
              <a:t> de </a:t>
            </a:r>
            <a:r>
              <a:rPr lang="en-US" dirty="0" err="1" smtClean="0"/>
              <a:t>Suplemento</a:t>
            </a:r>
            <a:endParaRPr lang="en-US" dirty="0"/>
          </a:p>
        </p:txBody>
      </p:sp>
      <p:sp>
        <p:nvSpPr>
          <p:cNvPr id="2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1472" y="6592912"/>
            <a:ext cx="3186106" cy="336550"/>
          </a:xfrm>
        </p:spPr>
        <p:txBody>
          <a:bodyPr/>
          <a:lstStyle/>
          <a:p>
            <a:r>
              <a:rPr lang="en-US" dirty="0" smtClean="0"/>
              <a:t>ABC de los </a:t>
            </a:r>
            <a:r>
              <a:rPr lang="en-US" dirty="0" err="1" smtClean="0"/>
              <a:t>Grupos</a:t>
            </a:r>
            <a:r>
              <a:rPr lang="en-US" dirty="0" smtClean="0"/>
              <a:t> </a:t>
            </a:r>
            <a:r>
              <a:rPr lang="en-US" dirty="0" err="1" smtClean="0"/>
              <a:t>Pequeños</a:t>
            </a:r>
            <a:endParaRPr lang="en-US" dirty="0"/>
          </a:p>
        </p:txBody>
      </p:sp>
      <p:pic>
        <p:nvPicPr>
          <p:cNvPr id="28" name="Picture 17" descr="G:\Multimedia 2007 Trabajos\Division Interamericana\LOG OF 3.png"/>
          <p:cNvPicPr>
            <a:picLocks noChangeAspect="1" noChangeArrowheads="1"/>
          </p:cNvPicPr>
          <p:nvPr/>
        </p:nvPicPr>
        <p:blipFill>
          <a:blip r:embed="rId4" cstate="print"/>
          <a:srcRect l="3030" t="13880" r="6061" b="24430"/>
          <a:stretch>
            <a:fillRect/>
          </a:stretch>
        </p:blipFill>
        <p:spPr bwMode="auto">
          <a:xfrm>
            <a:off x="71438" y="6143644"/>
            <a:ext cx="785786" cy="67353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pSp>
        <p:nvGrpSpPr>
          <p:cNvPr id="64" name="Group 63"/>
          <p:cNvGrpSpPr>
            <a:grpSpLocks/>
          </p:cNvGrpSpPr>
          <p:nvPr/>
        </p:nvGrpSpPr>
        <p:grpSpPr bwMode="auto">
          <a:xfrm>
            <a:off x="3000364" y="1428736"/>
            <a:ext cx="5410200" cy="665163"/>
            <a:chOff x="1152" y="1275"/>
            <a:chExt cx="3408" cy="419"/>
          </a:xfrm>
        </p:grpSpPr>
        <p:grpSp>
          <p:nvGrpSpPr>
            <p:cNvPr id="65" name="Group 64"/>
            <p:cNvGrpSpPr>
              <a:grpSpLocks/>
            </p:cNvGrpSpPr>
            <p:nvPr/>
          </p:nvGrpSpPr>
          <p:grpSpPr bwMode="auto">
            <a:xfrm>
              <a:off x="1152" y="1275"/>
              <a:ext cx="480" cy="419"/>
              <a:chOff x="1110" y="2656"/>
              <a:chExt cx="1549" cy="1351"/>
            </a:xfrm>
          </p:grpSpPr>
          <p:sp>
            <p:nvSpPr>
              <p:cNvPr id="67" name="AutoShape 4"/>
              <p:cNvSpPr>
                <a:spLocks noChangeArrowheads="1"/>
              </p:cNvSpPr>
              <p:nvPr/>
            </p:nvSpPr>
            <p:spPr bwMode="gray">
              <a:xfrm>
                <a:off x="1123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es-HN"/>
              </a:p>
            </p:txBody>
          </p:sp>
          <p:sp>
            <p:nvSpPr>
              <p:cNvPr id="68" name="AutoShape 5"/>
              <p:cNvSpPr>
                <a:spLocks noChangeArrowheads="1"/>
              </p:cNvSpPr>
              <p:nvPr/>
            </p:nvSpPr>
            <p:spPr bwMode="gray">
              <a:xfrm>
                <a:off x="1110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499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1">
                    <a:srgbClr val="E6E6E6"/>
                  </a:gs>
                  <a:gs pos="66001">
                    <a:srgbClr val="7D8496"/>
                  </a:gs>
                  <a:gs pos="73500">
                    <a:srgbClr val="E6E6E6"/>
                  </a:gs>
                  <a:gs pos="92501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es-HN"/>
              </a:p>
            </p:txBody>
          </p:sp>
          <p:sp>
            <p:nvSpPr>
              <p:cNvPr id="69" name="AutoShape 6"/>
              <p:cNvSpPr>
                <a:spLocks noChangeArrowheads="1"/>
              </p:cNvSpPr>
              <p:nvPr/>
            </p:nvSpPr>
            <p:spPr bwMode="gray">
              <a:xfrm>
                <a:off x="1200" y="2736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gradFill rotWithShape="1">
                <a:gsLst>
                  <a:gs pos="0">
                    <a:schemeClr val="hlink">
                      <a:gamma/>
                      <a:shade val="46275"/>
                      <a:invGamma/>
                    </a:schemeClr>
                  </a:gs>
                  <a:gs pos="100000">
                    <a:schemeClr val="hlink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es-HN"/>
              </a:p>
            </p:txBody>
          </p:sp>
        </p:grpSp>
        <p:sp>
          <p:nvSpPr>
            <p:cNvPr id="66" name="Line 11"/>
            <p:cNvSpPr>
              <a:spLocks noChangeShapeType="1"/>
            </p:cNvSpPr>
            <p:nvPr/>
          </p:nvSpPr>
          <p:spPr bwMode="auto">
            <a:xfrm>
              <a:off x="1536" y="1659"/>
              <a:ext cx="3024" cy="0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prstDash val="sysDot"/>
              <a:round/>
              <a:headEnd/>
              <a:tailEnd type="oval" w="med" len="med"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endParaRPr lang="es-HN"/>
            </a:p>
          </p:txBody>
        </p:sp>
      </p:grpSp>
      <p:sp>
        <p:nvSpPr>
          <p:cNvPr id="70" name="TextBox 69"/>
          <p:cNvSpPr txBox="1"/>
          <p:nvPr/>
        </p:nvSpPr>
        <p:spPr>
          <a:xfrm>
            <a:off x="3214678" y="1500174"/>
            <a:ext cx="5000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1</a:t>
            </a:r>
            <a:endParaRPr lang="es-HN" sz="2800" dirty="0">
              <a:solidFill>
                <a:schemeClr val="bg1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3643306" y="1714488"/>
            <a:ext cx="49723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tx2">
                    <a:lumMod val="50000"/>
                  </a:schemeClr>
                </a:solidFill>
              </a:rPr>
              <a:t>ES LA ORIENTACIÓN DE DIOS PARA LA IGLESIA</a:t>
            </a:r>
            <a:endParaRPr lang="es-HN" sz="1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3714744" y="2143116"/>
            <a:ext cx="4643470" cy="211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dirty="0" smtClean="0"/>
              <a:t>“</a:t>
            </a:r>
            <a:r>
              <a:rPr lang="es-ES" dirty="0"/>
              <a:t>La formación de pequeños grupos como base del esfuerzo cristiano me ha sido presentada por </a:t>
            </a:r>
            <a:r>
              <a:rPr lang="es-ES" dirty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Uno que no puede errar</a:t>
            </a:r>
            <a:r>
              <a:rPr lang="es-ES" dirty="0"/>
              <a:t>” SC, 92</a:t>
            </a:r>
            <a:r>
              <a:rPr lang="es-ES" dirty="0" smtClean="0"/>
              <a:t>.</a:t>
            </a: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s-ES" dirty="0"/>
          </a:p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s-ES" dirty="0" smtClean="0"/>
              <a:t>“</a:t>
            </a:r>
            <a:r>
              <a:rPr lang="es-ES" dirty="0"/>
              <a:t>Organícense nuestras iglesias en grupos para servir” SC, 92.</a:t>
            </a:r>
          </a:p>
          <a:p>
            <a:pPr algn="just"/>
            <a:endParaRPr lang="es-HN" i="1" dirty="0"/>
          </a:p>
        </p:txBody>
      </p:sp>
      <p:pic>
        <p:nvPicPr>
          <p:cNvPr id="14745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ltGray">
          <a:xfrm>
            <a:off x="3000364" y="4000504"/>
            <a:ext cx="5468937" cy="6826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/>
        </p:spPr>
      </p:pic>
      <p:sp>
        <p:nvSpPr>
          <p:cNvPr id="85" name="TextBox 84"/>
          <p:cNvSpPr txBox="1"/>
          <p:nvPr/>
        </p:nvSpPr>
        <p:spPr>
          <a:xfrm>
            <a:off x="3643306" y="4304892"/>
            <a:ext cx="28857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tx2">
                    <a:lumMod val="50000"/>
                  </a:schemeClr>
                </a:solidFill>
              </a:rPr>
              <a:t>ES UN PRINCIPIO BÍBLICO:</a:t>
            </a:r>
            <a:endParaRPr lang="es-HN" sz="1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3214678" y="4120226"/>
            <a:ext cx="5000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2</a:t>
            </a:r>
            <a:endParaRPr lang="es-HN" sz="2800" dirty="0">
              <a:solidFill>
                <a:schemeClr val="bg1"/>
              </a:solidFill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3714744" y="4672161"/>
            <a:ext cx="4643470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s-ES" dirty="0"/>
              <a:t>Moisés organizó al pueblo en grupos.  Éxodo 18:17-25.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s-ES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s-ES" dirty="0" smtClean="0"/>
              <a:t>Jesús </a:t>
            </a:r>
            <a:r>
              <a:rPr lang="es-ES" dirty="0"/>
              <a:t>formó un grupo pequeño con los discípulos.  Marcos 3:13-15.</a:t>
            </a:r>
          </a:p>
          <a:p>
            <a:pPr algn="just"/>
            <a:endParaRPr lang="es-HN" i="1" dirty="0"/>
          </a:p>
        </p:txBody>
      </p:sp>
      <p:pic>
        <p:nvPicPr>
          <p:cNvPr id="29" name="Picture 3" descr="LOGO_GALA_1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179512" y="188640"/>
            <a:ext cx="648071" cy="797063"/>
          </a:xfrm>
          <a:prstGeom prst="rect">
            <a:avLst/>
          </a:prstGeom>
          <a:noFill/>
          <a:ln>
            <a:noFill/>
          </a:ln>
          <a:effectLst>
            <a:outerShdw blurRad="50800" dist="139700" dir="264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147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70" grpId="0"/>
      <p:bldP spid="71" grpId="0"/>
      <p:bldP spid="72" grpId="0"/>
      <p:bldP spid="85" grpId="0"/>
      <p:bldP spid="86" grpId="0"/>
      <p:bldP spid="8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21"/>
          <p:cNvSpPr/>
          <p:nvPr/>
        </p:nvSpPr>
        <p:spPr bwMode="auto">
          <a:xfrm>
            <a:off x="1357290" y="142852"/>
            <a:ext cx="5500726" cy="785818"/>
          </a:xfrm>
          <a:prstGeom prst="roundRect">
            <a:avLst/>
          </a:prstGeom>
          <a:ln>
            <a:headEnd type="none" w="med" len="med"/>
            <a:tailEnd type="none" w="med" len="med"/>
          </a:ln>
          <a:effectLst>
            <a:glow rad="139700">
              <a:schemeClr val="accent4">
                <a:satMod val="175000"/>
                <a:alpha val="40000"/>
              </a:schemeClr>
            </a:glow>
            <a:innerShdw blurRad="114300">
              <a:prstClr val="black"/>
            </a:inn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H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3" name="Rectangle 2"/>
          <p:cNvSpPr>
            <a:spLocks noGrp="1" noChangeArrowheads="1"/>
          </p:cNvSpPr>
          <p:nvPr>
            <p:ph type="title"/>
          </p:nvPr>
        </p:nvSpPr>
        <p:spPr>
          <a:xfrm>
            <a:off x="1500166" y="293669"/>
            <a:ext cx="5143536" cy="492125"/>
          </a:xfrm>
          <a:effectLst>
            <a:innerShdw blurRad="114300">
              <a:prstClr val="black"/>
            </a:innerShdw>
          </a:effectLst>
        </p:spPr>
        <p:txBody>
          <a:bodyPr/>
          <a:lstStyle/>
          <a:p>
            <a:r>
              <a:rPr lang="en-US" sz="2000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¿POR QUÉ ORGANIZAR GP’s</a:t>
            </a:r>
            <a:br>
              <a:rPr lang="en-US" sz="2000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</a:br>
            <a:r>
              <a:rPr lang="en-US" sz="2000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EN LA IGLESIA?</a:t>
            </a:r>
            <a:endParaRPr lang="en-US" sz="2000" dirty="0"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25" name="Picture 24" descr="iglesia w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28688" y="928670"/>
            <a:ext cx="2886176" cy="55916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6" name="Date Placeholder 3"/>
          <p:cNvSpPr>
            <a:spLocks noGrp="1"/>
          </p:cNvSpPr>
          <p:nvPr>
            <p:ph type="dt" sz="half" idx="10"/>
          </p:nvPr>
        </p:nvSpPr>
        <p:spPr>
          <a:xfrm>
            <a:off x="6886620" y="6592888"/>
            <a:ext cx="2614602" cy="193698"/>
          </a:xfrm>
        </p:spPr>
        <p:txBody>
          <a:bodyPr/>
          <a:lstStyle/>
          <a:p>
            <a:r>
              <a:rPr lang="en-US" dirty="0" err="1" smtClean="0"/>
              <a:t>Seminarios</a:t>
            </a:r>
            <a:r>
              <a:rPr lang="en-US" dirty="0" smtClean="0"/>
              <a:t> de </a:t>
            </a:r>
            <a:r>
              <a:rPr lang="en-US" dirty="0" err="1" smtClean="0"/>
              <a:t>Suplemento</a:t>
            </a:r>
            <a:endParaRPr lang="en-US" dirty="0"/>
          </a:p>
        </p:txBody>
      </p:sp>
      <p:sp>
        <p:nvSpPr>
          <p:cNvPr id="2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1472" y="6592912"/>
            <a:ext cx="3186106" cy="336550"/>
          </a:xfrm>
        </p:spPr>
        <p:txBody>
          <a:bodyPr/>
          <a:lstStyle/>
          <a:p>
            <a:r>
              <a:rPr lang="en-US" dirty="0" smtClean="0"/>
              <a:t>ABC de los </a:t>
            </a:r>
            <a:r>
              <a:rPr lang="en-US" dirty="0" err="1" smtClean="0"/>
              <a:t>Grupos</a:t>
            </a:r>
            <a:r>
              <a:rPr lang="en-US" dirty="0" smtClean="0"/>
              <a:t> </a:t>
            </a:r>
            <a:r>
              <a:rPr lang="en-US" dirty="0" err="1" smtClean="0"/>
              <a:t>Pequeños</a:t>
            </a:r>
            <a:endParaRPr lang="en-US" dirty="0"/>
          </a:p>
        </p:txBody>
      </p:sp>
      <p:pic>
        <p:nvPicPr>
          <p:cNvPr id="28" name="Picture 17" descr="G:\Multimedia 2007 Trabajos\Division Interamericana\LOG OF 3.png"/>
          <p:cNvPicPr>
            <a:picLocks noChangeAspect="1" noChangeArrowheads="1"/>
          </p:cNvPicPr>
          <p:nvPr/>
        </p:nvPicPr>
        <p:blipFill>
          <a:blip r:embed="rId4" cstate="print"/>
          <a:srcRect l="3030" t="13880" r="6061" b="24430"/>
          <a:stretch>
            <a:fillRect/>
          </a:stretch>
        </p:blipFill>
        <p:spPr bwMode="auto">
          <a:xfrm>
            <a:off x="71438" y="6143644"/>
            <a:ext cx="785786" cy="67353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pSp>
        <p:nvGrpSpPr>
          <p:cNvPr id="2" name="Group 63"/>
          <p:cNvGrpSpPr>
            <a:grpSpLocks/>
          </p:cNvGrpSpPr>
          <p:nvPr/>
        </p:nvGrpSpPr>
        <p:grpSpPr bwMode="auto">
          <a:xfrm>
            <a:off x="3000364" y="1428736"/>
            <a:ext cx="5410200" cy="665163"/>
            <a:chOff x="1152" y="1275"/>
            <a:chExt cx="3408" cy="419"/>
          </a:xfrm>
        </p:grpSpPr>
        <p:grpSp>
          <p:nvGrpSpPr>
            <p:cNvPr id="3" name="Group 64"/>
            <p:cNvGrpSpPr>
              <a:grpSpLocks/>
            </p:cNvGrpSpPr>
            <p:nvPr/>
          </p:nvGrpSpPr>
          <p:grpSpPr bwMode="auto">
            <a:xfrm>
              <a:off x="1152" y="1275"/>
              <a:ext cx="480" cy="419"/>
              <a:chOff x="1110" y="2656"/>
              <a:chExt cx="1549" cy="1351"/>
            </a:xfrm>
          </p:grpSpPr>
          <p:sp>
            <p:nvSpPr>
              <p:cNvPr id="67" name="AutoShape 4"/>
              <p:cNvSpPr>
                <a:spLocks noChangeArrowheads="1"/>
              </p:cNvSpPr>
              <p:nvPr/>
            </p:nvSpPr>
            <p:spPr bwMode="gray">
              <a:xfrm>
                <a:off x="1123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es-HN"/>
              </a:p>
            </p:txBody>
          </p:sp>
          <p:sp>
            <p:nvSpPr>
              <p:cNvPr id="68" name="AutoShape 5"/>
              <p:cNvSpPr>
                <a:spLocks noChangeArrowheads="1"/>
              </p:cNvSpPr>
              <p:nvPr/>
            </p:nvSpPr>
            <p:spPr bwMode="gray">
              <a:xfrm>
                <a:off x="1110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499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1">
                    <a:srgbClr val="E6E6E6"/>
                  </a:gs>
                  <a:gs pos="66001">
                    <a:srgbClr val="7D8496"/>
                  </a:gs>
                  <a:gs pos="73500">
                    <a:srgbClr val="E6E6E6"/>
                  </a:gs>
                  <a:gs pos="92501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es-HN"/>
              </a:p>
            </p:txBody>
          </p:sp>
          <p:sp>
            <p:nvSpPr>
              <p:cNvPr id="69" name="AutoShape 6"/>
              <p:cNvSpPr>
                <a:spLocks noChangeArrowheads="1"/>
              </p:cNvSpPr>
              <p:nvPr/>
            </p:nvSpPr>
            <p:spPr bwMode="gray">
              <a:xfrm>
                <a:off x="1200" y="2736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gradFill rotWithShape="1">
                <a:gsLst>
                  <a:gs pos="0">
                    <a:schemeClr val="hlink">
                      <a:gamma/>
                      <a:shade val="46275"/>
                      <a:invGamma/>
                    </a:schemeClr>
                  </a:gs>
                  <a:gs pos="100000">
                    <a:schemeClr val="hlink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es-HN"/>
              </a:p>
            </p:txBody>
          </p:sp>
        </p:grpSp>
        <p:sp>
          <p:nvSpPr>
            <p:cNvPr id="66" name="Line 11"/>
            <p:cNvSpPr>
              <a:spLocks noChangeShapeType="1"/>
            </p:cNvSpPr>
            <p:nvPr/>
          </p:nvSpPr>
          <p:spPr bwMode="auto">
            <a:xfrm>
              <a:off x="1536" y="1659"/>
              <a:ext cx="3024" cy="0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prstDash val="sysDot"/>
              <a:round/>
              <a:headEnd/>
              <a:tailEnd type="oval" w="med" len="med"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endParaRPr lang="es-HN"/>
            </a:p>
          </p:txBody>
        </p:sp>
      </p:grpSp>
      <p:sp>
        <p:nvSpPr>
          <p:cNvPr id="71" name="TextBox 70"/>
          <p:cNvSpPr txBox="1"/>
          <p:nvPr/>
        </p:nvSpPr>
        <p:spPr>
          <a:xfrm>
            <a:off x="3643306" y="1714488"/>
            <a:ext cx="33709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tx2">
                    <a:lumMod val="50000"/>
                  </a:schemeClr>
                </a:solidFill>
              </a:rPr>
              <a:t>PARA LAS IGLESIAS GRANDES:</a:t>
            </a:r>
            <a:endParaRPr lang="es-HN" sz="1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3643306" y="2184453"/>
            <a:ext cx="4929222" cy="14588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s-ES" sz="2400" dirty="0"/>
              <a:t>“Si hay muchos miembros en la iglesia, organícense en P</a:t>
            </a:r>
            <a:r>
              <a:rPr lang="es-ES" sz="2400" dirty="0" smtClean="0"/>
              <a:t>equeños </a:t>
            </a:r>
            <a:r>
              <a:rPr lang="es-ES" sz="2400" dirty="0"/>
              <a:t>grupos para trabajar</a:t>
            </a:r>
            <a:r>
              <a:rPr lang="es-ES" sz="2400" dirty="0" smtClean="0"/>
              <a:t>...” SC</a:t>
            </a:r>
            <a:r>
              <a:rPr lang="es-ES" sz="2400" dirty="0"/>
              <a:t>, 72.</a:t>
            </a:r>
            <a:endParaRPr lang="es-ES" sz="2400" u="sng" dirty="0"/>
          </a:p>
          <a:p>
            <a:pPr algn="just"/>
            <a:endParaRPr lang="es-HN" sz="2400" dirty="0"/>
          </a:p>
        </p:txBody>
      </p:sp>
      <p:pic>
        <p:nvPicPr>
          <p:cNvPr id="14745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ltGray">
          <a:xfrm>
            <a:off x="3000364" y="4000504"/>
            <a:ext cx="5468937" cy="6826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/>
        </p:spPr>
      </p:pic>
      <p:sp>
        <p:nvSpPr>
          <p:cNvPr id="85" name="TextBox 84"/>
          <p:cNvSpPr txBox="1"/>
          <p:nvPr/>
        </p:nvSpPr>
        <p:spPr>
          <a:xfrm>
            <a:off x="3643306" y="4304892"/>
            <a:ext cx="34960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tx2">
                    <a:lumMod val="50000"/>
                  </a:schemeClr>
                </a:solidFill>
              </a:rPr>
              <a:t>PARA LAS IGLESIAS PEQUEÑAS:</a:t>
            </a:r>
            <a:endParaRPr lang="es-HN" sz="1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3643306" y="4781012"/>
            <a:ext cx="4857784" cy="1791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s-ES" sz="2400" dirty="0"/>
              <a:t>“Si en algún lugar hay solamente dos o tres que conocen la verdad, organícense en grupo de obreros”.  SC, 72.</a:t>
            </a:r>
          </a:p>
          <a:p>
            <a:pPr algn="just"/>
            <a:endParaRPr lang="es-HN" sz="2400" dirty="0"/>
          </a:p>
        </p:txBody>
      </p:sp>
      <p:pic>
        <p:nvPicPr>
          <p:cNvPr id="29" name="Picture 28" descr="dedo senalando wm.png"/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2500298" y="1725203"/>
            <a:ext cx="1071570" cy="632227"/>
          </a:xfrm>
          <a:prstGeom prst="rect">
            <a:avLst/>
          </a:prstGeom>
        </p:spPr>
      </p:pic>
      <p:pic>
        <p:nvPicPr>
          <p:cNvPr id="30" name="Picture 29" descr="dedo senalando wm.png"/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2500298" y="4286256"/>
            <a:ext cx="1071570" cy="632227"/>
          </a:xfrm>
          <a:prstGeom prst="rect">
            <a:avLst/>
          </a:prstGeom>
        </p:spPr>
      </p:pic>
      <p:pic>
        <p:nvPicPr>
          <p:cNvPr id="31" name="Picture 3" descr="LOGO_GALA_1"/>
          <p:cNvPicPr>
            <a:picLocks noChangeAspect="1" noChangeArrowheads="1"/>
          </p:cNvPicPr>
          <p:nvPr/>
        </p:nvPicPr>
        <p:blipFill>
          <a:blip r:embed="rId7" cstate="print"/>
          <a:stretch>
            <a:fillRect/>
          </a:stretch>
        </p:blipFill>
        <p:spPr bwMode="auto">
          <a:xfrm>
            <a:off x="179512" y="188640"/>
            <a:ext cx="648071" cy="797063"/>
          </a:xfrm>
          <a:prstGeom prst="rect">
            <a:avLst/>
          </a:prstGeom>
          <a:noFill/>
          <a:ln>
            <a:noFill/>
          </a:ln>
          <a:effectLst>
            <a:outerShdw blurRad="50800" dist="139700" dir="264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147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/>
      <p:bldP spid="72" grpId="0"/>
      <p:bldP spid="85" grpId="0"/>
      <p:bldP spid="8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4930" name="Group 2"/>
          <p:cNvGrpSpPr>
            <a:grpSpLocks/>
          </p:cNvGrpSpPr>
          <p:nvPr/>
        </p:nvGrpSpPr>
        <p:grpSpPr bwMode="auto">
          <a:xfrm>
            <a:off x="1698549" y="3429022"/>
            <a:ext cx="5224462" cy="2286001"/>
            <a:chOff x="1509" y="1661"/>
            <a:chExt cx="3867" cy="1440"/>
          </a:xfrm>
        </p:grpSpPr>
        <p:sp>
          <p:nvSpPr>
            <p:cNvPr id="124931" name="Line 3"/>
            <p:cNvSpPr>
              <a:spLocks noChangeShapeType="1"/>
            </p:cNvSpPr>
            <p:nvPr/>
          </p:nvSpPr>
          <p:spPr bwMode="auto">
            <a:xfrm>
              <a:off x="1509" y="2118"/>
              <a:ext cx="3867" cy="0"/>
            </a:xfrm>
            <a:prstGeom prst="line">
              <a:avLst/>
            </a:prstGeom>
            <a:noFill/>
            <a:ln w="317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HN"/>
            </a:p>
          </p:txBody>
        </p:sp>
        <p:sp>
          <p:nvSpPr>
            <p:cNvPr id="124932" name="Line 4"/>
            <p:cNvSpPr>
              <a:spLocks noChangeShapeType="1"/>
            </p:cNvSpPr>
            <p:nvPr/>
          </p:nvSpPr>
          <p:spPr bwMode="auto">
            <a:xfrm>
              <a:off x="1509" y="2574"/>
              <a:ext cx="3867" cy="0"/>
            </a:xfrm>
            <a:prstGeom prst="line">
              <a:avLst/>
            </a:prstGeom>
            <a:noFill/>
            <a:ln w="317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HN"/>
            </a:p>
          </p:txBody>
        </p:sp>
        <p:sp>
          <p:nvSpPr>
            <p:cNvPr id="124933" name="Line 5"/>
            <p:cNvSpPr>
              <a:spLocks noChangeShapeType="1"/>
            </p:cNvSpPr>
            <p:nvPr/>
          </p:nvSpPr>
          <p:spPr bwMode="auto">
            <a:xfrm>
              <a:off x="1509" y="3101"/>
              <a:ext cx="3867" cy="0"/>
            </a:xfrm>
            <a:prstGeom prst="line">
              <a:avLst/>
            </a:prstGeom>
            <a:noFill/>
            <a:ln w="317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HN"/>
            </a:p>
          </p:txBody>
        </p:sp>
        <p:sp>
          <p:nvSpPr>
            <p:cNvPr id="124935" name="Line 7"/>
            <p:cNvSpPr>
              <a:spLocks noChangeShapeType="1"/>
            </p:cNvSpPr>
            <p:nvPr/>
          </p:nvSpPr>
          <p:spPr bwMode="auto">
            <a:xfrm>
              <a:off x="1509" y="1661"/>
              <a:ext cx="3867" cy="0"/>
            </a:xfrm>
            <a:prstGeom prst="line">
              <a:avLst/>
            </a:prstGeom>
            <a:noFill/>
            <a:ln w="317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HN"/>
            </a:p>
          </p:txBody>
        </p:sp>
      </p:grpSp>
      <p:sp>
        <p:nvSpPr>
          <p:cNvPr id="124937" name="AutoShape 9"/>
          <p:cNvSpPr>
            <a:spLocks noChangeArrowheads="1"/>
          </p:cNvSpPr>
          <p:nvPr/>
        </p:nvSpPr>
        <p:spPr bwMode="gray">
          <a:xfrm>
            <a:off x="769861" y="4459309"/>
            <a:ext cx="1566863" cy="1479550"/>
          </a:xfrm>
          <a:prstGeom prst="diamond">
            <a:avLst/>
          </a:prstGeom>
          <a:gradFill rotWithShape="1">
            <a:gsLst>
              <a:gs pos="0">
                <a:schemeClr val="accent2">
                  <a:gamma/>
                  <a:shade val="46275"/>
                  <a:invGamma/>
                </a:schemeClr>
              </a:gs>
              <a:gs pos="100000">
                <a:schemeClr val="accent2"/>
              </a:gs>
            </a:gsLst>
            <a:lin ang="2700000" scaled="1"/>
          </a:gradFill>
          <a:ln w="9525" algn="ctr">
            <a:miter lim="800000"/>
            <a:headEnd/>
            <a:tailEnd/>
          </a:ln>
          <a:effectLst/>
          <a:scene3d>
            <a:camera prst="legacyPerspectiveBottom">
              <a:rot lat="19199999" lon="0" rev="0"/>
            </a:camera>
            <a:lightRig rig="legacyNormal4" dir="b"/>
          </a:scene3d>
          <a:sp3d extrusionH="100000" prstMaterial="legacyMatte">
            <a:bevelT w="13500" h="13500" prst="angle"/>
            <a:bevelB w="13500" h="13500" prst="angle"/>
            <a:extrusionClr>
              <a:schemeClr val="accent2"/>
            </a:extrusionClr>
          </a:sp3d>
        </p:spPr>
        <p:txBody>
          <a:bodyPr wrap="none" anchor="ctr">
            <a:flatTx/>
          </a:bodyPr>
          <a:lstStyle/>
          <a:p>
            <a:endParaRPr lang="es-HN"/>
          </a:p>
        </p:txBody>
      </p:sp>
      <p:sp>
        <p:nvSpPr>
          <p:cNvPr id="124938" name="AutoShape 10"/>
          <p:cNvSpPr>
            <a:spLocks noChangeArrowheads="1"/>
          </p:cNvSpPr>
          <p:nvPr/>
        </p:nvSpPr>
        <p:spPr bwMode="gray">
          <a:xfrm>
            <a:off x="712711" y="3690959"/>
            <a:ext cx="1681163" cy="1517650"/>
          </a:xfrm>
          <a:prstGeom prst="diamond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100000">
                <a:schemeClr val="accent1"/>
              </a:gs>
            </a:gsLst>
            <a:lin ang="2700000" scaled="1"/>
          </a:gradFill>
          <a:ln w="9525" algn="ctr">
            <a:miter lim="800000"/>
            <a:headEnd/>
            <a:tailEnd/>
          </a:ln>
          <a:effectLst/>
          <a:scene3d>
            <a:camera prst="legacyPerspectiveBottom">
              <a:rot lat="18900000" lon="0" rev="0"/>
            </a:camera>
            <a:lightRig rig="legacyNormal4" dir="b"/>
          </a:scene3d>
          <a:sp3d extrusionH="1000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es-HN"/>
          </a:p>
        </p:txBody>
      </p:sp>
      <p:sp>
        <p:nvSpPr>
          <p:cNvPr id="124939" name="AutoShape 11"/>
          <p:cNvSpPr>
            <a:spLocks noChangeArrowheads="1"/>
          </p:cNvSpPr>
          <p:nvPr/>
        </p:nvSpPr>
        <p:spPr bwMode="gray">
          <a:xfrm>
            <a:off x="669849" y="2884509"/>
            <a:ext cx="1771650" cy="1598612"/>
          </a:xfrm>
          <a:prstGeom prst="diamond">
            <a:avLst/>
          </a:prstGeom>
          <a:gradFill rotWithShape="1">
            <a:gsLst>
              <a:gs pos="0">
                <a:schemeClr val="accent2">
                  <a:gamma/>
                  <a:shade val="46275"/>
                  <a:invGamma/>
                </a:schemeClr>
              </a:gs>
              <a:gs pos="100000">
                <a:schemeClr val="accent2"/>
              </a:gs>
            </a:gsLst>
            <a:lin ang="2700000" scaled="1"/>
          </a:gradFill>
          <a:ln w="9525" algn="ctr">
            <a:miter lim="800000"/>
            <a:headEnd/>
            <a:tailEnd/>
          </a:ln>
          <a:effectLst/>
          <a:scene3d>
            <a:camera prst="legacyPerspectiveBottom">
              <a:rot lat="18900000" lon="0" rev="0"/>
            </a:camera>
            <a:lightRig rig="legacyNormal4" dir="b"/>
          </a:scene3d>
          <a:sp3d extrusionH="100000" prstMaterial="legacyMatte">
            <a:bevelT w="13500" h="13500" prst="angle"/>
            <a:bevelB w="13500" h="13500" prst="angle"/>
            <a:extrusionClr>
              <a:schemeClr val="accent2"/>
            </a:extrusionClr>
          </a:sp3d>
        </p:spPr>
        <p:txBody>
          <a:bodyPr wrap="none" anchor="ctr">
            <a:flatTx/>
          </a:bodyPr>
          <a:lstStyle/>
          <a:p>
            <a:endParaRPr lang="es-HN"/>
          </a:p>
        </p:txBody>
      </p:sp>
      <p:sp>
        <p:nvSpPr>
          <p:cNvPr id="124941" name="AutoShape 13"/>
          <p:cNvSpPr>
            <a:spLocks noChangeArrowheads="1"/>
          </p:cNvSpPr>
          <p:nvPr/>
        </p:nvSpPr>
        <p:spPr bwMode="gray">
          <a:xfrm>
            <a:off x="571472" y="2143128"/>
            <a:ext cx="1895475" cy="1643062"/>
          </a:xfrm>
          <a:prstGeom prst="diamond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2700000" scaled="1"/>
          </a:gradFill>
          <a:ln w="9525" algn="ctr">
            <a:miter lim="800000"/>
            <a:headEnd/>
            <a:tailEnd/>
          </a:ln>
          <a:effectLst/>
          <a:scene3d>
            <a:camera prst="legacyPerspectiveBottom">
              <a:rot lat="18600000" lon="0" rev="0"/>
            </a:camera>
            <a:lightRig rig="legacyNormal4" dir="b"/>
          </a:scene3d>
          <a:sp3d extrusionH="1000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es-HN"/>
          </a:p>
        </p:txBody>
      </p:sp>
      <p:sp>
        <p:nvSpPr>
          <p:cNvPr id="124945" name="Rectangle 17"/>
          <p:cNvSpPr>
            <a:spLocks noChangeArrowheads="1"/>
          </p:cNvSpPr>
          <p:nvPr/>
        </p:nvSpPr>
        <p:spPr bwMode="white">
          <a:xfrm>
            <a:off x="642910" y="3576659"/>
            <a:ext cx="184730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endParaRPr lang="en-US" sz="1200" b="1" dirty="0">
              <a:solidFill>
                <a:srgbClr val="FEFEFE"/>
              </a:solidFill>
              <a:latin typeface="Arial Narrow" pitchFamily="34" charset="0"/>
            </a:endParaRPr>
          </a:p>
        </p:txBody>
      </p:sp>
      <p:sp>
        <p:nvSpPr>
          <p:cNvPr id="124948" name="Rectangle 20"/>
          <p:cNvSpPr>
            <a:spLocks noChangeArrowheads="1"/>
          </p:cNvSpPr>
          <p:nvPr/>
        </p:nvSpPr>
        <p:spPr bwMode="auto">
          <a:xfrm>
            <a:off x="2635267" y="2714620"/>
            <a:ext cx="4365625" cy="61555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 sz="1600" b="1" dirty="0" err="1" smtClean="0">
                <a:latin typeface="Arial Narrow" pitchFamily="34" charset="0"/>
              </a:rPr>
              <a:t>Crecimiento</a:t>
            </a:r>
            <a:r>
              <a:rPr lang="en-US" sz="1600" b="1" dirty="0" smtClean="0">
                <a:latin typeface="Arial Narrow" pitchFamily="34" charset="0"/>
              </a:rPr>
              <a:t> </a:t>
            </a:r>
            <a:r>
              <a:rPr lang="en-US" sz="1600" b="1" dirty="0" err="1" smtClean="0">
                <a:latin typeface="Arial Narrow" pitchFamily="34" charset="0"/>
              </a:rPr>
              <a:t>Espiritual</a:t>
            </a:r>
            <a:r>
              <a:rPr lang="en-US" sz="1600" b="1" dirty="0" smtClean="0">
                <a:latin typeface="Arial Narrow" pitchFamily="34" charset="0"/>
              </a:rPr>
              <a:t>: </a:t>
            </a:r>
          </a:p>
          <a:p>
            <a:pPr eaLnBrk="0" hangingPunct="0"/>
            <a:r>
              <a:rPr lang="en-US" b="1" dirty="0" err="1" smtClean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Oración</a:t>
            </a:r>
            <a:r>
              <a:rPr lang="en-US" b="1" dirty="0" smtClean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 y </a:t>
            </a:r>
            <a:r>
              <a:rPr lang="en-US" b="1" dirty="0" err="1" smtClean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estudio</a:t>
            </a:r>
            <a:r>
              <a:rPr lang="en-US" b="1" dirty="0" smtClean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 de la </a:t>
            </a:r>
            <a:r>
              <a:rPr lang="en-US" b="1" dirty="0" err="1" smtClean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Biblia</a:t>
            </a:r>
            <a:endParaRPr lang="en-US" b="1" dirty="0">
              <a:solidFill>
                <a:srgbClr val="08080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4949" name="Rectangle 21"/>
          <p:cNvSpPr>
            <a:spLocks noChangeArrowheads="1"/>
          </p:cNvSpPr>
          <p:nvPr/>
        </p:nvSpPr>
        <p:spPr bwMode="auto">
          <a:xfrm>
            <a:off x="2624054" y="3571876"/>
            <a:ext cx="4365625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 b="1" dirty="0" err="1" smtClean="0">
                <a:latin typeface="Arial Narrow" pitchFamily="34" charset="0"/>
              </a:rPr>
              <a:t>Crecimiento</a:t>
            </a:r>
            <a:r>
              <a:rPr lang="en-US" b="1" dirty="0" smtClean="0">
                <a:latin typeface="Arial Narrow" pitchFamily="34" charset="0"/>
              </a:rPr>
              <a:t> </a:t>
            </a:r>
            <a:r>
              <a:rPr lang="en-US" b="1" dirty="0" err="1" smtClean="0">
                <a:latin typeface="Arial Narrow" pitchFamily="34" charset="0"/>
              </a:rPr>
              <a:t>Evangelístico</a:t>
            </a:r>
            <a:r>
              <a:rPr lang="en-US" b="1" dirty="0" smtClean="0">
                <a:latin typeface="Arial Narrow" pitchFamily="34" charset="0"/>
              </a:rPr>
              <a:t>: </a:t>
            </a:r>
          </a:p>
          <a:p>
            <a:pPr eaLnBrk="0" hangingPunct="0"/>
            <a:r>
              <a:rPr lang="en-US" b="1" dirty="0" err="1" smtClean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Nuevas</a:t>
            </a:r>
            <a:r>
              <a:rPr lang="en-US" b="1" dirty="0" smtClean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 personas </a:t>
            </a:r>
            <a:r>
              <a:rPr lang="en-US" b="1" dirty="0" err="1" smtClean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para</a:t>
            </a:r>
            <a:r>
              <a:rPr lang="en-US" b="1" dirty="0" smtClean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 Cristo</a:t>
            </a:r>
            <a:endParaRPr lang="en-US" dirty="0">
              <a:solidFill>
                <a:srgbClr val="08080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4950" name="Rectangle 22"/>
          <p:cNvSpPr>
            <a:spLocks noChangeArrowheads="1"/>
          </p:cNvSpPr>
          <p:nvPr/>
        </p:nvSpPr>
        <p:spPr bwMode="auto">
          <a:xfrm>
            <a:off x="2616147" y="4302146"/>
            <a:ext cx="4365625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 b="1" dirty="0" err="1" smtClean="0">
                <a:latin typeface="Arial Narrow" pitchFamily="34" charset="0"/>
                <a:cs typeface="Times New Roman" pitchFamily="18" charset="0"/>
              </a:rPr>
              <a:t>Crecimiento</a:t>
            </a:r>
            <a:r>
              <a:rPr lang="en-US" b="1" dirty="0" smtClean="0">
                <a:latin typeface="Arial Narrow" pitchFamily="34" charset="0"/>
                <a:cs typeface="Times New Roman" pitchFamily="18" charset="0"/>
              </a:rPr>
              <a:t> Fraternal: </a:t>
            </a:r>
          </a:p>
          <a:p>
            <a:pPr eaLnBrk="0" hangingPunct="0"/>
            <a:r>
              <a:rPr lang="en-US" b="1" dirty="0" err="1" smtClean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Relación</a:t>
            </a:r>
            <a:r>
              <a:rPr lang="en-US" b="1" dirty="0" smtClean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 smtClean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amistad</a:t>
            </a:r>
            <a:r>
              <a:rPr lang="en-US" b="1" dirty="0" smtClean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 y </a:t>
            </a:r>
            <a:r>
              <a:rPr lang="en-US" b="1" dirty="0" err="1" smtClean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testimonio</a:t>
            </a:r>
            <a:endParaRPr lang="en-US" dirty="0">
              <a:solidFill>
                <a:srgbClr val="08080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Rounded Rectangle 28"/>
          <p:cNvSpPr/>
          <p:nvPr/>
        </p:nvSpPr>
        <p:spPr bwMode="auto">
          <a:xfrm>
            <a:off x="1357290" y="142852"/>
            <a:ext cx="5500726" cy="785818"/>
          </a:xfrm>
          <a:prstGeom prst="roundRect">
            <a:avLst/>
          </a:prstGeom>
          <a:ln>
            <a:headEnd type="none" w="med" len="med"/>
            <a:tailEnd type="none" w="med" len="med"/>
          </a:ln>
          <a:effectLst>
            <a:glow rad="139700">
              <a:schemeClr val="accent4">
                <a:satMod val="175000"/>
                <a:alpha val="40000"/>
              </a:schemeClr>
            </a:glow>
            <a:innerShdw blurRad="114300">
              <a:prstClr val="black"/>
            </a:inn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H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0" name="Rectangle 2"/>
          <p:cNvSpPr>
            <a:spLocks noGrp="1" noChangeArrowheads="1"/>
          </p:cNvSpPr>
          <p:nvPr>
            <p:ph type="title"/>
          </p:nvPr>
        </p:nvSpPr>
        <p:spPr>
          <a:xfrm>
            <a:off x="1500166" y="293669"/>
            <a:ext cx="5143536" cy="492125"/>
          </a:xfrm>
          <a:effectLst>
            <a:innerShdw blurRad="114300">
              <a:prstClr val="black"/>
            </a:innerShdw>
          </a:effectLst>
        </p:spPr>
        <p:txBody>
          <a:bodyPr/>
          <a:lstStyle/>
          <a:p>
            <a:r>
              <a:rPr lang="en-US" sz="2000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¿CUÁLES SON LOS OBJETIVOS </a:t>
            </a:r>
            <a:br>
              <a:rPr lang="en-US" sz="2000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</a:br>
            <a:r>
              <a:rPr lang="en-US" sz="2000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DE EL GP?</a:t>
            </a:r>
            <a:endParaRPr lang="en-US" sz="2000" dirty="0"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2" name="Date Placeholder 3"/>
          <p:cNvSpPr txBox="1">
            <a:spLocks/>
          </p:cNvSpPr>
          <p:nvPr/>
        </p:nvSpPr>
        <p:spPr bwMode="auto">
          <a:xfrm>
            <a:off x="6886620" y="6592888"/>
            <a:ext cx="2614602" cy="193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Seminarios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de </a:t>
            </a:r>
            <a:r>
              <a:rPr kumimoji="0" lang="en-US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Suplemento</a:t>
            </a:r>
            <a:endParaRPr kumimoji="0" lang="en-US" sz="1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33" name="Footer Placeholder 4"/>
          <p:cNvSpPr txBox="1">
            <a:spLocks/>
          </p:cNvSpPr>
          <p:nvPr/>
        </p:nvSpPr>
        <p:spPr bwMode="auto">
          <a:xfrm>
            <a:off x="571472" y="6592912"/>
            <a:ext cx="3186106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ABC de los </a:t>
            </a:r>
            <a:r>
              <a:rPr kumimoji="0" lang="en-US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Grupos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</a:t>
            </a:r>
            <a:r>
              <a:rPr kumimoji="0" lang="en-US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Pequeños</a:t>
            </a:r>
            <a:endParaRPr kumimoji="0" lang="en-US" sz="1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pic>
        <p:nvPicPr>
          <p:cNvPr id="34" name="Picture 17" descr="G:\Multimedia 2007 Trabajos\Division Interamericana\LOG OF 3.png"/>
          <p:cNvPicPr>
            <a:picLocks noChangeAspect="1" noChangeArrowheads="1"/>
          </p:cNvPicPr>
          <p:nvPr/>
        </p:nvPicPr>
        <p:blipFill>
          <a:blip r:embed="rId3" cstate="print"/>
          <a:srcRect l="3030" t="13880" r="6061" b="24430"/>
          <a:stretch>
            <a:fillRect/>
          </a:stretch>
        </p:blipFill>
        <p:spPr bwMode="auto">
          <a:xfrm>
            <a:off x="71438" y="6143644"/>
            <a:ext cx="785786" cy="67353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5" name="Rectangle 34"/>
          <p:cNvSpPr/>
          <p:nvPr/>
        </p:nvSpPr>
        <p:spPr>
          <a:xfrm>
            <a:off x="928662" y="982149"/>
            <a:ext cx="6286544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s-ES" sz="2400" i="1" dirty="0">
                <a:latin typeface="Times New Roman" pitchFamily="18" charset="0"/>
                <a:cs typeface="Times New Roman" pitchFamily="18" charset="0"/>
              </a:rPr>
              <a:t>“... para trabajar no solamente por los miembros de la iglesia, sino por los no creyentes también”</a:t>
            </a:r>
            <a:r>
              <a:rPr lang="es-ES" sz="24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s-E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s-ES" sz="2400" b="1" dirty="0" smtClean="0">
                <a:latin typeface="Times New Roman" pitchFamily="18" charset="0"/>
                <a:cs typeface="Times New Roman" pitchFamily="18" charset="0"/>
              </a:rPr>
              <a:t>El Evangelismo</a:t>
            </a:r>
            <a:r>
              <a:rPr lang="es-ES" sz="2400" b="1" dirty="0">
                <a:latin typeface="Times New Roman" pitchFamily="18" charset="0"/>
                <a:cs typeface="Times New Roman" pitchFamily="18" charset="0"/>
              </a:rPr>
              <a:t>, 89</a:t>
            </a:r>
          </a:p>
        </p:txBody>
      </p:sp>
      <p:sp>
        <p:nvSpPr>
          <p:cNvPr id="36" name="Rectangle 35"/>
          <p:cNvSpPr/>
          <p:nvPr/>
        </p:nvSpPr>
        <p:spPr>
          <a:xfrm>
            <a:off x="876695" y="2214554"/>
            <a:ext cx="7624395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ESTE PENSAMIENTO PRESENTA LOS OBJETIVOS PRINCIPALES DE el GP:</a:t>
            </a:r>
            <a:endParaRPr lang="en-US" sz="1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1" name="Rectangle 17"/>
          <p:cNvSpPr>
            <a:spLocks noChangeArrowheads="1"/>
          </p:cNvSpPr>
          <p:nvPr/>
        </p:nvSpPr>
        <p:spPr bwMode="white">
          <a:xfrm>
            <a:off x="1214414" y="2500306"/>
            <a:ext cx="447559" cy="1015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FEFEFE"/>
                </a:solidFill>
                <a:latin typeface="Freestyle Script" pitchFamily="66" charset="0"/>
              </a:rPr>
              <a:t>1</a:t>
            </a:r>
            <a:endParaRPr lang="en-US" sz="6000" b="1" dirty="0">
              <a:solidFill>
                <a:srgbClr val="FEFEFE"/>
              </a:solidFill>
              <a:latin typeface="Freestyle Script" pitchFamily="66" charset="0"/>
            </a:endParaRPr>
          </a:p>
        </p:txBody>
      </p:sp>
      <p:pic>
        <p:nvPicPr>
          <p:cNvPr id="40" name="Picture 39" descr="espiritu estudiand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45074" y="2285992"/>
            <a:ext cx="3508861" cy="3500462"/>
          </a:xfrm>
          <a:prstGeom prst="rect">
            <a:avLst/>
          </a:prstGeom>
        </p:spPr>
      </p:pic>
      <p:sp>
        <p:nvSpPr>
          <p:cNvPr id="42" name="Rectangle 17"/>
          <p:cNvSpPr>
            <a:spLocks noChangeArrowheads="1"/>
          </p:cNvSpPr>
          <p:nvPr/>
        </p:nvSpPr>
        <p:spPr bwMode="white">
          <a:xfrm>
            <a:off x="1319239" y="3199155"/>
            <a:ext cx="447559" cy="1015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FEFEFE"/>
                </a:solidFill>
                <a:latin typeface="Freestyle Script" pitchFamily="66" charset="0"/>
              </a:rPr>
              <a:t>2</a:t>
            </a:r>
            <a:endParaRPr lang="en-US" sz="6000" b="1" dirty="0">
              <a:solidFill>
                <a:srgbClr val="FEFEFE"/>
              </a:solidFill>
              <a:latin typeface="Freestyle Script" pitchFamily="66" charset="0"/>
            </a:endParaRPr>
          </a:p>
        </p:txBody>
      </p:sp>
      <p:sp>
        <p:nvSpPr>
          <p:cNvPr id="43" name="Rectangle 17"/>
          <p:cNvSpPr>
            <a:spLocks noChangeArrowheads="1"/>
          </p:cNvSpPr>
          <p:nvPr/>
        </p:nvSpPr>
        <p:spPr bwMode="white">
          <a:xfrm>
            <a:off x="1319239" y="3984973"/>
            <a:ext cx="447559" cy="1015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FEFEFE"/>
                </a:solidFill>
                <a:latin typeface="Freestyle Script" pitchFamily="66" charset="0"/>
              </a:rPr>
              <a:t>3</a:t>
            </a:r>
            <a:endParaRPr lang="en-US" sz="6000" b="1" dirty="0">
              <a:solidFill>
                <a:srgbClr val="FEFEFE"/>
              </a:solidFill>
              <a:latin typeface="Freestyle Script" pitchFamily="66" charset="0"/>
            </a:endParaRPr>
          </a:p>
        </p:txBody>
      </p:sp>
      <p:sp>
        <p:nvSpPr>
          <p:cNvPr id="44" name="Rectangle 17"/>
          <p:cNvSpPr>
            <a:spLocks noChangeArrowheads="1"/>
          </p:cNvSpPr>
          <p:nvPr/>
        </p:nvSpPr>
        <p:spPr bwMode="white">
          <a:xfrm>
            <a:off x="1319239" y="4770791"/>
            <a:ext cx="447559" cy="1015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FEFEFE"/>
                </a:solidFill>
                <a:latin typeface="Freestyle Script" pitchFamily="66" charset="0"/>
              </a:rPr>
              <a:t>4</a:t>
            </a:r>
            <a:endParaRPr lang="en-US" sz="6000" b="1" dirty="0">
              <a:solidFill>
                <a:srgbClr val="FEFEFE"/>
              </a:solidFill>
              <a:latin typeface="Freestyle Script" pitchFamily="66" charset="0"/>
            </a:endParaRPr>
          </a:p>
        </p:txBody>
      </p:sp>
      <p:sp>
        <p:nvSpPr>
          <p:cNvPr id="124951" name="Rectangle 23"/>
          <p:cNvSpPr>
            <a:spLocks noChangeArrowheads="1"/>
          </p:cNvSpPr>
          <p:nvPr/>
        </p:nvSpPr>
        <p:spPr bwMode="auto">
          <a:xfrm>
            <a:off x="2552616" y="4903785"/>
            <a:ext cx="5357850" cy="95410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es-E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Arial Narrow" pitchFamily="34" charset="0"/>
              </a:rPr>
              <a:t>Crecimiento</a:t>
            </a:r>
            <a:r>
              <a:rPr lang="en-US" b="1" dirty="0" smtClean="0">
                <a:latin typeface="Arial Narrow" pitchFamily="34" charset="0"/>
              </a:rPr>
              <a:t> </a:t>
            </a:r>
            <a:r>
              <a:rPr lang="en-US" b="1" dirty="0" err="1" smtClean="0">
                <a:latin typeface="Arial Narrow" pitchFamily="34" charset="0"/>
              </a:rPr>
              <a:t>Geográfico</a:t>
            </a:r>
            <a:r>
              <a:rPr lang="en-US" b="1" dirty="0" smtClean="0">
                <a:latin typeface="Arial Narrow" pitchFamily="34" charset="0"/>
              </a:rPr>
              <a:t>:</a:t>
            </a:r>
          </a:p>
          <a:p>
            <a:pPr eaLnBrk="0" hangingPunct="0"/>
            <a:r>
              <a:rPr lang="es-ES" b="1" dirty="0" smtClean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Llegar hasta el último rincón, barrio, colonia, caserío, pasaje, y hasta la última casa.</a:t>
            </a:r>
            <a:endParaRPr lang="en-US" b="1" dirty="0">
              <a:solidFill>
                <a:srgbClr val="08080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7" name="Picture 3" descr="LOGO_GALA_1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179512" y="188640"/>
            <a:ext cx="648071" cy="797063"/>
          </a:xfrm>
          <a:prstGeom prst="rect">
            <a:avLst/>
          </a:prstGeom>
          <a:noFill/>
          <a:ln>
            <a:noFill/>
          </a:ln>
          <a:effectLst>
            <a:outerShdw blurRad="50800" dist="139700" dir="264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49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49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4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24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49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49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4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24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249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4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5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24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249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249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8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5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24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937" grpId="0" animBg="1"/>
      <p:bldP spid="124938" grpId="0" animBg="1"/>
      <p:bldP spid="124939" grpId="0" animBg="1"/>
      <p:bldP spid="124941" grpId="0" animBg="1"/>
      <p:bldP spid="124948" grpId="0"/>
      <p:bldP spid="124949" grpId="0"/>
      <p:bldP spid="124950" grpId="0"/>
      <p:bldP spid="30" grpId="0"/>
      <p:bldP spid="35" grpId="0"/>
      <p:bldP spid="36" grpId="0"/>
      <p:bldP spid="41" grpId="0"/>
      <p:bldP spid="42" grpId="0"/>
      <p:bldP spid="43" grpId="0"/>
      <p:bldP spid="44" grpId="0"/>
      <p:bldP spid="12495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428728" y="1071546"/>
            <a:ext cx="5786478" cy="1428760"/>
          </a:xfrm>
        </p:spPr>
        <p:txBody>
          <a:bodyPr/>
          <a:lstStyle/>
          <a:p>
            <a:pPr marL="0" algn="just">
              <a:spcBef>
                <a:spcPts val="600"/>
              </a:spcBef>
              <a:buClr>
                <a:schemeClr val="hlink"/>
              </a:buClr>
              <a:buSzPct val="90000"/>
              <a:buNone/>
            </a:pPr>
            <a:r>
              <a:rPr lang="en-US" sz="2000" b="0" dirty="0" smtClean="0">
                <a:latin typeface="Times New Roman" pitchFamily="18" charset="0"/>
                <a:cs typeface="Times New Roman" pitchFamily="18" charset="0"/>
              </a:rPr>
              <a:t>“Y </a:t>
            </a:r>
            <a:r>
              <a:rPr lang="en-US" sz="2000" b="0" u="sng" dirty="0" err="1" smtClean="0">
                <a:latin typeface="Times New Roman" pitchFamily="18" charset="0"/>
                <a:cs typeface="Times New Roman" pitchFamily="18" charset="0"/>
              </a:rPr>
              <a:t>perseveraban</a:t>
            </a:r>
            <a:r>
              <a:rPr lang="en-US" sz="2000" b="0" dirty="0" smtClean="0">
                <a:latin typeface="Times New Roman" pitchFamily="18" charset="0"/>
                <a:cs typeface="Times New Roman" pitchFamily="18" charset="0"/>
              </a:rPr>
              <a:t> en la </a:t>
            </a:r>
            <a:r>
              <a:rPr lang="en-US" sz="2000" b="0" u="sng" dirty="0" err="1" smtClean="0">
                <a:latin typeface="Times New Roman" pitchFamily="18" charset="0"/>
                <a:cs typeface="Times New Roman" pitchFamily="18" charset="0"/>
              </a:rPr>
              <a:t>doctrina</a:t>
            </a:r>
            <a:r>
              <a:rPr lang="en-US" sz="2000" b="0" dirty="0" smtClean="0">
                <a:latin typeface="Times New Roman" pitchFamily="18" charset="0"/>
                <a:cs typeface="Times New Roman" pitchFamily="18" charset="0"/>
              </a:rPr>
              <a:t> de los </a:t>
            </a:r>
            <a:r>
              <a:rPr lang="en-US" sz="2000" b="0" dirty="0" err="1" smtClean="0">
                <a:latin typeface="Times New Roman" pitchFamily="18" charset="0"/>
                <a:cs typeface="Times New Roman" pitchFamily="18" charset="0"/>
              </a:rPr>
              <a:t>apóstoles</a:t>
            </a:r>
            <a:r>
              <a:rPr lang="en-US" sz="2000" b="0" dirty="0" smtClean="0">
                <a:latin typeface="Times New Roman" pitchFamily="18" charset="0"/>
                <a:cs typeface="Times New Roman" pitchFamily="18" charset="0"/>
              </a:rPr>
              <a:t>, en la </a:t>
            </a:r>
            <a:r>
              <a:rPr lang="en-US" sz="2000" b="0" u="sng" dirty="0" err="1" smtClean="0">
                <a:latin typeface="Times New Roman" pitchFamily="18" charset="0"/>
                <a:cs typeface="Times New Roman" pitchFamily="18" charset="0"/>
              </a:rPr>
              <a:t>comunión</a:t>
            </a:r>
            <a:r>
              <a:rPr lang="en-US" sz="20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0" dirty="0" err="1" smtClean="0">
                <a:latin typeface="Times New Roman" pitchFamily="18" charset="0"/>
                <a:cs typeface="Times New Roman" pitchFamily="18" charset="0"/>
              </a:rPr>
              <a:t>unos</a:t>
            </a:r>
            <a:r>
              <a:rPr lang="en-US" sz="2000" b="0" dirty="0" smtClean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000" b="0" dirty="0" err="1" smtClean="0">
                <a:latin typeface="Times New Roman" pitchFamily="18" charset="0"/>
                <a:cs typeface="Times New Roman" pitchFamily="18" charset="0"/>
              </a:rPr>
              <a:t>otros</a:t>
            </a:r>
            <a:r>
              <a:rPr lang="en-US" sz="2000" b="0" dirty="0" smtClean="0">
                <a:latin typeface="Times New Roman" pitchFamily="18" charset="0"/>
                <a:cs typeface="Times New Roman" pitchFamily="18" charset="0"/>
              </a:rPr>
              <a:t>, el </a:t>
            </a:r>
            <a:r>
              <a:rPr lang="en-US" sz="2000" b="0" dirty="0" err="1" smtClean="0">
                <a:latin typeface="Times New Roman" pitchFamily="18" charset="0"/>
                <a:cs typeface="Times New Roman" pitchFamily="18" charset="0"/>
              </a:rPr>
              <a:t>partimiento</a:t>
            </a:r>
            <a:r>
              <a:rPr lang="en-US" sz="2000" b="0" dirty="0" smtClean="0">
                <a:latin typeface="Times New Roman" pitchFamily="18" charset="0"/>
                <a:cs typeface="Times New Roman" pitchFamily="18" charset="0"/>
              </a:rPr>
              <a:t> del pan y en </a:t>
            </a:r>
            <a:r>
              <a:rPr lang="en-US" sz="2000" b="0" dirty="0" err="1" smtClean="0">
                <a:latin typeface="Times New Roman" pitchFamily="18" charset="0"/>
                <a:cs typeface="Times New Roman" pitchFamily="18" charset="0"/>
              </a:rPr>
              <a:t>las</a:t>
            </a:r>
            <a:r>
              <a:rPr lang="en-US" sz="20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0" dirty="0" err="1" smtClean="0">
                <a:latin typeface="Times New Roman" pitchFamily="18" charset="0"/>
                <a:cs typeface="Times New Roman" pitchFamily="18" charset="0"/>
              </a:rPr>
              <a:t>oraciones</a:t>
            </a:r>
            <a:r>
              <a:rPr lang="en-US" sz="2000" b="0" dirty="0" smtClean="0">
                <a:latin typeface="Times New Roman" pitchFamily="18" charset="0"/>
                <a:cs typeface="Times New Roman" pitchFamily="18" charset="0"/>
              </a:rPr>
              <a:t>… y el </a:t>
            </a:r>
            <a:r>
              <a:rPr lang="en-US" sz="2000" b="0" dirty="0" err="1" smtClean="0">
                <a:latin typeface="Times New Roman" pitchFamily="18" charset="0"/>
                <a:cs typeface="Times New Roman" pitchFamily="18" charset="0"/>
              </a:rPr>
              <a:t>Señor</a:t>
            </a:r>
            <a:r>
              <a:rPr lang="en-US" sz="20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0" u="sng" dirty="0" err="1" smtClean="0">
                <a:latin typeface="Times New Roman" pitchFamily="18" charset="0"/>
                <a:cs typeface="Times New Roman" pitchFamily="18" charset="0"/>
              </a:rPr>
              <a:t>añadía</a:t>
            </a:r>
            <a:r>
              <a:rPr lang="en-US" sz="20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0" dirty="0" err="1" smtClean="0">
                <a:latin typeface="Times New Roman" pitchFamily="18" charset="0"/>
                <a:cs typeface="Times New Roman" pitchFamily="18" charset="0"/>
              </a:rPr>
              <a:t>cada</a:t>
            </a:r>
            <a:r>
              <a:rPr lang="en-US" sz="20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0" dirty="0" err="1" smtClean="0">
                <a:latin typeface="Times New Roman" pitchFamily="18" charset="0"/>
                <a:cs typeface="Times New Roman" pitchFamily="18" charset="0"/>
              </a:rPr>
              <a:t>día</a:t>
            </a:r>
            <a:r>
              <a:rPr lang="en-US" sz="2000" b="0" dirty="0" smtClean="0">
                <a:latin typeface="Times New Roman" pitchFamily="18" charset="0"/>
                <a:cs typeface="Times New Roman" pitchFamily="18" charset="0"/>
              </a:rPr>
              <a:t> a la </a:t>
            </a:r>
            <a:r>
              <a:rPr lang="en-US" sz="2000" b="0" dirty="0" err="1" smtClean="0">
                <a:latin typeface="Times New Roman" pitchFamily="18" charset="0"/>
                <a:cs typeface="Times New Roman" pitchFamily="18" charset="0"/>
              </a:rPr>
              <a:t>iglesia</a:t>
            </a:r>
            <a:r>
              <a:rPr lang="en-US" sz="2000" b="0" dirty="0" smtClean="0">
                <a:latin typeface="Times New Roman" pitchFamily="18" charset="0"/>
                <a:cs typeface="Times New Roman" pitchFamily="18" charset="0"/>
              </a:rPr>
              <a:t> los </a:t>
            </a:r>
            <a:r>
              <a:rPr lang="en-US" sz="2000" b="0" dirty="0" err="1" smtClean="0">
                <a:latin typeface="Times New Roman" pitchFamily="18" charset="0"/>
                <a:cs typeface="Times New Roman" pitchFamily="18" charset="0"/>
              </a:rPr>
              <a:t>que</a:t>
            </a:r>
            <a:r>
              <a:rPr lang="en-US" sz="20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0" dirty="0" err="1" smtClean="0">
                <a:latin typeface="Times New Roman" pitchFamily="18" charset="0"/>
                <a:cs typeface="Times New Roman" pitchFamily="18" charset="0"/>
              </a:rPr>
              <a:t>habían</a:t>
            </a:r>
            <a:r>
              <a:rPr lang="en-US" sz="2000" b="0" dirty="0" smtClean="0">
                <a:latin typeface="Times New Roman" pitchFamily="18" charset="0"/>
                <a:cs typeface="Times New Roman" pitchFamily="18" charset="0"/>
              </a:rPr>
              <a:t> de ser salvos”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Hechos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2:24,47</a:t>
            </a:r>
            <a:endParaRPr lang="en-US" sz="2000" b="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035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ltGray">
          <a:xfrm>
            <a:off x="285720" y="2500306"/>
            <a:ext cx="2182813" cy="4048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/>
        </p:spPr>
      </p:pic>
      <p:sp>
        <p:nvSpPr>
          <p:cNvPr id="8" name="Rounded Rectangle 7"/>
          <p:cNvSpPr/>
          <p:nvPr/>
        </p:nvSpPr>
        <p:spPr bwMode="auto">
          <a:xfrm>
            <a:off x="1357290" y="142852"/>
            <a:ext cx="5500726" cy="785818"/>
          </a:xfrm>
          <a:prstGeom prst="roundRect">
            <a:avLst/>
          </a:prstGeom>
          <a:ln>
            <a:headEnd type="none" w="med" len="med"/>
            <a:tailEnd type="none" w="med" len="med"/>
          </a:ln>
          <a:effectLst>
            <a:glow rad="139700">
              <a:schemeClr val="accent4">
                <a:satMod val="175000"/>
                <a:alpha val="40000"/>
              </a:schemeClr>
            </a:glow>
            <a:innerShdw blurRad="114300">
              <a:prstClr val="black"/>
            </a:inn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H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1500166" y="293669"/>
            <a:ext cx="5143536" cy="492125"/>
          </a:xfrm>
          <a:effectLst>
            <a:innerShdw blurRad="114300">
              <a:prstClr val="black"/>
            </a:innerShdw>
          </a:effectLst>
        </p:spPr>
        <p:txBody>
          <a:bodyPr/>
          <a:lstStyle/>
          <a:p>
            <a:r>
              <a:rPr lang="en-US" sz="2000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EL MENÚ DE LOS GP</a:t>
            </a:r>
            <a:endParaRPr lang="en-US" sz="2000" dirty="0"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1" name="Date Placeholder 3"/>
          <p:cNvSpPr txBox="1">
            <a:spLocks/>
          </p:cNvSpPr>
          <p:nvPr/>
        </p:nvSpPr>
        <p:spPr bwMode="auto">
          <a:xfrm>
            <a:off x="6886620" y="6592888"/>
            <a:ext cx="2614602" cy="193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Seminarios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de </a:t>
            </a:r>
            <a:r>
              <a:rPr kumimoji="0" lang="en-US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Suplemento</a:t>
            </a:r>
            <a:endParaRPr kumimoji="0" lang="en-US" sz="1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2" name="Footer Placeholder 4"/>
          <p:cNvSpPr txBox="1">
            <a:spLocks/>
          </p:cNvSpPr>
          <p:nvPr/>
        </p:nvSpPr>
        <p:spPr bwMode="auto">
          <a:xfrm>
            <a:off x="571472" y="6592912"/>
            <a:ext cx="3186106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ABC de los </a:t>
            </a:r>
            <a:r>
              <a:rPr kumimoji="0" lang="en-US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Grupos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</a:t>
            </a:r>
            <a:r>
              <a:rPr kumimoji="0" lang="en-US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Pequeños</a:t>
            </a:r>
            <a:endParaRPr kumimoji="0" lang="en-US" sz="1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pic>
        <p:nvPicPr>
          <p:cNvPr id="13" name="Picture 17" descr="G:\Multimedia 2007 Trabajos\Division Interamericana\LOG OF 3.png"/>
          <p:cNvPicPr>
            <a:picLocks noChangeAspect="1" noChangeArrowheads="1"/>
          </p:cNvPicPr>
          <p:nvPr/>
        </p:nvPicPr>
        <p:blipFill>
          <a:blip r:embed="rId4" cstate="print"/>
          <a:srcRect l="3030" t="13880" r="6061" b="24430"/>
          <a:stretch>
            <a:fillRect/>
          </a:stretch>
        </p:blipFill>
        <p:spPr bwMode="auto">
          <a:xfrm>
            <a:off x="71438" y="6143644"/>
            <a:ext cx="785786" cy="67353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4" name="Picture 13" descr="frutas wm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720120">
            <a:off x="6999908" y="-103293"/>
            <a:ext cx="2053157" cy="109074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 rot="20805278">
            <a:off x="17514" y="1093552"/>
            <a:ext cx="15071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Freestyle Script" pitchFamily="66" charset="0"/>
              </a:rPr>
              <a:t>Base </a:t>
            </a:r>
            <a:r>
              <a:rPr lang="en-US" sz="3200" b="1" dirty="0" err="1" smtClean="0">
                <a:latin typeface="Freestyle Script" pitchFamily="66" charset="0"/>
              </a:rPr>
              <a:t>Bíblica</a:t>
            </a:r>
            <a:endParaRPr lang="es-HN" sz="3200" b="1" dirty="0">
              <a:latin typeface="Freestyle Script" pitchFamily="66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00100" y="2610145"/>
            <a:ext cx="7143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err="1" smtClean="0">
                <a:latin typeface="Arial Narrow" pitchFamily="34" charset="0"/>
              </a:rPr>
              <a:t>Semana</a:t>
            </a:r>
            <a:endParaRPr lang="en-US" sz="1200" b="1" dirty="0" smtClean="0">
              <a:latin typeface="Arial Narrow" pitchFamily="34" charset="0"/>
            </a:endParaRPr>
          </a:p>
          <a:p>
            <a:pPr algn="ctr"/>
            <a:r>
              <a:rPr lang="en-US" sz="1200" b="1" dirty="0" smtClean="0">
                <a:latin typeface="Arial Narrow" pitchFamily="34" charset="0"/>
              </a:rPr>
              <a:t> 1</a:t>
            </a:r>
            <a:endParaRPr lang="es-HN" sz="1200" b="1" dirty="0">
              <a:latin typeface="Arial Narrow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28596" y="3214686"/>
            <a:ext cx="1949573" cy="18774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chemeClr val="bg1"/>
                </a:solidFill>
                <a:latin typeface="Brush Script MT" pitchFamily="66" charset="0"/>
              </a:rPr>
              <a:t>Comunión</a:t>
            </a:r>
            <a:endParaRPr lang="en-US" sz="4400" dirty="0" smtClean="0">
              <a:solidFill>
                <a:schemeClr val="bg1"/>
              </a:solidFill>
              <a:latin typeface="Brush Script MT" pitchFamily="66" charset="0"/>
            </a:endParaRPr>
          </a:p>
          <a:p>
            <a:pPr algn="ctr"/>
            <a:endParaRPr lang="en-US" dirty="0"/>
          </a:p>
          <a:p>
            <a:pPr algn="ctr"/>
            <a:r>
              <a:rPr lang="en-US" dirty="0" err="1" smtClean="0"/>
              <a:t>Reunión</a:t>
            </a:r>
            <a:r>
              <a:rPr lang="en-US" dirty="0" smtClean="0"/>
              <a:t> </a:t>
            </a:r>
          </a:p>
          <a:p>
            <a:pPr algn="ctr"/>
            <a:r>
              <a:rPr lang="en-US" dirty="0" smtClean="0"/>
              <a:t>de </a:t>
            </a:r>
          </a:p>
          <a:p>
            <a:pPr algn="ctr"/>
            <a:r>
              <a:rPr lang="en-US" dirty="0" err="1" smtClean="0"/>
              <a:t>Celebración</a:t>
            </a:r>
            <a:endParaRPr lang="es-HN" dirty="0"/>
          </a:p>
        </p:txBody>
      </p:sp>
      <p:pic>
        <p:nvPicPr>
          <p:cNvPr id="100359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ltGray">
          <a:xfrm>
            <a:off x="2500298" y="2524147"/>
            <a:ext cx="2176463" cy="4048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/>
        </p:spPr>
      </p:pic>
      <p:sp>
        <p:nvSpPr>
          <p:cNvPr id="31" name="TextBox 30"/>
          <p:cNvSpPr txBox="1"/>
          <p:nvPr/>
        </p:nvSpPr>
        <p:spPr>
          <a:xfrm>
            <a:off x="3214678" y="2643182"/>
            <a:ext cx="7143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err="1" smtClean="0">
                <a:latin typeface="Arial Narrow" pitchFamily="34" charset="0"/>
              </a:rPr>
              <a:t>Semana</a:t>
            </a:r>
            <a:endParaRPr lang="en-US" sz="1200" b="1" dirty="0" smtClean="0">
              <a:latin typeface="Arial Narrow" pitchFamily="34" charset="0"/>
            </a:endParaRPr>
          </a:p>
          <a:p>
            <a:pPr algn="ctr"/>
            <a:r>
              <a:rPr lang="en-US" sz="1200" b="1" dirty="0" smtClean="0">
                <a:latin typeface="Arial Narrow" pitchFamily="34" charset="0"/>
              </a:rPr>
              <a:t>2</a:t>
            </a:r>
            <a:endParaRPr lang="es-HN" sz="1200" b="1" dirty="0">
              <a:latin typeface="Arial Narrow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749553" y="3214686"/>
            <a:ext cx="1608133" cy="18774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chemeClr val="bg1"/>
                </a:solidFill>
                <a:latin typeface="Brush Script MT" pitchFamily="66" charset="0"/>
              </a:rPr>
              <a:t>Estudio</a:t>
            </a:r>
            <a:endParaRPr lang="en-US" sz="4400" dirty="0" smtClean="0">
              <a:solidFill>
                <a:schemeClr val="bg1"/>
              </a:solidFill>
              <a:latin typeface="Brush Script MT" pitchFamily="66" charset="0"/>
            </a:endParaRPr>
          </a:p>
          <a:p>
            <a:pPr algn="ctr"/>
            <a:endParaRPr lang="en-US" dirty="0"/>
          </a:p>
          <a:p>
            <a:pPr algn="ctr"/>
            <a:r>
              <a:rPr lang="en-US" dirty="0" err="1" smtClean="0"/>
              <a:t>Reunión</a:t>
            </a:r>
            <a:r>
              <a:rPr lang="en-US" dirty="0" smtClean="0"/>
              <a:t> </a:t>
            </a:r>
          </a:p>
          <a:p>
            <a:pPr algn="ctr"/>
            <a:r>
              <a:rPr lang="en-US" dirty="0" smtClean="0"/>
              <a:t>de </a:t>
            </a:r>
          </a:p>
          <a:p>
            <a:pPr algn="ctr"/>
            <a:r>
              <a:rPr lang="en-US" dirty="0" err="1" smtClean="0"/>
              <a:t>Instrucción</a:t>
            </a:r>
            <a:endParaRPr lang="en-US" dirty="0" smtClean="0"/>
          </a:p>
        </p:txBody>
      </p:sp>
      <p:pic>
        <p:nvPicPr>
          <p:cNvPr id="100360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ltGray">
          <a:xfrm>
            <a:off x="4675203" y="2524147"/>
            <a:ext cx="2182813" cy="4048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/>
        </p:spPr>
      </p:pic>
      <p:sp>
        <p:nvSpPr>
          <p:cNvPr id="34" name="TextBox 33"/>
          <p:cNvSpPr txBox="1"/>
          <p:nvPr/>
        </p:nvSpPr>
        <p:spPr>
          <a:xfrm>
            <a:off x="5429256" y="2643182"/>
            <a:ext cx="7143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err="1" smtClean="0">
                <a:latin typeface="Arial Narrow" pitchFamily="34" charset="0"/>
              </a:rPr>
              <a:t>Semana</a:t>
            </a:r>
            <a:endParaRPr lang="en-US" sz="1200" b="1" dirty="0" smtClean="0">
              <a:latin typeface="Arial Narrow" pitchFamily="34" charset="0"/>
            </a:endParaRPr>
          </a:p>
          <a:p>
            <a:pPr algn="ctr"/>
            <a:r>
              <a:rPr lang="en-US" sz="1200" b="1" dirty="0" smtClean="0">
                <a:latin typeface="Arial Narrow" pitchFamily="34" charset="0"/>
              </a:rPr>
              <a:t>3</a:t>
            </a:r>
            <a:endParaRPr lang="es-HN" sz="1200" b="1" dirty="0">
              <a:latin typeface="Arial Narrow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892693" y="3214686"/>
            <a:ext cx="1635769" cy="18774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chemeClr val="bg1"/>
                </a:solidFill>
                <a:latin typeface="Brush Script MT" pitchFamily="66" charset="0"/>
              </a:rPr>
              <a:t>Trabajo</a:t>
            </a:r>
            <a:endParaRPr lang="en-US" sz="4400" dirty="0" smtClean="0">
              <a:solidFill>
                <a:schemeClr val="bg1"/>
              </a:solidFill>
              <a:latin typeface="Brush Script MT" pitchFamily="66" charset="0"/>
            </a:endParaRPr>
          </a:p>
          <a:p>
            <a:pPr algn="ctr"/>
            <a:endParaRPr lang="en-US" dirty="0"/>
          </a:p>
          <a:p>
            <a:pPr algn="ctr"/>
            <a:r>
              <a:rPr lang="en-US" dirty="0" err="1" smtClean="0"/>
              <a:t>Semana</a:t>
            </a:r>
            <a:r>
              <a:rPr lang="en-US" dirty="0" smtClean="0"/>
              <a:t> </a:t>
            </a:r>
          </a:p>
          <a:p>
            <a:pPr algn="ctr"/>
            <a:r>
              <a:rPr lang="en-US" dirty="0" smtClean="0"/>
              <a:t>de </a:t>
            </a:r>
          </a:p>
          <a:p>
            <a:pPr algn="ctr"/>
            <a:r>
              <a:rPr lang="en-US" dirty="0" err="1" smtClean="0"/>
              <a:t>Campaña</a:t>
            </a:r>
            <a:endParaRPr lang="en-US" dirty="0" smtClean="0"/>
          </a:p>
        </p:txBody>
      </p:sp>
      <p:grpSp>
        <p:nvGrpSpPr>
          <p:cNvPr id="36" name="Group 187"/>
          <p:cNvGrpSpPr>
            <a:grpSpLocks/>
          </p:cNvGrpSpPr>
          <p:nvPr/>
        </p:nvGrpSpPr>
        <p:grpSpPr bwMode="auto">
          <a:xfrm>
            <a:off x="6902481" y="2500306"/>
            <a:ext cx="2170113" cy="4035425"/>
            <a:chOff x="720" y="1296"/>
            <a:chExt cx="1367" cy="2542"/>
          </a:xfrm>
        </p:grpSpPr>
        <p:sp>
          <p:nvSpPr>
            <p:cNvPr id="37" name="AutoShape 188"/>
            <p:cNvSpPr>
              <a:spLocks noChangeArrowheads="1"/>
            </p:cNvSpPr>
            <p:nvPr/>
          </p:nvSpPr>
          <p:spPr bwMode="gray">
            <a:xfrm>
              <a:off x="720" y="1490"/>
              <a:ext cx="1363" cy="18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4E91D4"/>
                </a:gs>
                <a:gs pos="100000">
                  <a:srgbClr val="3477A4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HN"/>
            </a:p>
          </p:txBody>
        </p:sp>
        <p:sp>
          <p:nvSpPr>
            <p:cNvPr id="38" name="AutoShape 189"/>
            <p:cNvSpPr>
              <a:spLocks noChangeArrowheads="1"/>
            </p:cNvSpPr>
            <p:nvPr/>
          </p:nvSpPr>
          <p:spPr bwMode="gray">
            <a:xfrm>
              <a:off x="741" y="1495"/>
              <a:ext cx="1322" cy="1766"/>
            </a:xfrm>
            <a:prstGeom prst="roundRect">
              <a:avLst>
                <a:gd name="adj" fmla="val 16667"/>
              </a:avLst>
            </a:prstGeom>
            <a:solidFill>
              <a:srgbClr val="3CA1E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HN"/>
            </a:p>
          </p:txBody>
        </p:sp>
        <p:sp>
          <p:nvSpPr>
            <p:cNvPr id="39" name="AutoShape 190"/>
            <p:cNvSpPr>
              <a:spLocks noChangeArrowheads="1"/>
            </p:cNvSpPr>
            <p:nvPr/>
          </p:nvSpPr>
          <p:spPr bwMode="gray">
            <a:xfrm>
              <a:off x="752" y="2795"/>
              <a:ext cx="1304" cy="44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3CA1E6">
                    <a:alpha val="0"/>
                  </a:srgbClr>
                </a:gs>
                <a:gs pos="100000">
                  <a:srgbClr val="3CA1E6">
                    <a:gamma/>
                    <a:tint val="51373"/>
                    <a:invGamma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HN"/>
            </a:p>
          </p:txBody>
        </p:sp>
        <p:sp>
          <p:nvSpPr>
            <p:cNvPr id="40" name="AutoShape 191"/>
            <p:cNvSpPr>
              <a:spLocks noChangeArrowheads="1"/>
            </p:cNvSpPr>
            <p:nvPr/>
          </p:nvSpPr>
          <p:spPr bwMode="gray">
            <a:xfrm>
              <a:off x="752" y="1509"/>
              <a:ext cx="1304" cy="44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3CA1E6">
                    <a:gamma/>
                    <a:tint val="33333"/>
                    <a:invGamma/>
                  </a:srgbClr>
                </a:gs>
                <a:gs pos="100000">
                  <a:srgbClr val="3CA1E6">
                    <a:alpha val="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HN"/>
            </a:p>
          </p:txBody>
        </p:sp>
        <p:sp>
          <p:nvSpPr>
            <p:cNvPr id="41" name="AutoShape 192"/>
            <p:cNvSpPr>
              <a:spLocks noChangeArrowheads="1"/>
            </p:cNvSpPr>
            <p:nvPr/>
          </p:nvSpPr>
          <p:spPr bwMode="gray">
            <a:xfrm>
              <a:off x="724" y="3290"/>
              <a:ext cx="1363" cy="548"/>
            </a:xfrm>
            <a:prstGeom prst="roundRect">
              <a:avLst>
                <a:gd name="adj" fmla="val 40389"/>
              </a:avLst>
            </a:prstGeom>
            <a:gradFill rotWithShape="1">
              <a:gsLst>
                <a:gs pos="0">
                  <a:srgbClr val="729EB4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HN"/>
            </a:p>
          </p:txBody>
        </p:sp>
        <p:sp>
          <p:nvSpPr>
            <p:cNvPr id="42" name="AutoShape 193"/>
            <p:cNvSpPr>
              <a:spLocks noChangeArrowheads="1"/>
            </p:cNvSpPr>
            <p:nvPr/>
          </p:nvSpPr>
          <p:spPr bwMode="gray">
            <a:xfrm>
              <a:off x="752" y="3305"/>
              <a:ext cx="1304" cy="48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DAFD4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HN"/>
            </a:p>
          </p:txBody>
        </p:sp>
        <p:grpSp>
          <p:nvGrpSpPr>
            <p:cNvPr id="43" name="Group 194"/>
            <p:cNvGrpSpPr>
              <a:grpSpLocks/>
            </p:cNvGrpSpPr>
            <p:nvPr/>
          </p:nvGrpSpPr>
          <p:grpSpPr bwMode="auto">
            <a:xfrm>
              <a:off x="1189" y="1296"/>
              <a:ext cx="405" cy="405"/>
              <a:chOff x="1289" y="582"/>
              <a:chExt cx="668" cy="668"/>
            </a:xfrm>
          </p:grpSpPr>
          <p:sp>
            <p:nvSpPr>
              <p:cNvPr id="44" name="Oval 195"/>
              <p:cNvSpPr>
                <a:spLocks noChangeArrowheads="1"/>
              </p:cNvSpPr>
              <p:nvPr/>
            </p:nvSpPr>
            <p:spPr bwMode="gray">
              <a:xfrm>
                <a:off x="1289" y="582"/>
                <a:ext cx="668" cy="668"/>
              </a:xfrm>
              <a:prstGeom prst="ellipse">
                <a:avLst/>
              </a:prstGeom>
              <a:solidFill>
                <a:srgbClr val="333333"/>
              </a:soli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s-HN"/>
              </a:p>
            </p:txBody>
          </p:sp>
          <p:sp>
            <p:nvSpPr>
              <p:cNvPr id="45" name="Oval 196"/>
              <p:cNvSpPr>
                <a:spLocks noChangeArrowheads="1"/>
              </p:cNvSpPr>
              <p:nvPr/>
            </p:nvSpPr>
            <p:spPr bwMode="gray">
              <a:xfrm>
                <a:off x="1296" y="587"/>
                <a:ext cx="646" cy="647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es-HN"/>
              </a:p>
            </p:txBody>
          </p:sp>
          <p:sp>
            <p:nvSpPr>
              <p:cNvPr id="46" name="Oval 197"/>
              <p:cNvSpPr>
                <a:spLocks noChangeArrowheads="1"/>
              </p:cNvSpPr>
              <p:nvPr/>
            </p:nvSpPr>
            <p:spPr bwMode="gray">
              <a:xfrm>
                <a:off x="1304" y="591"/>
                <a:ext cx="631" cy="63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es-HN"/>
              </a:p>
            </p:txBody>
          </p:sp>
          <p:sp>
            <p:nvSpPr>
              <p:cNvPr id="47" name="Oval 198"/>
              <p:cNvSpPr>
                <a:spLocks noChangeArrowheads="1"/>
              </p:cNvSpPr>
              <p:nvPr/>
            </p:nvSpPr>
            <p:spPr bwMode="gray">
              <a:xfrm>
                <a:off x="1311" y="597"/>
                <a:ext cx="600" cy="58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es-HN"/>
              </a:p>
            </p:txBody>
          </p:sp>
          <p:sp>
            <p:nvSpPr>
              <p:cNvPr id="48" name="Oval 199"/>
              <p:cNvSpPr>
                <a:spLocks noChangeArrowheads="1"/>
              </p:cNvSpPr>
              <p:nvPr/>
            </p:nvSpPr>
            <p:spPr bwMode="gray">
              <a:xfrm>
                <a:off x="1346" y="613"/>
                <a:ext cx="533" cy="47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es-HN"/>
              </a:p>
            </p:txBody>
          </p:sp>
        </p:grpSp>
      </p:grpSp>
      <p:sp>
        <p:nvSpPr>
          <p:cNvPr id="49" name="TextBox 48"/>
          <p:cNvSpPr txBox="1"/>
          <p:nvPr/>
        </p:nvSpPr>
        <p:spPr>
          <a:xfrm>
            <a:off x="7643834" y="2610145"/>
            <a:ext cx="7143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err="1" smtClean="0">
                <a:latin typeface="Arial Narrow" pitchFamily="34" charset="0"/>
              </a:rPr>
              <a:t>Semana</a:t>
            </a:r>
            <a:endParaRPr lang="en-US" sz="1200" b="1" dirty="0" smtClean="0">
              <a:latin typeface="Arial Narrow" pitchFamily="34" charset="0"/>
            </a:endParaRPr>
          </a:p>
          <a:p>
            <a:pPr algn="ctr"/>
            <a:r>
              <a:rPr lang="en-US" sz="1200" b="1" dirty="0" smtClean="0">
                <a:latin typeface="Arial Narrow" pitchFamily="34" charset="0"/>
              </a:rPr>
              <a:t>4</a:t>
            </a:r>
            <a:endParaRPr lang="es-HN" sz="1200" b="1" dirty="0">
              <a:latin typeface="Arial Narrow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858016" y="3214686"/>
            <a:ext cx="2198038" cy="18774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chemeClr val="bg1"/>
                </a:solidFill>
                <a:latin typeface="Brush Script MT" pitchFamily="66" charset="0"/>
              </a:rPr>
              <a:t>Evaluación</a:t>
            </a:r>
            <a:endParaRPr lang="en-US" sz="4400" dirty="0" smtClean="0">
              <a:solidFill>
                <a:schemeClr val="bg1"/>
              </a:solidFill>
              <a:latin typeface="Brush Script MT" pitchFamily="66" charset="0"/>
            </a:endParaRPr>
          </a:p>
          <a:p>
            <a:pPr algn="ctr"/>
            <a:endParaRPr lang="en-US" dirty="0"/>
          </a:p>
          <a:p>
            <a:pPr algn="ctr"/>
            <a:r>
              <a:rPr lang="en-US" dirty="0" err="1" smtClean="0"/>
              <a:t>Reunión</a:t>
            </a:r>
            <a:r>
              <a:rPr lang="en-US" dirty="0" smtClean="0"/>
              <a:t> </a:t>
            </a:r>
          </a:p>
          <a:p>
            <a:pPr algn="ctr"/>
            <a:r>
              <a:rPr lang="en-US" dirty="0"/>
              <a:t>d</a:t>
            </a:r>
            <a:r>
              <a:rPr lang="en-US" dirty="0" smtClean="0"/>
              <a:t>e </a:t>
            </a:r>
          </a:p>
          <a:p>
            <a:pPr algn="ctr"/>
            <a:r>
              <a:rPr lang="en-US" dirty="0" err="1" smtClean="0"/>
              <a:t>Análisis</a:t>
            </a:r>
            <a:endParaRPr lang="en-US" dirty="0" smtClean="0"/>
          </a:p>
        </p:txBody>
      </p:sp>
      <p:sp>
        <p:nvSpPr>
          <p:cNvPr id="51" name="Rectangle 50"/>
          <p:cNvSpPr/>
          <p:nvPr/>
        </p:nvSpPr>
        <p:spPr>
          <a:xfrm>
            <a:off x="1370843" y="5643578"/>
            <a:ext cx="641816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Cuatro</a:t>
            </a:r>
            <a:r>
              <a:rPr lang="en-US" sz="44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Reuniones</a:t>
            </a:r>
            <a:r>
              <a:rPr lang="en-US" sz="44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al </a:t>
            </a:r>
            <a:r>
              <a:rPr lang="en-US" sz="4400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Mes</a:t>
            </a:r>
            <a:endParaRPr lang="en-US" sz="44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2" name="Picture 3" descr="LOGO_GALA_1"/>
          <p:cNvPicPr>
            <a:picLocks noChangeAspect="1" noChangeArrowheads="1"/>
          </p:cNvPicPr>
          <p:nvPr/>
        </p:nvPicPr>
        <p:blipFill>
          <a:blip r:embed="rId8" cstate="print"/>
          <a:stretch>
            <a:fillRect/>
          </a:stretch>
        </p:blipFill>
        <p:spPr bwMode="auto">
          <a:xfrm>
            <a:off x="179512" y="188640"/>
            <a:ext cx="648071" cy="797063"/>
          </a:xfrm>
          <a:prstGeom prst="rect">
            <a:avLst/>
          </a:prstGeom>
          <a:noFill/>
          <a:ln>
            <a:noFill/>
          </a:ln>
          <a:effectLst>
            <a:outerShdw blurRad="50800" dist="139700" dir="264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00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100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6" dur="2000"/>
                                        <p:tgtEl>
                                          <p:spTgt spid="100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9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9" dur="2000"/>
                                        <p:tgtEl>
                                          <p:spTgt spid="100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2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2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5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5" grpId="0" build="p"/>
      <p:bldP spid="9" grpId="0"/>
      <p:bldP spid="15" grpId="0"/>
      <p:bldP spid="16" grpId="0"/>
      <p:bldP spid="17" grpId="0"/>
      <p:bldP spid="31" grpId="0"/>
      <p:bldP spid="32" grpId="0"/>
      <p:bldP spid="34" grpId="0"/>
      <p:bldP spid="35" grpId="0"/>
      <p:bldP spid="49" grpId="0"/>
      <p:bldP spid="50" grpId="0"/>
      <p:bldP spid="51" grpId="0"/>
    </p:bldLst>
  </p:timing>
</p:sld>
</file>

<file path=ppt/theme/theme1.xml><?xml version="1.0" encoding="utf-8"?>
<a:theme xmlns:a="http://schemas.openxmlformats.org/drawingml/2006/main" name="F029TGp">
  <a:themeElements>
    <a:clrScheme name="021TGp_bizmedical_light 3">
      <a:dk1>
        <a:srgbClr val="000066"/>
      </a:dk1>
      <a:lt1>
        <a:srgbClr val="FFFFFF"/>
      </a:lt1>
      <a:dk2>
        <a:srgbClr val="58A252"/>
      </a:dk2>
      <a:lt2>
        <a:srgbClr val="B2B2B2"/>
      </a:lt2>
      <a:accent1>
        <a:srgbClr val="9999FF"/>
      </a:accent1>
      <a:accent2>
        <a:srgbClr val="2C95A0"/>
      </a:accent2>
      <a:accent3>
        <a:srgbClr val="FFFFFF"/>
      </a:accent3>
      <a:accent4>
        <a:srgbClr val="000056"/>
      </a:accent4>
      <a:accent5>
        <a:srgbClr val="CACAFF"/>
      </a:accent5>
      <a:accent6>
        <a:srgbClr val="278791"/>
      </a:accent6>
      <a:hlink>
        <a:srgbClr val="5A7CC0"/>
      </a:hlink>
      <a:folHlink>
        <a:srgbClr val="872ECA"/>
      </a:folHlink>
    </a:clrScheme>
    <a:fontScheme name="021TGp_bizmedical_light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021TGp_bizmedical_light 1">
        <a:dk1>
          <a:srgbClr val="000066"/>
        </a:dk1>
        <a:lt1>
          <a:srgbClr val="FFFFFF"/>
        </a:lt1>
        <a:dk2>
          <a:srgbClr val="58A252"/>
        </a:dk2>
        <a:lt2>
          <a:srgbClr val="B2B2B2"/>
        </a:lt2>
        <a:accent1>
          <a:srgbClr val="33CCCC"/>
        </a:accent1>
        <a:accent2>
          <a:srgbClr val="0099CC"/>
        </a:accent2>
        <a:accent3>
          <a:srgbClr val="FFFFFF"/>
        </a:accent3>
        <a:accent4>
          <a:srgbClr val="000056"/>
        </a:accent4>
        <a:accent5>
          <a:srgbClr val="ADE2E2"/>
        </a:accent5>
        <a:accent6>
          <a:srgbClr val="008AB9"/>
        </a:accent6>
        <a:hlink>
          <a:srgbClr val="6A9EB0"/>
        </a:hlink>
        <a:folHlink>
          <a:srgbClr val="66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21TGp_bizmedical_light 2">
        <a:dk1>
          <a:srgbClr val="000066"/>
        </a:dk1>
        <a:lt1>
          <a:srgbClr val="FFFFFF"/>
        </a:lt1>
        <a:dk2>
          <a:srgbClr val="415CB3"/>
        </a:dk2>
        <a:lt2>
          <a:srgbClr val="B2B2B2"/>
        </a:lt2>
        <a:accent1>
          <a:srgbClr val="55AEEB"/>
        </a:accent1>
        <a:accent2>
          <a:srgbClr val="FF9933"/>
        </a:accent2>
        <a:accent3>
          <a:srgbClr val="FFFFFF"/>
        </a:accent3>
        <a:accent4>
          <a:srgbClr val="000056"/>
        </a:accent4>
        <a:accent5>
          <a:srgbClr val="B4D3F3"/>
        </a:accent5>
        <a:accent6>
          <a:srgbClr val="E78A2D"/>
        </a:accent6>
        <a:hlink>
          <a:srgbClr val="4D7AB5"/>
        </a:hlink>
        <a:folHlink>
          <a:srgbClr val="9964A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21TGp_bizmedical_light 3">
        <a:dk1>
          <a:srgbClr val="000066"/>
        </a:dk1>
        <a:lt1>
          <a:srgbClr val="FFFFFF"/>
        </a:lt1>
        <a:dk2>
          <a:srgbClr val="58A252"/>
        </a:dk2>
        <a:lt2>
          <a:srgbClr val="B2B2B2"/>
        </a:lt2>
        <a:accent1>
          <a:srgbClr val="9999FF"/>
        </a:accent1>
        <a:accent2>
          <a:srgbClr val="2C95A0"/>
        </a:accent2>
        <a:accent3>
          <a:srgbClr val="FFFFFF"/>
        </a:accent3>
        <a:accent4>
          <a:srgbClr val="000056"/>
        </a:accent4>
        <a:accent5>
          <a:srgbClr val="CACAFF"/>
        </a:accent5>
        <a:accent6>
          <a:srgbClr val="278791"/>
        </a:accent6>
        <a:hlink>
          <a:srgbClr val="5A7CC0"/>
        </a:hlink>
        <a:folHlink>
          <a:srgbClr val="872EC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F029TGp</Template>
  <TotalTime>793</TotalTime>
  <Words>947</Words>
  <Application>Microsoft Office PowerPoint</Application>
  <PresentationFormat>Presentación en pantalla (4:3)</PresentationFormat>
  <Paragraphs>226</Paragraphs>
  <Slides>16</Slides>
  <Notes>16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17" baseType="lpstr">
      <vt:lpstr>F029TGp</vt:lpstr>
      <vt:lpstr>Presentación de PowerPoint</vt:lpstr>
      <vt:lpstr>¿QUÉ SON LOS GP?</vt:lpstr>
      <vt:lpstr>¿QUÉ SON LOS GP?</vt:lpstr>
      <vt:lpstr>VENTAJAS DE ORGANIZAR  LA IGLESIA EN GP</vt:lpstr>
      <vt:lpstr>VENTAJAS DE ORGANIZAR  LA IGLESIA EN GP</vt:lpstr>
      <vt:lpstr>¿POR QUÉ ORGANIZAR GP’s  EN LA IGLESIA?</vt:lpstr>
      <vt:lpstr>¿POR QUÉ ORGANIZAR GP’s  EN LA IGLESIA?</vt:lpstr>
      <vt:lpstr>¿CUÁLES SON LOS OBJETIVOS  DE EL GP?</vt:lpstr>
      <vt:lpstr>EL MENÚ DE LOS GP</vt:lpstr>
      <vt:lpstr>REUNIÓN SEMANAL DE LOS LÍDERES</vt:lpstr>
      <vt:lpstr>DEBERES DE LOS DIRIGENTES</vt:lpstr>
      <vt:lpstr>DEBERES DE LOS DIRIGENTES</vt:lpstr>
      <vt:lpstr>Presentación de PowerPoint</vt:lpstr>
      <vt:lpstr>LOS DÚOS MISIONEROS</vt:lpstr>
      <vt:lpstr>Presentación de PowerPoint</vt:lpstr>
      <vt:lpstr>Presentación de PowerPoint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ABC de las PC</dc:title>
  <dc:creator>Peter M. Simpson</dc:creator>
  <cp:lastModifiedBy>Diego</cp:lastModifiedBy>
  <cp:revision>118</cp:revision>
  <dcterms:created xsi:type="dcterms:W3CDTF">2009-05-21T21:02:20Z</dcterms:created>
  <dcterms:modified xsi:type="dcterms:W3CDTF">2013-08-06T16:05:35Z</dcterms:modified>
</cp:coreProperties>
</file>