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</p:sldIdLst>
  <p:sldSz cy="5143500" cx="9144000"/>
  <p:notesSz cx="6858000" cy="9144000"/>
  <p:embeddedFontLst>
    <p:embeddedFont>
      <p:font typeface="EB Garamond SemiBold"/>
      <p:regular r:id="rId25"/>
      <p:bold r:id="rId26"/>
      <p:italic r:id="rId27"/>
      <p:boldItalic r:id="rId28"/>
    </p:embeddedFont>
    <p:embeddedFont>
      <p:font typeface="EB Garamond"/>
      <p:regular r:id="rId29"/>
      <p:bold r:id="rId30"/>
      <p:italic r:id="rId31"/>
      <p:boldItalic r:id="rId3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EBGaramondSemiBold-bold.fntdata"/><Relationship Id="rId25" Type="http://schemas.openxmlformats.org/officeDocument/2006/relationships/font" Target="fonts/EBGaramondSemiBold-regular.fntdata"/><Relationship Id="rId28" Type="http://schemas.openxmlformats.org/officeDocument/2006/relationships/font" Target="fonts/EBGaramondSemiBold-boldItalic.fntdata"/><Relationship Id="rId27" Type="http://schemas.openxmlformats.org/officeDocument/2006/relationships/font" Target="fonts/EBGaramondSemiBold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EBGaramond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EBGaramond-italic.fntdata"/><Relationship Id="rId30" Type="http://schemas.openxmlformats.org/officeDocument/2006/relationships/font" Target="fonts/EBGaramond-bold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32" Type="http://schemas.openxmlformats.org/officeDocument/2006/relationships/font" Target="fonts/EBGaramond-bold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1dbb2a135bf_0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1dbb2a135bf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1dbb2a135bf_0_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1dbb2a135bf_0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1dbb2a135bf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1dbb2a135bf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1dbb2a135bf_0_1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1dbb2a135bf_0_1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1dbb2a135bf_0_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1dbb2a135bf_0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1dbb2a135bf_0_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1dbb2a135bf_0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1dbb2a135bf_0_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1dbb2a135bf_0_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1dbb2a135bf_0_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1dbb2a135bf_0_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1dbb2a135bf_0_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1dbb2a135bf_0_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1dbb2a135bf_0_1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1dbb2a135bf_0_1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1dbb2a135b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1dbb2a135b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1dbb2a135bf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1dbb2a135bf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1dbb2a135bf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1dbb2a135bf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3600"/>
              <a:t>Ilustración</a:t>
            </a:r>
            <a:r>
              <a:rPr lang="es" sz="3600"/>
              <a:t> “Problema de arraste”</a:t>
            </a:r>
            <a:endParaRPr sz="36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1dbb2a135bf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1dbb2a135bf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1dbb2a135bf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1dbb2a135bf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1dbb2a135bf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1dbb2a135bf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1dbb2a135bf_0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1dbb2a135bf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1dbb2a135bf_0_1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1dbb2a135bf_0_1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9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0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6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4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5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4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0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12412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rPr>
              <a:t>Semana del Hogar y el Matrimonio Cristiano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2"/>
          <p:cNvSpPr txBox="1"/>
          <p:nvPr>
            <p:ph type="title"/>
          </p:nvPr>
        </p:nvSpPr>
        <p:spPr>
          <a:xfrm>
            <a:off x="311700" y="1315900"/>
            <a:ext cx="8520600" cy="231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328930" marR="391795" rtl="0" algn="ctr">
              <a:lnSpc>
                <a:spcPct val="120833"/>
              </a:lnSpc>
              <a:spcBef>
                <a:spcPts val="5"/>
              </a:spcBef>
              <a:spcAft>
                <a:spcPts val="0"/>
              </a:spcAft>
              <a:buNone/>
            </a:pPr>
            <a:r>
              <a:rPr i="1" lang="es" sz="1800">
                <a:latin typeface="EB Garamond"/>
                <a:ea typeface="EB Garamond"/>
                <a:cs typeface="EB Garamond"/>
                <a:sym typeface="EB Garamond"/>
              </a:rPr>
              <a:t>“4 Escucha, Israel: El Señor nuestro Dios, El Señor es Uno solo.  5 Amarás al Señor tu Dios con todo tu corazón, con toda tu alma y con todo tu poder.  6 Y estas palabras que te mando hoy, estarán sobre tu corazón.  7 Las repetirás a tus hijos cuando estés en casa o cuando vayas por el camino, al acostarte y al levantarte.  8 Las atarás a tu mano por señal, y las pondrás entre tus ojos como una marca en la frente.  9 Las escribirás en los postes de tu casa, y en tus puertas.”</a:t>
            </a:r>
            <a:r>
              <a:rPr lang="es" sz="1800">
                <a:latin typeface="EB Garamond"/>
                <a:ea typeface="EB Garamond"/>
                <a:cs typeface="EB Garamond"/>
                <a:sym typeface="EB Garamond"/>
              </a:rPr>
              <a:t> Deuteronomio 6:4-9</a:t>
            </a:r>
            <a:endParaRPr sz="1800"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328930" marR="391795" rtl="0" algn="ctr">
              <a:lnSpc>
                <a:spcPct val="120833"/>
              </a:lnSpc>
              <a:spcBef>
                <a:spcPts val="5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latin typeface="EB Garamond"/>
              <a:ea typeface="EB Garamond"/>
              <a:cs typeface="EB Garamond"/>
              <a:sym typeface="EB Garamond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3"/>
          <p:cNvSpPr txBox="1"/>
          <p:nvPr>
            <p:ph type="title"/>
          </p:nvPr>
        </p:nvSpPr>
        <p:spPr>
          <a:xfrm>
            <a:off x="468900" y="1086075"/>
            <a:ext cx="8520600" cy="87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marR="391795" rtl="0" algn="l">
              <a:lnSpc>
                <a:spcPct val="120833"/>
              </a:lnSpc>
              <a:spcBef>
                <a:spcPts val="5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s" sz="2000">
                <a:latin typeface="EB Garamond"/>
                <a:ea typeface="EB Garamond"/>
                <a:cs typeface="EB Garamond"/>
                <a:sym typeface="EB Garamond"/>
              </a:rPr>
              <a:t>Puntos principales que son esenciales para ayudar a los padres en sus encuentros relacionales con sus hijos….</a:t>
            </a:r>
            <a:endParaRPr i="1" sz="2000"/>
          </a:p>
        </p:txBody>
      </p:sp>
      <p:sp>
        <p:nvSpPr>
          <p:cNvPr id="118" name="Google Shape;118;p23"/>
          <p:cNvSpPr txBox="1"/>
          <p:nvPr>
            <p:ph idx="1" type="body"/>
          </p:nvPr>
        </p:nvSpPr>
        <p:spPr>
          <a:xfrm>
            <a:off x="904350" y="1717475"/>
            <a:ext cx="5748000" cy="263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marR="391795" rtl="0" algn="l">
              <a:lnSpc>
                <a:spcPct val="120833"/>
              </a:lnSpc>
              <a:spcBef>
                <a:spcPts val="5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-342900" lvl="0" marL="457200" marR="391795" rtl="0" algn="l">
              <a:lnSpc>
                <a:spcPct val="120833"/>
              </a:lnSpc>
              <a:spcBef>
                <a:spcPts val="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EB Garamond"/>
              <a:buChar char="●"/>
            </a:pPr>
            <a:r>
              <a:rPr lang="es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Escuchar y oír a Dios.</a:t>
            </a:r>
            <a:endParaRPr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marR="391795" rtl="0" algn="l">
              <a:lnSpc>
                <a:spcPct val="120833"/>
              </a:lnSpc>
              <a:spcBef>
                <a:spcPts val="5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-342900" lvl="0" marL="457200" marR="391795" rtl="0" algn="l">
              <a:lnSpc>
                <a:spcPct val="120833"/>
              </a:lnSpc>
              <a:spcBef>
                <a:spcPts val="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EB Garamond"/>
              <a:buChar char="●"/>
            </a:pPr>
            <a:r>
              <a:rPr lang="es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Amar a Dios.</a:t>
            </a:r>
            <a:endParaRPr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457200" lvl="0" marL="2743200" marR="391795" rtl="0" algn="l">
              <a:lnSpc>
                <a:spcPct val="120833"/>
              </a:lnSpc>
              <a:spcBef>
                <a:spcPts val="5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-342900" lvl="0" marL="457200" marR="391795" rtl="0" algn="l">
              <a:lnSpc>
                <a:spcPct val="120833"/>
              </a:lnSpc>
              <a:spcBef>
                <a:spcPts val="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EB Garamond"/>
              <a:buChar char="●"/>
            </a:pPr>
            <a:r>
              <a:rPr lang="es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Enseñar a los niños.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20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4"/>
          <p:cNvSpPr txBox="1"/>
          <p:nvPr>
            <p:ph type="title"/>
          </p:nvPr>
        </p:nvSpPr>
        <p:spPr>
          <a:xfrm>
            <a:off x="311700" y="517600"/>
            <a:ext cx="8520600" cy="79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288925" marR="35242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4000"/>
              <a:buFont typeface="Arial"/>
              <a:buNone/>
            </a:pPr>
            <a:r>
              <a:rPr b="1" lang="es" sz="2500">
                <a:latin typeface="EB Garamond"/>
                <a:ea typeface="EB Garamond"/>
                <a:cs typeface="EB Garamond"/>
                <a:sym typeface="EB Garamond"/>
              </a:rPr>
              <a:t>ESCUCHANDO  Y  OYENDO  A  DIOS</a:t>
            </a:r>
            <a:endParaRPr b="1" sz="2500"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24"/>
          <p:cNvSpPr txBox="1"/>
          <p:nvPr>
            <p:ph idx="1" type="body"/>
          </p:nvPr>
        </p:nvSpPr>
        <p:spPr>
          <a:xfrm>
            <a:off x="1964150" y="1487725"/>
            <a:ext cx="5457600" cy="54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457200" lvl="0" marL="328930" marR="391795" rtl="0" algn="just">
              <a:lnSpc>
                <a:spcPct val="120833"/>
              </a:lnSpc>
              <a:spcBef>
                <a:spcPts val="225"/>
              </a:spcBef>
              <a:spcAft>
                <a:spcPts val="0"/>
              </a:spcAft>
              <a:buNone/>
            </a:pPr>
            <a:r>
              <a:rPr i="1" lang="es" sz="20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"Escucha, Israel".</a:t>
            </a:r>
            <a:r>
              <a:rPr lang="es" sz="20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 Versículo 4 </a:t>
            </a:r>
            <a:endParaRPr sz="20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457200" lvl="0" marL="328930" marR="391795" rtl="0" algn="just">
              <a:lnSpc>
                <a:spcPct val="120833"/>
              </a:lnSpc>
              <a:spcBef>
                <a:spcPts val="225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0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25" name="Google Shape;125;p24"/>
          <p:cNvSpPr txBox="1"/>
          <p:nvPr/>
        </p:nvSpPr>
        <p:spPr>
          <a:xfrm>
            <a:off x="1318350" y="2225488"/>
            <a:ext cx="7514100" cy="79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391795" rtl="0" algn="just">
              <a:lnSpc>
                <a:spcPct val="120833"/>
              </a:lnSpc>
              <a:spcBef>
                <a:spcPts val="225"/>
              </a:spcBef>
              <a:spcAft>
                <a:spcPts val="0"/>
              </a:spcAft>
              <a:buNone/>
            </a:pPr>
            <a:r>
              <a:rPr lang="es" sz="18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Al escuchar se provee dirección o instrucciones de cómo </a:t>
            </a:r>
            <a:r>
              <a:rPr i="1" lang="es" sz="18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ser</a:t>
            </a:r>
            <a:r>
              <a:rPr lang="es" sz="18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 o de cómo </a:t>
            </a:r>
            <a:r>
              <a:rPr i="1" lang="es" sz="18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actuar </a:t>
            </a:r>
            <a:r>
              <a:rPr lang="es" sz="18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ante tal o cual circunstancia o ante un determinado llamado.  </a:t>
            </a:r>
            <a:endParaRPr sz="1800"/>
          </a:p>
        </p:txBody>
      </p:sp>
      <p:sp>
        <p:nvSpPr>
          <p:cNvPr id="126" name="Google Shape;126;p24"/>
          <p:cNvSpPr txBox="1"/>
          <p:nvPr/>
        </p:nvSpPr>
        <p:spPr>
          <a:xfrm>
            <a:off x="1318350" y="3215550"/>
            <a:ext cx="6507300" cy="79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391795" rtl="0" algn="just">
              <a:lnSpc>
                <a:spcPct val="120833"/>
              </a:lnSpc>
              <a:spcBef>
                <a:spcPts val="225"/>
              </a:spcBef>
              <a:spcAft>
                <a:spcPts val="0"/>
              </a:spcAft>
              <a:buNone/>
            </a:pPr>
            <a:r>
              <a:rPr lang="es" sz="18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Nuestra respuesta al llamado a escuchar bien puede ser </a:t>
            </a:r>
            <a:r>
              <a:rPr b="1" lang="es" sz="18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espontánea</a:t>
            </a:r>
            <a:r>
              <a:rPr lang="es" sz="18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, o </a:t>
            </a:r>
            <a:r>
              <a:rPr b="1" lang="es" sz="18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selectiva,</a:t>
            </a:r>
            <a:r>
              <a:rPr lang="es" sz="18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 o </a:t>
            </a:r>
            <a:r>
              <a:rPr b="1" lang="es" sz="18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muy atenta</a:t>
            </a:r>
            <a:r>
              <a:rPr lang="es" sz="18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.  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5"/>
          <p:cNvSpPr txBox="1"/>
          <p:nvPr>
            <p:ph type="title"/>
          </p:nvPr>
        </p:nvSpPr>
        <p:spPr>
          <a:xfrm>
            <a:off x="311700" y="1122350"/>
            <a:ext cx="8520600" cy="135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328930" marR="391160" rtl="0" algn="just">
              <a:lnSpc>
                <a:spcPct val="120833"/>
              </a:lnSpc>
              <a:spcBef>
                <a:spcPts val="10"/>
              </a:spcBef>
              <a:spcAft>
                <a:spcPts val="0"/>
              </a:spcAft>
              <a:buNone/>
            </a:pPr>
            <a:r>
              <a:rPr lang="es" sz="1800">
                <a:latin typeface="EB Garamond"/>
                <a:ea typeface="EB Garamond"/>
                <a:cs typeface="EB Garamond"/>
                <a:sym typeface="EB Garamond"/>
              </a:rPr>
              <a:t>Moisés, el siervo de Dios, llamó a Israel a </a:t>
            </a:r>
            <a:r>
              <a:rPr i="1" lang="es" sz="1800">
                <a:latin typeface="EB Garamond"/>
                <a:ea typeface="EB Garamond"/>
                <a:cs typeface="EB Garamond"/>
                <a:sym typeface="EB Garamond"/>
              </a:rPr>
              <a:t>oír,</a:t>
            </a:r>
            <a:r>
              <a:rPr lang="es" sz="1800">
                <a:latin typeface="EB Garamond"/>
                <a:ea typeface="EB Garamond"/>
                <a:cs typeface="EB Garamond"/>
                <a:sym typeface="EB Garamond"/>
              </a:rPr>
              <a:t> a escuchar físicamente, y a espiritualmente observar lo que se estaba comunicando, con la intención de actuar en obediencia con respecto a lo que iba a oír. </a:t>
            </a:r>
            <a:endParaRPr sz="18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32" name="Google Shape;132;p25"/>
          <p:cNvSpPr txBox="1"/>
          <p:nvPr>
            <p:ph idx="1" type="body"/>
          </p:nvPr>
        </p:nvSpPr>
        <p:spPr>
          <a:xfrm>
            <a:off x="529425" y="2571750"/>
            <a:ext cx="8520600" cy="159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marR="391160" rtl="0" algn="just">
              <a:lnSpc>
                <a:spcPct val="120833"/>
              </a:lnSpc>
              <a:spcBef>
                <a:spcPts val="10"/>
              </a:spcBef>
              <a:spcAft>
                <a:spcPts val="0"/>
              </a:spcAft>
              <a:buNone/>
            </a:pPr>
            <a:r>
              <a:rPr lang="es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rPr>
              <a:t>Como al antiguo Israel, la llamada nos llega a nosotros hoy al leer la Palabra de Dios y al tener comunión con Él por medio de la oración.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6"/>
          <p:cNvSpPr txBox="1"/>
          <p:nvPr>
            <p:ph idx="1" type="body"/>
          </p:nvPr>
        </p:nvSpPr>
        <p:spPr>
          <a:xfrm>
            <a:off x="311700" y="1152475"/>
            <a:ext cx="8520600" cy="141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marR="391160" rtl="0" algn="just">
              <a:lnSpc>
                <a:spcPct val="120833"/>
              </a:lnSpc>
              <a:spcBef>
                <a:spcPts val="1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A través de los escritos inspirados, se nos recuerda que "Tenemos que oír (a Dios) hablándonos individualmente a nuestros corazones. </a:t>
            </a:r>
            <a:endParaRPr/>
          </a:p>
        </p:txBody>
      </p:sp>
      <p:sp>
        <p:nvSpPr>
          <p:cNvPr id="138" name="Google Shape;138;p26"/>
          <p:cNvSpPr txBox="1"/>
          <p:nvPr/>
        </p:nvSpPr>
        <p:spPr>
          <a:xfrm>
            <a:off x="2116675" y="2443250"/>
            <a:ext cx="4608300" cy="79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328930" marR="391160" rtl="0" algn="ctr">
              <a:lnSpc>
                <a:spcPct val="120833"/>
              </a:lnSpc>
              <a:spcBef>
                <a:spcPts val="10"/>
              </a:spcBef>
              <a:spcAft>
                <a:spcPts val="0"/>
              </a:spcAft>
              <a:buNone/>
            </a:pPr>
            <a:r>
              <a:rPr i="1" lang="es" sz="18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Estad quietos, y conoced que YO soy Dios' (</a:t>
            </a:r>
            <a:r>
              <a:rPr lang="es" sz="18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Salmo 46:10).</a:t>
            </a:r>
            <a:endParaRPr sz="18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7"/>
          <p:cNvSpPr txBox="1"/>
          <p:nvPr>
            <p:ph type="title"/>
          </p:nvPr>
        </p:nvSpPr>
        <p:spPr>
          <a:xfrm>
            <a:off x="311700" y="5780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365760" marR="35242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" sz="2500">
                <a:latin typeface="EB Garamond"/>
                <a:ea typeface="EB Garamond"/>
                <a:cs typeface="EB Garamond"/>
                <a:sym typeface="EB Garamond"/>
              </a:rPr>
              <a:t>AMANDO  A  DIOS</a:t>
            </a:r>
            <a:endParaRPr b="1" sz="2500"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/>
          </a:p>
        </p:txBody>
      </p:sp>
      <p:sp>
        <p:nvSpPr>
          <p:cNvPr id="144" name="Google Shape;144;p27"/>
          <p:cNvSpPr txBox="1"/>
          <p:nvPr>
            <p:ph idx="1" type="body"/>
          </p:nvPr>
        </p:nvSpPr>
        <p:spPr>
          <a:xfrm>
            <a:off x="475975" y="1566750"/>
            <a:ext cx="8520600" cy="249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9250" lvl="0" marL="457200" marR="352425" rtl="0" algn="just">
              <a:lnSpc>
                <a:spcPct val="120833"/>
              </a:lnSpc>
              <a:spcBef>
                <a:spcPts val="225"/>
              </a:spcBef>
              <a:spcAft>
                <a:spcPts val="0"/>
              </a:spcAft>
              <a:buClr>
                <a:schemeClr val="dk1"/>
              </a:buClr>
              <a:buSzPts val="1900"/>
              <a:buFont typeface="EB Garamond"/>
              <a:buChar char="●"/>
            </a:pPr>
            <a:r>
              <a:rPr lang="es" sz="19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Denota actos de devoción y de obediencia, que a su vez son informados y motivados por nuestras capacidades mentales y emocionales. </a:t>
            </a:r>
            <a:endParaRPr sz="19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-349250" lvl="0" marL="457200" marR="352425" rtl="0" algn="just">
              <a:lnSpc>
                <a:spcPct val="1208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EB Garamond"/>
              <a:buChar char="●"/>
            </a:pPr>
            <a:r>
              <a:rPr lang="es" sz="19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Conlleva tener una intimidad con Él, tenerle afecto y desear estar con Él.</a:t>
            </a:r>
            <a:endParaRPr sz="19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-349250" lvl="0" marL="457200" marR="352425" rtl="0" algn="just">
              <a:lnSpc>
                <a:spcPct val="1208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EB Garamond"/>
              <a:buChar char="●"/>
            </a:pPr>
            <a:r>
              <a:rPr lang="es" sz="19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Es un llamado a deleitarnos en Él.  </a:t>
            </a:r>
            <a:endParaRPr sz="19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-349250" lvl="0" marL="457200" marR="352425" rtl="0" algn="just">
              <a:lnSpc>
                <a:spcPct val="1208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EB Garamond"/>
              <a:buChar char="●"/>
            </a:pPr>
            <a:r>
              <a:rPr lang="es" sz="19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Implica una inclinación devota de la mente y una ternura afectuosa hacia Él; </a:t>
            </a:r>
            <a:endParaRPr sz="19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457200" marR="352425" rtl="0" algn="just">
              <a:lnSpc>
                <a:spcPct val="120833"/>
              </a:lnSpc>
              <a:spcBef>
                <a:spcPts val="225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8"/>
          <p:cNvSpPr txBox="1"/>
          <p:nvPr>
            <p:ph idx="1" type="body"/>
          </p:nvPr>
        </p:nvSpPr>
        <p:spPr>
          <a:xfrm>
            <a:off x="456850" y="1079700"/>
            <a:ext cx="8520600" cy="261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9250" lvl="0" marL="457200" marR="352425" rtl="0" algn="just">
              <a:lnSpc>
                <a:spcPct val="120833"/>
              </a:lnSpc>
              <a:spcBef>
                <a:spcPts val="225"/>
              </a:spcBef>
              <a:spcAft>
                <a:spcPts val="0"/>
              </a:spcAft>
              <a:buClr>
                <a:schemeClr val="dk1"/>
              </a:buClr>
              <a:buSzPts val="1900"/>
              <a:buFont typeface="EB Garamond"/>
              <a:buChar char="●"/>
            </a:pPr>
            <a:r>
              <a:rPr lang="es" sz="19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Involucra un fuerte apego emocional hacia Él y un deseo de vivir intencionalmente en Su presencia.  </a:t>
            </a:r>
            <a:endParaRPr sz="19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-349250" lvl="0" marL="457200" marR="352425" rtl="0" algn="just">
              <a:lnSpc>
                <a:spcPct val="1208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EB Garamond"/>
              <a:buChar char="●"/>
            </a:pPr>
            <a:r>
              <a:rPr lang="es" sz="19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Significa que Él llega a ser el Único Objetivo de nuestra lealtad y adoración.</a:t>
            </a:r>
            <a:endParaRPr sz="19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-349250" lvl="0" marL="457200" marR="352425" rtl="0" algn="just">
              <a:lnSpc>
                <a:spcPct val="1208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EB Garamond"/>
              <a:buChar char="●"/>
            </a:pPr>
            <a:r>
              <a:rPr lang="es" sz="19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Nos encamina a alejarnos de dos extremos: de la confesión inocua memorizada y de rutina de amor hacia Dios sin gran fervor y sin pasión, y entusiasmo sin compromiso de obediencia. </a:t>
            </a:r>
            <a:endParaRPr sz="1900"/>
          </a:p>
        </p:txBody>
      </p:sp>
      <p:sp>
        <p:nvSpPr>
          <p:cNvPr id="150" name="Google Shape;150;p28"/>
          <p:cNvSpPr txBox="1"/>
          <p:nvPr/>
        </p:nvSpPr>
        <p:spPr>
          <a:xfrm>
            <a:off x="1468150" y="3540975"/>
            <a:ext cx="5769600" cy="79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368300" marR="352425" rtl="0" algn="ctr">
              <a:lnSpc>
                <a:spcPct val="120833"/>
              </a:lnSpc>
              <a:spcBef>
                <a:spcPts val="225"/>
              </a:spcBef>
              <a:spcAft>
                <a:spcPts val="0"/>
              </a:spcAft>
              <a:buNone/>
            </a:pPr>
            <a:r>
              <a:rPr i="1" lang="es" sz="18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Lo que los padres hagan o practiquen se convierte en ayudas visuales para los niños</a:t>
            </a:r>
            <a:endParaRPr i="1" sz="18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9"/>
          <p:cNvSpPr txBox="1"/>
          <p:nvPr>
            <p:ph type="title"/>
          </p:nvPr>
        </p:nvSpPr>
        <p:spPr>
          <a:xfrm>
            <a:off x="311700" y="445025"/>
            <a:ext cx="8520600" cy="94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365760" marR="35242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" sz="2500">
                <a:latin typeface="EB Garamond"/>
                <a:ea typeface="EB Garamond"/>
                <a:cs typeface="EB Garamond"/>
                <a:sym typeface="EB Garamond"/>
              </a:rPr>
              <a:t>ENSEÑANDO  A  SUS  HIJOS</a:t>
            </a:r>
            <a:endParaRPr b="1" sz="2500"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/>
          </a:p>
        </p:txBody>
      </p:sp>
      <p:sp>
        <p:nvSpPr>
          <p:cNvPr id="156" name="Google Shape;156;p29"/>
          <p:cNvSpPr txBox="1"/>
          <p:nvPr>
            <p:ph idx="1" type="body"/>
          </p:nvPr>
        </p:nvSpPr>
        <p:spPr>
          <a:xfrm>
            <a:off x="1424475" y="2394850"/>
            <a:ext cx="6885000" cy="79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marR="351790" rtl="0" algn="just">
              <a:lnSpc>
                <a:spcPct val="120833"/>
              </a:lnSpc>
              <a:spcBef>
                <a:spcPts val="225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El 'guardar en el corazón' significa valorar y atesorar intencionalmente.  </a:t>
            </a:r>
            <a:endParaRPr/>
          </a:p>
        </p:txBody>
      </p:sp>
      <p:sp>
        <p:nvSpPr>
          <p:cNvPr id="157" name="Google Shape;157;p29"/>
          <p:cNvSpPr txBox="1"/>
          <p:nvPr/>
        </p:nvSpPr>
        <p:spPr>
          <a:xfrm>
            <a:off x="1812225" y="1390925"/>
            <a:ext cx="5394900" cy="79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351790" rtl="0" algn="ctr">
              <a:lnSpc>
                <a:spcPct val="120833"/>
              </a:lnSpc>
              <a:spcBef>
                <a:spcPts val="225"/>
              </a:spcBef>
              <a:spcAft>
                <a:spcPts val="0"/>
              </a:spcAft>
              <a:buNone/>
            </a:pPr>
            <a:r>
              <a:rPr b="1" i="1" lang="es" sz="18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P</a:t>
            </a:r>
            <a:r>
              <a:rPr b="1" i="1" lang="es" sz="18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erpetuar en sus hijos las relaciones de pacto que ellos tienen con Dios.</a:t>
            </a:r>
            <a:r>
              <a:rPr lang="es" sz="18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 </a:t>
            </a:r>
            <a:endParaRPr sz="1800"/>
          </a:p>
        </p:txBody>
      </p:sp>
      <p:sp>
        <p:nvSpPr>
          <p:cNvPr id="158" name="Google Shape;158;p29"/>
          <p:cNvSpPr txBox="1"/>
          <p:nvPr/>
        </p:nvSpPr>
        <p:spPr>
          <a:xfrm>
            <a:off x="666450" y="3071250"/>
            <a:ext cx="7811100" cy="11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368300" marR="351790" rtl="0" algn="just">
              <a:lnSpc>
                <a:spcPct val="120833"/>
              </a:lnSpc>
              <a:spcBef>
                <a:spcPts val="225"/>
              </a:spcBef>
              <a:spcAft>
                <a:spcPts val="0"/>
              </a:spcAft>
              <a:buNone/>
            </a:pPr>
            <a:r>
              <a:rPr lang="es" sz="18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A través de sus respuestas personales al llamado de oír a Dios y de amarlo supremamente, ahora se convertían en ayudas visuales a través de las cuales los niños interpretaban las enseñanzas impartidas.</a:t>
            </a:r>
            <a:endParaRPr sz="18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30"/>
          <p:cNvSpPr txBox="1"/>
          <p:nvPr>
            <p:ph type="title"/>
          </p:nvPr>
        </p:nvSpPr>
        <p:spPr>
          <a:xfrm>
            <a:off x="432600" y="977175"/>
            <a:ext cx="8399700" cy="99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marR="351790" rtl="0" algn="just">
              <a:lnSpc>
                <a:spcPct val="120833"/>
              </a:lnSpc>
              <a:spcBef>
                <a:spcPts val="225"/>
              </a:spcBef>
              <a:spcAft>
                <a:spcPts val="0"/>
              </a:spcAft>
              <a:buNone/>
            </a:pPr>
            <a:r>
              <a:rPr lang="es" sz="1800">
                <a:latin typeface="EB Garamond"/>
                <a:ea typeface="EB Garamond"/>
                <a:cs typeface="EB Garamond"/>
                <a:sym typeface="EB Garamond"/>
              </a:rPr>
              <a:t>Por medio de las enseñanzas que ellos imparten, los padres pasan a sus hijos el legado de sus experiencias de la fidelidad de Dios, y de las experiencias de su devoción a Él.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30"/>
          <p:cNvSpPr txBox="1"/>
          <p:nvPr>
            <p:ph idx="1" type="body"/>
          </p:nvPr>
        </p:nvSpPr>
        <p:spPr>
          <a:xfrm>
            <a:off x="202800" y="2019900"/>
            <a:ext cx="8520600" cy="140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328930" marR="391795" rtl="0" algn="just">
              <a:lnSpc>
                <a:spcPct val="120833"/>
              </a:lnSpc>
              <a:spcBef>
                <a:spcPts val="15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Las instrucciones de enseñar a nuestros hijos por medio de varios métodos, y en varios lugares y contextos indica que Dios ha de ser honrado y exaltado en casa esfera de nuestras vidas. </a:t>
            </a:r>
            <a:endParaRPr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30"/>
          <p:cNvSpPr txBox="1"/>
          <p:nvPr/>
        </p:nvSpPr>
        <p:spPr>
          <a:xfrm>
            <a:off x="1923150" y="3376225"/>
            <a:ext cx="5079900" cy="79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391795" rtl="0" algn="ctr">
              <a:lnSpc>
                <a:spcPct val="120833"/>
              </a:lnSpc>
              <a:spcBef>
                <a:spcPts val="15"/>
              </a:spcBef>
              <a:spcAft>
                <a:spcPts val="0"/>
              </a:spcAft>
              <a:buNone/>
            </a:pPr>
            <a:r>
              <a:rPr i="1" lang="es" sz="18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Dios desea estar activo, y ser reconocido en todos los aspectos y en todas las áreas de nuestras vidas.</a:t>
            </a:r>
            <a:endParaRPr i="1" sz="18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31"/>
          <p:cNvSpPr txBox="1"/>
          <p:nvPr>
            <p:ph type="title"/>
          </p:nvPr>
        </p:nvSpPr>
        <p:spPr>
          <a:xfrm>
            <a:off x="1908300" y="2102075"/>
            <a:ext cx="37401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marR="391795" rtl="0" algn="just">
              <a:lnSpc>
                <a:spcPct val="120833"/>
              </a:lnSpc>
              <a:spcBef>
                <a:spcPts val="225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s" sz="1800">
                <a:latin typeface="EB Garamond"/>
                <a:ea typeface="EB Garamond"/>
                <a:cs typeface="EB Garamond"/>
                <a:sym typeface="EB Garamond"/>
              </a:rPr>
              <a:t>C</a:t>
            </a:r>
            <a:r>
              <a:rPr i="1" lang="es" sz="1800">
                <a:latin typeface="EB Garamond"/>
                <a:ea typeface="EB Garamond"/>
                <a:cs typeface="EB Garamond"/>
                <a:sym typeface="EB Garamond"/>
              </a:rPr>
              <a:t>omo iglesia…</a:t>
            </a:r>
            <a:endParaRPr i="1" sz="1800"/>
          </a:p>
        </p:txBody>
      </p:sp>
      <p:sp>
        <p:nvSpPr>
          <p:cNvPr id="171" name="Google Shape;171;p31"/>
          <p:cNvSpPr txBox="1"/>
          <p:nvPr>
            <p:ph idx="1" type="body"/>
          </p:nvPr>
        </p:nvSpPr>
        <p:spPr>
          <a:xfrm>
            <a:off x="481025" y="835475"/>
            <a:ext cx="8520600" cy="126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marR="391795" rtl="0" algn="just">
              <a:lnSpc>
                <a:spcPct val="120833"/>
              </a:lnSpc>
              <a:spcBef>
                <a:spcPts val="225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La estabilidad entre estas relaciones aumenta a través de </a:t>
            </a:r>
            <a:r>
              <a:rPr lang="es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encuentros</a:t>
            </a:r>
            <a:r>
              <a:rPr lang="es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 mutuos en el proceso de comunicación entre los padres y los hijos; y la respuesta de los padres a 'escuchar' y a 'amar' a Dios supremamente, sobre todas las cosas. </a:t>
            </a:r>
            <a:endParaRPr/>
          </a:p>
        </p:txBody>
      </p:sp>
      <p:sp>
        <p:nvSpPr>
          <p:cNvPr id="172" name="Google Shape;172;p31"/>
          <p:cNvSpPr txBox="1"/>
          <p:nvPr/>
        </p:nvSpPr>
        <p:spPr>
          <a:xfrm>
            <a:off x="749875" y="2740800"/>
            <a:ext cx="7269300" cy="79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391795" rtl="0" algn="just">
              <a:lnSpc>
                <a:spcPct val="120833"/>
              </a:lnSpc>
              <a:spcBef>
                <a:spcPts val="225"/>
              </a:spcBef>
              <a:spcAft>
                <a:spcPts val="0"/>
              </a:spcAft>
              <a:buNone/>
            </a:pPr>
            <a:r>
              <a:rPr lang="es" sz="18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Podemos n</a:t>
            </a:r>
            <a:r>
              <a:rPr lang="es" sz="18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utrir a los padres, así empoderándoles para que nutran a sus hijos espiritual y emocionalmente, y por medio de nuestro ministerio a los niños.</a:t>
            </a:r>
            <a:endParaRPr sz="18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/>
          <p:nvPr>
            <p:ph type="title"/>
          </p:nvPr>
        </p:nvSpPr>
        <p:spPr>
          <a:xfrm>
            <a:off x="311700" y="1197425"/>
            <a:ext cx="8520600" cy="137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352425" rtl="0" algn="ctr">
              <a:lnSpc>
                <a:spcPct val="80833"/>
              </a:lnSpc>
              <a:spcBef>
                <a:spcPts val="995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" sz="3400">
                <a:latin typeface="EB Garamond"/>
                <a:ea typeface="EB Garamond"/>
                <a:cs typeface="EB Garamond"/>
                <a:sym typeface="EB Garamond"/>
              </a:rPr>
              <a:t>DE TODO CORAZÓN PARA TODA LA VIDA</a:t>
            </a:r>
            <a:endParaRPr b="1" sz="3400"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60" name="Google Shape;60;p14"/>
          <p:cNvSpPr txBox="1"/>
          <p:nvPr>
            <p:ph idx="1" type="body"/>
          </p:nvPr>
        </p:nvSpPr>
        <p:spPr>
          <a:xfrm>
            <a:off x="190750" y="2918375"/>
            <a:ext cx="3873300" cy="228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349885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300">
                <a:solidFill>
                  <a:schemeClr val="dk1"/>
                </a:solidFill>
                <a:latin typeface="EB Garamond SemiBold"/>
                <a:ea typeface="EB Garamond SemiBold"/>
                <a:cs typeface="EB Garamond SemiBold"/>
                <a:sym typeface="EB Garamond SemiBold"/>
              </a:rPr>
              <a:t>Por Jasmine Fraser, PhD.</a:t>
            </a:r>
            <a:endParaRPr sz="1300">
              <a:solidFill>
                <a:schemeClr val="dk1"/>
              </a:solidFill>
              <a:latin typeface="EB Garamond SemiBold"/>
              <a:ea typeface="EB Garamond SemiBold"/>
              <a:cs typeface="EB Garamond SemiBold"/>
              <a:sym typeface="EB Garamond SemiBold"/>
            </a:endParaRPr>
          </a:p>
          <a:p>
            <a:pPr indent="0" lvl="0" marL="0" marR="349885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300">
              <a:solidFill>
                <a:schemeClr val="dk1"/>
              </a:solidFill>
              <a:latin typeface="EB Garamond SemiBold"/>
              <a:ea typeface="EB Garamond SemiBold"/>
              <a:cs typeface="EB Garamond SemiBold"/>
              <a:sym typeface="EB Garamond SemiBold"/>
            </a:endParaRPr>
          </a:p>
          <a:p>
            <a:pPr indent="0" lvl="0" marL="0" marR="349885" rtl="0" algn="just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300">
                <a:solidFill>
                  <a:schemeClr val="dk1"/>
                </a:solidFill>
                <a:latin typeface="EB Garamond SemiBold"/>
                <a:ea typeface="EB Garamond SemiBold"/>
                <a:cs typeface="EB Garamond SemiBold"/>
                <a:sym typeface="EB Garamond SemiBold"/>
              </a:rPr>
              <a:t>Es Profesora Asistente de Discipulado en Lifespan Education y es Directora del Discipleship &amp; Lifespan Education Program </a:t>
            </a:r>
            <a:r>
              <a:rPr i="1" lang="es" sz="1300">
                <a:solidFill>
                  <a:schemeClr val="dk1"/>
                </a:solidFill>
                <a:latin typeface="EB Garamond SemiBold"/>
                <a:ea typeface="EB Garamond SemiBold"/>
                <a:cs typeface="EB Garamond SemiBold"/>
                <a:sym typeface="EB Garamond SemiBold"/>
              </a:rPr>
              <a:t>[Programa de Discipulado y Educación de por vida] </a:t>
            </a:r>
            <a:r>
              <a:rPr lang="es" sz="1300">
                <a:solidFill>
                  <a:schemeClr val="dk1"/>
                </a:solidFill>
                <a:latin typeface="EB Garamond SemiBold"/>
                <a:ea typeface="EB Garamond SemiBold"/>
                <a:cs typeface="EB Garamond SemiBold"/>
                <a:sym typeface="EB Garamond SemiBold"/>
              </a:rPr>
              <a:t>en Andrews University en Berrien Springs, Michigan, USA.</a:t>
            </a:r>
            <a:endParaRPr sz="1300">
              <a:solidFill>
                <a:schemeClr val="dk1"/>
              </a:solidFill>
              <a:latin typeface="EB Garamond SemiBold"/>
              <a:ea typeface="EB Garamond SemiBold"/>
              <a:cs typeface="EB Garamond SemiBold"/>
              <a:sym typeface="EB Garamond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 txBox="1"/>
          <p:nvPr>
            <p:ph type="title"/>
          </p:nvPr>
        </p:nvSpPr>
        <p:spPr>
          <a:xfrm>
            <a:off x="0" y="1150150"/>
            <a:ext cx="8520600" cy="351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365760" marR="352425" rtl="0" algn="ctr">
              <a:spcBef>
                <a:spcPts val="465"/>
              </a:spcBef>
              <a:spcAft>
                <a:spcPts val="0"/>
              </a:spcAft>
              <a:buNone/>
            </a:pPr>
            <a:r>
              <a:rPr b="1" lang="es" sz="5400">
                <a:latin typeface="EB Garamond"/>
                <a:ea typeface="EB Garamond"/>
                <a:cs typeface="EB Garamond"/>
                <a:sym typeface="EB Garamond"/>
              </a:rPr>
              <a:t>TEXTOS DE ESTUDIO</a:t>
            </a:r>
            <a:endParaRPr b="1" sz="5400"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365760" marR="352425" rtl="0" algn="ctr">
              <a:spcBef>
                <a:spcPts val="465"/>
              </a:spcBef>
              <a:spcAft>
                <a:spcPts val="0"/>
              </a:spcAft>
              <a:buNone/>
            </a:pPr>
            <a:r>
              <a:t/>
            </a:r>
            <a:endParaRPr b="1" sz="5400"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825500" marR="809625" rtl="0" algn="ctr">
              <a:lnSpc>
                <a:spcPct val="120833"/>
              </a:lnSpc>
              <a:spcBef>
                <a:spcPts val="225"/>
              </a:spcBef>
              <a:spcAft>
                <a:spcPts val="0"/>
              </a:spcAft>
              <a:buNone/>
            </a:pPr>
            <a:r>
              <a:rPr lang="es" sz="2600">
                <a:latin typeface="EB Garamond"/>
                <a:ea typeface="EB Garamond"/>
                <a:cs typeface="EB Garamond"/>
                <a:sym typeface="EB Garamond"/>
              </a:rPr>
              <a:t>Efesios 6:1-4:  Deuteronomio 6:4-9</a:t>
            </a:r>
            <a:endParaRPr sz="2600"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365760" marR="352425" rtl="0" algn="ctr">
              <a:spcBef>
                <a:spcPts val="465"/>
              </a:spcBef>
              <a:spcAft>
                <a:spcPts val="0"/>
              </a:spcAft>
              <a:buNone/>
            </a:pPr>
            <a:r>
              <a:t/>
            </a:r>
            <a:endParaRPr b="1" sz="5400"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365760" marR="352425" rtl="0" algn="ctr">
              <a:spcBef>
                <a:spcPts val="465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t/>
            </a:r>
            <a:endParaRPr b="1" sz="5400">
              <a:latin typeface="EB Garamond"/>
              <a:ea typeface="EB Garamond"/>
              <a:cs typeface="EB Garamond"/>
              <a:sym typeface="EB Garamond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365760" marR="35242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" sz="2500">
                <a:latin typeface="EB Garamond"/>
                <a:ea typeface="EB Garamond"/>
                <a:cs typeface="EB Garamond"/>
                <a:sym typeface="EB Garamond"/>
              </a:rPr>
              <a:t>INTRODUCCIÓN</a:t>
            </a:r>
            <a:endParaRPr sz="2500"/>
          </a:p>
        </p:txBody>
      </p:sp>
      <p:sp>
        <p:nvSpPr>
          <p:cNvPr id="71" name="Google Shape;71;p16"/>
          <p:cNvSpPr txBox="1"/>
          <p:nvPr>
            <p:ph idx="1" type="body"/>
          </p:nvPr>
        </p:nvSpPr>
        <p:spPr>
          <a:xfrm>
            <a:off x="662400" y="1584475"/>
            <a:ext cx="7610700" cy="106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365760" marR="352425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>
                <a:solidFill>
                  <a:srgbClr val="101010"/>
                </a:solidFill>
                <a:latin typeface="EB Garamond"/>
                <a:ea typeface="EB Garamond"/>
                <a:cs typeface="EB Garamond"/>
                <a:sym typeface="EB Garamond"/>
              </a:rPr>
              <a:t>Un joven con un problema de arrastre…</a:t>
            </a:r>
            <a:endParaRPr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72" name="Google Shape;72;p16"/>
          <p:cNvSpPr txBox="1"/>
          <p:nvPr/>
        </p:nvSpPr>
        <p:spPr>
          <a:xfrm>
            <a:off x="870900" y="2358575"/>
            <a:ext cx="74022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328930" marR="391795" rtl="0" algn="ctr">
              <a:lnSpc>
                <a:spcPct val="120833"/>
              </a:lnSpc>
              <a:spcBef>
                <a:spcPts val="5"/>
              </a:spcBef>
              <a:spcAft>
                <a:spcPts val="0"/>
              </a:spcAft>
              <a:buNone/>
            </a:pPr>
            <a:r>
              <a:rPr lang="es" sz="2000">
                <a:solidFill>
                  <a:srgbClr val="101010"/>
                </a:solidFill>
                <a:latin typeface="EB Garamond"/>
                <a:ea typeface="EB Garamond"/>
                <a:cs typeface="EB Garamond"/>
                <a:sym typeface="EB Garamond"/>
              </a:rPr>
              <a:t>L</a:t>
            </a:r>
            <a:r>
              <a:rPr lang="es" sz="2000">
                <a:solidFill>
                  <a:srgbClr val="101010"/>
                </a:solidFill>
                <a:latin typeface="EB Garamond"/>
                <a:ea typeface="EB Garamond"/>
                <a:cs typeface="EB Garamond"/>
                <a:sym typeface="EB Garamond"/>
              </a:rPr>
              <a:t>a responsabilidad de criar a los hijos </a:t>
            </a:r>
            <a:r>
              <a:rPr i="1" lang="es" sz="2000">
                <a:solidFill>
                  <a:srgbClr val="101010"/>
                </a:solidFill>
                <a:latin typeface="EB Garamond"/>
                <a:ea typeface="EB Garamond"/>
                <a:cs typeface="EB Garamond"/>
                <a:sym typeface="EB Garamond"/>
              </a:rPr>
              <a:t>"en disciplina y amonestación del Señor" </a:t>
            </a:r>
            <a:r>
              <a:rPr lang="es" sz="2000">
                <a:solidFill>
                  <a:srgbClr val="101010"/>
                </a:solidFill>
                <a:latin typeface="EB Garamond"/>
                <a:ea typeface="EB Garamond"/>
                <a:cs typeface="EB Garamond"/>
                <a:sym typeface="EB Garamond"/>
              </a:rPr>
              <a:t>Efesios 6:4,</a:t>
            </a:r>
            <a:r>
              <a:rPr lang="es" sz="2000">
                <a:solidFill>
                  <a:srgbClr val="101010"/>
                </a:solidFill>
                <a:latin typeface="EB Garamond"/>
                <a:ea typeface="EB Garamond"/>
                <a:cs typeface="EB Garamond"/>
                <a:sym typeface="EB Garamond"/>
              </a:rPr>
              <a:t> se va haciendo cada vez más desalentadora y de un mayor reto.</a:t>
            </a:r>
            <a:endParaRPr sz="2000">
              <a:solidFill>
                <a:srgbClr val="101010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7"/>
          <p:cNvSpPr txBox="1"/>
          <p:nvPr>
            <p:ph type="title"/>
          </p:nvPr>
        </p:nvSpPr>
        <p:spPr>
          <a:xfrm>
            <a:off x="311700" y="10256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328930" marR="391795" rtl="0" algn="ctr">
              <a:lnSpc>
                <a:spcPct val="120833"/>
              </a:lnSpc>
              <a:spcBef>
                <a:spcPts val="5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800">
                <a:solidFill>
                  <a:srgbClr val="101010"/>
                </a:solidFill>
                <a:latin typeface="EB Garamond"/>
                <a:ea typeface="EB Garamond"/>
                <a:cs typeface="EB Garamond"/>
                <a:sym typeface="EB Garamond"/>
              </a:rPr>
              <a:t>Las relaciones familiares establecen y perpetúan la sociedad, o la desestabilizan y la destruyen.</a:t>
            </a:r>
            <a:endParaRPr sz="1800"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78" name="Google Shape;78;p17"/>
          <p:cNvSpPr txBox="1"/>
          <p:nvPr>
            <p:ph idx="1" type="body"/>
          </p:nvPr>
        </p:nvSpPr>
        <p:spPr>
          <a:xfrm>
            <a:off x="468950" y="2029363"/>
            <a:ext cx="8457300" cy="98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marR="391795" rtl="0" algn="just">
              <a:lnSpc>
                <a:spcPct val="120833"/>
              </a:lnSpc>
              <a:spcBef>
                <a:spcPts val="5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>
                <a:solidFill>
                  <a:srgbClr val="101010"/>
                </a:solidFill>
                <a:latin typeface="EB Garamond"/>
                <a:ea typeface="EB Garamond"/>
                <a:cs typeface="EB Garamond"/>
                <a:sym typeface="EB Garamond"/>
              </a:rPr>
              <a:t>Se necesita más que la coerción o que 'arrastrar' a los niños a los ambientes de adoración para instilar en ellos prácticas que honren a Dios</a:t>
            </a:r>
            <a:endParaRPr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79" name="Google Shape;79;p17"/>
          <p:cNvSpPr txBox="1"/>
          <p:nvPr/>
        </p:nvSpPr>
        <p:spPr>
          <a:xfrm>
            <a:off x="1190000" y="3205350"/>
            <a:ext cx="7015200" cy="79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328930" marR="392430" rtl="0" algn="ctr">
              <a:lnSpc>
                <a:spcPct val="120833"/>
              </a:lnSpc>
              <a:spcBef>
                <a:spcPts val="15"/>
              </a:spcBef>
              <a:spcAft>
                <a:spcPts val="0"/>
              </a:spcAft>
              <a:buNone/>
            </a:pPr>
            <a:r>
              <a:rPr i="1" lang="es" sz="18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Muchos de los jóvenes están renegando de su membresía y de su afiliación y devoción a la religión organizada.</a:t>
            </a:r>
            <a:endParaRPr i="1" sz="18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8"/>
          <p:cNvSpPr txBox="1"/>
          <p:nvPr>
            <p:ph type="title"/>
          </p:nvPr>
        </p:nvSpPr>
        <p:spPr>
          <a:xfrm>
            <a:off x="6234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s">
                <a:latin typeface="EB Garamond"/>
                <a:ea typeface="EB Garamond"/>
                <a:cs typeface="EB Garamond"/>
                <a:sym typeface="EB Garamond"/>
              </a:rPr>
              <a:t>Como iglesia es fundamental que…</a:t>
            </a:r>
            <a:endParaRPr i="1"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85" name="Google Shape;85;p18"/>
          <p:cNvSpPr txBox="1"/>
          <p:nvPr>
            <p:ph idx="1" type="body"/>
          </p:nvPr>
        </p:nvSpPr>
        <p:spPr>
          <a:xfrm>
            <a:off x="311700" y="1415150"/>
            <a:ext cx="8520600" cy="312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marR="392430" rtl="0" algn="just">
              <a:lnSpc>
                <a:spcPct val="120833"/>
              </a:lnSpc>
              <a:spcBef>
                <a:spcPts val="1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EB Garamond"/>
              <a:buChar char="●"/>
            </a:pPr>
            <a:r>
              <a:rPr lang="es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Hallemos las maneras de ayudar a nuestros jóvenes a reafirmar su fe en Cristo y a permanecer</a:t>
            </a:r>
            <a:endParaRPr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-342900" lvl="0" marL="457200" marR="392430" rtl="0" algn="just">
              <a:lnSpc>
                <a:spcPct val="1208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EB Garamond"/>
              <a:buChar char="●"/>
            </a:pPr>
            <a:r>
              <a:rPr lang="es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Respondamos a las necesidades de los padres con niños más tiernos, ayudándoles a mitigar los retos mentales y emocionales, y a empoderar a sus hijos para que desarrollen un compromiso duradero de su fe en Cristo y con la comunidad de fe. </a:t>
            </a:r>
            <a:endParaRPr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-342900" lvl="0" marL="457200" marR="392430" rtl="0" algn="just">
              <a:lnSpc>
                <a:spcPct val="120833"/>
              </a:lnSpc>
              <a:spcBef>
                <a:spcPts val="1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EB Garamond"/>
              <a:buChar char="●"/>
            </a:pPr>
            <a:r>
              <a:rPr lang="es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Proveamos recursos para ayudar a los padres a desarrollar y a mantener relaciones funcionales con sus hijos.</a:t>
            </a:r>
            <a:endParaRPr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457200" marR="392430" rtl="0" algn="just">
              <a:lnSpc>
                <a:spcPct val="120833"/>
              </a:lnSpc>
              <a:spcBef>
                <a:spcPts val="15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9"/>
          <p:cNvSpPr txBox="1"/>
          <p:nvPr>
            <p:ph type="title"/>
          </p:nvPr>
        </p:nvSpPr>
        <p:spPr>
          <a:xfrm>
            <a:off x="311700" y="7111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288925" marR="35242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" sz="1800">
                <a:latin typeface="EB Garamond"/>
                <a:ea typeface="EB Garamond"/>
                <a:cs typeface="EB Garamond"/>
                <a:sym typeface="EB Garamond"/>
              </a:rPr>
              <a:t>EL CONTEXTO  Y  LA  APLICACIÓN</a:t>
            </a:r>
            <a:endParaRPr b="1" sz="1800"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19"/>
          <p:cNvSpPr txBox="1"/>
          <p:nvPr>
            <p:ph idx="1" type="body"/>
          </p:nvPr>
        </p:nvSpPr>
        <p:spPr>
          <a:xfrm>
            <a:off x="311700" y="1476546"/>
            <a:ext cx="8520600" cy="143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marR="391795" rtl="0" algn="just">
              <a:lnSpc>
                <a:spcPct val="120833"/>
              </a:lnSpc>
              <a:spcBef>
                <a:spcPts val="225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Las relaciones entre padres e hijos son elementos significativos en la calidad de vida de una persona a través de toda su vida y aún a través de generaciones.</a:t>
            </a:r>
            <a:endParaRPr/>
          </a:p>
        </p:txBody>
      </p:sp>
      <p:sp>
        <p:nvSpPr>
          <p:cNvPr id="92" name="Google Shape;92;p19"/>
          <p:cNvSpPr txBox="1"/>
          <p:nvPr/>
        </p:nvSpPr>
        <p:spPr>
          <a:xfrm>
            <a:off x="1003800" y="3531825"/>
            <a:ext cx="7136400" cy="79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368300" marR="353060" rtl="0" algn="ctr">
              <a:lnSpc>
                <a:spcPct val="120833"/>
              </a:lnSpc>
              <a:spcBef>
                <a:spcPts val="15"/>
              </a:spcBef>
              <a:spcAft>
                <a:spcPts val="0"/>
              </a:spcAft>
              <a:buNone/>
            </a:pPr>
            <a:r>
              <a:rPr i="1" lang="es" sz="18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E</a:t>
            </a:r>
            <a:r>
              <a:rPr i="1" lang="es" sz="18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quipar a los padres, ayudándoles a empoderar a sus hijos para una vida de compromiso con Cristo y con Su Iglesia.</a:t>
            </a:r>
            <a:endParaRPr i="1" sz="18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93" name="Google Shape;93;p19"/>
          <p:cNvSpPr txBox="1"/>
          <p:nvPr/>
        </p:nvSpPr>
        <p:spPr>
          <a:xfrm>
            <a:off x="48300" y="2571750"/>
            <a:ext cx="9047400" cy="79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328930" marR="391795" rtl="0" algn="just">
              <a:lnSpc>
                <a:spcPct val="120833"/>
              </a:lnSpc>
              <a:spcBef>
                <a:spcPts val="225"/>
              </a:spcBef>
              <a:spcAft>
                <a:spcPts val="0"/>
              </a:spcAft>
              <a:buNone/>
            </a:pPr>
            <a:r>
              <a:rPr lang="es" sz="18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La Palabra de Dios permanece inalterable y  sigue siendo útil para guiar a los padres en la construcción de relaciones funcionales con sus hijos.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0"/>
          <p:cNvSpPr txBox="1"/>
          <p:nvPr>
            <p:ph type="title"/>
          </p:nvPr>
        </p:nvSpPr>
        <p:spPr>
          <a:xfrm>
            <a:off x="553600" y="626450"/>
            <a:ext cx="7272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s">
                <a:latin typeface="EB Garamond"/>
                <a:ea typeface="EB Garamond"/>
                <a:cs typeface="EB Garamond"/>
                <a:sym typeface="EB Garamond"/>
              </a:rPr>
              <a:t>Las sagradas escrituras…</a:t>
            </a:r>
            <a:endParaRPr i="1"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99" name="Google Shape;99;p20"/>
          <p:cNvSpPr txBox="1"/>
          <p:nvPr>
            <p:ph idx="1" type="body"/>
          </p:nvPr>
        </p:nvSpPr>
        <p:spPr>
          <a:xfrm>
            <a:off x="288800" y="1561850"/>
            <a:ext cx="8469600" cy="153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368300" marR="353060" rtl="0" algn="ctr">
              <a:lnSpc>
                <a:spcPct val="120833"/>
              </a:lnSpc>
              <a:spcBef>
                <a:spcPts val="1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s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“1 Hijos, obedeced en el Señor a vuestros padres, porque esto es justo. 2 "Honra a tu padre y a tu madre -- que es el primer Mandamiento con promesa-- 3 para que te vaya bien, y vivas largo tiempo sobre la tierra". 4 Y vosotros, padres, no irritéis a vuestros hijos; sino criadlos en disciplina y amonestación del Señor.” </a:t>
            </a:r>
            <a:r>
              <a:rPr lang="es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Efesios 6:1-4</a:t>
            </a:r>
            <a:endParaRPr/>
          </a:p>
        </p:txBody>
      </p:sp>
      <p:sp>
        <p:nvSpPr>
          <p:cNvPr id="100" name="Google Shape;100;p20"/>
          <p:cNvSpPr txBox="1"/>
          <p:nvPr/>
        </p:nvSpPr>
        <p:spPr>
          <a:xfrm>
            <a:off x="810450" y="3271350"/>
            <a:ext cx="8176200" cy="79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368300" marR="353060" rtl="0" algn="just">
              <a:lnSpc>
                <a:spcPct val="120833"/>
              </a:lnSpc>
              <a:spcBef>
                <a:spcPts val="10"/>
              </a:spcBef>
              <a:spcAft>
                <a:spcPts val="0"/>
              </a:spcAft>
              <a:buNone/>
            </a:pPr>
            <a:r>
              <a:rPr lang="es" sz="18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Es necesario señalar que una de las características de las relaciones saludables es la mutualidad. </a:t>
            </a:r>
            <a:endParaRPr sz="18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1"/>
          <p:cNvSpPr txBox="1"/>
          <p:nvPr>
            <p:ph type="title"/>
          </p:nvPr>
        </p:nvSpPr>
        <p:spPr>
          <a:xfrm>
            <a:off x="311700" y="1701125"/>
            <a:ext cx="8520600" cy="89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352425" rtl="0" algn="just">
              <a:lnSpc>
                <a:spcPct val="120833"/>
              </a:lnSpc>
              <a:spcBef>
                <a:spcPts val="1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800">
                <a:latin typeface="EB Garamond"/>
                <a:ea typeface="EB Garamond"/>
                <a:cs typeface="EB Garamond"/>
                <a:sym typeface="EB Garamond"/>
              </a:rPr>
              <a:t>La confianza es esencial para el intercambio relacional entre los miembros de la familia tanto como para las relaciones que cada miembro de la familia promueve con Dios.</a:t>
            </a:r>
            <a:endParaRPr i="1"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06" name="Google Shape;106;p21"/>
          <p:cNvSpPr txBox="1"/>
          <p:nvPr>
            <p:ph idx="1" type="body"/>
          </p:nvPr>
        </p:nvSpPr>
        <p:spPr>
          <a:xfrm>
            <a:off x="468900" y="930200"/>
            <a:ext cx="8675100" cy="89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marR="353060" rtl="0" algn="just">
              <a:lnSpc>
                <a:spcPct val="120833"/>
              </a:lnSpc>
              <a:spcBef>
                <a:spcPts val="1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s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Debiera haber cierto nivel de intercambio, con la reciprocidad apropiada entre padres e hijos.</a:t>
            </a:r>
            <a:endParaRPr i="1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i="1"/>
          </a:p>
        </p:txBody>
      </p:sp>
      <p:sp>
        <p:nvSpPr>
          <p:cNvPr id="107" name="Google Shape;107;p21"/>
          <p:cNvSpPr txBox="1"/>
          <p:nvPr/>
        </p:nvSpPr>
        <p:spPr>
          <a:xfrm>
            <a:off x="846650" y="2764975"/>
            <a:ext cx="7740900" cy="146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368300" marR="351790" rtl="0" algn="just">
              <a:lnSpc>
                <a:spcPct val="120833"/>
              </a:lnSpc>
              <a:spcBef>
                <a:spcPts val="25"/>
              </a:spcBef>
              <a:spcAft>
                <a:spcPts val="0"/>
              </a:spcAft>
              <a:buNone/>
            </a:pPr>
            <a:r>
              <a:rPr lang="es" sz="18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Es casi imposible enseñar acerca de una materia o introducir a alguien de quien o de lo que tenemos muy poco o ningún conocimiento.  De la misma manera, es muy difícil enseñar a un niño acerca de un Dios con el cual no tenemos una estrecha relación.</a:t>
            </a:r>
            <a:endParaRPr sz="18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