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EB Garamond SemiBold"/>
      <p:regular r:id="rId31"/>
      <p:bold r:id="rId32"/>
      <p:italic r:id="rId33"/>
      <p:boldItalic r:id="rId34"/>
    </p:embeddedFont>
    <p:embeddedFont>
      <p:font typeface="EB Garamond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SemiBold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33" Type="http://schemas.openxmlformats.org/officeDocument/2006/relationships/font" Target="fonts/EBGaramondSemiBold-italic.fntdata"/><Relationship Id="rId10" Type="http://schemas.openxmlformats.org/officeDocument/2006/relationships/slide" Target="slides/slide5.xml"/><Relationship Id="rId32" Type="http://schemas.openxmlformats.org/officeDocument/2006/relationships/font" Target="fonts/EBGaramondSemiBold-bold.fntdata"/><Relationship Id="rId13" Type="http://schemas.openxmlformats.org/officeDocument/2006/relationships/slide" Target="slides/slide8.xml"/><Relationship Id="rId35" Type="http://schemas.openxmlformats.org/officeDocument/2006/relationships/font" Target="fonts/EBGaramond-regular.fntdata"/><Relationship Id="rId12" Type="http://schemas.openxmlformats.org/officeDocument/2006/relationships/slide" Target="slides/slide7.xml"/><Relationship Id="rId34" Type="http://schemas.openxmlformats.org/officeDocument/2006/relationships/font" Target="fonts/EBGaramond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EBGaramond-italic.fntdata"/><Relationship Id="rId14" Type="http://schemas.openxmlformats.org/officeDocument/2006/relationships/slide" Target="slides/slide9.xml"/><Relationship Id="rId36" Type="http://schemas.openxmlformats.org/officeDocument/2006/relationships/font" Target="fonts/EBGaramond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EBGaramond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db99979e07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db99979e07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db99979e0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db99979e0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db99979e0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db99979e0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b99979e07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b99979e0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db99979e07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db99979e0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b99979e0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db99979e0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Revisar la ilustracion de cada item.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s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Ilustración</a:t>
            </a:r>
            <a:r>
              <a:rPr lang="es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John Elick y su esposa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Roboto"/>
              <a:buAutoNum type="arabicPeriod"/>
            </a:pPr>
            <a:r>
              <a:rPr lang="es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ilustracion “el padre los reunió una tarde y les entregó a cada uno unas hojitas de papel”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33375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Roboto"/>
              <a:buAutoNum type="arabicPeriod"/>
            </a:pPr>
            <a:r>
              <a:rPr lang="es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ilustración</a:t>
            </a:r>
            <a:r>
              <a:rPr lang="es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celebración del</a:t>
            </a:r>
            <a:r>
              <a:rPr lang="es" sz="165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bautismo</a:t>
            </a:r>
            <a:endParaRPr sz="16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db99979e0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db99979e0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b99979e0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db99979e0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db99979e0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db99979e0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Ilustración John B. Youngberg y su esposa, Millie</a:t>
            </a:r>
            <a:endParaRPr sz="3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db99979e07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db99979e07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2. </a:t>
            </a:r>
            <a:r>
              <a:rPr lang="es" sz="3000"/>
              <a:t>Ilustración</a:t>
            </a:r>
            <a:r>
              <a:rPr lang="es" sz="3000"/>
              <a:t> del padre.</a:t>
            </a:r>
            <a:endParaRPr sz="30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db99979e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db99979e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db99979e0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db99979e0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b99979e0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b99979e0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db99979e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db99979e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db99979e07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db99979e07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800">
                <a:solidFill>
                  <a:schemeClr val="dk1"/>
                </a:solidFill>
              </a:rPr>
              <a:t>ILUSTRACION SUGERIDA (SANDY)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db99979e0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db99979e0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db99979e07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db99979e07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db99979e07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db99979e07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b99979e07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db99979e0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b99979e07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b99979e0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60100" y="2942225"/>
            <a:ext cx="8626800" cy="18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latin typeface="EB Garamond"/>
                <a:ea typeface="EB Garamond"/>
                <a:cs typeface="EB Garamond"/>
                <a:sym typeface="EB Garamond"/>
              </a:rPr>
              <a:t>Semana del Hogar y el Matrimonio Cristiano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1300650" y="713175"/>
            <a:ext cx="837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368300" marR="351790" rtl="0" algn="just">
              <a:lnSpc>
                <a:spcPct val="120833"/>
              </a:lnSpc>
              <a:spcBef>
                <a:spcPts val="3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Imagínense que es el último día del planeta Tierra.  ¡El Rey Viene!  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294375" y="1447175"/>
            <a:ext cx="8711400" cy="239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8300" marR="351790" rtl="0" algn="just">
              <a:lnSpc>
                <a:spcPct val="120833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"Mira, Yo os envío al profeta Elías, antes que venga el grande y terrible día del Señor.  Él convertirá el corazón de los padres (y las madres) a los hijos, y el corazón de los hijos a los padres (y a las madres)"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Malaquías 4:5-6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68300" marR="351790" rtl="0" algn="just">
              <a:lnSpc>
                <a:spcPct val="120833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68300" marR="351790" rtl="0" algn="just">
              <a:lnSpc>
                <a:spcPct val="120833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"¿</a:t>
            </a: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Dónde</a:t>
            </a: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está el rebaño que te fue confiado, la grey de tu gloria?" 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Jeremías 13:20.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457200" lvl="0" marL="368300" marR="351790" rtl="0" algn="just">
              <a:lnSpc>
                <a:spcPct val="120833"/>
              </a:lnSpc>
              <a:spcBef>
                <a:spcPts val="2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68300" marR="351790" rtl="0" algn="just">
              <a:lnSpc>
                <a:spcPct val="120833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"Aquí estoy con los hijos que el Señor me dio"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Isaías 8:18.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236400" y="2997150"/>
            <a:ext cx="8520600" cy="112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8300" marR="351790" rtl="0" algn="ctr">
              <a:lnSpc>
                <a:spcPct val="120833"/>
              </a:lnSpc>
              <a:spcBef>
                <a:spcPts val="25"/>
              </a:spcBef>
              <a:spcAft>
                <a:spcPts val="0"/>
              </a:spcAft>
              <a:buNone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¿Cómo podemos hacer para que esto en verdad se lleve a cabo en favor de nuestras familias en estos peligrosos días, hoy?</a:t>
            </a:r>
            <a:endParaRPr sz="1800"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274050" y="1088625"/>
            <a:ext cx="8445300" cy="169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68300" marR="351790" rtl="0" algn="ctr">
              <a:lnSpc>
                <a:spcPct val="120833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"Será quitada la presa del poder del guerrero, o los cautivos rescatados del poder del feroz?  Así dice el Señor:  'Cierto.  Los cautivos serán librados de manos del guerrero, y la presa será rescatada del poder del feroz.  Yo contenderé con los que luchan contra ti, y Yo salvaré a tus hijos" 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(Isaías 49:24-25).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459625"/>
            <a:ext cx="8520600" cy="90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3370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¿CÓMO PODEMOS SABER SI NUESTRA ADORACIÓN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3370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ES ACEPTABLE ANTE DIOS?</a:t>
            </a:r>
            <a:endParaRPr sz="2500"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240450" y="1609502"/>
            <a:ext cx="8663100" cy="10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marR="391160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¿Qué o a quién le dedicamos la mayor atención en nuestra vida?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91160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39116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0" name="Google Shape;120;p24"/>
          <p:cNvSpPr txBox="1"/>
          <p:nvPr/>
        </p:nvSpPr>
        <p:spPr>
          <a:xfrm>
            <a:off x="1331075" y="3448675"/>
            <a:ext cx="708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28930" marR="39116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lgunos van a escoger la adoración falsa, ignorando al Dios Creador</a:t>
            </a:r>
            <a:endParaRPr/>
          </a:p>
        </p:txBody>
      </p:sp>
      <p:sp>
        <p:nvSpPr>
          <p:cNvPr id="121" name="Google Shape;121;p24"/>
          <p:cNvSpPr txBox="1"/>
          <p:nvPr/>
        </p:nvSpPr>
        <p:spPr>
          <a:xfrm>
            <a:off x="865900" y="2337950"/>
            <a:ext cx="72735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9116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Apocalipsis 17:17 dice que los impíos van a "... </a:t>
            </a: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ponerse de acuerdo y dar a la bestia el poder de reinar, hasta que se cumplan la Palabras de Dios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."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11700" y="650625"/>
            <a:ext cx="8520600" cy="12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marR="39116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Otros enfocan su adoración en el Solo y Único Dios verdadero y en Jesucristo, quien creó a todos los seres humano</a:t>
            </a: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s.</a:t>
            </a:r>
            <a:endParaRPr/>
          </a:p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11700" y="3217325"/>
            <a:ext cx="8520600" cy="9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457200" marR="391160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 adorar a Dios de la manera en que Él ha escogido que la adoremos determina el destino de nuestras vidas.</a:t>
            </a:r>
            <a:endParaRPr>
              <a:solidFill>
                <a:srgbClr val="000000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5"/>
          <p:cNvSpPr txBox="1"/>
          <p:nvPr/>
        </p:nvSpPr>
        <p:spPr>
          <a:xfrm>
            <a:off x="1657025" y="1935225"/>
            <a:ext cx="5733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91160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Tú guardas en completa paz al que persevera pensando en Ti porque en Ti confía." 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Isaías 26:3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1307375"/>
            <a:ext cx="8520600" cy="16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8930" marR="393700" rtl="0" algn="just">
              <a:lnSpc>
                <a:spcPct val="120833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Necesitamos decidir, individual y personalmente, si escogemos la postura mental del enemigo de los hombres, de las mujeres, de los jóvenes y de los niños o si escogemos la postura mental de Cristo.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2736950"/>
            <a:ext cx="8520600" cy="15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28930" marR="391795" rtl="0" algn="ctr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Cuando los cultos familiares son momentos gozosos, cristocéntricos, y envolventes, con actividades apropiadas a las edades de los hijos, los lazos entre los miembros de la familia son reforzados y fortalecidos.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94025" y="626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7030" marR="352425" rtl="0" algn="ctr">
              <a:spcBef>
                <a:spcPts val="4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¿CÓMO ES EL CULTO FAMILIAR DE USTEDES?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426175"/>
            <a:ext cx="8520600" cy="13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marR="35306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AutoNum type="arabicPeriod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¿Quisiera usted ofrecerle a los miembros de su familia un maná espiritual fresco diariamente, que nazca de una experiencia de crecimiento con Dios?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68300" marR="35306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7"/>
          <p:cNvSpPr txBox="1"/>
          <p:nvPr/>
        </p:nvSpPr>
        <p:spPr>
          <a:xfrm>
            <a:off x="737825" y="2571750"/>
            <a:ext cx="72330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351790" rtl="0" algn="just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Procure que los niños participen en el culto familiar cuando los niños 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están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en la temprana adolescencia</a:t>
            </a:r>
            <a:endParaRPr sz="1800"/>
          </a:p>
        </p:txBody>
      </p:sp>
      <p:sp>
        <p:nvSpPr>
          <p:cNvPr id="142" name="Google Shape;142;p27"/>
          <p:cNvSpPr txBox="1"/>
          <p:nvPr/>
        </p:nvSpPr>
        <p:spPr>
          <a:xfrm>
            <a:off x="2168700" y="3853525"/>
            <a:ext cx="5481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352425" rtl="0" algn="just">
              <a:lnSpc>
                <a:spcPct val="120833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 culto familiar efectivo incluye la </a:t>
            </a:r>
            <a:r>
              <a:rPr b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celebración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-87450" y="493400"/>
            <a:ext cx="85206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90195" marR="35242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¿EN DÓNDE RESIDE LA EFECTIVIDAD DEL CULTO FAMILIAR?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787975" y="1662550"/>
            <a:ext cx="7212900" cy="29112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AutoNum type="arabicPeriod"/>
            </a:pPr>
            <a:r>
              <a:rPr b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Interacciones Personales: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Saludarse y darse la bienvenida mutuamente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Compartir experiencias del día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Discusión de los problemas del día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Expresar agradecimiento por las cosas buenas ocurridas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Excusarse y pedir perdón por las equivocaciones y los daños causados entre unos y otros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Hablar sobre lo que significa Dios para cada uno personalmente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Citar las promesas bíblicas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444750" y="638550"/>
            <a:ext cx="6643200" cy="1715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78613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78613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latin typeface="EB Garamond"/>
                <a:ea typeface="EB Garamond"/>
                <a:cs typeface="EB Garamond"/>
                <a:sym typeface="EB Garamond"/>
              </a:rPr>
              <a:t>2. </a:t>
            </a:r>
            <a:r>
              <a:rPr b="1" lang="es" sz="1800">
                <a:latin typeface="EB Garamond"/>
                <a:ea typeface="EB Garamond"/>
                <a:cs typeface="EB Garamond"/>
                <a:sym typeface="EB Garamond"/>
              </a:rPr>
              <a:t>Afirmación personal:</a:t>
            </a:r>
            <a:endParaRPr b="1"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Tener y proveer un sentido de pertenencia y de aceptación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Tener y proveer un sentido de amor y de bienestar</a:t>
            </a:r>
            <a:endParaRPr/>
          </a:p>
        </p:txBody>
      </p:sp>
      <p:sp>
        <p:nvSpPr>
          <p:cNvPr id="154" name="Google Shape;154;p29"/>
          <p:cNvSpPr txBox="1"/>
          <p:nvPr>
            <p:ph idx="1" type="body"/>
          </p:nvPr>
        </p:nvSpPr>
        <p:spPr>
          <a:xfrm>
            <a:off x="1548200" y="2624675"/>
            <a:ext cx="7209000" cy="19233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6146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7861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Orar juntos:</a:t>
            </a:r>
            <a:endParaRPr b="1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Orar tanto en la mañana como en la tarde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Invitar al Espíritu Santo a la vida de cada persona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6385" lvl="0" marL="78613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Compartir pedidos de oración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285750" lvl="0" marL="786130" marR="2657475" rtl="0" algn="l">
              <a:lnSpc>
                <a:spcPct val="120833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•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Orar en círculo, cada uno ofreciendo una breve oración en su turno</a:t>
            </a:r>
            <a:endParaRPr/>
          </a:p>
        </p:txBody>
      </p:sp>
      <p:sp>
        <p:nvSpPr>
          <p:cNvPr id="155" name="Google Shape;155;p29"/>
          <p:cNvSpPr txBox="1"/>
          <p:nvPr/>
        </p:nvSpPr>
        <p:spPr>
          <a:xfrm>
            <a:off x="6035525" y="46204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328930" marR="391795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Dr. Edgel Phillips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/>
          <p:nvPr/>
        </p:nvSpPr>
        <p:spPr>
          <a:xfrm>
            <a:off x="1118850" y="1155925"/>
            <a:ext cx="6766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2400">
                <a:latin typeface="EB Garamond"/>
                <a:ea typeface="EB Garamond"/>
                <a:cs typeface="EB Garamond"/>
                <a:sym typeface="EB Garamond"/>
              </a:rPr>
              <a:t>  La oración efectiva incluye dos aspectos importantes:</a:t>
            </a:r>
            <a:endParaRPr i="1" sz="24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1" name="Google Shape;161;p30"/>
          <p:cNvSpPr txBox="1"/>
          <p:nvPr/>
        </p:nvSpPr>
        <p:spPr>
          <a:xfrm>
            <a:off x="1211175" y="2021550"/>
            <a:ext cx="69885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857250" marR="392430" rtl="0" algn="just">
              <a:lnSpc>
                <a:spcPct val="12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AutoNum type="arabicPeriod"/>
            </a:pPr>
            <a:r>
              <a:rPr lang="e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Nosotros hablamos a Dios.  </a:t>
            </a:r>
            <a:endParaRPr sz="2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81000" lvl="0" marL="857250" marR="391160" rtl="0" algn="just">
              <a:lnSpc>
                <a:spcPct val="120833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B Garamond"/>
              <a:buAutoNum type="arabicPeriod"/>
            </a:pPr>
            <a:r>
              <a:rPr lang="es"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Dios nos habla a nosotros.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86575" y="349775"/>
            <a:ext cx="8979600" cy="9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265" marR="32766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¿CUÁLES SON LOS RESULTADOS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42265" marR="32766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DEL CULTO FAMILIAR EFECTIVO?</a:t>
            </a:r>
            <a:endParaRPr sz="25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987975" y="1712850"/>
            <a:ext cx="64011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4925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1."La familia que ora junta, permanece unida"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479725" y="2476638"/>
            <a:ext cx="77343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349250" rtl="0" algn="just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2. U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na comunidad religiosa más fuerte, una iglesia más pujante; el resultado natural de familias comprometidas a glorificar a Dios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9" name="Google Shape;169;p31"/>
          <p:cNvSpPr txBox="1"/>
          <p:nvPr/>
        </p:nvSpPr>
        <p:spPr>
          <a:xfrm>
            <a:off x="1442750" y="3273150"/>
            <a:ext cx="6858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28930" marR="391795" rtl="0" algn="just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0" name="Google Shape;170;p31"/>
          <p:cNvSpPr txBox="1"/>
          <p:nvPr/>
        </p:nvSpPr>
        <p:spPr>
          <a:xfrm>
            <a:off x="526575" y="3394413"/>
            <a:ext cx="73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391795" rtl="0" algn="just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3. E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nseña a los niños acerca de Dios y de Su plan para la vida de ellos. 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82900" y="1105650"/>
            <a:ext cx="8578200" cy="14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265" marR="324485" rtl="0" algn="ctr">
              <a:lnSpc>
                <a:spcPct val="80833"/>
              </a:lnSpc>
              <a:spcBef>
                <a:spcPts val="99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400">
                <a:latin typeface="EB Garamond"/>
                <a:ea typeface="EB Garamond"/>
                <a:cs typeface="EB Garamond"/>
                <a:sym typeface="EB Garamond"/>
              </a:rPr>
              <a:t>EL CULTO FAMILIAR:</a:t>
            </a:r>
            <a:endParaRPr b="1" sz="3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42265" marR="324485" rtl="0" algn="ctr">
              <a:lnSpc>
                <a:spcPct val="80833"/>
              </a:lnSpc>
              <a:spcBef>
                <a:spcPts val="99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3400">
                <a:latin typeface="EB Garamond"/>
                <a:ea typeface="EB Garamond"/>
                <a:cs typeface="EB Garamond"/>
                <a:sym typeface="EB Garamond"/>
              </a:rPr>
              <a:t>UN CERCO PROTECTOR</a:t>
            </a:r>
            <a:endParaRPr b="1" sz="34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166550" y="3229425"/>
            <a:ext cx="3800700" cy="15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65760" marR="352425" rtl="0" algn="ctr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POR:  John B. Youngberg, PhD</a:t>
            </a:r>
            <a:endParaRPr sz="13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  <a:p>
            <a:pPr indent="0" lvl="0" marL="365760" marR="352425" rtl="0" algn="ctr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Es un profesor emérito retirado de la Universidad de Andrews, en Berrien Springs, MI, USA.</a:t>
            </a:r>
            <a:endParaRPr sz="1300">
              <a:solidFill>
                <a:schemeClr val="dk1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title"/>
          </p:nvPr>
        </p:nvSpPr>
        <p:spPr>
          <a:xfrm>
            <a:off x="311700" y="1085800"/>
            <a:ext cx="8520600" cy="7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391795" rtl="0" algn="just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s" sz="1820">
                <a:latin typeface="EB Garamond"/>
                <a:ea typeface="EB Garamond"/>
                <a:cs typeface="EB Garamond"/>
                <a:sym typeface="EB Garamond"/>
              </a:rPr>
              <a:t>3. </a:t>
            </a:r>
            <a:r>
              <a:rPr lang="es" sz="1820">
                <a:latin typeface="EB Garamond"/>
                <a:ea typeface="EB Garamond"/>
                <a:cs typeface="EB Garamond"/>
                <a:sym typeface="EB Garamond"/>
              </a:rPr>
              <a:t> Se les provee el conocimiento acerca de la Biblia y de la importancia que tiene esto en las vidas de ellos.</a:t>
            </a:r>
            <a:endParaRPr sz="182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20"/>
          </a:p>
        </p:txBody>
      </p:sp>
      <p:sp>
        <p:nvSpPr>
          <p:cNvPr id="176" name="Google Shape;176;p32"/>
          <p:cNvSpPr txBox="1"/>
          <p:nvPr>
            <p:ph idx="1" type="body"/>
          </p:nvPr>
        </p:nvSpPr>
        <p:spPr>
          <a:xfrm>
            <a:off x="277050" y="2122300"/>
            <a:ext cx="8451300" cy="14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marR="391795" rtl="0" algn="just">
              <a:lnSpc>
                <a:spcPct val="120833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4. 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Provee a los niños la oportunidad de aceptar el plan de salvación temprano en su vida, y la oportunidad de comprometerse al servicio de Dios de maneras significativas.</a:t>
            </a:r>
            <a:endParaRPr/>
          </a:p>
        </p:txBody>
      </p:sp>
      <p:sp>
        <p:nvSpPr>
          <p:cNvPr id="177" name="Google Shape;177;p32"/>
          <p:cNvSpPr txBox="1"/>
          <p:nvPr/>
        </p:nvSpPr>
        <p:spPr>
          <a:xfrm>
            <a:off x="940650" y="3457025"/>
            <a:ext cx="71241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8300" marR="349250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None/>
            </a:pP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La clave para que nuestro culto familiar sea exitoso es hacerlo Cristo-céntrico.</a:t>
            </a:r>
            <a:endParaRPr i="1" sz="1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/>
          <p:nvPr>
            <p:ph idx="1" type="body"/>
          </p:nvPr>
        </p:nvSpPr>
        <p:spPr>
          <a:xfrm>
            <a:off x="215975" y="1902150"/>
            <a:ext cx="8469600" cy="13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328930" marR="391160" rtl="0" algn="ctr">
              <a:lnSpc>
                <a:spcPct val="120833"/>
              </a:lnSpc>
              <a:spcBef>
                <a:spcPts val="20"/>
              </a:spcBef>
              <a:spcAft>
                <a:spcPts val="0"/>
              </a:spcAft>
              <a:buClr>
                <a:schemeClr val="dk1"/>
              </a:buClr>
              <a:buSzPct val="44000"/>
              <a:buFont typeface="Arial"/>
              <a:buNone/>
            </a:pPr>
            <a:r>
              <a:rPr i="1" lang="es" sz="2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"toda nuestra gran familia" que por seis mil (6,000) años ha estado separada, se va a unir allí.  Entonces, toda rodilla se inclinará y toda lengua confesará que ¡ÉL ES REY DE REYES Y SEÑOR DE SEÑORES! (</a:t>
            </a:r>
            <a:r>
              <a:rPr lang="es" sz="2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Isaías 45:23)</a:t>
            </a:r>
            <a:endParaRPr sz="25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3"/>
          <p:cNvSpPr txBox="1"/>
          <p:nvPr/>
        </p:nvSpPr>
        <p:spPr>
          <a:xfrm>
            <a:off x="1174425" y="1023700"/>
            <a:ext cx="4281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Un culto familiar en el cielo…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100675" y="1136975"/>
            <a:ext cx="7075500" cy="23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5760" marR="352425" rtl="0" algn="ctr">
              <a:spcBef>
                <a:spcPts val="465"/>
              </a:spcBef>
              <a:spcAft>
                <a:spcPts val="0"/>
              </a:spcAft>
              <a:buNone/>
            </a:pPr>
            <a:r>
              <a:rPr b="1" lang="es" sz="5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TEXTOS DE ESTUDIO</a:t>
            </a:r>
            <a:endParaRPr b="1" sz="54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365760" marR="352425" rtl="0" algn="ctr">
              <a:spcBef>
                <a:spcPts val="225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Malaquías 4:5-6; Josué 24:15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517325" y="1055275"/>
            <a:ext cx="7114800" cy="75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368300" marR="351790" rtl="0" algn="just">
              <a:lnSpc>
                <a:spcPct val="120833"/>
              </a:lnSpc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1800">
                <a:latin typeface="EB Garamond"/>
                <a:ea typeface="EB Garamond"/>
                <a:cs typeface="EB Garamond"/>
                <a:sym typeface="EB Garamond"/>
              </a:rPr>
              <a:t> "¿No lo cercaste a él y a su familia y a todo lo que tiene?" (Job 1:10). </a:t>
            </a:r>
            <a:endParaRPr i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858900" y="1849275"/>
            <a:ext cx="7973400" cy="10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351790" rtl="0" algn="just">
              <a:lnSpc>
                <a:spcPct val="120833"/>
              </a:lnSpc>
              <a:spcBef>
                <a:spcPts val="17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¿Acaso no es esto lo que quieren las familias modernas?  ¿Un cerco protector alrededor de sus familias?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858900" y="2874100"/>
            <a:ext cx="7681800" cy="14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8300" marR="351790" rtl="0" algn="ctr">
              <a:lnSpc>
                <a:spcPct val="120833"/>
              </a:lnSpc>
              <a:spcBef>
                <a:spcPts val="17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Elena G. de White, en su libro </a:t>
            </a: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Conducción del niño, p. 520 (traducido), </a:t>
            </a: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dice: </a:t>
            </a:r>
            <a:r>
              <a:rPr i="1"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"Padres y madres, no importa cuán urgentes sean sus negocios o actividades, no dejen de reunir a su familia alrededor del altar de Dios.  Pidan que los santos ángeles hagan guardia alrededor de sus hogares."</a:t>
            </a:r>
            <a:endParaRPr i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-487525" y="388625"/>
            <a:ext cx="9460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004060" marR="1989454" rtl="0" algn="ctr">
              <a:lnSpc>
                <a:spcPct val="102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PROTECCIÓN DE DAÑO FÍSICO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40450" y="1594100"/>
            <a:ext cx="8663100" cy="156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8930" marR="393700" rtl="0" algn="ctr">
              <a:lnSpc>
                <a:spcPct val="120833"/>
              </a:lnSpc>
              <a:spcBef>
                <a:spcPts val="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2500">
                <a:latin typeface="EB Garamond"/>
                <a:ea typeface="EB Garamond"/>
                <a:cs typeface="EB Garamond"/>
                <a:sym typeface="EB Garamond"/>
              </a:rPr>
              <a:t> "Pues a Sus ángeles mandará por ti, que te guarden en todos tus caminos.  En las manos te llevarán, para que tu pie no tropiece en piedra." (Salmo 91:11, 12).</a:t>
            </a:r>
            <a:endParaRPr i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68925" y="820000"/>
            <a:ext cx="8520600" cy="89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8925" marR="35242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500">
                <a:latin typeface="EB Garamond"/>
                <a:ea typeface="EB Garamond"/>
                <a:cs typeface="EB Garamond"/>
                <a:sym typeface="EB Garamond"/>
              </a:rPr>
              <a:t>LA PROTECCIÓN PARA LA INTEGRIDAD ESPIRITUAL</a:t>
            </a:r>
            <a:endParaRPr b="1" sz="25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277050" y="1753550"/>
            <a:ext cx="8520600" cy="21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328930" marR="391160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 libro de Job también nos dice que Job</a:t>
            </a:r>
            <a:r>
              <a:rPr i="1" lang="e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"Temprano de mañana ofrecía holocaustos por cada uno de ellos" (de sus hijos) (Job 1:5).  </a:t>
            </a:r>
            <a:r>
              <a:rPr lang="e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Satanás se quejaba ante Dios, diciéndole:</a:t>
            </a:r>
            <a:r>
              <a:rPr i="1" lang="es" sz="22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"¿No lo cercaste a él y a su familia y a todo lo que tiene...?" (Job 1:10)</a:t>
            </a:r>
            <a:endParaRPr i="1" sz="22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813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328930" marR="391160" rtl="0" algn="ctr">
              <a:lnSpc>
                <a:spcPct val="120833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Elena G. de White </a:t>
            </a:r>
            <a:r>
              <a:rPr lang="e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nos da el siguiente consejo:</a:t>
            </a:r>
            <a:r>
              <a:rPr i="1" lang="es" sz="2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"En la mañana, los primeros pensamientos del cristiano deben ser concernientes a Dios.  El trabajo cotidiano y los intereses personales deben ser secundarios. Se les debe enseñar a los niños a respetar y a reverencias las horas de oración...  Es el deber de cada progenitor cristiano, de tarde y de mañana, por medio de la reverencia y de la oración ferviente, hacer un cerco alrededor de sus hijos. ... Ellos deben instruirles pacientemente --con bondad e incansablemente enseñarles cómo vivir de manera que agraden a Dios." (Child Guidance [Cuidado del niño], p. 512 [Traducido]).</a:t>
            </a:r>
            <a:endParaRPr i="1" sz="2000"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892275" y="785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328930" marR="391795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s" sz="1800">
                <a:latin typeface="EB Garamond"/>
                <a:ea typeface="EB Garamond"/>
                <a:cs typeface="EB Garamond"/>
                <a:sym typeface="EB Garamond"/>
              </a:rPr>
              <a:t>Abrahán era un constructor de altares…</a:t>
            </a:r>
            <a:endParaRPr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466925"/>
            <a:ext cx="8747700" cy="23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391795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</a:t>
            </a: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... el Señor se le apareció a Abram y le dijo: 'A tus descendientes daré esta tierra.'  Y Abram edificó allí unn altar al Señor que se le había aparecido."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(Génesis 12:7).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marR="391795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"Y edificó allí otro altar al Señor, e invocó el Nombre del Señor." 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(v. 8)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marR="391795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"donde había estado antes su tienda, ...Y Abram invocó allí el Nombre del Señor"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 Génesis 13:3-4).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42900" lvl="0" marL="457200" marR="391795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B Garamond"/>
              <a:buChar char="●"/>
            </a:pPr>
            <a:r>
              <a:rPr i="1"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"... y eso se le contó por justicia" </a:t>
            </a:r>
            <a:r>
              <a:rPr lang="es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(Génesis 15:6). </a:t>
            </a:r>
            <a:endParaRPr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23800" y="1835975"/>
            <a:ext cx="87357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68300" marR="351790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s" sz="1800">
                <a:latin typeface="EB Garamond"/>
                <a:ea typeface="EB Garamond"/>
                <a:cs typeface="EB Garamond"/>
                <a:sym typeface="EB Garamond"/>
              </a:rPr>
              <a:t>"Escucha, Israel: el Señor nuestro Dios, el Señor es uno solo.  'Amarás al Señor tu Dios con todo tu corazón, con toda tu alma y con todo tu poder.  Y estas palabras que te mando hoy, estarán sobre tu corazón.  Y las repetirás a tus hijos, y hablarás de ellas cuando estés en casa o cuando vayas por el camino, al acostarte y al levantarte" (Deuteronomio 6:4-7).</a:t>
            </a:r>
            <a:endParaRPr i="1" sz="18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" name="Google Shape;101;p21"/>
          <p:cNvSpPr txBox="1"/>
          <p:nvPr/>
        </p:nvSpPr>
        <p:spPr>
          <a:xfrm>
            <a:off x="991825" y="10522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68300" marR="351790" rtl="0" algn="just">
              <a:lnSpc>
                <a:spcPct val="120833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Moisés les dijo: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