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3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Lst>
  <p:sldSz cx="9144000" cy="5143500" type="screen16x9"/>
  <p:notesSz cx="6858000" cy="9144000"/>
  <p:embeddedFontLst>
    <p:embeddedFont>
      <p:font typeface="EB Garamond" pitchFamily="2" charset="0"/>
      <p:regular r:id="rId32"/>
      <p:bold r:id="rId33"/>
      <p:italic r:id="rId34"/>
      <p:boldItalic r:id="rId3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48"/>
  </p:normalViewPr>
  <p:slideViewPr>
    <p:cSldViewPr snapToGrid="0">
      <p:cViewPr varScale="1">
        <p:scale>
          <a:sx n="156" d="100"/>
          <a:sy n="156" d="100"/>
        </p:scale>
        <p:origin x="360" y="168"/>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2.fntdata"/><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1.fntdata"/><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4.fntdata"/><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1db44dfba40_0_2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g1db44dfba40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1db44dfba40_0_5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1db44dfba40_0_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1db44dfba40_0_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g1db44dfba40_0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1db44dfba40_0_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 name="Google Shape;128;g1db44dfba40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1db44dfba40_0_3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 name="Google Shape;135;g1db44dfba40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1db44dfba40_0_6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 name="Google Shape;142;g1db44dfba40_0_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1db44dfba40_0_7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 name="Google Shape;151;g1db44dfba40_0_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1db44dfba40_0_7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 name="Google Shape;156;g1db44dfba40_0_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1db44dfba40_0_8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 name="Google Shape;163;g1db44dfba40_0_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1db44dfba40_0_8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 name="Google Shape;171;g1db44dfba40_0_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g1db44dfba4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 name="Google Shape;57;g1db44dfba4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1db44dfba40_0_9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 name="Google Shape;178;g1db44dfba40_0_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1db44dfba40_0_17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1db44dfba40_0_1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1db44dfba40_0_17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0" name="Google Shape;190;g1db44dfba40_0_1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g1db44dfba40_0_18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g1db44dfba40_0_1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g1db44dfba40_0_19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5" name="Google Shape;205;g1db44dfba40_0_1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1db44dfba40_0_20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3" name="Google Shape;213;g1db44dfba40_0_2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1db44dfba40_0_21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 name="Google Shape;219;g1db44dfba40_0_2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g1db44dfba40_0_22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 name="Google Shape;225;g1db44dfba40_0_2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g1db44dfba40_0_23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0" name="Google Shape;230;g1db44dfba40_0_2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 sz="2200" b="1">
                <a:latin typeface="EB Garamond"/>
                <a:ea typeface="EB Garamond"/>
                <a:cs typeface="EB Garamond"/>
                <a:sym typeface="EB Garamond"/>
              </a:rPr>
              <a:t>REVISAR EXAMPLE  EN DOCUMENTO GUIA</a:t>
            </a:r>
            <a:endParaRPr sz="2200" b="1">
              <a:latin typeface="EB Garamond"/>
              <a:ea typeface="EB Garamond"/>
              <a:cs typeface="EB Garamond"/>
              <a:sym typeface="EB Garamon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g1db44dfba40_0_23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6" name="Google Shape;236;g1db44dfba40_0_2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 sz="2800" b="1">
                <a:latin typeface="EB Garamond"/>
                <a:ea typeface="EB Garamond"/>
                <a:cs typeface="EB Garamond"/>
                <a:sym typeface="EB Garamond"/>
              </a:rPr>
              <a:t>ILUSTRACIÓN Y APLICACIÓN SUGERIDA</a:t>
            </a:r>
            <a:endParaRPr sz="2800" b="1">
              <a:latin typeface="EB Garamond"/>
              <a:ea typeface="EB Garamond"/>
              <a:cs typeface="EB Garamond"/>
              <a:sym typeface="EB Garamon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g1db44dfba40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 name="Google Shape;63;g1db44dfba40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1db44dfba40_0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1db44dfba40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1db44dfba40_0_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g1db44dfba40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g1db44dfba40_0_3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 name="Google Shape;85;g1db44dfba40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1db44dfba40_0_4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1db44dfba40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1db44dfba40_0_5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1db44dfba40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1db44dfba40_0_4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 name="Google Shape;104;g1db44dfba40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s"/>
              <a:t>‹Nº›</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311708" y="986475"/>
            <a:ext cx="8520600" cy="20526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s" b="1">
                <a:solidFill>
                  <a:srgbClr val="000000"/>
                </a:solidFill>
                <a:latin typeface="EB Garamond"/>
                <a:ea typeface="EB Garamond"/>
                <a:cs typeface="EB Garamond"/>
                <a:sym typeface="EB Garamond"/>
              </a:rPr>
              <a:t>Semana del Hogar y el Matrimonio Cristiano</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11"/>
        <p:cNvGrpSpPr/>
        <p:nvPr/>
      </p:nvGrpSpPr>
      <p:grpSpPr>
        <a:xfrm>
          <a:off x="0" y="0"/>
          <a:ext cx="0" cy="0"/>
          <a:chOff x="0" y="0"/>
          <a:chExt cx="0" cy="0"/>
        </a:xfrm>
      </p:grpSpPr>
      <p:sp>
        <p:nvSpPr>
          <p:cNvPr id="112" name="Google Shape;112;p22"/>
          <p:cNvSpPr txBox="1"/>
          <p:nvPr/>
        </p:nvSpPr>
        <p:spPr>
          <a:xfrm>
            <a:off x="855200" y="1407300"/>
            <a:ext cx="7795500" cy="2160000"/>
          </a:xfrm>
          <a:prstGeom prst="rect">
            <a:avLst/>
          </a:prstGeom>
          <a:noFill/>
          <a:ln>
            <a:noFill/>
          </a:ln>
        </p:spPr>
        <p:txBody>
          <a:bodyPr spcFirstLastPara="1" wrap="square" lIns="91425" tIns="91425" rIns="91425" bIns="91425" anchor="t" anchorCtr="0">
            <a:spAutoFit/>
          </a:bodyPr>
          <a:lstStyle/>
          <a:p>
            <a:pPr marL="825500" marR="809625" lvl="0" indent="0" algn="ctr" rtl="0">
              <a:lnSpc>
                <a:spcPct val="120833"/>
              </a:lnSpc>
              <a:spcBef>
                <a:spcPts val="0"/>
              </a:spcBef>
              <a:spcAft>
                <a:spcPts val="0"/>
              </a:spcAft>
              <a:buNone/>
            </a:pPr>
            <a:r>
              <a:rPr lang="es" sz="2200" i="1">
                <a:solidFill>
                  <a:schemeClr val="dk1"/>
                </a:solidFill>
                <a:latin typeface="EB Garamond"/>
                <a:ea typeface="EB Garamond"/>
                <a:cs typeface="EB Garamond"/>
                <a:sym typeface="EB Garamond"/>
              </a:rPr>
              <a:t>"El Señor vio que la maldad de los hombres era mucha en la tierra, y que todo designio de los pensamientos del corazón de ellos era de continuo solo el mal.  Y al Señor le pesó haber hecho al hombre en la tierra, y le dolió en su corazón. – </a:t>
            </a:r>
            <a:r>
              <a:rPr lang="es" sz="2200" b="1" i="1">
                <a:solidFill>
                  <a:schemeClr val="dk1"/>
                </a:solidFill>
                <a:latin typeface="EB Garamond"/>
                <a:ea typeface="EB Garamond"/>
                <a:cs typeface="EB Garamond"/>
                <a:sym typeface="EB Garamond"/>
              </a:rPr>
              <a:t>Génesis 6:5, 6</a:t>
            </a:r>
            <a:endParaRPr sz="2200" b="1" i="1"/>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16"/>
        <p:cNvGrpSpPr/>
        <p:nvPr/>
      </p:nvGrpSpPr>
      <p:grpSpPr>
        <a:xfrm>
          <a:off x="0" y="0"/>
          <a:ext cx="0" cy="0"/>
          <a:chOff x="0" y="0"/>
          <a:chExt cx="0" cy="0"/>
        </a:xfrm>
      </p:grpSpPr>
      <p:sp>
        <p:nvSpPr>
          <p:cNvPr id="117" name="Google Shape;117;p23"/>
          <p:cNvSpPr txBox="1">
            <a:spLocks noGrp="1"/>
          </p:cNvSpPr>
          <p:nvPr>
            <p:ph type="title"/>
          </p:nvPr>
        </p:nvSpPr>
        <p:spPr>
          <a:xfrm>
            <a:off x="122575" y="941800"/>
            <a:ext cx="7919700" cy="1257300"/>
          </a:xfrm>
          <a:prstGeom prst="rect">
            <a:avLst/>
          </a:prstGeom>
        </p:spPr>
        <p:txBody>
          <a:bodyPr spcFirstLastPara="1" wrap="square" lIns="91425" tIns="91425" rIns="91425" bIns="91425" anchor="t" anchorCtr="0">
            <a:noAutofit/>
          </a:bodyPr>
          <a:lstStyle/>
          <a:p>
            <a:pPr marL="457200" marR="352425" lvl="0" indent="-355600" algn="just" rtl="0">
              <a:lnSpc>
                <a:spcPct val="120833"/>
              </a:lnSpc>
              <a:spcBef>
                <a:spcPts val="0"/>
              </a:spcBef>
              <a:spcAft>
                <a:spcPts val="0"/>
              </a:spcAft>
              <a:buSzPts val="2000"/>
              <a:buFont typeface="EB Garamond"/>
              <a:buChar char="●"/>
            </a:pPr>
            <a:r>
              <a:rPr lang="es" sz="2000">
                <a:latin typeface="EB Garamond"/>
                <a:ea typeface="EB Garamond"/>
                <a:cs typeface="EB Garamond"/>
                <a:sym typeface="EB Garamond"/>
              </a:rPr>
              <a:t>Este era el tiempo de los gigantes </a:t>
            </a:r>
            <a:r>
              <a:rPr lang="es" sz="2000" i="1">
                <a:latin typeface="EB Garamond"/>
                <a:ea typeface="EB Garamond"/>
                <a:cs typeface="EB Garamond"/>
                <a:sym typeface="EB Garamond"/>
              </a:rPr>
              <a:t>"los valientes que desde la antigüedad fueron varones de renombre"</a:t>
            </a:r>
            <a:r>
              <a:rPr lang="es" sz="2000">
                <a:latin typeface="EB Garamond"/>
                <a:ea typeface="EB Garamond"/>
                <a:cs typeface="EB Garamond"/>
                <a:sym typeface="EB Garamond"/>
              </a:rPr>
              <a:t>, </a:t>
            </a:r>
            <a:r>
              <a:rPr lang="es" sz="2000" b="1" i="1">
                <a:latin typeface="EB Garamond"/>
                <a:ea typeface="EB Garamond"/>
                <a:cs typeface="EB Garamond"/>
                <a:sym typeface="EB Garamond"/>
              </a:rPr>
              <a:t>(Génesis 6:4).</a:t>
            </a:r>
            <a:endParaRPr sz="2000" b="1" i="1"/>
          </a:p>
        </p:txBody>
      </p:sp>
      <p:sp>
        <p:nvSpPr>
          <p:cNvPr id="118" name="Google Shape;118;p23"/>
          <p:cNvSpPr txBox="1">
            <a:spLocks noGrp="1"/>
          </p:cNvSpPr>
          <p:nvPr>
            <p:ph type="body" idx="1"/>
          </p:nvPr>
        </p:nvSpPr>
        <p:spPr>
          <a:xfrm>
            <a:off x="466525" y="2199100"/>
            <a:ext cx="9020400" cy="1125300"/>
          </a:xfrm>
          <a:prstGeom prst="rect">
            <a:avLst/>
          </a:prstGeom>
        </p:spPr>
        <p:txBody>
          <a:bodyPr spcFirstLastPara="1" wrap="square" lIns="91425" tIns="91425" rIns="91425" bIns="91425" anchor="t" anchorCtr="0">
            <a:noAutofit/>
          </a:bodyPr>
          <a:lstStyle/>
          <a:p>
            <a:pPr marL="457200" marR="352425" lvl="0" indent="-355600" algn="just" rtl="0">
              <a:lnSpc>
                <a:spcPct val="120833"/>
              </a:lnSpc>
              <a:spcBef>
                <a:spcPts val="0"/>
              </a:spcBef>
              <a:spcAft>
                <a:spcPts val="0"/>
              </a:spcAft>
              <a:buClr>
                <a:schemeClr val="dk1"/>
              </a:buClr>
              <a:buSzPts val="2000"/>
              <a:buFont typeface="EB Garamond"/>
              <a:buChar char="●"/>
            </a:pPr>
            <a:r>
              <a:rPr lang="es" sz="2000">
                <a:solidFill>
                  <a:schemeClr val="dk1"/>
                </a:solidFill>
                <a:latin typeface="EB Garamond"/>
                <a:ea typeface="EB Garamond"/>
                <a:cs typeface="EB Garamond"/>
                <a:sym typeface="EB Garamond"/>
              </a:rPr>
              <a:t>Sus descendientes fueron los gigantes que intimidaron a los hombres que Moisés envió a espiar la tierra prometida de Canaán. </a:t>
            </a:r>
            <a:r>
              <a:rPr lang="es" sz="2000" b="1" i="1">
                <a:solidFill>
                  <a:schemeClr val="dk1"/>
                </a:solidFill>
                <a:latin typeface="EB Garamond"/>
                <a:ea typeface="EB Garamond"/>
                <a:cs typeface="EB Garamond"/>
                <a:sym typeface="EB Garamond"/>
              </a:rPr>
              <a:t>(Números 13:33).</a:t>
            </a:r>
            <a:endParaRPr sz="2000" b="1" i="1"/>
          </a:p>
        </p:txBody>
      </p:sp>
      <p:sp>
        <p:nvSpPr>
          <p:cNvPr id="119" name="Google Shape;119;p23"/>
          <p:cNvSpPr txBox="1">
            <a:spLocks noGrp="1"/>
          </p:cNvSpPr>
          <p:nvPr>
            <p:ph type="body" idx="1"/>
          </p:nvPr>
        </p:nvSpPr>
        <p:spPr>
          <a:xfrm>
            <a:off x="1924050" y="3562875"/>
            <a:ext cx="5295900" cy="689400"/>
          </a:xfrm>
          <a:prstGeom prst="rect">
            <a:avLst/>
          </a:prstGeom>
          <a:ln>
            <a:noFill/>
          </a:ln>
        </p:spPr>
        <p:txBody>
          <a:bodyPr spcFirstLastPara="1" wrap="square" lIns="91425" tIns="91425" rIns="91425" bIns="91425" anchor="t" anchorCtr="0">
            <a:noAutofit/>
          </a:bodyPr>
          <a:lstStyle/>
          <a:p>
            <a:pPr marL="457200" marR="352425" lvl="0" indent="-355600" algn="ctr" rtl="0">
              <a:lnSpc>
                <a:spcPct val="120833"/>
              </a:lnSpc>
              <a:spcBef>
                <a:spcPts val="0"/>
              </a:spcBef>
              <a:spcAft>
                <a:spcPts val="0"/>
              </a:spcAft>
              <a:buClr>
                <a:schemeClr val="dk1"/>
              </a:buClr>
              <a:buSzPts val="2000"/>
              <a:buFont typeface="EB Garamond"/>
              <a:buChar char="●"/>
            </a:pPr>
            <a:r>
              <a:rPr lang="es" sz="2000" b="1" i="1">
                <a:solidFill>
                  <a:schemeClr val="dk1"/>
                </a:solidFill>
                <a:latin typeface="EB Garamond"/>
                <a:ea typeface="EB Garamond"/>
                <a:cs typeface="EB Garamond"/>
                <a:sym typeface="EB Garamond"/>
              </a:rPr>
              <a:t>"Nephillim"</a:t>
            </a:r>
            <a:r>
              <a:rPr lang="es" sz="2000">
                <a:solidFill>
                  <a:schemeClr val="dk1"/>
                </a:solidFill>
                <a:latin typeface="EB Garamond"/>
                <a:ea typeface="EB Garamond"/>
                <a:cs typeface="EB Garamond"/>
                <a:sym typeface="EB Garamond"/>
              </a:rPr>
              <a:t>, significa "los caídos" o "los transgresores"</a:t>
            </a:r>
            <a:endParaRPr sz="2000">
              <a:solidFill>
                <a:srgbClr val="000000"/>
              </a:solidFill>
            </a:endParaRPr>
          </a:p>
          <a:p>
            <a:pPr marL="0" lvl="0" indent="0" algn="l" rtl="0">
              <a:spcBef>
                <a:spcPts val="0"/>
              </a:spcBef>
              <a:spcAft>
                <a:spcPts val="1200"/>
              </a:spcAft>
              <a:buSzPts val="688"/>
              <a:buNone/>
            </a:pPr>
            <a:endParaRPr sz="1125"/>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23"/>
        <p:cNvGrpSpPr/>
        <p:nvPr/>
      </p:nvGrpSpPr>
      <p:grpSpPr>
        <a:xfrm>
          <a:off x="0" y="0"/>
          <a:ext cx="0" cy="0"/>
          <a:chOff x="0" y="0"/>
          <a:chExt cx="0" cy="0"/>
        </a:xfrm>
      </p:grpSpPr>
      <p:sp>
        <p:nvSpPr>
          <p:cNvPr id="124" name="Google Shape;124;p24"/>
          <p:cNvSpPr txBox="1"/>
          <p:nvPr/>
        </p:nvSpPr>
        <p:spPr>
          <a:xfrm>
            <a:off x="4802225" y="1169100"/>
            <a:ext cx="3716700" cy="2805300"/>
          </a:xfrm>
          <a:prstGeom prst="rect">
            <a:avLst/>
          </a:prstGeom>
          <a:noFill/>
          <a:ln w="9525" cap="flat" cmpd="sng">
            <a:solidFill>
              <a:schemeClr val="accent3"/>
            </a:solidFill>
            <a:prstDash val="solid"/>
            <a:round/>
            <a:headEnd type="none" w="sm" len="sm"/>
            <a:tailEnd type="none" w="sm" len="sm"/>
          </a:ln>
        </p:spPr>
        <p:txBody>
          <a:bodyPr spcFirstLastPara="1" wrap="square" lIns="91425" tIns="91425" rIns="91425" bIns="91425" anchor="t" anchorCtr="0">
            <a:spAutoFit/>
          </a:bodyPr>
          <a:lstStyle/>
          <a:p>
            <a:pPr marL="368300" marR="352425" lvl="0" indent="0" algn="ctr" rtl="0">
              <a:lnSpc>
                <a:spcPct val="120833"/>
              </a:lnSpc>
              <a:spcBef>
                <a:spcPts val="0"/>
              </a:spcBef>
              <a:spcAft>
                <a:spcPts val="0"/>
              </a:spcAft>
              <a:buNone/>
            </a:pPr>
            <a:r>
              <a:rPr lang="es" sz="1800" i="1">
                <a:solidFill>
                  <a:schemeClr val="dk1"/>
                </a:solidFill>
                <a:latin typeface="EB Garamond"/>
                <a:ea typeface="EB Garamond"/>
                <a:cs typeface="EB Garamond"/>
                <a:sym typeface="EB Garamond"/>
              </a:rPr>
              <a:t>"Los hombres excluyeron o sacaron a Dios de su conocimiento y adoraron las criaturas de su propia imaginación; y como resultado, llegaron a ser más y más degradados" </a:t>
            </a:r>
            <a:r>
              <a:rPr lang="es" sz="1800" b="1" i="1">
                <a:solidFill>
                  <a:schemeClr val="dk1"/>
                </a:solidFill>
                <a:latin typeface="EB Garamond"/>
                <a:ea typeface="EB Garamond"/>
                <a:cs typeface="EB Garamond"/>
                <a:sym typeface="EB Garamond"/>
              </a:rPr>
              <a:t>(PP 91 [traducido]).</a:t>
            </a:r>
            <a:endParaRPr sz="1100" b="1">
              <a:solidFill>
                <a:schemeClr val="dk1"/>
              </a:solidFill>
              <a:latin typeface="EB Garamond"/>
              <a:ea typeface="EB Garamond"/>
              <a:cs typeface="EB Garamond"/>
              <a:sym typeface="EB Garamond"/>
            </a:endParaRPr>
          </a:p>
        </p:txBody>
      </p:sp>
      <p:sp>
        <p:nvSpPr>
          <p:cNvPr id="125" name="Google Shape;125;p24"/>
          <p:cNvSpPr txBox="1"/>
          <p:nvPr/>
        </p:nvSpPr>
        <p:spPr>
          <a:xfrm>
            <a:off x="476925" y="1169100"/>
            <a:ext cx="3996300" cy="2865882"/>
          </a:xfrm>
          <a:prstGeom prst="rect">
            <a:avLst/>
          </a:prstGeom>
          <a:noFill/>
          <a:ln w="9525" cap="flat" cmpd="sng">
            <a:solidFill>
              <a:schemeClr val="accent3"/>
            </a:solidFill>
            <a:prstDash val="solid"/>
            <a:round/>
            <a:headEnd type="none" w="sm" len="sm"/>
            <a:tailEnd type="none" w="sm" len="sm"/>
          </a:ln>
        </p:spPr>
        <p:txBody>
          <a:bodyPr spcFirstLastPara="1" wrap="square" lIns="91425" tIns="91425" rIns="91425" bIns="91425" anchor="t" anchorCtr="0">
            <a:spAutoFit/>
          </a:bodyPr>
          <a:lstStyle/>
          <a:p>
            <a:pPr marL="368300" marR="352425" lvl="0" indent="0" algn="ctr" rtl="0">
              <a:lnSpc>
                <a:spcPct val="120833"/>
              </a:lnSpc>
              <a:spcBef>
                <a:spcPts val="0"/>
              </a:spcBef>
              <a:spcAft>
                <a:spcPts val="0"/>
              </a:spcAft>
              <a:buNone/>
            </a:pPr>
            <a:r>
              <a:rPr lang="es" sz="1800" i="1" dirty="0">
                <a:solidFill>
                  <a:schemeClr val="dk1"/>
                </a:solidFill>
                <a:latin typeface="EB Garamond"/>
                <a:ea typeface="EB Garamond"/>
                <a:cs typeface="EB Garamond"/>
                <a:sym typeface="EB Garamond"/>
              </a:rPr>
              <a:t>”Su culpabilidad al dar rienda suelta a la iniquidad estaba en proporción a sus destrezas y a sus capacidades mentales".  Su maldad "era abierta y desafiante" </a:t>
            </a:r>
            <a:r>
              <a:rPr lang="es" sz="1800" b="1" i="1" dirty="0">
                <a:solidFill>
                  <a:schemeClr val="dk1"/>
                </a:solidFill>
                <a:latin typeface="EB Garamond"/>
                <a:ea typeface="EB Garamond"/>
                <a:cs typeface="EB Garamond"/>
                <a:sym typeface="EB Garamond"/>
              </a:rPr>
              <a:t>(Patriarchs and Prophets, p. 90,91 [EGWhite, Patriarcas y Profetas, traducido]).</a:t>
            </a:r>
            <a:endParaRPr sz="1800" b="1" i="1" dirty="0">
              <a:solidFill>
                <a:schemeClr val="dk1"/>
              </a:solidFill>
              <a:latin typeface="EB Garamond"/>
              <a:ea typeface="EB Garamond"/>
              <a:cs typeface="EB Garamond"/>
              <a:sym typeface="EB Garamond"/>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29"/>
        <p:cNvGrpSpPr/>
        <p:nvPr/>
      </p:nvGrpSpPr>
      <p:grpSpPr>
        <a:xfrm>
          <a:off x="0" y="0"/>
          <a:ext cx="0" cy="0"/>
          <a:chOff x="0" y="0"/>
          <a:chExt cx="0" cy="0"/>
        </a:xfrm>
      </p:grpSpPr>
      <p:sp>
        <p:nvSpPr>
          <p:cNvPr id="130" name="Google Shape;130;p25"/>
          <p:cNvSpPr txBox="1">
            <a:spLocks noGrp="1"/>
          </p:cNvSpPr>
          <p:nvPr>
            <p:ph type="body" idx="1"/>
          </p:nvPr>
        </p:nvSpPr>
        <p:spPr>
          <a:xfrm>
            <a:off x="486025" y="619350"/>
            <a:ext cx="8064000" cy="864600"/>
          </a:xfrm>
          <a:prstGeom prst="rect">
            <a:avLst/>
          </a:prstGeom>
        </p:spPr>
        <p:txBody>
          <a:bodyPr spcFirstLastPara="1" wrap="square" lIns="91425" tIns="91425" rIns="91425" bIns="91425" anchor="t" anchorCtr="0">
            <a:noAutofit/>
          </a:bodyPr>
          <a:lstStyle/>
          <a:p>
            <a:pPr marL="2266315" lvl="0" indent="0" algn="l" rtl="0">
              <a:lnSpc>
                <a:spcPct val="100000"/>
              </a:lnSpc>
              <a:spcBef>
                <a:spcPts val="0"/>
              </a:spcBef>
              <a:spcAft>
                <a:spcPts val="0"/>
              </a:spcAft>
              <a:buNone/>
            </a:pPr>
            <a:r>
              <a:rPr lang="es" sz="2500" b="1">
                <a:solidFill>
                  <a:schemeClr val="dk1"/>
                </a:solidFill>
                <a:latin typeface="EB Garamond"/>
                <a:ea typeface="EB Garamond"/>
                <a:cs typeface="EB Garamond"/>
                <a:sym typeface="EB Garamond"/>
              </a:rPr>
              <a:t> EL TIEMPO DE LOT</a:t>
            </a:r>
            <a:endParaRPr sz="2500" b="1">
              <a:solidFill>
                <a:schemeClr val="dk1"/>
              </a:solidFill>
              <a:latin typeface="EB Garamond"/>
              <a:ea typeface="EB Garamond"/>
              <a:cs typeface="EB Garamond"/>
              <a:sym typeface="EB Garamond"/>
            </a:endParaRPr>
          </a:p>
          <a:p>
            <a:pPr marL="368300" marR="354965" lvl="0" indent="0" algn="just" rtl="0">
              <a:lnSpc>
                <a:spcPct val="120833"/>
              </a:lnSpc>
              <a:spcBef>
                <a:spcPts val="225"/>
              </a:spcBef>
              <a:spcAft>
                <a:spcPts val="0"/>
              </a:spcAft>
              <a:buClr>
                <a:schemeClr val="dk1"/>
              </a:buClr>
              <a:buSzPts val="935"/>
              <a:buFont typeface="Arial"/>
              <a:buNone/>
            </a:pPr>
            <a:endParaRPr/>
          </a:p>
        </p:txBody>
      </p:sp>
      <p:sp>
        <p:nvSpPr>
          <p:cNvPr id="131" name="Google Shape;131;p25"/>
          <p:cNvSpPr txBox="1"/>
          <p:nvPr/>
        </p:nvSpPr>
        <p:spPr>
          <a:xfrm>
            <a:off x="1121875" y="1691200"/>
            <a:ext cx="6792300" cy="1160100"/>
          </a:xfrm>
          <a:prstGeom prst="rect">
            <a:avLst/>
          </a:prstGeom>
          <a:noFill/>
          <a:ln>
            <a:noFill/>
          </a:ln>
        </p:spPr>
        <p:txBody>
          <a:bodyPr spcFirstLastPara="1" wrap="square" lIns="91425" tIns="91425" rIns="91425" bIns="91425" anchor="t" anchorCtr="0">
            <a:spAutoFit/>
          </a:bodyPr>
          <a:lstStyle/>
          <a:p>
            <a:pPr marL="825500" marR="809625" lvl="0" indent="0" algn="ctr" rtl="0">
              <a:lnSpc>
                <a:spcPct val="120833"/>
              </a:lnSpc>
              <a:spcBef>
                <a:spcPts val="225"/>
              </a:spcBef>
              <a:spcAft>
                <a:spcPts val="0"/>
              </a:spcAft>
              <a:buNone/>
            </a:pPr>
            <a:r>
              <a:rPr lang="es" sz="1800" i="1">
                <a:solidFill>
                  <a:schemeClr val="dk1"/>
                </a:solidFill>
                <a:latin typeface="EB Garamond"/>
                <a:ea typeface="EB Garamond"/>
                <a:cs typeface="EB Garamond"/>
                <a:sym typeface="EB Garamond"/>
              </a:rPr>
              <a:t>"También será como en los días de Lot.  Comían y bebían, compraban y vendían, plantaban y edificaban.</a:t>
            </a:r>
            <a:endParaRPr sz="1800" i="1">
              <a:solidFill>
                <a:schemeClr val="dk1"/>
              </a:solidFill>
              <a:latin typeface="EB Garamond"/>
              <a:ea typeface="EB Garamond"/>
              <a:cs typeface="EB Garamond"/>
              <a:sym typeface="EB Garamond"/>
            </a:endParaRPr>
          </a:p>
          <a:p>
            <a:pPr marL="825500" marR="809625" lvl="0" indent="0" algn="ctr" rtl="0">
              <a:lnSpc>
                <a:spcPct val="120833"/>
              </a:lnSpc>
              <a:spcBef>
                <a:spcPts val="225"/>
              </a:spcBef>
              <a:spcAft>
                <a:spcPts val="0"/>
              </a:spcAft>
              <a:buNone/>
            </a:pPr>
            <a:r>
              <a:rPr lang="es" sz="1800" i="1">
                <a:solidFill>
                  <a:schemeClr val="dk1"/>
                </a:solidFill>
                <a:latin typeface="EB Garamond"/>
                <a:ea typeface="EB Garamond"/>
                <a:cs typeface="EB Garamond"/>
                <a:sym typeface="EB Garamond"/>
              </a:rPr>
              <a:t> – </a:t>
            </a:r>
            <a:r>
              <a:rPr lang="es" sz="1800" b="1" i="1">
                <a:solidFill>
                  <a:schemeClr val="dk1"/>
                </a:solidFill>
                <a:latin typeface="EB Garamond"/>
                <a:ea typeface="EB Garamond"/>
                <a:cs typeface="EB Garamond"/>
                <a:sym typeface="EB Garamond"/>
              </a:rPr>
              <a:t>Lucas 17:28</a:t>
            </a:r>
            <a:endParaRPr sz="1800" b="1" i="1">
              <a:solidFill>
                <a:schemeClr val="dk1"/>
              </a:solidFill>
              <a:latin typeface="EB Garamond"/>
              <a:ea typeface="EB Garamond"/>
              <a:cs typeface="EB Garamond"/>
              <a:sym typeface="EB Garamond"/>
            </a:endParaRPr>
          </a:p>
        </p:txBody>
      </p:sp>
      <p:sp>
        <p:nvSpPr>
          <p:cNvPr id="132" name="Google Shape;132;p25"/>
          <p:cNvSpPr txBox="1"/>
          <p:nvPr/>
        </p:nvSpPr>
        <p:spPr>
          <a:xfrm>
            <a:off x="608725" y="2898075"/>
            <a:ext cx="7752300" cy="1131300"/>
          </a:xfrm>
          <a:prstGeom prst="rect">
            <a:avLst/>
          </a:prstGeom>
          <a:noFill/>
          <a:ln>
            <a:noFill/>
          </a:ln>
        </p:spPr>
        <p:txBody>
          <a:bodyPr spcFirstLastPara="1" wrap="square" lIns="91425" tIns="91425" rIns="91425" bIns="91425" anchor="t" anchorCtr="0">
            <a:spAutoFit/>
          </a:bodyPr>
          <a:lstStyle/>
          <a:p>
            <a:pPr marL="368300" marR="354965" lvl="0" indent="0" algn="just" rtl="0">
              <a:lnSpc>
                <a:spcPct val="120833"/>
              </a:lnSpc>
              <a:spcBef>
                <a:spcPts val="5"/>
              </a:spcBef>
              <a:spcAft>
                <a:spcPts val="0"/>
              </a:spcAft>
              <a:buNone/>
            </a:pPr>
            <a:r>
              <a:rPr lang="es" sz="1800">
                <a:solidFill>
                  <a:schemeClr val="dk1"/>
                </a:solidFill>
                <a:latin typeface="EB Garamond"/>
                <a:ea typeface="EB Garamond"/>
                <a:cs typeface="EB Garamond"/>
                <a:sym typeface="EB Garamond"/>
              </a:rPr>
              <a:t>Mientras en la Biblia se señala la violencia como el signo externo de la corrupción en el tiempo de Noé </a:t>
            </a:r>
            <a:r>
              <a:rPr lang="es" sz="1800" b="1" i="1">
                <a:solidFill>
                  <a:schemeClr val="dk1"/>
                </a:solidFill>
                <a:latin typeface="EB Garamond"/>
                <a:ea typeface="EB Garamond"/>
                <a:cs typeface="EB Garamond"/>
                <a:sym typeface="EB Garamond"/>
              </a:rPr>
              <a:t>(Génesis 6:11),</a:t>
            </a:r>
            <a:r>
              <a:rPr lang="es" sz="1800">
                <a:solidFill>
                  <a:schemeClr val="dk1"/>
                </a:solidFill>
                <a:latin typeface="EB Garamond"/>
                <a:ea typeface="EB Garamond"/>
                <a:cs typeface="EB Garamond"/>
                <a:sym typeface="EB Garamond"/>
              </a:rPr>
              <a:t> Sodoma era conocida por su inmoralidad sexual, y más aún que esto, por su perversión sexual </a:t>
            </a:r>
            <a:r>
              <a:rPr lang="es" sz="1800" b="1" i="1">
                <a:solidFill>
                  <a:schemeClr val="dk1"/>
                </a:solidFill>
                <a:latin typeface="EB Garamond"/>
                <a:ea typeface="EB Garamond"/>
                <a:cs typeface="EB Garamond"/>
                <a:sym typeface="EB Garamond"/>
              </a:rPr>
              <a:t>(Judas 7).</a:t>
            </a:r>
            <a:r>
              <a:rPr lang="es" sz="1800">
                <a:solidFill>
                  <a:schemeClr val="dk1"/>
                </a:solidFill>
                <a:latin typeface="EB Garamond"/>
                <a:ea typeface="EB Garamond"/>
                <a:cs typeface="EB Garamond"/>
                <a:sym typeface="EB Garamond"/>
              </a:rPr>
              <a:t> </a:t>
            </a:r>
            <a:endParaRPr sz="180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36"/>
        <p:cNvGrpSpPr/>
        <p:nvPr/>
      </p:nvGrpSpPr>
      <p:grpSpPr>
        <a:xfrm>
          <a:off x="0" y="0"/>
          <a:ext cx="0" cy="0"/>
          <a:chOff x="0" y="0"/>
          <a:chExt cx="0" cy="0"/>
        </a:xfrm>
      </p:grpSpPr>
      <p:sp>
        <p:nvSpPr>
          <p:cNvPr id="137" name="Google Shape;137;p26"/>
          <p:cNvSpPr txBox="1"/>
          <p:nvPr/>
        </p:nvSpPr>
        <p:spPr>
          <a:xfrm>
            <a:off x="287075" y="1033000"/>
            <a:ext cx="8107800" cy="1466100"/>
          </a:xfrm>
          <a:prstGeom prst="rect">
            <a:avLst/>
          </a:prstGeom>
          <a:noFill/>
          <a:ln>
            <a:noFill/>
          </a:ln>
        </p:spPr>
        <p:txBody>
          <a:bodyPr spcFirstLastPara="1" wrap="square" lIns="91425" tIns="91425" rIns="91425" bIns="91425" anchor="t" anchorCtr="0">
            <a:spAutoFit/>
          </a:bodyPr>
          <a:lstStyle/>
          <a:p>
            <a:pPr marL="368300" marR="354965" lvl="0" indent="0" algn="just" rtl="0">
              <a:lnSpc>
                <a:spcPct val="120833"/>
              </a:lnSpc>
              <a:spcBef>
                <a:spcPts val="5"/>
              </a:spcBef>
              <a:spcAft>
                <a:spcPts val="0"/>
              </a:spcAft>
              <a:buNone/>
            </a:pPr>
            <a:r>
              <a:rPr lang="es" sz="1800">
                <a:solidFill>
                  <a:schemeClr val="dk1"/>
                </a:solidFill>
                <a:latin typeface="EB Garamond"/>
                <a:ea typeface="EB Garamond"/>
                <a:cs typeface="EB Garamond"/>
                <a:sym typeface="EB Garamond"/>
              </a:rPr>
              <a:t>Los hombres de Sodoma que trataron de romper y tumbarle la puerta a la casa de Lot para violar sexualmente a los dos visitantes que se alojaban en su hogar, eran </a:t>
            </a:r>
            <a:r>
              <a:rPr lang="es" sz="1800" i="1">
                <a:solidFill>
                  <a:schemeClr val="dk1"/>
                </a:solidFill>
                <a:latin typeface="EB Garamond"/>
                <a:ea typeface="EB Garamond"/>
                <a:cs typeface="EB Garamond"/>
                <a:sym typeface="EB Garamond"/>
              </a:rPr>
              <a:t>"todos los hombres de todas las partes de la ciudad de Sodoma -- tanto jóvenes como viejos" </a:t>
            </a:r>
            <a:r>
              <a:rPr lang="es" sz="1800" b="1" i="1">
                <a:solidFill>
                  <a:schemeClr val="dk1"/>
                </a:solidFill>
                <a:latin typeface="EB Garamond"/>
                <a:ea typeface="EB Garamond"/>
                <a:cs typeface="EB Garamond"/>
                <a:sym typeface="EB Garamond"/>
              </a:rPr>
              <a:t>(Génesis 19:4).</a:t>
            </a:r>
            <a:endParaRPr sz="1800" b="1" i="1"/>
          </a:p>
        </p:txBody>
      </p:sp>
      <p:sp>
        <p:nvSpPr>
          <p:cNvPr id="138" name="Google Shape;138;p26"/>
          <p:cNvSpPr txBox="1"/>
          <p:nvPr/>
        </p:nvSpPr>
        <p:spPr>
          <a:xfrm>
            <a:off x="2418225" y="3255425"/>
            <a:ext cx="6294000" cy="1131300"/>
          </a:xfrm>
          <a:prstGeom prst="rect">
            <a:avLst/>
          </a:prstGeom>
          <a:noFill/>
          <a:ln>
            <a:noFill/>
          </a:ln>
        </p:spPr>
        <p:txBody>
          <a:bodyPr spcFirstLastPara="1" wrap="square" lIns="91425" tIns="91425" rIns="91425" bIns="91425" anchor="t" anchorCtr="0">
            <a:spAutoFit/>
          </a:bodyPr>
          <a:lstStyle/>
          <a:p>
            <a:pPr marL="368300" marR="354965" lvl="0" indent="0" algn="just" rtl="0">
              <a:lnSpc>
                <a:spcPct val="120833"/>
              </a:lnSpc>
              <a:spcBef>
                <a:spcPts val="5"/>
              </a:spcBef>
              <a:spcAft>
                <a:spcPts val="0"/>
              </a:spcAft>
              <a:buNone/>
            </a:pPr>
            <a:r>
              <a:rPr lang="es" sz="1800">
                <a:solidFill>
                  <a:schemeClr val="dk1"/>
                </a:solidFill>
                <a:latin typeface="EB Garamond"/>
                <a:ea typeface="EB Garamond"/>
                <a:cs typeface="EB Garamond"/>
                <a:sym typeface="EB Garamond"/>
              </a:rPr>
              <a:t>Tanto Noé como Lot criaron a sus familias en condiciones que resultaban contrarias y detrimentales para la práctica de su fe.</a:t>
            </a:r>
            <a:endParaRPr sz="1800">
              <a:solidFill>
                <a:schemeClr val="dk1"/>
              </a:solidFill>
              <a:latin typeface="EB Garamond"/>
              <a:ea typeface="EB Garamond"/>
              <a:cs typeface="EB Garamond"/>
              <a:sym typeface="EB Garamond"/>
            </a:endParaRPr>
          </a:p>
        </p:txBody>
      </p:sp>
      <p:sp>
        <p:nvSpPr>
          <p:cNvPr id="139" name="Google Shape;139;p26"/>
          <p:cNvSpPr txBox="1"/>
          <p:nvPr/>
        </p:nvSpPr>
        <p:spPr>
          <a:xfrm>
            <a:off x="715925" y="2607538"/>
            <a:ext cx="5245800" cy="461700"/>
          </a:xfrm>
          <a:prstGeom prst="rect">
            <a:avLst/>
          </a:prstGeom>
          <a:noFill/>
          <a:ln>
            <a:noFill/>
          </a:ln>
        </p:spPr>
        <p:txBody>
          <a:bodyPr spcFirstLastPara="1" wrap="square" lIns="91425" tIns="91425" rIns="91425" bIns="91425" anchor="t" anchorCtr="0">
            <a:spAutoFit/>
          </a:bodyPr>
          <a:lstStyle/>
          <a:p>
            <a:pPr marL="368300" marR="354965" lvl="0" indent="457200" algn="just" rtl="0">
              <a:lnSpc>
                <a:spcPct val="120833"/>
              </a:lnSpc>
              <a:spcBef>
                <a:spcPts val="5"/>
              </a:spcBef>
              <a:spcAft>
                <a:spcPts val="0"/>
              </a:spcAft>
              <a:buNone/>
            </a:pPr>
            <a:r>
              <a:rPr lang="es" sz="1800" i="1">
                <a:solidFill>
                  <a:schemeClr val="dk1"/>
                </a:solidFill>
                <a:latin typeface="EB Garamond"/>
                <a:ea typeface="EB Garamond"/>
                <a:cs typeface="EB Garamond"/>
                <a:sym typeface="EB Garamond"/>
              </a:rPr>
              <a:t>Podemos ver las similitudes…</a:t>
            </a:r>
            <a:endParaRPr sz="1800" i="1"/>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43"/>
        <p:cNvGrpSpPr/>
        <p:nvPr/>
      </p:nvGrpSpPr>
      <p:grpSpPr>
        <a:xfrm>
          <a:off x="0" y="0"/>
          <a:ext cx="0" cy="0"/>
          <a:chOff x="0" y="0"/>
          <a:chExt cx="0" cy="0"/>
        </a:xfrm>
      </p:grpSpPr>
      <p:sp>
        <p:nvSpPr>
          <p:cNvPr id="144" name="Google Shape;144;p27"/>
          <p:cNvSpPr txBox="1">
            <a:spLocks noGrp="1"/>
          </p:cNvSpPr>
          <p:nvPr>
            <p:ph type="title"/>
          </p:nvPr>
        </p:nvSpPr>
        <p:spPr>
          <a:xfrm>
            <a:off x="279300" y="652250"/>
            <a:ext cx="8520600" cy="572700"/>
          </a:xfrm>
          <a:prstGeom prst="rect">
            <a:avLst/>
          </a:prstGeom>
        </p:spPr>
        <p:txBody>
          <a:bodyPr spcFirstLastPara="1" wrap="square" lIns="91425" tIns="91425" rIns="91425" bIns="91425" anchor="t" anchorCtr="0">
            <a:noAutofit/>
          </a:bodyPr>
          <a:lstStyle/>
          <a:p>
            <a:pPr marL="289560" marR="352425" lvl="0" indent="0" algn="ctr" rtl="0">
              <a:spcBef>
                <a:spcPts val="470"/>
              </a:spcBef>
              <a:spcAft>
                <a:spcPts val="0"/>
              </a:spcAft>
              <a:buClr>
                <a:schemeClr val="dk1"/>
              </a:buClr>
              <a:buSzPts val="1100"/>
              <a:buFont typeface="Arial"/>
              <a:buNone/>
            </a:pPr>
            <a:r>
              <a:rPr lang="es" sz="2500" b="1">
                <a:latin typeface="EB Garamond"/>
                <a:ea typeface="EB Garamond"/>
                <a:cs typeface="EB Garamond"/>
                <a:sym typeface="EB Garamond"/>
              </a:rPr>
              <a:t>MATERIALISMO  O  ESPIRITUALIDAD</a:t>
            </a:r>
            <a:endParaRPr sz="2500" b="1">
              <a:latin typeface="EB Garamond"/>
              <a:ea typeface="EB Garamond"/>
              <a:cs typeface="EB Garamond"/>
              <a:sym typeface="EB Garamond"/>
            </a:endParaRPr>
          </a:p>
          <a:p>
            <a:pPr marL="0" lvl="0" indent="0" algn="l" rtl="0">
              <a:spcBef>
                <a:spcPts val="0"/>
              </a:spcBef>
              <a:spcAft>
                <a:spcPts val="0"/>
              </a:spcAft>
              <a:buNone/>
            </a:pPr>
            <a:endParaRPr/>
          </a:p>
        </p:txBody>
      </p:sp>
      <p:sp>
        <p:nvSpPr>
          <p:cNvPr id="145" name="Google Shape;145;p27"/>
          <p:cNvSpPr txBox="1">
            <a:spLocks noGrp="1"/>
          </p:cNvSpPr>
          <p:nvPr>
            <p:ph type="body" idx="1"/>
          </p:nvPr>
        </p:nvSpPr>
        <p:spPr>
          <a:xfrm>
            <a:off x="0" y="1411500"/>
            <a:ext cx="9144000" cy="1100700"/>
          </a:xfrm>
          <a:prstGeom prst="rect">
            <a:avLst/>
          </a:prstGeom>
        </p:spPr>
        <p:txBody>
          <a:bodyPr spcFirstLastPara="1" wrap="square" lIns="91425" tIns="91425" rIns="91425" bIns="91425" anchor="t" anchorCtr="0">
            <a:noAutofit/>
          </a:bodyPr>
          <a:lstStyle/>
          <a:p>
            <a:pPr marL="786130" marR="848360" lvl="0" indent="0" algn="ctr" rtl="0">
              <a:lnSpc>
                <a:spcPct val="120833"/>
              </a:lnSpc>
              <a:spcBef>
                <a:spcPts val="225"/>
              </a:spcBef>
              <a:spcAft>
                <a:spcPts val="0"/>
              </a:spcAft>
              <a:buClr>
                <a:schemeClr val="dk1"/>
              </a:buClr>
              <a:buSzPts val="1100"/>
              <a:buFont typeface="Arial"/>
              <a:buNone/>
            </a:pPr>
            <a:r>
              <a:rPr lang="es" i="1">
                <a:solidFill>
                  <a:schemeClr val="dk1"/>
                </a:solidFill>
                <a:latin typeface="EB Garamond"/>
                <a:ea typeface="EB Garamond"/>
                <a:cs typeface="EB Garamond"/>
                <a:sym typeface="EB Garamond"/>
              </a:rPr>
              <a:t>"Y Lot alzó sus ojos, y vio toda la llanura del Jordán, que era toda de riego como el jardín del Señor, como la tierra de Egipto...  Entonces Lot eligió toda la llanura del Jordán.  (Y) Partió hacia el oriente..." </a:t>
            </a:r>
            <a:r>
              <a:rPr lang="es" b="1" i="1">
                <a:solidFill>
                  <a:schemeClr val="dk1"/>
                </a:solidFill>
                <a:latin typeface="EB Garamond"/>
                <a:ea typeface="EB Garamond"/>
                <a:cs typeface="EB Garamond"/>
                <a:sym typeface="EB Garamond"/>
              </a:rPr>
              <a:t>Génesis 13:10,11</a:t>
            </a:r>
            <a:r>
              <a:rPr lang="es" i="1">
                <a:solidFill>
                  <a:schemeClr val="dk1"/>
                </a:solidFill>
                <a:latin typeface="EB Garamond"/>
                <a:ea typeface="EB Garamond"/>
                <a:cs typeface="EB Garamond"/>
                <a:sym typeface="EB Garamond"/>
              </a:rPr>
              <a:t>.</a:t>
            </a:r>
            <a:endParaRPr b="1" i="1"/>
          </a:p>
        </p:txBody>
      </p:sp>
      <p:sp>
        <p:nvSpPr>
          <p:cNvPr id="146" name="Google Shape;146;p27"/>
          <p:cNvSpPr txBox="1"/>
          <p:nvPr/>
        </p:nvSpPr>
        <p:spPr>
          <a:xfrm>
            <a:off x="846975" y="2792863"/>
            <a:ext cx="5229900" cy="461700"/>
          </a:xfrm>
          <a:prstGeom prst="rect">
            <a:avLst/>
          </a:prstGeom>
          <a:noFill/>
          <a:ln>
            <a:noFill/>
          </a:ln>
        </p:spPr>
        <p:txBody>
          <a:bodyPr spcFirstLastPara="1" wrap="square" lIns="91425" tIns="91425" rIns="91425" bIns="91425" anchor="t" anchorCtr="0">
            <a:spAutoFit/>
          </a:bodyPr>
          <a:lstStyle/>
          <a:p>
            <a:pPr marL="457200" lvl="0" indent="-342900" algn="l" rtl="0">
              <a:spcBef>
                <a:spcPts val="0"/>
              </a:spcBef>
              <a:spcAft>
                <a:spcPts val="0"/>
              </a:spcAft>
              <a:buSzPts val="1800"/>
              <a:buFont typeface="EB Garamond"/>
              <a:buChar char="●"/>
            </a:pPr>
            <a:r>
              <a:rPr lang="es" sz="1800">
                <a:latin typeface="EB Garamond"/>
                <a:ea typeface="EB Garamond"/>
                <a:cs typeface="EB Garamond"/>
                <a:sym typeface="EB Garamond"/>
              </a:rPr>
              <a:t>La decisión de Lot expuso a su familia a la maldad.</a:t>
            </a:r>
            <a:endParaRPr sz="1800">
              <a:latin typeface="EB Garamond"/>
              <a:ea typeface="EB Garamond"/>
              <a:cs typeface="EB Garamond"/>
              <a:sym typeface="EB Garamond"/>
            </a:endParaRPr>
          </a:p>
        </p:txBody>
      </p:sp>
      <p:sp>
        <p:nvSpPr>
          <p:cNvPr id="147" name="Google Shape;147;p27"/>
          <p:cNvSpPr txBox="1"/>
          <p:nvPr/>
        </p:nvSpPr>
        <p:spPr>
          <a:xfrm>
            <a:off x="1003200" y="3379775"/>
            <a:ext cx="7713300" cy="461700"/>
          </a:xfrm>
          <a:prstGeom prst="rect">
            <a:avLst/>
          </a:prstGeom>
          <a:noFill/>
          <a:ln>
            <a:noFill/>
          </a:ln>
        </p:spPr>
        <p:txBody>
          <a:bodyPr spcFirstLastPara="1" wrap="square" lIns="91425" tIns="91425" rIns="91425" bIns="91425" anchor="t" anchorCtr="0">
            <a:spAutoFit/>
          </a:bodyPr>
          <a:lstStyle/>
          <a:p>
            <a:pPr marL="328930" marR="391160" lvl="0" indent="457200" algn="just" rtl="0">
              <a:lnSpc>
                <a:spcPct val="120833"/>
              </a:lnSpc>
              <a:spcBef>
                <a:spcPts val="0"/>
              </a:spcBef>
              <a:spcAft>
                <a:spcPts val="0"/>
              </a:spcAft>
              <a:buNone/>
            </a:pPr>
            <a:r>
              <a:rPr lang="es" sz="1800" i="1">
                <a:solidFill>
                  <a:schemeClr val="dk1"/>
                </a:solidFill>
                <a:latin typeface="EB Garamond"/>
                <a:ea typeface="EB Garamond"/>
                <a:cs typeface="EB Garamond"/>
                <a:sym typeface="EB Garamond"/>
              </a:rPr>
              <a:t>"se fue a Sodoma rico; y salió sin nada" </a:t>
            </a:r>
            <a:r>
              <a:rPr lang="es" sz="1800" b="1" i="1">
                <a:solidFill>
                  <a:schemeClr val="dk1"/>
                </a:solidFill>
                <a:latin typeface="EB Garamond"/>
                <a:ea typeface="EB Garamond"/>
                <a:cs typeface="EB Garamond"/>
                <a:sym typeface="EB Garamond"/>
              </a:rPr>
              <a:t>(Consejos sobre salud, p. 270). </a:t>
            </a:r>
            <a:endParaRPr sz="1800" b="1" i="1"/>
          </a:p>
        </p:txBody>
      </p:sp>
      <p:sp>
        <p:nvSpPr>
          <p:cNvPr id="148" name="Google Shape;148;p27"/>
          <p:cNvSpPr txBox="1"/>
          <p:nvPr/>
        </p:nvSpPr>
        <p:spPr>
          <a:xfrm>
            <a:off x="846975" y="3940675"/>
            <a:ext cx="6434100" cy="796500"/>
          </a:xfrm>
          <a:prstGeom prst="rect">
            <a:avLst/>
          </a:prstGeom>
          <a:noFill/>
          <a:ln>
            <a:noFill/>
          </a:ln>
        </p:spPr>
        <p:txBody>
          <a:bodyPr spcFirstLastPara="1" wrap="square" lIns="91425" tIns="91425" rIns="91425" bIns="91425" anchor="t" anchorCtr="0">
            <a:spAutoFit/>
          </a:bodyPr>
          <a:lstStyle/>
          <a:p>
            <a:pPr marL="457200" marR="391160" lvl="0" indent="-342900" algn="just" rtl="0">
              <a:lnSpc>
                <a:spcPct val="120833"/>
              </a:lnSpc>
              <a:spcBef>
                <a:spcPts val="0"/>
              </a:spcBef>
              <a:spcAft>
                <a:spcPts val="0"/>
              </a:spcAft>
              <a:buClr>
                <a:schemeClr val="dk1"/>
              </a:buClr>
              <a:buSzPts val="1800"/>
              <a:buFont typeface="EB Garamond"/>
              <a:buChar char="●"/>
            </a:pPr>
            <a:r>
              <a:rPr lang="es" sz="1800">
                <a:solidFill>
                  <a:schemeClr val="dk1"/>
                </a:solidFill>
                <a:latin typeface="EB Garamond"/>
                <a:ea typeface="EB Garamond"/>
                <a:cs typeface="EB Garamond"/>
                <a:sym typeface="EB Garamond"/>
              </a:rPr>
              <a:t>Lot se dejó caer y se asentó en una vida de lujo, y el lujo arruinó su fe.</a:t>
            </a:r>
            <a:endParaRPr sz="1800">
              <a:solidFill>
                <a:schemeClr val="dk1"/>
              </a:solidFill>
              <a:latin typeface="EB Garamond"/>
              <a:ea typeface="EB Garamond"/>
              <a:cs typeface="EB Garamond"/>
              <a:sym typeface="EB Garamond"/>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52"/>
        <p:cNvGrpSpPr/>
        <p:nvPr/>
      </p:nvGrpSpPr>
      <p:grpSpPr>
        <a:xfrm>
          <a:off x="0" y="0"/>
          <a:ext cx="0" cy="0"/>
          <a:chOff x="0" y="0"/>
          <a:chExt cx="0" cy="0"/>
        </a:xfrm>
      </p:grpSpPr>
      <p:sp>
        <p:nvSpPr>
          <p:cNvPr id="153" name="Google Shape;153;p28"/>
          <p:cNvSpPr txBox="1">
            <a:spLocks noGrp="1"/>
          </p:cNvSpPr>
          <p:nvPr>
            <p:ph type="body" idx="1"/>
          </p:nvPr>
        </p:nvSpPr>
        <p:spPr>
          <a:xfrm>
            <a:off x="1124800" y="1012200"/>
            <a:ext cx="7676100" cy="2776200"/>
          </a:xfrm>
          <a:prstGeom prst="rect">
            <a:avLst/>
          </a:prstGeom>
        </p:spPr>
        <p:txBody>
          <a:bodyPr spcFirstLastPara="1" wrap="square" lIns="91425" tIns="91425" rIns="91425" bIns="91425" anchor="t" anchorCtr="0">
            <a:noAutofit/>
          </a:bodyPr>
          <a:lstStyle/>
          <a:p>
            <a:pPr marL="0" marR="848360" lvl="0" indent="0" algn="ctr" rtl="0">
              <a:lnSpc>
                <a:spcPct val="120833"/>
              </a:lnSpc>
              <a:spcBef>
                <a:spcPts val="5"/>
              </a:spcBef>
              <a:spcAft>
                <a:spcPts val="0"/>
              </a:spcAft>
              <a:buNone/>
            </a:pPr>
            <a:r>
              <a:rPr lang="es" sz="2000" i="1">
                <a:solidFill>
                  <a:schemeClr val="dk1"/>
                </a:solidFill>
                <a:latin typeface="EB Garamond"/>
                <a:ea typeface="EB Garamond"/>
                <a:cs typeface="EB Garamond"/>
                <a:sym typeface="EB Garamond"/>
              </a:rPr>
              <a:t>"Cuando Lot entró en Sodoma, su completa intención era mantenerse libre de toda iniquidad, y de mandar a su familia después de si mismo.  Pero señaladamente, fracasó.  Las influencias corruptoras que le rodeaban tuvieron un efecto sobre su propia fe, y las relaciones de sus hijos con los habitantes de Sodoma en cierta medida ataron también los intereses de Lot con los de ellos" </a:t>
            </a:r>
            <a:r>
              <a:rPr lang="es" sz="2000" b="1" i="1">
                <a:solidFill>
                  <a:schemeClr val="dk1"/>
                </a:solidFill>
                <a:latin typeface="EB Garamond"/>
                <a:ea typeface="EB Garamond"/>
                <a:cs typeface="EB Garamond"/>
                <a:sym typeface="EB Garamond"/>
              </a:rPr>
              <a:t>(Adventist Home, [El Hogar Adventista] p.138  [Traducido).</a:t>
            </a:r>
            <a:endParaRPr sz="2000" b="1" i="1"/>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57"/>
        <p:cNvGrpSpPr/>
        <p:nvPr/>
      </p:nvGrpSpPr>
      <p:grpSpPr>
        <a:xfrm>
          <a:off x="0" y="0"/>
          <a:ext cx="0" cy="0"/>
          <a:chOff x="0" y="0"/>
          <a:chExt cx="0" cy="0"/>
        </a:xfrm>
      </p:grpSpPr>
      <p:sp>
        <p:nvSpPr>
          <p:cNvPr id="158" name="Google Shape;158;p29"/>
          <p:cNvSpPr txBox="1">
            <a:spLocks noGrp="1"/>
          </p:cNvSpPr>
          <p:nvPr>
            <p:ph type="body" idx="1"/>
          </p:nvPr>
        </p:nvSpPr>
        <p:spPr>
          <a:xfrm>
            <a:off x="323050" y="1377700"/>
            <a:ext cx="8379900" cy="788100"/>
          </a:xfrm>
          <a:prstGeom prst="rect">
            <a:avLst/>
          </a:prstGeom>
        </p:spPr>
        <p:txBody>
          <a:bodyPr spcFirstLastPara="1" wrap="square" lIns="91425" tIns="91425" rIns="91425" bIns="91425" anchor="t" anchorCtr="0">
            <a:noAutofit/>
          </a:bodyPr>
          <a:lstStyle/>
          <a:p>
            <a:pPr marL="457200" marR="391160" lvl="0" indent="-342900" algn="just" rtl="0">
              <a:lnSpc>
                <a:spcPct val="120833"/>
              </a:lnSpc>
              <a:spcBef>
                <a:spcPts val="0"/>
              </a:spcBef>
              <a:spcAft>
                <a:spcPts val="0"/>
              </a:spcAft>
              <a:buClr>
                <a:schemeClr val="dk1"/>
              </a:buClr>
              <a:buSzPts val="1800"/>
              <a:buFont typeface="EB Garamond"/>
              <a:buChar char="●"/>
            </a:pPr>
            <a:r>
              <a:rPr lang="es">
                <a:solidFill>
                  <a:schemeClr val="dk1"/>
                </a:solidFill>
                <a:latin typeface="EB Garamond"/>
                <a:ea typeface="EB Garamond"/>
                <a:cs typeface="EB Garamond"/>
                <a:sym typeface="EB Garamond"/>
              </a:rPr>
              <a:t>Para que una familia crezca y progrese espiritualmente, la toma de decisiones tiene que estar basada en valores espirituales.</a:t>
            </a:r>
            <a:endParaRPr/>
          </a:p>
        </p:txBody>
      </p:sp>
      <p:sp>
        <p:nvSpPr>
          <p:cNvPr id="159" name="Google Shape;159;p29"/>
          <p:cNvSpPr txBox="1"/>
          <p:nvPr/>
        </p:nvSpPr>
        <p:spPr>
          <a:xfrm>
            <a:off x="670150" y="2276475"/>
            <a:ext cx="7685700" cy="461700"/>
          </a:xfrm>
          <a:prstGeom prst="rect">
            <a:avLst/>
          </a:prstGeom>
          <a:noFill/>
          <a:ln>
            <a:noFill/>
          </a:ln>
        </p:spPr>
        <p:txBody>
          <a:bodyPr spcFirstLastPara="1" wrap="square" lIns="91425" tIns="91425" rIns="91425" bIns="91425" anchor="t" anchorCtr="0">
            <a:spAutoFit/>
          </a:bodyPr>
          <a:lstStyle/>
          <a:p>
            <a:pPr marL="457200" marR="391160" lvl="0" indent="-342900" algn="just" rtl="0">
              <a:lnSpc>
                <a:spcPct val="120833"/>
              </a:lnSpc>
              <a:spcBef>
                <a:spcPts val="0"/>
              </a:spcBef>
              <a:spcAft>
                <a:spcPts val="0"/>
              </a:spcAft>
              <a:buClr>
                <a:schemeClr val="dk1"/>
              </a:buClr>
              <a:buSzPts val="1800"/>
              <a:buFont typeface="EB Garamond"/>
              <a:buChar char="●"/>
            </a:pPr>
            <a:r>
              <a:rPr lang="es" sz="1800">
                <a:solidFill>
                  <a:schemeClr val="dk1"/>
                </a:solidFill>
                <a:latin typeface="EB Garamond"/>
                <a:ea typeface="EB Garamond"/>
                <a:cs typeface="EB Garamond"/>
                <a:sym typeface="EB Garamond"/>
              </a:rPr>
              <a:t>Ahora hay 14.6 millones de millonarios en los Estados Unidos de América.</a:t>
            </a:r>
            <a:endParaRPr sz="1800"/>
          </a:p>
        </p:txBody>
      </p:sp>
      <p:sp>
        <p:nvSpPr>
          <p:cNvPr id="160" name="Google Shape;160;p29"/>
          <p:cNvSpPr txBox="1"/>
          <p:nvPr/>
        </p:nvSpPr>
        <p:spPr>
          <a:xfrm>
            <a:off x="1182550" y="2992150"/>
            <a:ext cx="7520400" cy="1131300"/>
          </a:xfrm>
          <a:prstGeom prst="rect">
            <a:avLst/>
          </a:prstGeom>
          <a:noFill/>
          <a:ln>
            <a:noFill/>
          </a:ln>
        </p:spPr>
        <p:txBody>
          <a:bodyPr spcFirstLastPara="1" wrap="square" lIns="91425" tIns="91425" rIns="91425" bIns="91425" anchor="t" anchorCtr="0">
            <a:spAutoFit/>
          </a:bodyPr>
          <a:lstStyle/>
          <a:p>
            <a:pPr marL="457200" marR="394970" lvl="0" indent="-342900" algn="just" rtl="0">
              <a:lnSpc>
                <a:spcPct val="120833"/>
              </a:lnSpc>
              <a:spcBef>
                <a:spcPts val="10"/>
              </a:spcBef>
              <a:spcAft>
                <a:spcPts val="0"/>
              </a:spcAft>
              <a:buClr>
                <a:schemeClr val="dk1"/>
              </a:buClr>
              <a:buSzPts val="1800"/>
              <a:buFont typeface="EB Garamond"/>
              <a:buChar char="●"/>
            </a:pPr>
            <a:r>
              <a:rPr lang="es" sz="1800">
                <a:solidFill>
                  <a:schemeClr val="dk1"/>
                </a:solidFill>
                <a:latin typeface="EB Garamond"/>
                <a:ea typeface="EB Garamond"/>
                <a:cs typeface="EB Garamond"/>
                <a:sym typeface="EB Garamond"/>
              </a:rPr>
              <a:t>Cuando colocamos las cosas materiales al centro de nuestro sistema de valores, ponemos nuestra salud espiritual y la salud de nuestra familia en riesgo.</a:t>
            </a:r>
            <a:endParaRPr sz="180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64"/>
        <p:cNvGrpSpPr/>
        <p:nvPr/>
      </p:nvGrpSpPr>
      <p:grpSpPr>
        <a:xfrm>
          <a:off x="0" y="0"/>
          <a:ext cx="0" cy="0"/>
          <a:chOff x="0" y="0"/>
          <a:chExt cx="0" cy="0"/>
        </a:xfrm>
      </p:grpSpPr>
      <p:sp>
        <p:nvSpPr>
          <p:cNvPr id="165" name="Google Shape;165;p30"/>
          <p:cNvSpPr txBox="1">
            <a:spLocks noGrp="1"/>
          </p:cNvSpPr>
          <p:nvPr>
            <p:ph type="title"/>
          </p:nvPr>
        </p:nvSpPr>
        <p:spPr>
          <a:xfrm>
            <a:off x="829800" y="602300"/>
            <a:ext cx="3742200" cy="649200"/>
          </a:xfrm>
          <a:prstGeom prst="rect">
            <a:avLst/>
          </a:prstGeom>
        </p:spPr>
        <p:txBody>
          <a:bodyPr spcFirstLastPara="1" wrap="square" lIns="91425" tIns="91425" rIns="91425" bIns="91425" anchor="t" anchorCtr="0">
            <a:normAutofit/>
          </a:bodyPr>
          <a:lstStyle/>
          <a:p>
            <a:pPr marL="328930" marR="394970" lvl="0" indent="457200" algn="just" rtl="0">
              <a:lnSpc>
                <a:spcPct val="120833"/>
              </a:lnSpc>
              <a:spcBef>
                <a:spcPts val="10"/>
              </a:spcBef>
              <a:spcAft>
                <a:spcPts val="0"/>
              </a:spcAft>
              <a:buClr>
                <a:schemeClr val="dk1"/>
              </a:buClr>
              <a:buSzPts val="1100"/>
              <a:buFont typeface="Arial"/>
              <a:buNone/>
            </a:pPr>
            <a:r>
              <a:rPr lang="es" sz="2500" i="1">
                <a:latin typeface="EB Garamond"/>
                <a:ea typeface="EB Garamond"/>
                <a:cs typeface="EB Garamond"/>
                <a:sym typeface="EB Garamond"/>
              </a:rPr>
              <a:t>NOÉ…</a:t>
            </a:r>
            <a:endParaRPr sz="2500" i="1"/>
          </a:p>
        </p:txBody>
      </p:sp>
      <p:sp>
        <p:nvSpPr>
          <p:cNvPr id="166" name="Google Shape;166;p30"/>
          <p:cNvSpPr txBox="1">
            <a:spLocks noGrp="1"/>
          </p:cNvSpPr>
          <p:nvPr>
            <p:ph type="body" idx="1"/>
          </p:nvPr>
        </p:nvSpPr>
        <p:spPr>
          <a:xfrm>
            <a:off x="773400" y="1537175"/>
            <a:ext cx="7908900" cy="777300"/>
          </a:xfrm>
          <a:prstGeom prst="rect">
            <a:avLst/>
          </a:prstGeom>
        </p:spPr>
        <p:txBody>
          <a:bodyPr spcFirstLastPara="1" wrap="square" lIns="91425" tIns="91425" rIns="91425" bIns="91425" anchor="t" anchorCtr="0">
            <a:noAutofit/>
          </a:bodyPr>
          <a:lstStyle/>
          <a:p>
            <a:pPr marL="457200" marR="394970" lvl="0" indent="-347027" algn="just" rtl="0">
              <a:lnSpc>
                <a:spcPct val="120833"/>
              </a:lnSpc>
              <a:spcBef>
                <a:spcPts val="10"/>
              </a:spcBef>
              <a:spcAft>
                <a:spcPts val="0"/>
              </a:spcAft>
              <a:buClr>
                <a:schemeClr val="dk1"/>
              </a:buClr>
              <a:buSzPts val="1865"/>
              <a:buFont typeface="EB Garamond"/>
              <a:buChar char="●"/>
            </a:pPr>
            <a:r>
              <a:rPr lang="es" sz="1865">
                <a:solidFill>
                  <a:schemeClr val="dk1"/>
                </a:solidFill>
                <a:latin typeface="EB Garamond"/>
                <a:ea typeface="EB Garamond"/>
                <a:cs typeface="EB Garamond"/>
                <a:sym typeface="EB Garamond"/>
              </a:rPr>
              <a:t>Construyó su vida y los intereses de su familia alrededor de la misión dada por Dios.</a:t>
            </a:r>
            <a:endParaRPr sz="1865"/>
          </a:p>
        </p:txBody>
      </p:sp>
      <p:sp>
        <p:nvSpPr>
          <p:cNvPr id="167" name="Google Shape;167;p30"/>
          <p:cNvSpPr txBox="1"/>
          <p:nvPr/>
        </p:nvSpPr>
        <p:spPr>
          <a:xfrm>
            <a:off x="1614150" y="2689750"/>
            <a:ext cx="6227400" cy="461700"/>
          </a:xfrm>
          <a:prstGeom prst="rect">
            <a:avLst/>
          </a:prstGeom>
          <a:noFill/>
          <a:ln>
            <a:noFill/>
          </a:ln>
        </p:spPr>
        <p:txBody>
          <a:bodyPr spcFirstLastPara="1" wrap="square" lIns="91425" tIns="91425" rIns="91425" bIns="91425" anchor="t" anchorCtr="0">
            <a:spAutoFit/>
          </a:bodyPr>
          <a:lstStyle/>
          <a:p>
            <a:pPr marL="457200" marR="394970" lvl="0" indent="-342900" algn="just" rtl="0">
              <a:lnSpc>
                <a:spcPct val="120833"/>
              </a:lnSpc>
              <a:spcBef>
                <a:spcPts val="10"/>
              </a:spcBef>
              <a:spcAft>
                <a:spcPts val="0"/>
              </a:spcAft>
              <a:buClr>
                <a:schemeClr val="dk1"/>
              </a:buClr>
              <a:buSzPts val="1800"/>
              <a:buFont typeface="EB Garamond"/>
              <a:buChar char="●"/>
            </a:pPr>
            <a:r>
              <a:rPr lang="es" sz="1800">
                <a:solidFill>
                  <a:schemeClr val="dk1"/>
                </a:solidFill>
                <a:latin typeface="EB Garamond"/>
                <a:ea typeface="EB Garamond"/>
                <a:cs typeface="EB Garamond"/>
                <a:sym typeface="EB Garamond"/>
              </a:rPr>
              <a:t>Invirtió en el proyecto hasta sus bienes personales.</a:t>
            </a:r>
            <a:endParaRPr sz="1800"/>
          </a:p>
        </p:txBody>
      </p:sp>
      <p:sp>
        <p:nvSpPr>
          <p:cNvPr id="168" name="Google Shape;168;p30"/>
          <p:cNvSpPr txBox="1"/>
          <p:nvPr/>
        </p:nvSpPr>
        <p:spPr>
          <a:xfrm>
            <a:off x="2900100" y="3649775"/>
            <a:ext cx="5275500" cy="461700"/>
          </a:xfrm>
          <a:prstGeom prst="rect">
            <a:avLst/>
          </a:prstGeom>
          <a:noFill/>
          <a:ln>
            <a:noFill/>
          </a:ln>
        </p:spPr>
        <p:txBody>
          <a:bodyPr spcFirstLastPara="1" wrap="square" lIns="91425" tIns="91425" rIns="91425" bIns="91425" anchor="t" anchorCtr="0">
            <a:spAutoFit/>
          </a:bodyPr>
          <a:lstStyle/>
          <a:p>
            <a:pPr marL="457200" marR="352425" lvl="0" indent="-342900" algn="just" rtl="0">
              <a:lnSpc>
                <a:spcPct val="120833"/>
              </a:lnSpc>
              <a:spcBef>
                <a:spcPts val="10"/>
              </a:spcBef>
              <a:spcAft>
                <a:spcPts val="0"/>
              </a:spcAft>
              <a:buClr>
                <a:schemeClr val="dk1"/>
              </a:buClr>
              <a:buSzPts val="1800"/>
              <a:buFont typeface="EB Garamond"/>
              <a:buChar char="●"/>
            </a:pPr>
            <a:r>
              <a:rPr lang="es" sz="1800">
                <a:solidFill>
                  <a:schemeClr val="dk1"/>
                </a:solidFill>
                <a:latin typeface="EB Garamond"/>
                <a:ea typeface="EB Garamond"/>
                <a:cs typeface="EB Garamond"/>
                <a:sym typeface="EB Garamond"/>
              </a:rPr>
              <a:t>Su vida entera era dirigida por el carácter de su fe.</a:t>
            </a:r>
            <a:endParaRPr sz="180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72"/>
        <p:cNvGrpSpPr/>
        <p:nvPr/>
      </p:nvGrpSpPr>
      <p:grpSpPr>
        <a:xfrm>
          <a:off x="0" y="0"/>
          <a:ext cx="0" cy="0"/>
          <a:chOff x="0" y="0"/>
          <a:chExt cx="0" cy="0"/>
        </a:xfrm>
      </p:grpSpPr>
      <p:sp>
        <p:nvSpPr>
          <p:cNvPr id="173" name="Google Shape;173;p31"/>
          <p:cNvSpPr txBox="1">
            <a:spLocks noGrp="1"/>
          </p:cNvSpPr>
          <p:nvPr>
            <p:ph type="title"/>
          </p:nvPr>
        </p:nvSpPr>
        <p:spPr>
          <a:xfrm>
            <a:off x="322950" y="645775"/>
            <a:ext cx="8520600" cy="572700"/>
          </a:xfrm>
          <a:prstGeom prst="rect">
            <a:avLst/>
          </a:prstGeom>
        </p:spPr>
        <p:txBody>
          <a:bodyPr spcFirstLastPara="1" wrap="square" lIns="91425" tIns="91425" rIns="91425" bIns="91425" anchor="t" anchorCtr="0">
            <a:normAutofit/>
          </a:bodyPr>
          <a:lstStyle/>
          <a:p>
            <a:pPr marL="365760" marR="352425" lvl="0" indent="-5714" algn="ctr" rtl="0">
              <a:spcBef>
                <a:spcPts val="0"/>
              </a:spcBef>
              <a:spcAft>
                <a:spcPts val="0"/>
              </a:spcAft>
              <a:buClr>
                <a:schemeClr val="dk1"/>
              </a:buClr>
              <a:buSzPts val="1100"/>
              <a:buFont typeface="Arial"/>
              <a:buNone/>
            </a:pPr>
            <a:r>
              <a:rPr lang="es" sz="2500" b="1">
                <a:latin typeface="EB Garamond"/>
                <a:ea typeface="EB Garamond"/>
                <a:cs typeface="EB Garamond"/>
                <a:sym typeface="EB Garamond"/>
              </a:rPr>
              <a:t>DECISIÓN O  VACILACIÓN</a:t>
            </a:r>
            <a:endParaRPr sz="2500"/>
          </a:p>
        </p:txBody>
      </p:sp>
      <p:sp>
        <p:nvSpPr>
          <p:cNvPr id="174" name="Google Shape;174;p31"/>
          <p:cNvSpPr txBox="1">
            <a:spLocks noGrp="1"/>
          </p:cNvSpPr>
          <p:nvPr>
            <p:ph type="body" idx="1"/>
          </p:nvPr>
        </p:nvSpPr>
        <p:spPr>
          <a:xfrm>
            <a:off x="572550" y="2440800"/>
            <a:ext cx="7998900" cy="1419300"/>
          </a:xfrm>
          <a:prstGeom prst="rect">
            <a:avLst/>
          </a:prstGeom>
        </p:spPr>
        <p:txBody>
          <a:bodyPr spcFirstLastPara="1" wrap="square" lIns="91425" tIns="91425" rIns="91425" bIns="91425" anchor="t" anchorCtr="0">
            <a:normAutofit fontScale="70000" lnSpcReduction="20000"/>
          </a:bodyPr>
          <a:lstStyle/>
          <a:p>
            <a:pPr marL="857250" marR="762000" lvl="0" indent="0" algn="ctr" rtl="0">
              <a:lnSpc>
                <a:spcPct val="120833"/>
              </a:lnSpc>
              <a:spcBef>
                <a:spcPts val="225"/>
              </a:spcBef>
              <a:spcAft>
                <a:spcPts val="0"/>
              </a:spcAft>
              <a:buClr>
                <a:schemeClr val="dk1"/>
              </a:buClr>
              <a:buSzPct val="44000"/>
              <a:buFont typeface="Arial"/>
              <a:buNone/>
            </a:pPr>
            <a:r>
              <a:rPr lang="es" sz="2500" i="1">
                <a:solidFill>
                  <a:schemeClr val="dk1"/>
                </a:solidFill>
                <a:latin typeface="EB Garamond"/>
                <a:ea typeface="EB Garamond"/>
                <a:cs typeface="EB Garamond"/>
                <a:sym typeface="EB Garamond"/>
              </a:rPr>
              <a:t>"E hirieron de ceguera a los hombres que estaban a la puerta de la casa, desde el menos hasta el mayor.  Y ellos se fatigaban por hallar la puerta."– </a:t>
            </a:r>
            <a:r>
              <a:rPr lang="es" sz="2500" b="1" i="1">
                <a:solidFill>
                  <a:schemeClr val="dk1"/>
                </a:solidFill>
                <a:latin typeface="EB Garamond"/>
                <a:ea typeface="EB Garamond"/>
                <a:cs typeface="EB Garamond"/>
                <a:sym typeface="EB Garamond"/>
              </a:rPr>
              <a:t>Génesis 19:11</a:t>
            </a:r>
            <a:endParaRPr sz="2500" b="1" i="1">
              <a:solidFill>
                <a:schemeClr val="dk1"/>
              </a:solidFill>
              <a:latin typeface="EB Garamond"/>
              <a:ea typeface="EB Garamond"/>
              <a:cs typeface="EB Garamond"/>
              <a:sym typeface="EB Garamond"/>
            </a:endParaRPr>
          </a:p>
          <a:p>
            <a:pPr marL="368300" marR="351790" lvl="0" indent="457200" algn="just" rtl="0">
              <a:lnSpc>
                <a:spcPct val="120833"/>
              </a:lnSpc>
              <a:spcBef>
                <a:spcPts val="225"/>
              </a:spcBef>
              <a:spcAft>
                <a:spcPts val="0"/>
              </a:spcAft>
              <a:buClr>
                <a:schemeClr val="dk1"/>
              </a:buClr>
              <a:buSzPct val="100000"/>
              <a:buFont typeface="Arial"/>
              <a:buNone/>
            </a:pPr>
            <a:endParaRPr sz="1100">
              <a:solidFill>
                <a:schemeClr val="dk1"/>
              </a:solidFill>
              <a:latin typeface="EB Garamond"/>
              <a:ea typeface="EB Garamond"/>
              <a:cs typeface="EB Garamond"/>
              <a:sym typeface="EB Garamond"/>
            </a:endParaRPr>
          </a:p>
          <a:p>
            <a:pPr marL="0" lvl="0" indent="0" algn="l" rtl="0">
              <a:spcBef>
                <a:spcPts val="0"/>
              </a:spcBef>
              <a:spcAft>
                <a:spcPts val="1200"/>
              </a:spcAft>
              <a:buNone/>
            </a:pPr>
            <a:endParaRPr/>
          </a:p>
        </p:txBody>
      </p:sp>
      <p:sp>
        <p:nvSpPr>
          <p:cNvPr id="175" name="Google Shape;175;p31"/>
          <p:cNvSpPr txBox="1"/>
          <p:nvPr/>
        </p:nvSpPr>
        <p:spPr>
          <a:xfrm>
            <a:off x="652900" y="1684600"/>
            <a:ext cx="8265600" cy="796500"/>
          </a:xfrm>
          <a:prstGeom prst="rect">
            <a:avLst/>
          </a:prstGeom>
          <a:noFill/>
          <a:ln>
            <a:noFill/>
          </a:ln>
        </p:spPr>
        <p:txBody>
          <a:bodyPr spcFirstLastPara="1" wrap="square" lIns="91425" tIns="91425" rIns="91425" bIns="91425" anchor="t" anchorCtr="0">
            <a:spAutoFit/>
          </a:bodyPr>
          <a:lstStyle/>
          <a:p>
            <a:pPr marL="368300" marR="351790" lvl="0" indent="0" algn="just" rtl="0">
              <a:lnSpc>
                <a:spcPct val="120833"/>
              </a:lnSpc>
              <a:spcBef>
                <a:spcPts val="225"/>
              </a:spcBef>
              <a:spcAft>
                <a:spcPts val="0"/>
              </a:spcAft>
              <a:buNone/>
            </a:pPr>
            <a:r>
              <a:rPr lang="es" sz="1800">
                <a:solidFill>
                  <a:schemeClr val="dk1"/>
                </a:solidFill>
                <a:latin typeface="EB Garamond"/>
                <a:ea typeface="EB Garamond"/>
                <a:cs typeface="EB Garamond"/>
                <a:sym typeface="EB Garamond"/>
              </a:rPr>
              <a:t>Lot no estaba seguro de que sus visitantes eran Ángeles cuando les dio hospedaje, los eventos que transcurrieron aclararon todo perfectamente.</a:t>
            </a:r>
            <a:endParaRPr sz="1800">
              <a:solidFill>
                <a:schemeClr val="dk1"/>
              </a:solidFill>
              <a:latin typeface="EB Garamond"/>
              <a:ea typeface="EB Garamond"/>
              <a:cs typeface="EB Garamond"/>
              <a:sym typeface="EB Garamon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8"/>
        <p:cNvGrpSpPr/>
        <p:nvPr/>
      </p:nvGrpSpPr>
      <p:grpSpPr>
        <a:xfrm>
          <a:off x="0" y="0"/>
          <a:ext cx="0" cy="0"/>
          <a:chOff x="0" y="0"/>
          <a:chExt cx="0" cy="0"/>
        </a:xfrm>
      </p:grpSpPr>
      <p:sp>
        <p:nvSpPr>
          <p:cNvPr id="59" name="Google Shape;59;p14"/>
          <p:cNvSpPr txBox="1">
            <a:spLocks noGrp="1"/>
          </p:cNvSpPr>
          <p:nvPr>
            <p:ph type="title"/>
          </p:nvPr>
        </p:nvSpPr>
        <p:spPr>
          <a:xfrm>
            <a:off x="0" y="3870900"/>
            <a:ext cx="3425700" cy="1272600"/>
          </a:xfrm>
          <a:prstGeom prst="rect">
            <a:avLst/>
          </a:prstGeom>
        </p:spPr>
        <p:txBody>
          <a:bodyPr spcFirstLastPara="1" wrap="square" lIns="91425" tIns="91425" rIns="91425" bIns="91425" anchor="t" anchorCtr="0">
            <a:noAutofit/>
          </a:bodyPr>
          <a:lstStyle/>
          <a:p>
            <a:pPr marL="367030" marR="352425" lvl="0" indent="0" algn="just" rtl="0">
              <a:spcBef>
                <a:spcPts val="425"/>
              </a:spcBef>
              <a:spcAft>
                <a:spcPts val="0"/>
              </a:spcAft>
              <a:buSzPts val="990"/>
              <a:buNone/>
            </a:pPr>
            <a:r>
              <a:rPr lang="es" sz="1200" dirty="0">
                <a:latin typeface="EB Garamond"/>
                <a:ea typeface="EB Garamond"/>
                <a:cs typeface="EB Garamond"/>
                <a:sym typeface="EB Garamond"/>
              </a:rPr>
              <a:t>Por: JOHN NIXON, SR.</a:t>
            </a:r>
            <a:r>
              <a:rPr lang="es" sz="1200" b="1" dirty="0">
                <a:latin typeface="EB Garamond"/>
                <a:ea typeface="EB Garamond"/>
                <a:cs typeface="EB Garamond"/>
                <a:sym typeface="EB Garamond"/>
              </a:rPr>
              <a:t>John Nixon, Sr, </a:t>
            </a:r>
            <a:r>
              <a:rPr lang="es" sz="1200" dirty="0">
                <a:latin typeface="EB Garamond"/>
                <a:ea typeface="EB Garamond"/>
                <a:cs typeface="EB Garamond"/>
                <a:sym typeface="EB Garamond"/>
              </a:rPr>
              <a:t>DMin, es un recientemente jubilado administrador de la Iglesia, profesor de teología y pastor, que escribe  desde Huntsville, Alabama, USA.</a:t>
            </a:r>
            <a:endParaRPr sz="2520" dirty="0">
              <a:latin typeface="EB Garamond"/>
              <a:ea typeface="EB Garamond"/>
              <a:cs typeface="EB Garamond"/>
              <a:sym typeface="EB Garamond"/>
            </a:endParaRPr>
          </a:p>
        </p:txBody>
      </p:sp>
      <p:sp>
        <p:nvSpPr>
          <p:cNvPr id="60" name="Google Shape;60;p14"/>
          <p:cNvSpPr txBox="1">
            <a:spLocks noGrp="1"/>
          </p:cNvSpPr>
          <p:nvPr>
            <p:ph type="body" idx="1"/>
          </p:nvPr>
        </p:nvSpPr>
        <p:spPr>
          <a:xfrm>
            <a:off x="1660750" y="1411600"/>
            <a:ext cx="6376800" cy="1399500"/>
          </a:xfrm>
          <a:prstGeom prst="rect">
            <a:avLst/>
          </a:prstGeom>
        </p:spPr>
        <p:txBody>
          <a:bodyPr spcFirstLastPara="1" wrap="square" lIns="91425" tIns="91425" rIns="91425" bIns="91425" anchor="t" anchorCtr="0">
            <a:noAutofit/>
          </a:bodyPr>
          <a:lstStyle/>
          <a:p>
            <a:pPr marL="0" marR="352425" lvl="0" indent="0" algn="ctr" rtl="0">
              <a:lnSpc>
                <a:spcPct val="100000"/>
              </a:lnSpc>
              <a:spcBef>
                <a:spcPts val="425"/>
              </a:spcBef>
              <a:spcAft>
                <a:spcPts val="0"/>
              </a:spcAft>
              <a:buNone/>
            </a:pPr>
            <a:r>
              <a:rPr lang="es" sz="3700">
                <a:solidFill>
                  <a:schemeClr val="dk1"/>
                </a:solidFill>
                <a:latin typeface="EB Garamond"/>
                <a:ea typeface="EB Garamond"/>
                <a:cs typeface="EB Garamond"/>
                <a:sym typeface="EB Garamond"/>
              </a:rPr>
              <a:t>UNA HISTORIA DE DOS FAMILIAS</a:t>
            </a:r>
            <a:endParaRPr sz="3700">
              <a:solidFill>
                <a:schemeClr val="dk1"/>
              </a:solidFill>
              <a:latin typeface="EB Garamond"/>
              <a:ea typeface="EB Garamond"/>
              <a:cs typeface="EB Garamond"/>
              <a:sym typeface="EB Garamond"/>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79"/>
        <p:cNvGrpSpPr/>
        <p:nvPr/>
      </p:nvGrpSpPr>
      <p:grpSpPr>
        <a:xfrm>
          <a:off x="0" y="0"/>
          <a:ext cx="0" cy="0"/>
          <a:chOff x="0" y="0"/>
          <a:chExt cx="0" cy="0"/>
        </a:xfrm>
      </p:grpSpPr>
      <p:sp>
        <p:nvSpPr>
          <p:cNvPr id="180" name="Google Shape;180;p32"/>
          <p:cNvSpPr txBox="1">
            <a:spLocks noGrp="1"/>
          </p:cNvSpPr>
          <p:nvPr>
            <p:ph type="title"/>
          </p:nvPr>
        </p:nvSpPr>
        <p:spPr>
          <a:xfrm>
            <a:off x="379275" y="884200"/>
            <a:ext cx="8517000" cy="1007700"/>
          </a:xfrm>
          <a:prstGeom prst="rect">
            <a:avLst/>
          </a:prstGeom>
        </p:spPr>
        <p:txBody>
          <a:bodyPr spcFirstLastPara="1" wrap="square" lIns="91425" tIns="91425" rIns="91425" bIns="91425" anchor="t" anchorCtr="0">
            <a:noAutofit/>
          </a:bodyPr>
          <a:lstStyle/>
          <a:p>
            <a:pPr marL="368300" marR="351790" lvl="0" indent="0" algn="just" rtl="0">
              <a:lnSpc>
                <a:spcPct val="120833"/>
              </a:lnSpc>
              <a:spcBef>
                <a:spcPts val="0"/>
              </a:spcBef>
              <a:spcAft>
                <a:spcPts val="0"/>
              </a:spcAft>
              <a:buClr>
                <a:schemeClr val="dk1"/>
              </a:buClr>
              <a:buSzPts val="1100"/>
              <a:buFont typeface="Arial"/>
              <a:buNone/>
            </a:pPr>
            <a:r>
              <a:rPr lang="es" sz="1800">
                <a:latin typeface="EB Garamond"/>
                <a:ea typeface="EB Garamond"/>
                <a:cs typeface="EB Garamond"/>
                <a:sym typeface="EB Garamond"/>
              </a:rPr>
              <a:t>No solamente le llevaron a Lot una invitación de salvación, sino que también le dieron los mandatos que fueron instruidos que debían dar.</a:t>
            </a:r>
            <a:endParaRPr sz="1800"/>
          </a:p>
        </p:txBody>
      </p:sp>
      <p:sp>
        <p:nvSpPr>
          <p:cNvPr id="181" name="Google Shape;181;p32"/>
          <p:cNvSpPr txBox="1">
            <a:spLocks noGrp="1"/>
          </p:cNvSpPr>
          <p:nvPr>
            <p:ph type="body" idx="1"/>
          </p:nvPr>
        </p:nvSpPr>
        <p:spPr>
          <a:xfrm>
            <a:off x="334225" y="1946475"/>
            <a:ext cx="8280600" cy="1741500"/>
          </a:xfrm>
          <a:prstGeom prst="rect">
            <a:avLst/>
          </a:prstGeom>
        </p:spPr>
        <p:txBody>
          <a:bodyPr spcFirstLastPara="1" wrap="square" lIns="91425" tIns="91425" rIns="91425" bIns="91425" anchor="t" anchorCtr="0">
            <a:noAutofit/>
          </a:bodyPr>
          <a:lstStyle/>
          <a:p>
            <a:pPr marL="825500" marR="809625" lvl="0" indent="0" algn="ctr" rtl="0">
              <a:lnSpc>
                <a:spcPct val="120833"/>
              </a:lnSpc>
              <a:spcBef>
                <a:spcPts val="5"/>
              </a:spcBef>
              <a:spcAft>
                <a:spcPts val="0"/>
              </a:spcAft>
              <a:buNone/>
            </a:pPr>
            <a:r>
              <a:rPr lang="es" i="1">
                <a:solidFill>
                  <a:schemeClr val="dk1"/>
                </a:solidFill>
                <a:latin typeface="EB Garamond"/>
                <a:ea typeface="EB Garamond"/>
                <a:cs typeface="EB Garamond"/>
                <a:sym typeface="EB Garamond"/>
              </a:rPr>
              <a:t>"Y los varones dijeron a Lot: '¿Tienes aquí alguno más?  Yernos, hijos e hijas, y todo lo que tienes en la ciudad; sácalos de este lugar, porque vamos a destruir este lugar, por cuanto el clamor contra ellos ha subido ha subido de punto ante el Señor.  Por eso Él nos ha enviado a destruirlo.' " –</a:t>
            </a:r>
            <a:r>
              <a:rPr lang="es">
                <a:solidFill>
                  <a:schemeClr val="dk1"/>
                </a:solidFill>
                <a:latin typeface="EB Garamond"/>
                <a:ea typeface="EB Garamond"/>
                <a:cs typeface="EB Garamond"/>
                <a:sym typeface="EB Garamond"/>
              </a:rPr>
              <a:t> </a:t>
            </a:r>
            <a:r>
              <a:rPr lang="es" b="1" i="1">
                <a:solidFill>
                  <a:schemeClr val="dk1"/>
                </a:solidFill>
                <a:latin typeface="EB Garamond"/>
                <a:ea typeface="EB Garamond"/>
                <a:cs typeface="EB Garamond"/>
                <a:sym typeface="EB Garamond"/>
              </a:rPr>
              <a:t>Génesis 19:12,13</a:t>
            </a:r>
            <a:endParaRPr b="1" i="1">
              <a:solidFill>
                <a:schemeClr val="dk1"/>
              </a:solidFill>
              <a:latin typeface="EB Garamond"/>
              <a:ea typeface="EB Garamond"/>
              <a:cs typeface="EB Garamond"/>
              <a:sym typeface="EB Garamond"/>
            </a:endParaRPr>
          </a:p>
          <a:p>
            <a:pPr marL="0" lvl="0" indent="0" algn="l" rtl="0">
              <a:spcBef>
                <a:spcPts val="0"/>
              </a:spcBef>
              <a:spcAft>
                <a:spcPts val="1200"/>
              </a:spcAft>
              <a:buNone/>
            </a:pP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85"/>
        <p:cNvGrpSpPr/>
        <p:nvPr/>
      </p:nvGrpSpPr>
      <p:grpSpPr>
        <a:xfrm>
          <a:off x="0" y="0"/>
          <a:ext cx="0" cy="0"/>
          <a:chOff x="0" y="0"/>
          <a:chExt cx="0" cy="0"/>
        </a:xfrm>
      </p:grpSpPr>
      <p:sp>
        <p:nvSpPr>
          <p:cNvPr id="186" name="Google Shape;186;p33"/>
          <p:cNvSpPr txBox="1">
            <a:spLocks noGrp="1"/>
          </p:cNvSpPr>
          <p:nvPr>
            <p:ph type="title"/>
          </p:nvPr>
        </p:nvSpPr>
        <p:spPr>
          <a:xfrm>
            <a:off x="311700" y="961600"/>
            <a:ext cx="8520600" cy="572700"/>
          </a:xfrm>
          <a:prstGeom prst="rect">
            <a:avLst/>
          </a:prstGeom>
        </p:spPr>
        <p:txBody>
          <a:bodyPr spcFirstLastPara="1" wrap="square" lIns="91425" tIns="91425" rIns="91425" bIns="91425" anchor="t" anchorCtr="0">
            <a:normAutofit/>
          </a:bodyPr>
          <a:lstStyle/>
          <a:p>
            <a:pPr marL="368300" marR="352425" lvl="0" indent="457200" algn="just" rtl="0">
              <a:lnSpc>
                <a:spcPct val="120833"/>
              </a:lnSpc>
              <a:spcBef>
                <a:spcPts val="0"/>
              </a:spcBef>
              <a:spcAft>
                <a:spcPts val="0"/>
              </a:spcAft>
              <a:buClr>
                <a:schemeClr val="dk1"/>
              </a:buClr>
              <a:buSzPts val="1100"/>
              <a:buFont typeface="Arial"/>
              <a:buNone/>
            </a:pPr>
            <a:r>
              <a:rPr lang="es" sz="1800">
                <a:latin typeface="EB Garamond"/>
                <a:ea typeface="EB Garamond"/>
                <a:cs typeface="EB Garamond"/>
                <a:sym typeface="EB Garamond"/>
              </a:rPr>
              <a:t>El mensaje fue claro y la advertencia inmediata. </a:t>
            </a:r>
            <a:endParaRPr sz="1800"/>
          </a:p>
        </p:txBody>
      </p:sp>
      <p:sp>
        <p:nvSpPr>
          <p:cNvPr id="187" name="Google Shape;187;p33"/>
          <p:cNvSpPr txBox="1">
            <a:spLocks noGrp="1"/>
          </p:cNvSpPr>
          <p:nvPr>
            <p:ph type="body" idx="1"/>
          </p:nvPr>
        </p:nvSpPr>
        <p:spPr>
          <a:xfrm>
            <a:off x="311700" y="1534300"/>
            <a:ext cx="8520600" cy="2259600"/>
          </a:xfrm>
          <a:prstGeom prst="rect">
            <a:avLst/>
          </a:prstGeom>
        </p:spPr>
        <p:txBody>
          <a:bodyPr spcFirstLastPara="1" wrap="square" lIns="91425" tIns="91425" rIns="91425" bIns="91425" anchor="t" anchorCtr="0">
            <a:normAutofit/>
          </a:bodyPr>
          <a:lstStyle/>
          <a:p>
            <a:pPr marL="857250" marR="762000" lvl="0" indent="0" algn="ctr" rtl="0">
              <a:lnSpc>
                <a:spcPct val="120833"/>
              </a:lnSpc>
              <a:spcBef>
                <a:spcPts val="0"/>
              </a:spcBef>
              <a:spcAft>
                <a:spcPts val="0"/>
              </a:spcAft>
              <a:buClr>
                <a:schemeClr val="dk1"/>
              </a:buClr>
              <a:buSzPts val="1100"/>
              <a:buFont typeface="Arial"/>
              <a:buNone/>
            </a:pPr>
            <a:r>
              <a:rPr lang="es" i="1">
                <a:solidFill>
                  <a:schemeClr val="dk1"/>
                </a:solidFill>
                <a:latin typeface="EB Garamond"/>
                <a:ea typeface="EB Garamond"/>
                <a:cs typeface="EB Garamond"/>
                <a:sym typeface="EB Garamond"/>
              </a:rPr>
              <a:t>Al rayar el alba, los ángeles apremiaban a Lot, diciendo: 'Apresúrate, toma tu esposa y tus dos hijas que se hallan aquí, para que no perezcas en el castigo de la ciudad'.  Y como él se detenía, los varones asieron su mano, la de su esposa y las de sus hijas, conforme a la misericordia del Señor; y los sacaron fuera de la ciudad". – </a:t>
            </a:r>
            <a:r>
              <a:rPr lang="es" b="1" i="1">
                <a:solidFill>
                  <a:schemeClr val="dk1"/>
                </a:solidFill>
                <a:latin typeface="EB Garamond"/>
                <a:ea typeface="EB Garamond"/>
                <a:cs typeface="EB Garamond"/>
                <a:sym typeface="EB Garamond"/>
              </a:rPr>
              <a:t>Génesis 19:15,16</a:t>
            </a:r>
            <a:endParaRPr b="1" i="1">
              <a:solidFill>
                <a:schemeClr val="dk1"/>
              </a:solidFill>
              <a:latin typeface="EB Garamond"/>
              <a:ea typeface="EB Garamond"/>
              <a:cs typeface="EB Garamond"/>
              <a:sym typeface="EB Garamond"/>
            </a:endParaRPr>
          </a:p>
          <a:p>
            <a:pPr marL="0" lvl="0" indent="0" algn="l" rtl="0">
              <a:spcBef>
                <a:spcPts val="0"/>
              </a:spcBef>
              <a:spcAft>
                <a:spcPts val="1200"/>
              </a:spcAft>
              <a:buNone/>
            </a:pP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91"/>
        <p:cNvGrpSpPr/>
        <p:nvPr/>
      </p:nvGrpSpPr>
      <p:grpSpPr>
        <a:xfrm>
          <a:off x="0" y="0"/>
          <a:ext cx="0" cy="0"/>
          <a:chOff x="0" y="0"/>
          <a:chExt cx="0" cy="0"/>
        </a:xfrm>
      </p:grpSpPr>
      <p:sp>
        <p:nvSpPr>
          <p:cNvPr id="192" name="Google Shape;192;p3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289560" marR="352425" lvl="0" indent="0" algn="ctr" rtl="0">
              <a:spcBef>
                <a:spcPts val="470"/>
              </a:spcBef>
              <a:spcAft>
                <a:spcPts val="0"/>
              </a:spcAft>
              <a:buClr>
                <a:schemeClr val="dk1"/>
              </a:buClr>
              <a:buSzPts val="1100"/>
              <a:buFont typeface="Arial"/>
              <a:buNone/>
            </a:pPr>
            <a:r>
              <a:rPr lang="es" sz="2500" b="1">
                <a:latin typeface="EB Garamond"/>
                <a:ea typeface="EB Garamond"/>
                <a:cs typeface="EB Garamond"/>
                <a:sym typeface="EB Garamond"/>
              </a:rPr>
              <a:t>LA GRACIA DE DIOS HACIA LOT</a:t>
            </a:r>
            <a:endParaRPr sz="2500" b="1">
              <a:latin typeface="EB Garamond"/>
              <a:ea typeface="EB Garamond"/>
              <a:cs typeface="EB Garamond"/>
              <a:sym typeface="EB Garamond"/>
            </a:endParaRPr>
          </a:p>
          <a:p>
            <a:pPr marL="0" lvl="0" indent="0" algn="l" rtl="0">
              <a:spcBef>
                <a:spcPts val="0"/>
              </a:spcBef>
              <a:spcAft>
                <a:spcPts val="0"/>
              </a:spcAft>
              <a:buNone/>
            </a:pPr>
            <a:endParaRPr/>
          </a:p>
        </p:txBody>
      </p:sp>
      <p:sp>
        <p:nvSpPr>
          <p:cNvPr id="193" name="Google Shape;193;p34"/>
          <p:cNvSpPr txBox="1">
            <a:spLocks noGrp="1"/>
          </p:cNvSpPr>
          <p:nvPr>
            <p:ph type="body" idx="1"/>
          </p:nvPr>
        </p:nvSpPr>
        <p:spPr>
          <a:xfrm>
            <a:off x="-77725" y="1360800"/>
            <a:ext cx="6865200" cy="812700"/>
          </a:xfrm>
          <a:prstGeom prst="rect">
            <a:avLst/>
          </a:prstGeom>
        </p:spPr>
        <p:txBody>
          <a:bodyPr spcFirstLastPara="1" wrap="square" lIns="91425" tIns="91425" rIns="91425" bIns="91425" anchor="t" anchorCtr="0">
            <a:normAutofit/>
          </a:bodyPr>
          <a:lstStyle/>
          <a:p>
            <a:pPr marL="328930" marR="391160" lvl="0" indent="457200" algn="just" rtl="0">
              <a:lnSpc>
                <a:spcPct val="120833"/>
              </a:lnSpc>
              <a:spcBef>
                <a:spcPts val="225"/>
              </a:spcBef>
              <a:spcAft>
                <a:spcPts val="0"/>
              </a:spcAft>
              <a:buClr>
                <a:schemeClr val="dk1"/>
              </a:buClr>
              <a:buSzPts val="1100"/>
              <a:buFont typeface="Arial"/>
              <a:buNone/>
            </a:pPr>
            <a:r>
              <a:rPr lang="es">
                <a:solidFill>
                  <a:schemeClr val="dk1"/>
                </a:solidFill>
                <a:latin typeface="EB Garamond"/>
                <a:ea typeface="EB Garamond"/>
                <a:cs typeface="EB Garamond"/>
                <a:sym typeface="EB Garamond"/>
              </a:rPr>
              <a:t>Lot era un creyente ordinario, regular, como tu y yo.</a:t>
            </a:r>
            <a:endParaRPr/>
          </a:p>
        </p:txBody>
      </p:sp>
      <p:sp>
        <p:nvSpPr>
          <p:cNvPr id="194" name="Google Shape;194;p34"/>
          <p:cNvSpPr txBox="1"/>
          <p:nvPr/>
        </p:nvSpPr>
        <p:spPr>
          <a:xfrm>
            <a:off x="567225" y="2069900"/>
            <a:ext cx="8144700" cy="796500"/>
          </a:xfrm>
          <a:prstGeom prst="rect">
            <a:avLst/>
          </a:prstGeom>
          <a:noFill/>
          <a:ln>
            <a:noFill/>
          </a:ln>
        </p:spPr>
        <p:txBody>
          <a:bodyPr spcFirstLastPara="1" wrap="square" lIns="91425" tIns="91425" rIns="91425" bIns="91425" anchor="t" anchorCtr="0">
            <a:spAutoFit/>
          </a:bodyPr>
          <a:lstStyle/>
          <a:p>
            <a:pPr marL="328930" marR="392430" lvl="0" indent="0" algn="just" rtl="0">
              <a:lnSpc>
                <a:spcPct val="120833"/>
              </a:lnSpc>
              <a:spcBef>
                <a:spcPts val="15"/>
              </a:spcBef>
              <a:spcAft>
                <a:spcPts val="0"/>
              </a:spcAft>
              <a:buNone/>
            </a:pPr>
            <a:r>
              <a:rPr lang="es" sz="1800">
                <a:solidFill>
                  <a:schemeClr val="dk1"/>
                </a:solidFill>
                <a:latin typeface="EB Garamond"/>
                <a:ea typeface="EB Garamond"/>
                <a:cs typeface="EB Garamond"/>
                <a:sym typeface="EB Garamond"/>
              </a:rPr>
              <a:t>Dios estaba tan determinado en salvar a Lot como en castigar a los malvados empecinados en el pecado</a:t>
            </a:r>
            <a:endParaRPr sz="1800"/>
          </a:p>
        </p:txBody>
      </p:sp>
      <p:sp>
        <p:nvSpPr>
          <p:cNvPr id="195" name="Google Shape;195;p34"/>
          <p:cNvSpPr txBox="1"/>
          <p:nvPr/>
        </p:nvSpPr>
        <p:spPr>
          <a:xfrm>
            <a:off x="1126550" y="3516475"/>
            <a:ext cx="7178700" cy="461700"/>
          </a:xfrm>
          <a:prstGeom prst="rect">
            <a:avLst/>
          </a:prstGeom>
          <a:noFill/>
          <a:ln>
            <a:noFill/>
          </a:ln>
        </p:spPr>
        <p:txBody>
          <a:bodyPr spcFirstLastPara="1" wrap="square" lIns="91425" tIns="91425" rIns="91425" bIns="91425" anchor="t" anchorCtr="0">
            <a:spAutoFit/>
          </a:bodyPr>
          <a:lstStyle/>
          <a:p>
            <a:pPr marL="328930" marR="391160" lvl="0" indent="0" algn="ctr" rtl="0">
              <a:lnSpc>
                <a:spcPct val="120833"/>
              </a:lnSpc>
              <a:spcBef>
                <a:spcPts val="15"/>
              </a:spcBef>
              <a:spcAft>
                <a:spcPts val="0"/>
              </a:spcAft>
              <a:buNone/>
            </a:pPr>
            <a:endParaRPr sz="1800" b="1" i="1">
              <a:solidFill>
                <a:schemeClr val="dk1"/>
              </a:solidFill>
              <a:latin typeface="EB Garamond"/>
              <a:ea typeface="EB Garamond"/>
              <a:cs typeface="EB Garamond"/>
              <a:sym typeface="EB Garamond"/>
            </a:endParaRPr>
          </a:p>
        </p:txBody>
      </p:sp>
      <p:sp>
        <p:nvSpPr>
          <p:cNvPr id="196" name="Google Shape;196;p34"/>
          <p:cNvSpPr txBox="1"/>
          <p:nvPr/>
        </p:nvSpPr>
        <p:spPr>
          <a:xfrm>
            <a:off x="943575" y="2942600"/>
            <a:ext cx="7932900" cy="1131300"/>
          </a:xfrm>
          <a:prstGeom prst="rect">
            <a:avLst/>
          </a:prstGeom>
          <a:noFill/>
          <a:ln>
            <a:noFill/>
          </a:ln>
        </p:spPr>
        <p:txBody>
          <a:bodyPr spcFirstLastPara="1" wrap="square" lIns="91425" tIns="91425" rIns="91425" bIns="91425" anchor="t" anchorCtr="0">
            <a:spAutoFit/>
          </a:bodyPr>
          <a:lstStyle/>
          <a:p>
            <a:pPr marL="328930" marR="391795" lvl="0" indent="0" algn="just" rtl="0">
              <a:lnSpc>
                <a:spcPct val="120833"/>
              </a:lnSpc>
              <a:spcBef>
                <a:spcPts val="10"/>
              </a:spcBef>
              <a:spcAft>
                <a:spcPts val="0"/>
              </a:spcAft>
              <a:buNone/>
            </a:pPr>
            <a:r>
              <a:rPr lang="es" sz="1800">
                <a:solidFill>
                  <a:schemeClr val="dk1"/>
                </a:solidFill>
                <a:latin typeface="EB Garamond"/>
                <a:ea typeface="EB Garamond"/>
                <a:cs typeface="EB Garamond"/>
                <a:sym typeface="EB Garamond"/>
              </a:rPr>
              <a:t>No confiaba en la provisión de Dios para su seguridad, y rogaba que lo llevaran a un albergue de su propia elección.  Los ángeles accedieron a su pedido, pero no le resultó a Lot como él esperaba que iba a ser.</a:t>
            </a:r>
            <a:endParaRPr sz="1800">
              <a:solidFill>
                <a:schemeClr val="dk1"/>
              </a:solidFill>
              <a:latin typeface="EB Garamond"/>
              <a:ea typeface="EB Garamond"/>
              <a:cs typeface="EB Garamond"/>
              <a:sym typeface="EB Garamond"/>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00"/>
        <p:cNvGrpSpPr/>
        <p:nvPr/>
      </p:nvGrpSpPr>
      <p:grpSpPr>
        <a:xfrm>
          <a:off x="0" y="0"/>
          <a:ext cx="0" cy="0"/>
          <a:chOff x="0" y="0"/>
          <a:chExt cx="0" cy="0"/>
        </a:xfrm>
      </p:grpSpPr>
      <p:sp>
        <p:nvSpPr>
          <p:cNvPr id="201" name="Google Shape;201;p35"/>
          <p:cNvSpPr txBox="1">
            <a:spLocks noGrp="1"/>
          </p:cNvSpPr>
          <p:nvPr>
            <p:ph type="body" idx="1"/>
          </p:nvPr>
        </p:nvSpPr>
        <p:spPr>
          <a:xfrm>
            <a:off x="174625" y="1267200"/>
            <a:ext cx="8544600" cy="1725600"/>
          </a:xfrm>
          <a:prstGeom prst="rect">
            <a:avLst/>
          </a:prstGeom>
        </p:spPr>
        <p:txBody>
          <a:bodyPr spcFirstLastPara="1" wrap="square" lIns="91425" tIns="91425" rIns="91425" bIns="91425" anchor="t" anchorCtr="0">
            <a:normAutofit lnSpcReduction="10000"/>
          </a:bodyPr>
          <a:lstStyle/>
          <a:p>
            <a:pPr marL="328930" marR="391160" lvl="0" indent="0" algn="ctr" rtl="0">
              <a:lnSpc>
                <a:spcPct val="120833"/>
              </a:lnSpc>
              <a:spcBef>
                <a:spcPts val="15"/>
              </a:spcBef>
              <a:spcAft>
                <a:spcPts val="0"/>
              </a:spcAft>
              <a:buClr>
                <a:schemeClr val="dk1"/>
              </a:buClr>
              <a:buSzPts val="1100"/>
              <a:buFont typeface="Arial"/>
              <a:buNone/>
            </a:pPr>
            <a:r>
              <a:rPr lang="es" i="1">
                <a:solidFill>
                  <a:schemeClr val="dk1"/>
                </a:solidFill>
                <a:latin typeface="EB Garamond"/>
                <a:ea typeface="EB Garamond"/>
                <a:cs typeface="EB Garamond"/>
                <a:sym typeface="EB Garamond"/>
              </a:rPr>
              <a:t>"Ella sentía que había sido tratada severa e injustamente porque las riquezas por las que había trabajado por tantos años para acumularlas tuvieron que ser dejadas para ser destruidas."  </a:t>
            </a:r>
            <a:r>
              <a:rPr lang="es" b="1" i="1">
                <a:solidFill>
                  <a:schemeClr val="dk1"/>
                </a:solidFill>
                <a:latin typeface="EB Garamond"/>
                <a:ea typeface="EB Garamond"/>
                <a:cs typeface="EB Garamond"/>
                <a:sym typeface="EB Garamond"/>
              </a:rPr>
              <a:t>(Patriarchs and Prophets [Patriarcas y profetas] p. 161. [traducido]). </a:t>
            </a:r>
            <a:endParaRPr b="1" i="1">
              <a:solidFill>
                <a:schemeClr val="dk1"/>
              </a:solidFill>
              <a:latin typeface="EB Garamond"/>
              <a:ea typeface="EB Garamond"/>
              <a:cs typeface="EB Garamond"/>
              <a:sym typeface="EB Garamond"/>
            </a:endParaRPr>
          </a:p>
          <a:p>
            <a:pPr marL="0" lvl="0" indent="0" algn="l" rtl="0">
              <a:spcBef>
                <a:spcPts val="0"/>
              </a:spcBef>
              <a:spcAft>
                <a:spcPts val="1200"/>
              </a:spcAft>
              <a:buNone/>
            </a:pPr>
            <a:endParaRPr/>
          </a:p>
        </p:txBody>
      </p:sp>
      <p:sp>
        <p:nvSpPr>
          <p:cNvPr id="202" name="Google Shape;202;p35"/>
          <p:cNvSpPr txBox="1"/>
          <p:nvPr/>
        </p:nvSpPr>
        <p:spPr>
          <a:xfrm>
            <a:off x="392250" y="2916750"/>
            <a:ext cx="8544600" cy="796500"/>
          </a:xfrm>
          <a:prstGeom prst="rect">
            <a:avLst/>
          </a:prstGeom>
          <a:noFill/>
          <a:ln>
            <a:noFill/>
          </a:ln>
        </p:spPr>
        <p:txBody>
          <a:bodyPr spcFirstLastPara="1" wrap="square" lIns="91425" tIns="91425" rIns="91425" bIns="91425" anchor="t" anchorCtr="0">
            <a:spAutoFit/>
          </a:bodyPr>
          <a:lstStyle/>
          <a:p>
            <a:pPr marL="328930" marR="391160" lvl="0" indent="0" algn="just" rtl="0">
              <a:lnSpc>
                <a:spcPct val="120833"/>
              </a:lnSpc>
              <a:spcBef>
                <a:spcPts val="10"/>
              </a:spcBef>
              <a:spcAft>
                <a:spcPts val="0"/>
              </a:spcAft>
              <a:buNone/>
            </a:pPr>
            <a:r>
              <a:rPr lang="es" sz="1800">
                <a:solidFill>
                  <a:schemeClr val="dk1"/>
                </a:solidFill>
                <a:latin typeface="EB Garamond"/>
                <a:ea typeface="EB Garamond"/>
                <a:cs typeface="EB Garamond"/>
                <a:sym typeface="EB Garamond"/>
              </a:rPr>
              <a:t>La tragedia de la esposa de Lot nos recuerda el principio bíblico del desprendimiento. Poner nuestras posesiones en las manos de Dios por medio de un pacto.</a:t>
            </a:r>
            <a:endParaRPr sz="180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06"/>
        <p:cNvGrpSpPr/>
        <p:nvPr/>
      </p:nvGrpSpPr>
      <p:grpSpPr>
        <a:xfrm>
          <a:off x="0" y="0"/>
          <a:ext cx="0" cy="0"/>
          <a:chOff x="0" y="0"/>
          <a:chExt cx="0" cy="0"/>
        </a:xfrm>
      </p:grpSpPr>
      <p:sp>
        <p:nvSpPr>
          <p:cNvPr id="207" name="Google Shape;207;p36"/>
          <p:cNvSpPr txBox="1">
            <a:spLocks noGrp="1"/>
          </p:cNvSpPr>
          <p:nvPr>
            <p:ph type="body" idx="1"/>
          </p:nvPr>
        </p:nvSpPr>
        <p:spPr>
          <a:xfrm>
            <a:off x="412675" y="603575"/>
            <a:ext cx="8388300" cy="681300"/>
          </a:xfrm>
          <a:prstGeom prst="rect">
            <a:avLst/>
          </a:prstGeom>
        </p:spPr>
        <p:txBody>
          <a:bodyPr spcFirstLastPara="1" wrap="square" lIns="91425" tIns="91425" rIns="91425" bIns="91425" anchor="t" anchorCtr="0">
            <a:normAutofit/>
          </a:bodyPr>
          <a:lstStyle/>
          <a:p>
            <a:pPr marL="368300" marR="352425" lvl="0" indent="0" algn="ctr" rtl="0">
              <a:lnSpc>
                <a:spcPct val="100000"/>
              </a:lnSpc>
              <a:spcBef>
                <a:spcPts val="0"/>
              </a:spcBef>
              <a:spcAft>
                <a:spcPts val="0"/>
              </a:spcAft>
              <a:buNone/>
            </a:pPr>
            <a:r>
              <a:rPr lang="es" sz="2500" b="1">
                <a:solidFill>
                  <a:schemeClr val="dk1"/>
                </a:solidFill>
                <a:latin typeface="EB Garamond"/>
                <a:ea typeface="EB Garamond"/>
                <a:cs typeface="EB Garamond"/>
                <a:sym typeface="EB Garamond"/>
              </a:rPr>
              <a:t>LA DECISIÓN DE NOÉ</a:t>
            </a:r>
            <a:endParaRPr sz="2500"/>
          </a:p>
        </p:txBody>
      </p:sp>
      <p:sp>
        <p:nvSpPr>
          <p:cNvPr id="208" name="Google Shape;208;p36"/>
          <p:cNvSpPr txBox="1"/>
          <p:nvPr/>
        </p:nvSpPr>
        <p:spPr>
          <a:xfrm>
            <a:off x="362775" y="1581375"/>
            <a:ext cx="8173500" cy="796500"/>
          </a:xfrm>
          <a:prstGeom prst="rect">
            <a:avLst/>
          </a:prstGeom>
          <a:noFill/>
          <a:ln>
            <a:noFill/>
          </a:ln>
        </p:spPr>
        <p:txBody>
          <a:bodyPr spcFirstLastPara="1" wrap="square" lIns="91425" tIns="91425" rIns="91425" bIns="91425" anchor="t" anchorCtr="0">
            <a:spAutoFit/>
          </a:bodyPr>
          <a:lstStyle/>
          <a:p>
            <a:pPr marL="368300" marR="353060" lvl="0" indent="457200" algn="ctr" rtl="0">
              <a:lnSpc>
                <a:spcPct val="120833"/>
              </a:lnSpc>
              <a:spcBef>
                <a:spcPts val="225"/>
              </a:spcBef>
              <a:spcAft>
                <a:spcPts val="0"/>
              </a:spcAft>
              <a:buNone/>
            </a:pPr>
            <a:r>
              <a:rPr lang="es" sz="1800" i="1">
                <a:solidFill>
                  <a:schemeClr val="dk1"/>
                </a:solidFill>
                <a:latin typeface="EB Garamond"/>
                <a:ea typeface="EB Garamond"/>
                <a:cs typeface="EB Garamond"/>
                <a:sym typeface="EB Garamond"/>
              </a:rPr>
              <a:t>"Por la fe Noé, advertido por Dios de cosas que aún no se veían, con santa reverencia construyó el arca para salvar a su familia" </a:t>
            </a:r>
            <a:r>
              <a:rPr lang="es" sz="1800" b="1" i="1">
                <a:solidFill>
                  <a:schemeClr val="dk1"/>
                </a:solidFill>
                <a:latin typeface="EB Garamond"/>
                <a:ea typeface="EB Garamond"/>
                <a:cs typeface="EB Garamond"/>
                <a:sym typeface="EB Garamond"/>
              </a:rPr>
              <a:t>(Hebreos 11:7).</a:t>
            </a:r>
            <a:endParaRPr sz="1800" b="1" i="1"/>
          </a:p>
        </p:txBody>
      </p:sp>
      <p:sp>
        <p:nvSpPr>
          <p:cNvPr id="209" name="Google Shape;209;p36"/>
          <p:cNvSpPr txBox="1"/>
          <p:nvPr/>
        </p:nvSpPr>
        <p:spPr>
          <a:xfrm>
            <a:off x="1292525" y="2645275"/>
            <a:ext cx="7330500" cy="461700"/>
          </a:xfrm>
          <a:prstGeom prst="rect">
            <a:avLst/>
          </a:prstGeom>
          <a:noFill/>
          <a:ln>
            <a:noFill/>
          </a:ln>
        </p:spPr>
        <p:txBody>
          <a:bodyPr spcFirstLastPara="1" wrap="square" lIns="91425" tIns="91425" rIns="91425" bIns="91425" anchor="t" anchorCtr="0">
            <a:spAutoFit/>
          </a:bodyPr>
          <a:lstStyle/>
          <a:p>
            <a:pPr marL="368300" marR="353060" lvl="0" indent="0" algn="just" rtl="0">
              <a:lnSpc>
                <a:spcPct val="120833"/>
              </a:lnSpc>
              <a:spcBef>
                <a:spcPts val="225"/>
              </a:spcBef>
              <a:spcAft>
                <a:spcPts val="0"/>
              </a:spcAft>
              <a:buNone/>
            </a:pPr>
            <a:r>
              <a:rPr lang="es" sz="1800">
                <a:solidFill>
                  <a:schemeClr val="dk1"/>
                </a:solidFill>
                <a:latin typeface="EB Garamond"/>
                <a:ea typeface="EB Garamond"/>
                <a:cs typeface="EB Garamond"/>
                <a:sym typeface="EB Garamond"/>
              </a:rPr>
              <a:t>La fe en Dios consiste en más que solamente creer que Él existe. </a:t>
            </a:r>
            <a:endParaRPr sz="1800"/>
          </a:p>
        </p:txBody>
      </p:sp>
      <p:sp>
        <p:nvSpPr>
          <p:cNvPr id="210" name="Google Shape;210;p36"/>
          <p:cNvSpPr txBox="1"/>
          <p:nvPr/>
        </p:nvSpPr>
        <p:spPr>
          <a:xfrm>
            <a:off x="1204525" y="3244825"/>
            <a:ext cx="6804600" cy="1131300"/>
          </a:xfrm>
          <a:prstGeom prst="rect">
            <a:avLst/>
          </a:prstGeom>
          <a:noFill/>
          <a:ln>
            <a:noFill/>
          </a:ln>
        </p:spPr>
        <p:txBody>
          <a:bodyPr spcFirstLastPara="1" wrap="square" lIns="91425" tIns="91425" rIns="91425" bIns="91425" anchor="t" anchorCtr="0">
            <a:spAutoFit/>
          </a:bodyPr>
          <a:lstStyle/>
          <a:p>
            <a:pPr marL="368300" marR="353060" lvl="0" indent="0" algn="ctr" rtl="0">
              <a:lnSpc>
                <a:spcPct val="120833"/>
              </a:lnSpc>
              <a:spcBef>
                <a:spcPts val="225"/>
              </a:spcBef>
              <a:spcAft>
                <a:spcPts val="0"/>
              </a:spcAft>
              <a:buNone/>
            </a:pPr>
            <a:r>
              <a:rPr lang="es" sz="1800" i="1">
                <a:solidFill>
                  <a:schemeClr val="dk1"/>
                </a:solidFill>
                <a:latin typeface="EB Garamond"/>
                <a:ea typeface="EB Garamond"/>
                <a:cs typeface="EB Garamond"/>
                <a:sym typeface="EB Garamond"/>
              </a:rPr>
              <a:t>"Así, fijamos nuestros ojos no en lo que se ve, sino en lo que no se ve.  Porque lo que se ve es temporal [o pasajero], pero lo que no se ve es eterno"  </a:t>
            </a:r>
            <a:r>
              <a:rPr lang="es" sz="1800" b="1" i="1">
                <a:solidFill>
                  <a:schemeClr val="dk1"/>
                </a:solidFill>
                <a:latin typeface="EB Garamond"/>
                <a:ea typeface="EB Garamond"/>
                <a:cs typeface="EB Garamond"/>
                <a:sym typeface="EB Garamond"/>
              </a:rPr>
              <a:t>(2 Corintios 4:18).</a:t>
            </a:r>
            <a:endParaRPr sz="1800" b="1" i="1"/>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14"/>
        <p:cNvGrpSpPr/>
        <p:nvPr/>
      </p:nvGrpSpPr>
      <p:grpSpPr>
        <a:xfrm>
          <a:off x="0" y="0"/>
          <a:ext cx="0" cy="0"/>
          <a:chOff x="0" y="0"/>
          <a:chExt cx="0" cy="0"/>
        </a:xfrm>
      </p:grpSpPr>
      <p:sp>
        <p:nvSpPr>
          <p:cNvPr id="215" name="Google Shape;215;p37"/>
          <p:cNvSpPr txBox="1">
            <a:spLocks noGrp="1"/>
          </p:cNvSpPr>
          <p:nvPr>
            <p:ph type="title"/>
          </p:nvPr>
        </p:nvSpPr>
        <p:spPr>
          <a:xfrm>
            <a:off x="500850" y="1304225"/>
            <a:ext cx="8536200" cy="1092600"/>
          </a:xfrm>
          <a:prstGeom prst="rect">
            <a:avLst/>
          </a:prstGeom>
        </p:spPr>
        <p:txBody>
          <a:bodyPr spcFirstLastPara="1" wrap="square" lIns="91425" tIns="91425" rIns="91425" bIns="91425" anchor="t" anchorCtr="0">
            <a:noAutofit/>
          </a:bodyPr>
          <a:lstStyle/>
          <a:p>
            <a:pPr marL="368300" marR="352425" lvl="0" indent="0" algn="just" rtl="0">
              <a:lnSpc>
                <a:spcPct val="120833"/>
              </a:lnSpc>
              <a:spcBef>
                <a:spcPts val="5"/>
              </a:spcBef>
              <a:spcAft>
                <a:spcPts val="0"/>
              </a:spcAft>
              <a:buClr>
                <a:schemeClr val="dk1"/>
              </a:buClr>
              <a:buSzPts val="1100"/>
              <a:buFont typeface="Arial"/>
              <a:buNone/>
            </a:pPr>
            <a:r>
              <a:rPr lang="es" sz="1800">
                <a:latin typeface="EB Garamond"/>
                <a:ea typeface="EB Garamond"/>
                <a:cs typeface="EB Garamond"/>
                <a:sym typeface="EB Garamond"/>
              </a:rPr>
              <a:t>La obediencia inmediata y completamente absoluta de Noé a los mandatos de Dios.  Mientras Lot intentaba negociar los términos de su salvación en base a su miedo, Noé obedeció en base a su fe.</a:t>
            </a:r>
            <a:endParaRPr sz="1800"/>
          </a:p>
        </p:txBody>
      </p:sp>
      <p:sp>
        <p:nvSpPr>
          <p:cNvPr id="216" name="Google Shape;216;p37"/>
          <p:cNvSpPr txBox="1">
            <a:spLocks noGrp="1"/>
          </p:cNvSpPr>
          <p:nvPr>
            <p:ph type="body" idx="1"/>
          </p:nvPr>
        </p:nvSpPr>
        <p:spPr>
          <a:xfrm>
            <a:off x="344600" y="2524475"/>
            <a:ext cx="8536200" cy="1455600"/>
          </a:xfrm>
          <a:prstGeom prst="rect">
            <a:avLst/>
          </a:prstGeom>
        </p:spPr>
        <p:txBody>
          <a:bodyPr spcFirstLastPara="1" wrap="square" lIns="91425" tIns="91425" rIns="91425" bIns="91425" anchor="t" anchorCtr="0">
            <a:normAutofit/>
          </a:bodyPr>
          <a:lstStyle/>
          <a:p>
            <a:pPr marL="914400" lvl="0" indent="-286385" algn="l" rtl="0">
              <a:lnSpc>
                <a:spcPct val="100000"/>
              </a:lnSpc>
              <a:spcBef>
                <a:spcPts val="495"/>
              </a:spcBef>
              <a:spcAft>
                <a:spcPts val="0"/>
              </a:spcAft>
              <a:buClr>
                <a:schemeClr val="dk1"/>
              </a:buClr>
              <a:buSzPts val="1800"/>
              <a:buFont typeface="EB Garamond"/>
              <a:buChar char="•"/>
            </a:pPr>
            <a:r>
              <a:rPr lang="es" i="1">
                <a:solidFill>
                  <a:schemeClr val="dk1"/>
                </a:solidFill>
                <a:latin typeface="EB Garamond"/>
                <a:ea typeface="EB Garamond"/>
                <a:cs typeface="EB Garamond"/>
                <a:sym typeface="EB Garamond"/>
              </a:rPr>
              <a:t>"Y Noé lo hizo así.  Hizo conforme a todo lo que Dios le mando" </a:t>
            </a:r>
            <a:r>
              <a:rPr lang="es" b="1" i="1">
                <a:solidFill>
                  <a:schemeClr val="dk1"/>
                </a:solidFill>
                <a:latin typeface="EB Garamond"/>
                <a:ea typeface="EB Garamond"/>
                <a:cs typeface="EB Garamond"/>
                <a:sym typeface="EB Garamond"/>
              </a:rPr>
              <a:t>(Génesis 6:22).</a:t>
            </a:r>
            <a:endParaRPr b="1" i="1">
              <a:solidFill>
                <a:schemeClr val="dk1"/>
              </a:solidFill>
              <a:latin typeface="EB Garamond"/>
              <a:ea typeface="EB Garamond"/>
              <a:cs typeface="EB Garamond"/>
              <a:sym typeface="EB Garamond"/>
            </a:endParaRPr>
          </a:p>
          <a:p>
            <a:pPr marL="914400" lvl="0" indent="-286385" algn="l" rtl="0">
              <a:lnSpc>
                <a:spcPct val="100000"/>
              </a:lnSpc>
              <a:spcBef>
                <a:spcPts val="280"/>
              </a:spcBef>
              <a:spcAft>
                <a:spcPts val="0"/>
              </a:spcAft>
              <a:buClr>
                <a:schemeClr val="dk1"/>
              </a:buClr>
              <a:buSzPts val="1800"/>
              <a:buFont typeface="EB Garamond"/>
              <a:buChar char="•"/>
            </a:pPr>
            <a:r>
              <a:rPr lang="es" i="1">
                <a:solidFill>
                  <a:schemeClr val="dk1"/>
                </a:solidFill>
                <a:latin typeface="EB Garamond"/>
                <a:ea typeface="EB Garamond"/>
                <a:cs typeface="EB Garamond"/>
                <a:sym typeface="EB Garamond"/>
              </a:rPr>
              <a:t>"Noé hizo conforme a todo lo que le mandó el Señor." </a:t>
            </a:r>
            <a:r>
              <a:rPr lang="es" b="1" i="1">
                <a:solidFill>
                  <a:schemeClr val="dk1"/>
                </a:solidFill>
                <a:latin typeface="EB Garamond"/>
                <a:ea typeface="EB Garamond"/>
                <a:cs typeface="EB Garamond"/>
                <a:sym typeface="EB Garamond"/>
              </a:rPr>
              <a:t>(Génesis 7:5).</a:t>
            </a:r>
            <a:endParaRPr b="1" i="1">
              <a:solidFill>
                <a:schemeClr val="dk1"/>
              </a:solidFill>
              <a:latin typeface="EB Garamond"/>
              <a:ea typeface="EB Garamond"/>
              <a:cs typeface="EB Garamond"/>
              <a:sym typeface="EB Garamond"/>
            </a:endParaRPr>
          </a:p>
          <a:p>
            <a:pPr marL="914400" marR="391160" lvl="0" indent="-285750" algn="l" rtl="0">
              <a:lnSpc>
                <a:spcPct val="120833"/>
              </a:lnSpc>
              <a:spcBef>
                <a:spcPts val="280"/>
              </a:spcBef>
              <a:spcAft>
                <a:spcPts val="0"/>
              </a:spcAft>
              <a:buClr>
                <a:schemeClr val="dk1"/>
              </a:buClr>
              <a:buSzPts val="1800"/>
              <a:buFont typeface="EB Garamond"/>
              <a:buChar char="•"/>
            </a:pPr>
            <a:r>
              <a:rPr lang="es" i="1">
                <a:solidFill>
                  <a:schemeClr val="dk1"/>
                </a:solidFill>
                <a:latin typeface="EB Garamond"/>
                <a:ea typeface="EB Garamond"/>
                <a:cs typeface="EB Garamond"/>
                <a:sym typeface="EB Garamond"/>
              </a:rPr>
              <a:t>"De dos en dos llegaron al arca, macho y hembra, como Dios mandó a Noé." </a:t>
            </a:r>
            <a:r>
              <a:rPr lang="es" b="1" i="1">
                <a:solidFill>
                  <a:schemeClr val="dk1"/>
                </a:solidFill>
                <a:latin typeface="EB Garamond"/>
                <a:ea typeface="EB Garamond"/>
                <a:cs typeface="EB Garamond"/>
                <a:sym typeface="EB Garamond"/>
              </a:rPr>
              <a:t>(Génesis 7:9)</a:t>
            </a:r>
            <a:endParaRPr b="1" i="1"/>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20"/>
        <p:cNvGrpSpPr/>
        <p:nvPr/>
      </p:nvGrpSpPr>
      <p:grpSpPr>
        <a:xfrm>
          <a:off x="0" y="0"/>
          <a:ext cx="0" cy="0"/>
          <a:chOff x="0" y="0"/>
          <a:chExt cx="0" cy="0"/>
        </a:xfrm>
      </p:grpSpPr>
      <p:sp>
        <p:nvSpPr>
          <p:cNvPr id="221" name="Google Shape;221;p38"/>
          <p:cNvSpPr txBox="1">
            <a:spLocks noGrp="1"/>
          </p:cNvSpPr>
          <p:nvPr>
            <p:ph type="body" idx="1"/>
          </p:nvPr>
        </p:nvSpPr>
        <p:spPr>
          <a:xfrm>
            <a:off x="287400" y="1327625"/>
            <a:ext cx="8569200" cy="1684500"/>
          </a:xfrm>
          <a:prstGeom prst="rect">
            <a:avLst/>
          </a:prstGeom>
        </p:spPr>
        <p:txBody>
          <a:bodyPr spcFirstLastPara="1" wrap="square" lIns="91425" tIns="91425" rIns="91425" bIns="91425" anchor="t" anchorCtr="0">
            <a:noAutofit/>
          </a:bodyPr>
          <a:lstStyle/>
          <a:p>
            <a:pPr marL="328930" marR="391160" lvl="0" indent="0" algn="just" rtl="0">
              <a:lnSpc>
                <a:spcPct val="120833"/>
              </a:lnSpc>
              <a:spcBef>
                <a:spcPts val="0"/>
              </a:spcBef>
              <a:spcAft>
                <a:spcPts val="0"/>
              </a:spcAft>
              <a:buNone/>
            </a:pPr>
            <a:r>
              <a:rPr lang="es" i="1">
                <a:solidFill>
                  <a:schemeClr val="dk1"/>
                </a:solidFill>
                <a:latin typeface="EB Garamond"/>
                <a:ea typeface="EB Garamond"/>
                <a:cs typeface="EB Garamond"/>
                <a:sym typeface="EB Garamond"/>
              </a:rPr>
              <a:t>"Por regla general, los hijos heredan las disposiciones y las tendencias de sus padres, e imitan el ejemplo de ellos" </a:t>
            </a:r>
            <a:r>
              <a:rPr lang="es" b="1" i="1">
                <a:solidFill>
                  <a:schemeClr val="dk1"/>
                </a:solidFill>
                <a:latin typeface="EB Garamond"/>
                <a:ea typeface="EB Garamond"/>
                <a:cs typeface="EB Garamond"/>
                <a:sym typeface="EB Garamond"/>
              </a:rPr>
              <a:t>(Patriarchs and Prophets [Patriarcas y profetas], p. 117 (traducido).</a:t>
            </a:r>
            <a:r>
              <a:rPr lang="es" i="1">
                <a:solidFill>
                  <a:schemeClr val="dk1"/>
                </a:solidFill>
                <a:latin typeface="EB Garamond"/>
                <a:ea typeface="EB Garamond"/>
                <a:cs typeface="EB Garamond"/>
                <a:sym typeface="EB Garamond"/>
              </a:rPr>
              <a:t>  Y como "Noé era el más piadoso y santo de todos los habitantes de la tierra" </a:t>
            </a:r>
            <a:r>
              <a:rPr lang="es" b="1" i="1">
                <a:solidFill>
                  <a:schemeClr val="dk1"/>
                </a:solidFill>
                <a:latin typeface="EB Garamond"/>
                <a:ea typeface="EB Garamond"/>
                <a:cs typeface="EB Garamond"/>
                <a:sym typeface="EB Garamond"/>
              </a:rPr>
              <a:t>(Story of Redemption [Historia de la redención], p. 63 (traducido)</a:t>
            </a:r>
            <a:r>
              <a:rPr lang="es" i="1">
                <a:solidFill>
                  <a:schemeClr val="dk1"/>
                </a:solidFill>
                <a:latin typeface="EB Garamond"/>
                <a:ea typeface="EB Garamond"/>
                <a:cs typeface="EB Garamond"/>
                <a:sym typeface="EB Garamond"/>
              </a:rPr>
              <a:t>.</a:t>
            </a:r>
            <a:endParaRPr i="1">
              <a:solidFill>
                <a:schemeClr val="dk1"/>
              </a:solidFill>
              <a:latin typeface="EB Garamond"/>
              <a:ea typeface="EB Garamond"/>
              <a:cs typeface="EB Garamond"/>
              <a:sym typeface="EB Garamond"/>
            </a:endParaRPr>
          </a:p>
          <a:p>
            <a:pPr marL="328930" marR="391160" lvl="0" indent="0" algn="just" rtl="0">
              <a:lnSpc>
                <a:spcPct val="120833"/>
              </a:lnSpc>
              <a:spcBef>
                <a:spcPts val="0"/>
              </a:spcBef>
              <a:spcAft>
                <a:spcPts val="0"/>
              </a:spcAft>
              <a:buNone/>
            </a:pPr>
            <a:endParaRPr>
              <a:solidFill>
                <a:schemeClr val="dk1"/>
              </a:solidFill>
              <a:latin typeface="EB Garamond"/>
              <a:ea typeface="EB Garamond"/>
              <a:cs typeface="EB Garamond"/>
              <a:sym typeface="EB Garamond"/>
            </a:endParaRPr>
          </a:p>
          <a:p>
            <a:pPr marL="328930" marR="391160" lvl="0" indent="0" algn="just" rtl="0">
              <a:lnSpc>
                <a:spcPct val="120833"/>
              </a:lnSpc>
              <a:spcBef>
                <a:spcPts val="0"/>
              </a:spcBef>
              <a:spcAft>
                <a:spcPts val="0"/>
              </a:spcAft>
              <a:buClr>
                <a:schemeClr val="dk1"/>
              </a:buClr>
              <a:buSzPts val="1100"/>
              <a:buFont typeface="Arial"/>
              <a:buNone/>
            </a:pPr>
            <a:endParaRPr/>
          </a:p>
        </p:txBody>
      </p:sp>
      <p:sp>
        <p:nvSpPr>
          <p:cNvPr id="222" name="Google Shape;222;p38"/>
          <p:cNvSpPr txBox="1"/>
          <p:nvPr/>
        </p:nvSpPr>
        <p:spPr>
          <a:xfrm>
            <a:off x="2186250" y="3118825"/>
            <a:ext cx="5157300" cy="796500"/>
          </a:xfrm>
          <a:prstGeom prst="rect">
            <a:avLst/>
          </a:prstGeom>
          <a:noFill/>
          <a:ln>
            <a:noFill/>
          </a:ln>
        </p:spPr>
        <p:txBody>
          <a:bodyPr spcFirstLastPara="1" wrap="square" lIns="91425" tIns="91425" rIns="91425" bIns="91425" anchor="t" anchorCtr="0">
            <a:spAutoFit/>
          </a:bodyPr>
          <a:lstStyle/>
          <a:p>
            <a:pPr marL="328930" marR="391795" lvl="0" indent="0" algn="just" rtl="0">
              <a:lnSpc>
                <a:spcPct val="120833"/>
              </a:lnSpc>
              <a:spcBef>
                <a:spcPts val="5"/>
              </a:spcBef>
              <a:spcAft>
                <a:spcPts val="0"/>
              </a:spcAft>
              <a:buNone/>
            </a:pPr>
            <a:r>
              <a:rPr lang="es" sz="1800">
                <a:solidFill>
                  <a:schemeClr val="dk1"/>
                </a:solidFill>
                <a:latin typeface="EB Garamond"/>
                <a:ea typeface="EB Garamond"/>
                <a:cs typeface="EB Garamond"/>
                <a:sym typeface="EB Garamond"/>
              </a:rPr>
              <a:t>La gracia de Dios dada a Noé fue transmitida a sus hijos; y ellos fueron salvados por su ejemplo.</a:t>
            </a:r>
            <a:endParaRPr sz="180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26"/>
        <p:cNvGrpSpPr/>
        <p:nvPr/>
      </p:nvGrpSpPr>
      <p:grpSpPr>
        <a:xfrm>
          <a:off x="0" y="0"/>
          <a:ext cx="0" cy="0"/>
          <a:chOff x="0" y="0"/>
          <a:chExt cx="0" cy="0"/>
        </a:xfrm>
      </p:grpSpPr>
      <p:sp>
        <p:nvSpPr>
          <p:cNvPr id="227" name="Google Shape;227;p39"/>
          <p:cNvSpPr txBox="1"/>
          <p:nvPr/>
        </p:nvSpPr>
        <p:spPr>
          <a:xfrm>
            <a:off x="641125" y="1508900"/>
            <a:ext cx="7965300" cy="2289600"/>
          </a:xfrm>
          <a:prstGeom prst="rect">
            <a:avLst/>
          </a:prstGeom>
          <a:noFill/>
          <a:ln>
            <a:noFill/>
          </a:ln>
        </p:spPr>
        <p:txBody>
          <a:bodyPr spcFirstLastPara="1" wrap="square" lIns="91425" tIns="91425" rIns="91425" bIns="91425" anchor="t" anchorCtr="0">
            <a:spAutoFit/>
          </a:bodyPr>
          <a:lstStyle/>
          <a:p>
            <a:pPr marL="786130" lvl="0" indent="0" algn="just" rtl="0">
              <a:spcBef>
                <a:spcPts val="5"/>
              </a:spcBef>
              <a:spcAft>
                <a:spcPts val="0"/>
              </a:spcAft>
              <a:buNone/>
            </a:pPr>
            <a:r>
              <a:rPr lang="es" sz="2000">
                <a:solidFill>
                  <a:schemeClr val="dk1"/>
                </a:solidFill>
                <a:latin typeface="EB Garamond"/>
                <a:ea typeface="EB Garamond"/>
                <a:cs typeface="EB Garamond"/>
                <a:sym typeface="EB Garamond"/>
              </a:rPr>
              <a:t>Ésta es una promesa que a los progenitores les encanta reclamar:</a:t>
            </a:r>
            <a:endParaRPr sz="2000">
              <a:solidFill>
                <a:schemeClr val="dk1"/>
              </a:solidFill>
              <a:latin typeface="EB Garamond"/>
              <a:ea typeface="EB Garamond"/>
              <a:cs typeface="EB Garamond"/>
              <a:sym typeface="EB Garamond"/>
            </a:endParaRPr>
          </a:p>
          <a:p>
            <a:pPr marL="0" lvl="0" indent="0" algn="l" rtl="0">
              <a:spcBef>
                <a:spcPts val="15"/>
              </a:spcBef>
              <a:spcAft>
                <a:spcPts val="0"/>
              </a:spcAft>
              <a:buNone/>
            </a:pPr>
            <a:endParaRPr sz="2000">
              <a:solidFill>
                <a:schemeClr val="dk1"/>
              </a:solidFill>
              <a:latin typeface="EB Garamond"/>
              <a:ea typeface="EB Garamond"/>
              <a:cs typeface="EB Garamond"/>
              <a:sym typeface="EB Garamond"/>
            </a:endParaRPr>
          </a:p>
          <a:p>
            <a:pPr marL="825500" marR="809625" lvl="0" indent="0" algn="just" rtl="0">
              <a:lnSpc>
                <a:spcPct val="120833"/>
              </a:lnSpc>
              <a:spcBef>
                <a:spcPts val="495"/>
              </a:spcBef>
              <a:spcAft>
                <a:spcPts val="0"/>
              </a:spcAft>
              <a:buNone/>
            </a:pPr>
            <a:r>
              <a:rPr lang="es" sz="2000" i="1">
                <a:solidFill>
                  <a:schemeClr val="dk1"/>
                </a:solidFill>
                <a:latin typeface="EB Garamond"/>
                <a:ea typeface="EB Garamond"/>
                <a:cs typeface="EB Garamond"/>
                <a:sym typeface="EB Garamond"/>
              </a:rPr>
              <a:t>"Así dice el Señor: 'Cierto, los cautivos serán librados de manos del guerrero, y la presa será rescatada del poder del feroz.  Yo contenderé con los que luchan contra ti, y YO salvaré a tus hijos." – </a:t>
            </a:r>
            <a:r>
              <a:rPr lang="es" sz="2000" b="1" i="1">
                <a:solidFill>
                  <a:schemeClr val="dk1"/>
                </a:solidFill>
                <a:latin typeface="EB Garamond"/>
                <a:ea typeface="EB Garamond"/>
                <a:cs typeface="EB Garamond"/>
                <a:sym typeface="EB Garamond"/>
              </a:rPr>
              <a:t>Isaías 49:25</a:t>
            </a:r>
            <a:endParaRPr sz="2000">
              <a:solidFill>
                <a:schemeClr val="dk1"/>
              </a:solidFill>
              <a:latin typeface="EB Garamond"/>
              <a:ea typeface="EB Garamond"/>
              <a:cs typeface="EB Garamond"/>
              <a:sym typeface="EB Garamond"/>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31"/>
        <p:cNvGrpSpPr/>
        <p:nvPr/>
      </p:nvGrpSpPr>
      <p:grpSpPr>
        <a:xfrm>
          <a:off x="0" y="0"/>
          <a:ext cx="0" cy="0"/>
          <a:chOff x="0" y="0"/>
          <a:chExt cx="0" cy="0"/>
        </a:xfrm>
      </p:grpSpPr>
      <p:sp>
        <p:nvSpPr>
          <p:cNvPr id="232" name="Google Shape;232;p40"/>
          <p:cNvSpPr txBox="1">
            <a:spLocks noGrp="1"/>
          </p:cNvSpPr>
          <p:nvPr>
            <p:ph type="body" idx="1"/>
          </p:nvPr>
        </p:nvSpPr>
        <p:spPr>
          <a:xfrm>
            <a:off x="311700" y="1227513"/>
            <a:ext cx="8520600" cy="1522200"/>
          </a:xfrm>
          <a:prstGeom prst="rect">
            <a:avLst/>
          </a:prstGeom>
        </p:spPr>
        <p:txBody>
          <a:bodyPr spcFirstLastPara="1" wrap="square" lIns="91425" tIns="91425" rIns="91425" bIns="91425" anchor="t" anchorCtr="0">
            <a:noAutofit/>
          </a:bodyPr>
          <a:lstStyle/>
          <a:p>
            <a:pPr marL="825500" marR="809625" lvl="0" indent="0" algn="ctr" rtl="0">
              <a:lnSpc>
                <a:spcPct val="120833"/>
              </a:lnSpc>
              <a:spcBef>
                <a:spcPts val="0"/>
              </a:spcBef>
              <a:spcAft>
                <a:spcPts val="0"/>
              </a:spcAft>
              <a:buClr>
                <a:schemeClr val="dk1"/>
              </a:buClr>
              <a:buSzPts val="1100"/>
              <a:buFont typeface="Arial"/>
              <a:buNone/>
            </a:pPr>
            <a:r>
              <a:rPr lang="es" i="1">
                <a:solidFill>
                  <a:schemeClr val="dk1"/>
                </a:solidFill>
                <a:latin typeface="EB Garamond"/>
                <a:ea typeface="EB Garamond"/>
                <a:cs typeface="EB Garamond"/>
                <a:sym typeface="EB Garamond"/>
              </a:rPr>
              <a:t>"La experiencia de Noé es un noble ejemplo para los cristianos que saben que están viviendo en el tiempo del fin, para los que se están preparando a sí mismos para la traslación.  La mayor y más grande obra misionera ha de ser hecha en el hogar."</a:t>
            </a:r>
            <a:r>
              <a:rPr lang="es" i="1" baseline="30000">
                <a:solidFill>
                  <a:schemeClr val="dk1"/>
                </a:solidFill>
                <a:latin typeface="EB Garamond"/>
                <a:ea typeface="EB Garamond"/>
                <a:cs typeface="EB Garamond"/>
                <a:sym typeface="EB Garamond"/>
              </a:rPr>
              <a:t>2</a:t>
            </a:r>
            <a:endParaRPr i="1"/>
          </a:p>
        </p:txBody>
      </p:sp>
      <p:sp>
        <p:nvSpPr>
          <p:cNvPr id="233" name="Google Shape;233;p40"/>
          <p:cNvSpPr txBox="1"/>
          <p:nvPr/>
        </p:nvSpPr>
        <p:spPr>
          <a:xfrm>
            <a:off x="1709675" y="3101975"/>
            <a:ext cx="6080700" cy="1131300"/>
          </a:xfrm>
          <a:prstGeom prst="rect">
            <a:avLst/>
          </a:prstGeom>
          <a:noFill/>
          <a:ln>
            <a:noFill/>
          </a:ln>
        </p:spPr>
        <p:txBody>
          <a:bodyPr spcFirstLastPara="1" wrap="square" lIns="91425" tIns="91425" rIns="91425" bIns="91425" anchor="t" anchorCtr="0">
            <a:spAutoFit/>
          </a:bodyPr>
          <a:lstStyle/>
          <a:p>
            <a:pPr marL="368300" marR="351790" lvl="0" indent="0" algn="just" rtl="0">
              <a:lnSpc>
                <a:spcPct val="120833"/>
              </a:lnSpc>
              <a:spcBef>
                <a:spcPts val="0"/>
              </a:spcBef>
              <a:spcAft>
                <a:spcPts val="0"/>
              </a:spcAft>
              <a:buNone/>
            </a:pPr>
            <a:r>
              <a:rPr lang="es" sz="1800">
                <a:solidFill>
                  <a:schemeClr val="dk1"/>
                </a:solidFill>
                <a:latin typeface="EB Garamond"/>
                <a:ea typeface="EB Garamond"/>
                <a:cs typeface="EB Garamond"/>
                <a:sym typeface="EB Garamond"/>
              </a:rPr>
              <a:t>El padre fuerte no es el que puede dominar a todos los que moran bajo su techo.  Es el padre que, por medio de su ejemplo, muestra lo que significa ser un hombre de Dios.</a:t>
            </a:r>
            <a:endParaRPr sz="180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37"/>
        <p:cNvGrpSpPr/>
        <p:nvPr/>
      </p:nvGrpSpPr>
      <p:grpSpPr>
        <a:xfrm>
          <a:off x="0" y="0"/>
          <a:ext cx="0" cy="0"/>
          <a:chOff x="0" y="0"/>
          <a:chExt cx="0" cy="0"/>
        </a:xfrm>
      </p:grpSpPr>
      <p:sp>
        <p:nvSpPr>
          <p:cNvPr id="238" name="Google Shape;238;p41"/>
          <p:cNvSpPr txBox="1">
            <a:spLocks noGrp="1"/>
          </p:cNvSpPr>
          <p:nvPr>
            <p:ph type="title"/>
          </p:nvPr>
        </p:nvSpPr>
        <p:spPr>
          <a:xfrm>
            <a:off x="259875" y="579775"/>
            <a:ext cx="8520600" cy="572700"/>
          </a:xfrm>
          <a:prstGeom prst="rect">
            <a:avLst/>
          </a:prstGeom>
        </p:spPr>
        <p:txBody>
          <a:bodyPr spcFirstLastPara="1" wrap="square" lIns="91425" tIns="91425" rIns="91425" bIns="91425" anchor="t" anchorCtr="0">
            <a:normAutofit fontScale="90000"/>
          </a:bodyPr>
          <a:lstStyle/>
          <a:p>
            <a:pPr marL="365760" marR="352425" lvl="0" indent="0" algn="ctr" rtl="0">
              <a:spcBef>
                <a:spcPts val="0"/>
              </a:spcBef>
              <a:spcAft>
                <a:spcPts val="0"/>
              </a:spcAft>
              <a:buClr>
                <a:schemeClr val="dk1"/>
              </a:buClr>
              <a:buSzPct val="55000"/>
              <a:buFont typeface="Arial"/>
              <a:buNone/>
            </a:pPr>
            <a:endParaRPr sz="2000" b="1">
              <a:latin typeface="EB Garamond"/>
              <a:ea typeface="EB Garamond"/>
              <a:cs typeface="EB Garamond"/>
              <a:sym typeface="EB Garamond"/>
            </a:endParaRPr>
          </a:p>
          <a:p>
            <a:pPr marL="0" lvl="0" indent="0" algn="l" rtl="0">
              <a:spcBef>
                <a:spcPts val="0"/>
              </a:spcBef>
              <a:spcAft>
                <a:spcPts val="0"/>
              </a:spcAft>
              <a:buNone/>
            </a:pPr>
            <a:endParaRPr/>
          </a:p>
        </p:txBody>
      </p:sp>
      <p:sp>
        <p:nvSpPr>
          <p:cNvPr id="239" name="Google Shape;239;p41"/>
          <p:cNvSpPr txBox="1">
            <a:spLocks noGrp="1"/>
          </p:cNvSpPr>
          <p:nvPr>
            <p:ph type="body" idx="1"/>
          </p:nvPr>
        </p:nvSpPr>
        <p:spPr>
          <a:xfrm>
            <a:off x="305200" y="1087725"/>
            <a:ext cx="8356800" cy="3153900"/>
          </a:xfrm>
          <a:prstGeom prst="rect">
            <a:avLst/>
          </a:prstGeom>
        </p:spPr>
        <p:txBody>
          <a:bodyPr spcFirstLastPara="1" wrap="square" lIns="91425" tIns="91425" rIns="91425" bIns="91425" anchor="t" anchorCtr="0">
            <a:normAutofit fontScale="85000" lnSpcReduction="20000"/>
          </a:bodyPr>
          <a:lstStyle/>
          <a:p>
            <a:pPr marL="368300" marR="352425" lvl="0" indent="0" algn="ctr" rtl="0">
              <a:lnSpc>
                <a:spcPct val="120833"/>
              </a:lnSpc>
              <a:spcBef>
                <a:spcPts val="225"/>
              </a:spcBef>
              <a:spcAft>
                <a:spcPts val="0"/>
              </a:spcAft>
              <a:buNone/>
            </a:pPr>
            <a:r>
              <a:rPr lang="es" sz="2500">
                <a:solidFill>
                  <a:schemeClr val="dk1"/>
                </a:solidFill>
                <a:latin typeface="EB Garamond"/>
                <a:ea typeface="EB Garamond"/>
                <a:cs typeface="EB Garamond"/>
                <a:sym typeface="EB Garamond"/>
              </a:rPr>
              <a:t>La diferencia entre las familias de Noé y de Lot, y específicamente entre las cabezas de estas familias, entre sus dirigentes, consiste en ser espiritualmente fuertes o espiritualmente débiles. </a:t>
            </a:r>
            <a:endParaRPr sz="2500">
              <a:solidFill>
                <a:schemeClr val="dk1"/>
              </a:solidFill>
              <a:latin typeface="EB Garamond"/>
              <a:ea typeface="EB Garamond"/>
              <a:cs typeface="EB Garamond"/>
              <a:sym typeface="EB Garamond"/>
            </a:endParaRPr>
          </a:p>
          <a:p>
            <a:pPr marL="368300" marR="352425" lvl="0" indent="0" algn="ctr" rtl="0">
              <a:lnSpc>
                <a:spcPct val="120833"/>
              </a:lnSpc>
              <a:spcBef>
                <a:spcPts val="225"/>
              </a:spcBef>
              <a:spcAft>
                <a:spcPts val="0"/>
              </a:spcAft>
              <a:buNone/>
            </a:pPr>
            <a:r>
              <a:rPr lang="es" sz="2500">
                <a:solidFill>
                  <a:schemeClr val="dk1"/>
                </a:solidFill>
                <a:latin typeface="EB Garamond"/>
                <a:ea typeface="EB Garamond"/>
                <a:cs typeface="EB Garamond"/>
                <a:sym typeface="EB Garamond"/>
              </a:rPr>
              <a:t>Las condiciones sociales que les rodeaban eran semejantes, o iguales.  La verdadera diferencia residía dentro, no fuera de ellos.  </a:t>
            </a:r>
            <a:endParaRPr sz="2500">
              <a:solidFill>
                <a:schemeClr val="dk1"/>
              </a:solidFill>
              <a:latin typeface="EB Garamond"/>
              <a:ea typeface="EB Garamond"/>
              <a:cs typeface="EB Garamond"/>
              <a:sym typeface="EB Garamond"/>
            </a:endParaRPr>
          </a:p>
          <a:p>
            <a:pPr marL="368300" marR="352425" lvl="0" indent="0" algn="ctr" rtl="0">
              <a:lnSpc>
                <a:spcPct val="120833"/>
              </a:lnSpc>
              <a:spcBef>
                <a:spcPts val="225"/>
              </a:spcBef>
              <a:spcAft>
                <a:spcPts val="0"/>
              </a:spcAft>
              <a:buNone/>
            </a:pPr>
            <a:r>
              <a:rPr lang="es" sz="2500">
                <a:solidFill>
                  <a:schemeClr val="dk1"/>
                </a:solidFill>
                <a:latin typeface="EB Garamond"/>
                <a:ea typeface="EB Garamond"/>
                <a:cs typeface="EB Garamond"/>
                <a:sym typeface="EB Garamond"/>
              </a:rPr>
              <a:t>Estas características son determinadas por la fuerza o por la debilidad de nuestra fe en Dios.  Al crecer en la fe, comprobamos nuestro amor y nuestra confianza en Dios, y aseguramos nuestra propia felicidad.</a:t>
            </a:r>
            <a:endParaRPr sz="2500">
              <a:solidFill>
                <a:schemeClr val="dk1"/>
              </a:solidFill>
              <a:latin typeface="EB Garamond"/>
              <a:ea typeface="EB Garamond"/>
              <a:cs typeface="EB Garamond"/>
              <a:sym typeface="EB Garamond"/>
            </a:endParaRPr>
          </a:p>
          <a:p>
            <a:pPr marL="368300" marR="352425" lvl="0" indent="0" algn="ctr" rtl="0">
              <a:lnSpc>
                <a:spcPct val="120833"/>
              </a:lnSpc>
              <a:spcBef>
                <a:spcPts val="225"/>
              </a:spcBef>
              <a:spcAft>
                <a:spcPts val="0"/>
              </a:spcAft>
              <a:buClr>
                <a:schemeClr val="dk1"/>
              </a:buClr>
              <a:buSzPct val="61111"/>
              <a:buFont typeface="Arial"/>
              <a:buNone/>
            </a:pPr>
            <a:endParaRPr>
              <a:solidFill>
                <a:schemeClr val="dk1"/>
              </a:solidFill>
              <a:latin typeface="EB Garamond"/>
              <a:ea typeface="EB Garamond"/>
              <a:cs typeface="EB Garamond"/>
              <a:sym typeface="EB Garamon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4"/>
        <p:cNvGrpSpPr/>
        <p:nvPr/>
      </p:nvGrpSpPr>
      <p:grpSpPr>
        <a:xfrm>
          <a:off x="0" y="0"/>
          <a:ext cx="0" cy="0"/>
          <a:chOff x="0" y="0"/>
          <a:chExt cx="0" cy="0"/>
        </a:xfrm>
      </p:grpSpPr>
      <p:sp>
        <p:nvSpPr>
          <p:cNvPr id="65" name="Google Shape;65;p15"/>
          <p:cNvSpPr txBox="1">
            <a:spLocks noGrp="1"/>
          </p:cNvSpPr>
          <p:nvPr>
            <p:ph type="title"/>
          </p:nvPr>
        </p:nvSpPr>
        <p:spPr>
          <a:xfrm>
            <a:off x="1294200" y="1294200"/>
            <a:ext cx="7010700" cy="858900"/>
          </a:xfrm>
          <a:prstGeom prst="rect">
            <a:avLst/>
          </a:prstGeom>
        </p:spPr>
        <p:txBody>
          <a:bodyPr spcFirstLastPara="1" wrap="square" lIns="91425" tIns="91425" rIns="91425" bIns="91425" anchor="t" anchorCtr="0">
            <a:noAutofit/>
          </a:bodyPr>
          <a:lstStyle/>
          <a:p>
            <a:pPr marL="289560" marR="352425" lvl="0" indent="0" algn="ctr" rtl="0">
              <a:spcBef>
                <a:spcPts val="225"/>
              </a:spcBef>
              <a:spcAft>
                <a:spcPts val="0"/>
              </a:spcAft>
              <a:buClr>
                <a:schemeClr val="dk1"/>
              </a:buClr>
              <a:buSzPts val="990"/>
              <a:buFont typeface="Arial"/>
              <a:buNone/>
            </a:pPr>
            <a:r>
              <a:rPr lang="es" sz="5423" b="1">
                <a:latin typeface="EB Garamond"/>
                <a:ea typeface="EB Garamond"/>
                <a:cs typeface="EB Garamond"/>
                <a:sym typeface="EB Garamond"/>
              </a:rPr>
              <a:t>Textos de estudio</a:t>
            </a:r>
            <a:endParaRPr sz="5423" b="1">
              <a:latin typeface="EB Garamond"/>
              <a:ea typeface="EB Garamond"/>
              <a:cs typeface="EB Garamond"/>
              <a:sym typeface="EB Garamond"/>
            </a:endParaRPr>
          </a:p>
          <a:p>
            <a:pPr marL="0" lvl="0" indent="0" algn="l" rtl="0">
              <a:spcBef>
                <a:spcPts val="0"/>
              </a:spcBef>
              <a:spcAft>
                <a:spcPts val="0"/>
              </a:spcAft>
              <a:buSzPts val="990"/>
              <a:buNone/>
            </a:pPr>
            <a:endParaRPr sz="2520"/>
          </a:p>
        </p:txBody>
      </p:sp>
      <p:sp>
        <p:nvSpPr>
          <p:cNvPr id="66" name="Google Shape;66;p15"/>
          <p:cNvSpPr txBox="1">
            <a:spLocks noGrp="1"/>
          </p:cNvSpPr>
          <p:nvPr>
            <p:ph type="body" idx="1"/>
          </p:nvPr>
        </p:nvSpPr>
        <p:spPr>
          <a:xfrm>
            <a:off x="1463525" y="2479550"/>
            <a:ext cx="6495000" cy="858900"/>
          </a:xfrm>
          <a:prstGeom prst="rect">
            <a:avLst/>
          </a:prstGeom>
        </p:spPr>
        <p:txBody>
          <a:bodyPr spcFirstLastPara="1" wrap="square" lIns="91425" tIns="91425" rIns="91425" bIns="91425" anchor="t" anchorCtr="0">
            <a:normAutofit/>
          </a:bodyPr>
          <a:lstStyle/>
          <a:p>
            <a:pPr marL="365760" marR="352425" lvl="0" indent="0" algn="ctr" rtl="0">
              <a:lnSpc>
                <a:spcPct val="100000"/>
              </a:lnSpc>
              <a:spcBef>
                <a:spcPts val="225"/>
              </a:spcBef>
              <a:spcAft>
                <a:spcPts val="0"/>
              </a:spcAft>
              <a:buClr>
                <a:schemeClr val="dk1"/>
              </a:buClr>
              <a:buSzPts val="1100"/>
              <a:buFont typeface="Arial"/>
              <a:buNone/>
            </a:pPr>
            <a:r>
              <a:rPr lang="es" sz="2800" b="1">
                <a:solidFill>
                  <a:schemeClr val="dk1"/>
                </a:solidFill>
                <a:latin typeface="EB Garamond"/>
                <a:ea typeface="EB Garamond"/>
                <a:cs typeface="EB Garamond"/>
                <a:sym typeface="EB Garamond"/>
              </a:rPr>
              <a:t>Mateo 24:37-39; Lucas 17:28</a:t>
            </a:r>
            <a:endParaRPr sz="2800" b="1">
              <a:latin typeface="EB Garamond"/>
              <a:ea typeface="EB Garamond"/>
              <a:cs typeface="EB Garamond"/>
              <a:sym typeface="EB Garamon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0"/>
        <p:cNvGrpSpPr/>
        <p:nvPr/>
      </p:nvGrpSpPr>
      <p:grpSpPr>
        <a:xfrm>
          <a:off x="0" y="0"/>
          <a:ext cx="0" cy="0"/>
          <a:chOff x="0" y="0"/>
          <a:chExt cx="0" cy="0"/>
        </a:xfrm>
      </p:grpSpPr>
      <p:sp>
        <p:nvSpPr>
          <p:cNvPr id="71" name="Google Shape;71;p16"/>
          <p:cNvSpPr txBox="1">
            <a:spLocks noGrp="1"/>
          </p:cNvSpPr>
          <p:nvPr>
            <p:ph type="body" idx="1"/>
          </p:nvPr>
        </p:nvSpPr>
        <p:spPr>
          <a:xfrm>
            <a:off x="253425" y="838700"/>
            <a:ext cx="8536200" cy="610800"/>
          </a:xfrm>
          <a:prstGeom prst="rect">
            <a:avLst/>
          </a:prstGeom>
        </p:spPr>
        <p:txBody>
          <a:bodyPr spcFirstLastPara="1" wrap="square" lIns="91425" tIns="91425" rIns="91425" bIns="91425" anchor="t" anchorCtr="0">
            <a:noAutofit/>
          </a:bodyPr>
          <a:lstStyle/>
          <a:p>
            <a:pPr marL="368300" marR="354965" lvl="0" indent="0" algn="just" rtl="0">
              <a:lnSpc>
                <a:spcPct val="120833"/>
              </a:lnSpc>
              <a:spcBef>
                <a:spcPts val="225"/>
              </a:spcBef>
              <a:spcAft>
                <a:spcPts val="0"/>
              </a:spcAft>
              <a:buClr>
                <a:schemeClr val="dk1"/>
              </a:buClr>
              <a:buSzPts val="1100"/>
              <a:buFont typeface="Arial"/>
              <a:buNone/>
            </a:pPr>
            <a:r>
              <a:rPr lang="es">
                <a:solidFill>
                  <a:schemeClr val="dk1"/>
                </a:solidFill>
                <a:latin typeface="EB Garamond"/>
                <a:ea typeface="EB Garamond"/>
                <a:cs typeface="EB Garamond"/>
                <a:sym typeface="EB Garamond"/>
              </a:rPr>
              <a:t>Esta es la historia de dos familias, veremos sus similitudes y diferencias.  </a:t>
            </a:r>
            <a:endParaRPr>
              <a:solidFill>
                <a:schemeClr val="dk1"/>
              </a:solidFill>
              <a:latin typeface="EB Garamond"/>
              <a:ea typeface="EB Garamond"/>
              <a:cs typeface="EB Garamond"/>
              <a:sym typeface="EB Garamond"/>
            </a:endParaRPr>
          </a:p>
        </p:txBody>
      </p:sp>
      <p:sp>
        <p:nvSpPr>
          <p:cNvPr id="72" name="Google Shape;72;p16"/>
          <p:cNvSpPr txBox="1"/>
          <p:nvPr/>
        </p:nvSpPr>
        <p:spPr>
          <a:xfrm>
            <a:off x="324650" y="1583750"/>
            <a:ext cx="8009100" cy="796500"/>
          </a:xfrm>
          <a:prstGeom prst="rect">
            <a:avLst/>
          </a:prstGeom>
          <a:noFill/>
          <a:ln>
            <a:noFill/>
          </a:ln>
        </p:spPr>
        <p:txBody>
          <a:bodyPr spcFirstLastPara="1" wrap="square" lIns="91425" tIns="91425" rIns="91425" bIns="91425" anchor="t" anchorCtr="0">
            <a:spAutoFit/>
          </a:bodyPr>
          <a:lstStyle/>
          <a:p>
            <a:pPr marL="368300" marR="354965" lvl="0" indent="0" algn="just" rtl="0">
              <a:lnSpc>
                <a:spcPct val="120833"/>
              </a:lnSpc>
              <a:spcBef>
                <a:spcPts val="225"/>
              </a:spcBef>
              <a:spcAft>
                <a:spcPts val="0"/>
              </a:spcAft>
              <a:buNone/>
            </a:pPr>
            <a:r>
              <a:rPr lang="es" sz="1800">
                <a:solidFill>
                  <a:schemeClr val="dk1"/>
                </a:solidFill>
                <a:latin typeface="EB Garamond"/>
                <a:ea typeface="EB Garamond"/>
                <a:cs typeface="EB Garamond"/>
                <a:sym typeface="EB Garamond"/>
              </a:rPr>
              <a:t>Ambas familias conocían a Dios y le rendían adoración pero al final, terminaron de maneras muy diferentes.</a:t>
            </a:r>
            <a:endParaRPr sz="1700">
              <a:solidFill>
                <a:schemeClr val="dk2"/>
              </a:solidFill>
            </a:endParaRPr>
          </a:p>
        </p:txBody>
      </p:sp>
      <p:sp>
        <p:nvSpPr>
          <p:cNvPr id="73" name="Google Shape;73;p16"/>
          <p:cNvSpPr txBox="1"/>
          <p:nvPr/>
        </p:nvSpPr>
        <p:spPr>
          <a:xfrm>
            <a:off x="2328675" y="2694450"/>
            <a:ext cx="4796100" cy="461700"/>
          </a:xfrm>
          <a:prstGeom prst="rect">
            <a:avLst/>
          </a:prstGeom>
          <a:noFill/>
          <a:ln w="9525" cap="flat" cmpd="sng">
            <a:solidFill>
              <a:schemeClr val="accent3"/>
            </a:solidFill>
            <a:prstDash val="solid"/>
            <a:round/>
            <a:headEnd type="none" w="sm" len="sm"/>
            <a:tailEnd type="none" w="sm" len="sm"/>
          </a:ln>
        </p:spPr>
        <p:txBody>
          <a:bodyPr spcFirstLastPara="1" wrap="square" lIns="91425" tIns="91425" rIns="91425" bIns="91425" anchor="ctr" anchorCtr="0">
            <a:spAutoFit/>
          </a:bodyPr>
          <a:lstStyle/>
          <a:p>
            <a:pPr marL="368300" marR="354965" lvl="0" indent="0" algn="just" rtl="0">
              <a:lnSpc>
                <a:spcPct val="120833"/>
              </a:lnSpc>
              <a:spcBef>
                <a:spcPts val="225"/>
              </a:spcBef>
              <a:spcAft>
                <a:spcPts val="0"/>
              </a:spcAft>
              <a:buNone/>
            </a:pPr>
            <a:r>
              <a:rPr lang="es" sz="1800">
                <a:solidFill>
                  <a:schemeClr val="dk1"/>
                </a:solidFill>
                <a:latin typeface="EB Garamond"/>
                <a:ea typeface="EB Garamond"/>
                <a:cs typeface="EB Garamond"/>
                <a:sym typeface="EB Garamond"/>
              </a:rPr>
              <a:t>La lección está en las diferencias…</a:t>
            </a:r>
            <a:endParaRPr sz="1800">
              <a:solidFill>
                <a:schemeClr val="dk1"/>
              </a:solidFill>
              <a:latin typeface="EB Garamond"/>
              <a:ea typeface="EB Garamond"/>
              <a:cs typeface="EB Garamond"/>
              <a:sym typeface="EB Garamond"/>
            </a:endParaRPr>
          </a:p>
        </p:txBody>
      </p:sp>
      <p:sp>
        <p:nvSpPr>
          <p:cNvPr id="74" name="Google Shape;74;p16"/>
          <p:cNvSpPr txBox="1"/>
          <p:nvPr/>
        </p:nvSpPr>
        <p:spPr>
          <a:xfrm>
            <a:off x="752250" y="3419575"/>
            <a:ext cx="4452600" cy="461700"/>
          </a:xfrm>
          <a:prstGeom prst="rect">
            <a:avLst/>
          </a:prstGeom>
          <a:noFill/>
          <a:ln>
            <a:noFill/>
          </a:ln>
        </p:spPr>
        <p:txBody>
          <a:bodyPr spcFirstLastPara="1" wrap="square" lIns="91425" tIns="91425" rIns="91425" bIns="91425" anchor="ctr" anchorCtr="0">
            <a:spAutoFit/>
          </a:bodyPr>
          <a:lstStyle/>
          <a:p>
            <a:pPr marL="368300" marR="354965" lvl="0" indent="0" algn="just" rtl="0">
              <a:lnSpc>
                <a:spcPct val="120833"/>
              </a:lnSpc>
              <a:spcBef>
                <a:spcPts val="225"/>
              </a:spcBef>
              <a:spcAft>
                <a:spcPts val="0"/>
              </a:spcAft>
              <a:buNone/>
            </a:pPr>
            <a:r>
              <a:rPr lang="es" sz="1800">
                <a:solidFill>
                  <a:schemeClr val="dk1"/>
                </a:solidFill>
                <a:latin typeface="EB Garamond"/>
                <a:ea typeface="EB Garamond"/>
                <a:cs typeface="EB Garamond"/>
                <a:sym typeface="EB Garamond"/>
              </a:rPr>
              <a:t>Una familia sobrevivió intacta</a:t>
            </a:r>
            <a:endParaRPr sz="1800">
              <a:solidFill>
                <a:schemeClr val="dk1"/>
              </a:solidFill>
              <a:latin typeface="EB Garamond"/>
              <a:ea typeface="EB Garamond"/>
              <a:cs typeface="EB Garamond"/>
              <a:sym typeface="EB Garamond"/>
            </a:endParaRPr>
          </a:p>
        </p:txBody>
      </p:sp>
      <p:sp>
        <p:nvSpPr>
          <p:cNvPr id="75" name="Google Shape;75;p16"/>
          <p:cNvSpPr txBox="1"/>
          <p:nvPr/>
        </p:nvSpPr>
        <p:spPr>
          <a:xfrm>
            <a:off x="4416275" y="3419575"/>
            <a:ext cx="4257600" cy="461700"/>
          </a:xfrm>
          <a:prstGeom prst="rect">
            <a:avLst/>
          </a:prstGeom>
          <a:noFill/>
          <a:ln>
            <a:noFill/>
          </a:ln>
        </p:spPr>
        <p:txBody>
          <a:bodyPr spcFirstLastPara="1" wrap="square" lIns="91425" tIns="91425" rIns="91425" bIns="91425" anchor="ctr" anchorCtr="0">
            <a:spAutoFit/>
          </a:bodyPr>
          <a:lstStyle/>
          <a:p>
            <a:pPr marL="368300" marR="354965" lvl="0" indent="0" algn="just" rtl="0">
              <a:lnSpc>
                <a:spcPct val="120833"/>
              </a:lnSpc>
              <a:spcBef>
                <a:spcPts val="225"/>
              </a:spcBef>
              <a:spcAft>
                <a:spcPts val="0"/>
              </a:spcAft>
              <a:buNone/>
            </a:pPr>
            <a:r>
              <a:rPr lang="es" sz="1800">
                <a:solidFill>
                  <a:schemeClr val="dk1"/>
                </a:solidFill>
                <a:latin typeface="EB Garamond"/>
                <a:ea typeface="EB Garamond"/>
                <a:cs typeface="EB Garamond"/>
                <a:sym typeface="EB Garamond"/>
              </a:rPr>
              <a:t>La otra se resquebrajó y se hizo añicos.</a:t>
            </a:r>
            <a:endParaRPr sz="18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9"/>
        <p:cNvGrpSpPr/>
        <p:nvPr/>
      </p:nvGrpSpPr>
      <p:grpSpPr>
        <a:xfrm>
          <a:off x="0" y="0"/>
          <a:ext cx="0" cy="0"/>
          <a:chOff x="0" y="0"/>
          <a:chExt cx="0" cy="0"/>
        </a:xfrm>
      </p:grpSpPr>
      <p:sp>
        <p:nvSpPr>
          <p:cNvPr id="80" name="Google Shape;80;p17"/>
          <p:cNvSpPr txBox="1">
            <a:spLocks noGrp="1"/>
          </p:cNvSpPr>
          <p:nvPr>
            <p:ph type="title"/>
          </p:nvPr>
        </p:nvSpPr>
        <p:spPr>
          <a:xfrm>
            <a:off x="311700" y="518000"/>
            <a:ext cx="8520600" cy="572700"/>
          </a:xfrm>
          <a:prstGeom prst="rect">
            <a:avLst/>
          </a:prstGeom>
        </p:spPr>
        <p:txBody>
          <a:bodyPr spcFirstLastPara="1" wrap="square" lIns="91425" tIns="91425" rIns="91425" bIns="91425" anchor="t" anchorCtr="0">
            <a:noAutofit/>
          </a:bodyPr>
          <a:lstStyle/>
          <a:p>
            <a:pPr marL="365760" marR="352425" lvl="0" indent="0" algn="ctr" rtl="0">
              <a:spcBef>
                <a:spcPts val="5"/>
              </a:spcBef>
              <a:spcAft>
                <a:spcPts val="0"/>
              </a:spcAft>
              <a:buClr>
                <a:schemeClr val="dk1"/>
              </a:buClr>
              <a:buSzPts val="1100"/>
              <a:buFont typeface="Arial"/>
              <a:buNone/>
            </a:pPr>
            <a:r>
              <a:rPr lang="es" sz="2500" b="1">
                <a:latin typeface="EB Garamond"/>
                <a:ea typeface="EB Garamond"/>
                <a:cs typeface="EB Garamond"/>
                <a:sym typeface="EB Garamond"/>
              </a:rPr>
              <a:t>COMPARACIÓN DE LOS AMBIENTES</a:t>
            </a:r>
            <a:endParaRPr sz="2500" b="1">
              <a:latin typeface="EB Garamond"/>
              <a:ea typeface="EB Garamond"/>
              <a:cs typeface="EB Garamond"/>
              <a:sym typeface="EB Garamond"/>
            </a:endParaRPr>
          </a:p>
          <a:p>
            <a:pPr marL="0" lvl="0" indent="0" algn="l" rtl="0">
              <a:spcBef>
                <a:spcPts val="0"/>
              </a:spcBef>
              <a:spcAft>
                <a:spcPts val="0"/>
              </a:spcAft>
              <a:buNone/>
            </a:pPr>
            <a:endParaRPr sz="2500"/>
          </a:p>
        </p:txBody>
      </p:sp>
      <p:sp>
        <p:nvSpPr>
          <p:cNvPr id="81" name="Google Shape;81;p17"/>
          <p:cNvSpPr txBox="1"/>
          <p:nvPr/>
        </p:nvSpPr>
        <p:spPr>
          <a:xfrm>
            <a:off x="238400" y="1290150"/>
            <a:ext cx="8256000" cy="1131300"/>
          </a:xfrm>
          <a:prstGeom prst="rect">
            <a:avLst/>
          </a:prstGeom>
          <a:noFill/>
          <a:ln>
            <a:noFill/>
          </a:ln>
        </p:spPr>
        <p:txBody>
          <a:bodyPr spcFirstLastPara="1" wrap="square" lIns="91425" tIns="91425" rIns="91425" bIns="91425" anchor="t" anchorCtr="0">
            <a:spAutoFit/>
          </a:bodyPr>
          <a:lstStyle/>
          <a:p>
            <a:pPr marL="368300" marR="352425" lvl="0" indent="0" algn="l" rtl="0">
              <a:lnSpc>
                <a:spcPct val="120833"/>
              </a:lnSpc>
              <a:spcBef>
                <a:spcPts val="225"/>
              </a:spcBef>
              <a:spcAft>
                <a:spcPts val="0"/>
              </a:spcAft>
              <a:buNone/>
            </a:pPr>
            <a:r>
              <a:rPr lang="es" sz="1800">
                <a:solidFill>
                  <a:schemeClr val="dk1"/>
                </a:solidFill>
                <a:latin typeface="EB Garamond"/>
                <a:ea typeface="EB Garamond"/>
                <a:cs typeface="EB Garamond"/>
                <a:sym typeface="EB Garamond"/>
              </a:rPr>
              <a:t>En varios pasajes del Nuevo Testamento se presentan el mundo antediluviano y la ciudad de Sodoma como señales escatológicas de la rebelión en contra de Dios, y de las consecuencias correspondientes.</a:t>
            </a:r>
            <a:endParaRPr sz="1800"/>
          </a:p>
        </p:txBody>
      </p:sp>
      <p:sp>
        <p:nvSpPr>
          <p:cNvPr id="82" name="Google Shape;82;p17"/>
          <p:cNvSpPr txBox="1"/>
          <p:nvPr/>
        </p:nvSpPr>
        <p:spPr>
          <a:xfrm>
            <a:off x="526400" y="2543225"/>
            <a:ext cx="7968000" cy="1800900"/>
          </a:xfrm>
          <a:prstGeom prst="rect">
            <a:avLst/>
          </a:prstGeom>
          <a:noFill/>
          <a:ln>
            <a:noFill/>
          </a:ln>
        </p:spPr>
        <p:txBody>
          <a:bodyPr spcFirstLastPara="1" wrap="square" lIns="91425" tIns="91425" rIns="91425" bIns="91425" anchor="t" anchorCtr="0">
            <a:spAutoFit/>
          </a:bodyPr>
          <a:lstStyle/>
          <a:p>
            <a:pPr marL="786130" marR="848995" lvl="0" indent="0" algn="just" rtl="0">
              <a:lnSpc>
                <a:spcPct val="120833"/>
              </a:lnSpc>
              <a:spcBef>
                <a:spcPts val="495"/>
              </a:spcBef>
              <a:spcAft>
                <a:spcPts val="0"/>
              </a:spcAft>
              <a:buNone/>
            </a:pPr>
            <a:r>
              <a:rPr lang="es" sz="1800" i="1">
                <a:solidFill>
                  <a:schemeClr val="dk1"/>
                </a:solidFill>
                <a:latin typeface="EB Garamond"/>
                <a:ea typeface="EB Garamond"/>
                <a:cs typeface="EB Garamond"/>
                <a:sym typeface="EB Garamond"/>
              </a:rPr>
              <a:t>“Como fue en los días de Noé, así será la venida del Hijo del Hombre.  En los días anteriores al diluvio, la gente comía y bebía, se casaba y se daba en casamiento, hasta el día en que Noé entró en el arca.  Y no conocieron hasta que vino el diluvio y llevó a todos.  Así también será la venida del Hijo del Hombre." – </a:t>
            </a:r>
            <a:r>
              <a:rPr lang="es" sz="1800" b="1" i="1">
                <a:solidFill>
                  <a:schemeClr val="dk1"/>
                </a:solidFill>
                <a:latin typeface="EB Garamond"/>
                <a:ea typeface="EB Garamond"/>
                <a:cs typeface="EB Garamond"/>
                <a:sym typeface="EB Garamond"/>
              </a:rPr>
              <a:t>Mateo 24:37-39</a:t>
            </a:r>
            <a:endParaRPr sz="1800" b="1" i="1">
              <a:solidFill>
                <a:schemeClr val="dk2"/>
              </a:solidFill>
              <a:latin typeface="EB Garamond"/>
              <a:ea typeface="EB Garamond"/>
              <a:cs typeface="EB Garamond"/>
              <a:sym typeface="EB Garamond"/>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6"/>
        <p:cNvGrpSpPr/>
        <p:nvPr/>
      </p:nvGrpSpPr>
      <p:grpSpPr>
        <a:xfrm>
          <a:off x="0" y="0"/>
          <a:ext cx="0" cy="0"/>
          <a:chOff x="0" y="0"/>
          <a:chExt cx="0" cy="0"/>
        </a:xfrm>
      </p:grpSpPr>
      <p:sp>
        <p:nvSpPr>
          <p:cNvPr id="87" name="Google Shape;87;p18"/>
          <p:cNvSpPr txBox="1">
            <a:spLocks noGrp="1"/>
          </p:cNvSpPr>
          <p:nvPr>
            <p:ph type="title"/>
          </p:nvPr>
        </p:nvSpPr>
        <p:spPr>
          <a:xfrm>
            <a:off x="641125" y="2854875"/>
            <a:ext cx="8250300" cy="1399800"/>
          </a:xfrm>
          <a:prstGeom prst="rect">
            <a:avLst/>
          </a:prstGeom>
        </p:spPr>
        <p:txBody>
          <a:bodyPr spcFirstLastPara="1" wrap="square" lIns="91425" tIns="91425" rIns="91425" bIns="91425" anchor="t" anchorCtr="0">
            <a:noAutofit/>
          </a:bodyPr>
          <a:lstStyle/>
          <a:p>
            <a:pPr marL="342900" marR="361950" lvl="0" indent="0" algn="ctr" rtl="0">
              <a:spcBef>
                <a:spcPts val="0"/>
              </a:spcBef>
              <a:spcAft>
                <a:spcPts val="0"/>
              </a:spcAft>
              <a:buClr>
                <a:schemeClr val="dk1"/>
              </a:buClr>
              <a:buSzPts val="1100"/>
              <a:buFont typeface="Arial"/>
              <a:buNone/>
            </a:pPr>
            <a:r>
              <a:rPr lang="es" sz="1800">
                <a:latin typeface="EB Garamond"/>
                <a:ea typeface="EB Garamond"/>
                <a:cs typeface="EB Garamond"/>
                <a:sym typeface="EB Garamond"/>
              </a:rPr>
              <a:t>Ambas familias fueron escogidas para recibir la Gracia de Dios en medio de los devastadores juicios divinos.</a:t>
            </a:r>
            <a:r>
              <a:rPr lang="es" sz="1800" b="1">
                <a:latin typeface="EB Garamond"/>
                <a:ea typeface="EB Garamond"/>
                <a:cs typeface="EB Garamond"/>
                <a:sym typeface="EB Garamond"/>
              </a:rPr>
              <a:t> (Génesis 6:8 y Génesis 19:16.)</a:t>
            </a:r>
            <a:r>
              <a:rPr lang="es" sz="1800">
                <a:latin typeface="EB Garamond"/>
                <a:ea typeface="EB Garamond"/>
                <a:cs typeface="EB Garamond"/>
                <a:sym typeface="EB Garamond"/>
              </a:rPr>
              <a:t>  Sin embargo, solo una de las dos familias atravesó la experiencias sin profundas heridas.</a:t>
            </a:r>
            <a:endParaRPr sz="1800">
              <a:latin typeface="EB Garamond"/>
              <a:ea typeface="EB Garamond"/>
              <a:cs typeface="EB Garamond"/>
              <a:sym typeface="EB Garamond"/>
            </a:endParaRPr>
          </a:p>
          <a:p>
            <a:pPr marL="0" lvl="0" indent="0" algn="l" rtl="0">
              <a:spcBef>
                <a:spcPts val="0"/>
              </a:spcBef>
              <a:spcAft>
                <a:spcPts val="0"/>
              </a:spcAft>
              <a:buNone/>
            </a:pPr>
            <a:endParaRPr sz="1800"/>
          </a:p>
        </p:txBody>
      </p:sp>
      <p:sp>
        <p:nvSpPr>
          <p:cNvPr id="88" name="Google Shape;88;p18"/>
          <p:cNvSpPr txBox="1">
            <a:spLocks noGrp="1"/>
          </p:cNvSpPr>
          <p:nvPr>
            <p:ph type="body" idx="1"/>
          </p:nvPr>
        </p:nvSpPr>
        <p:spPr>
          <a:xfrm>
            <a:off x="418600" y="1323575"/>
            <a:ext cx="8141700" cy="1470600"/>
          </a:xfrm>
          <a:prstGeom prst="rect">
            <a:avLst/>
          </a:prstGeom>
        </p:spPr>
        <p:txBody>
          <a:bodyPr spcFirstLastPara="1" wrap="square" lIns="91425" tIns="91425" rIns="91425" bIns="91425" anchor="t" anchorCtr="0">
            <a:noAutofit/>
          </a:bodyPr>
          <a:lstStyle/>
          <a:p>
            <a:pPr marL="786130" marR="819150" lvl="0" indent="0" algn="just" rtl="0">
              <a:lnSpc>
                <a:spcPct val="100000"/>
              </a:lnSpc>
              <a:spcBef>
                <a:spcPts val="0"/>
              </a:spcBef>
              <a:spcAft>
                <a:spcPts val="0"/>
              </a:spcAft>
              <a:buNone/>
            </a:pPr>
            <a:r>
              <a:rPr lang="es" i="1">
                <a:solidFill>
                  <a:schemeClr val="dk1"/>
                </a:solidFill>
                <a:latin typeface="EB Garamond"/>
                <a:ea typeface="EB Garamond"/>
                <a:cs typeface="EB Garamond"/>
                <a:sym typeface="EB Garamond"/>
              </a:rPr>
              <a:t>“Asimismo, Sodoma y Gomorra, y las ciudades vecinas, que de la misma manea se entregaron as la fornicación y a los vicios contra la naturaleza, sufrieron el castigo del fuego eterno, y fueron puestas por ejemplo." – </a:t>
            </a:r>
            <a:r>
              <a:rPr lang="es" b="1" i="1">
                <a:solidFill>
                  <a:schemeClr val="dk1"/>
                </a:solidFill>
                <a:latin typeface="EB Garamond"/>
                <a:ea typeface="EB Garamond"/>
                <a:cs typeface="EB Garamond"/>
                <a:sym typeface="EB Garamond"/>
              </a:rPr>
              <a:t>Judas 7</a:t>
            </a:r>
            <a:endParaRPr b="1" i="1">
              <a:solidFill>
                <a:schemeClr val="dk1"/>
              </a:solidFill>
              <a:latin typeface="EB Garamond"/>
              <a:ea typeface="EB Garamond"/>
              <a:cs typeface="EB Garamond"/>
              <a:sym typeface="EB Garamond"/>
            </a:endParaRPr>
          </a:p>
          <a:p>
            <a:pPr marL="786130" marR="848995" lvl="0" indent="0" algn="just" rtl="0">
              <a:lnSpc>
                <a:spcPct val="120833"/>
              </a:lnSpc>
              <a:spcBef>
                <a:spcPts val="495"/>
              </a:spcBef>
              <a:spcAft>
                <a:spcPts val="0"/>
              </a:spcAft>
              <a:buNone/>
            </a:pPr>
            <a:endParaRPr b="1" i="1">
              <a:latin typeface="EB Garamond"/>
              <a:ea typeface="EB Garamond"/>
              <a:cs typeface="EB Garamond"/>
              <a:sym typeface="EB Garamond"/>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2"/>
        <p:cNvGrpSpPr/>
        <p:nvPr/>
      </p:nvGrpSpPr>
      <p:grpSpPr>
        <a:xfrm>
          <a:off x="0" y="0"/>
          <a:ext cx="0" cy="0"/>
          <a:chOff x="0" y="0"/>
          <a:chExt cx="0" cy="0"/>
        </a:xfrm>
      </p:grpSpPr>
      <p:sp>
        <p:nvSpPr>
          <p:cNvPr id="93" name="Google Shape;93;p19"/>
          <p:cNvSpPr txBox="1">
            <a:spLocks noGrp="1"/>
          </p:cNvSpPr>
          <p:nvPr>
            <p:ph type="body" idx="1"/>
          </p:nvPr>
        </p:nvSpPr>
        <p:spPr>
          <a:xfrm>
            <a:off x="340350" y="1720350"/>
            <a:ext cx="8463300" cy="2715600"/>
          </a:xfrm>
          <a:prstGeom prst="rect">
            <a:avLst/>
          </a:prstGeom>
        </p:spPr>
        <p:txBody>
          <a:bodyPr spcFirstLastPara="1" wrap="square" lIns="91425" tIns="91425" rIns="91425" bIns="91425" anchor="t" anchorCtr="0">
            <a:normAutofit/>
          </a:bodyPr>
          <a:lstStyle/>
          <a:p>
            <a:pPr marL="786130" marR="848995" lvl="0" indent="0" algn="ctr" rtl="0">
              <a:lnSpc>
                <a:spcPct val="110833"/>
              </a:lnSpc>
              <a:spcBef>
                <a:spcPts val="225"/>
              </a:spcBef>
              <a:spcAft>
                <a:spcPts val="0"/>
              </a:spcAft>
              <a:buNone/>
            </a:pPr>
            <a:r>
              <a:rPr lang="es" sz="2200" i="1">
                <a:solidFill>
                  <a:schemeClr val="dk1"/>
                </a:solidFill>
                <a:latin typeface="EB Garamond"/>
                <a:ea typeface="EB Garamond"/>
                <a:cs typeface="EB Garamond"/>
                <a:sym typeface="EB Garamond"/>
              </a:rPr>
              <a:t>"Los hombres empezaron a multiplicarse sobre la tierra, y les nacieron hijas.  Cuando los hijos de Dios vieron que las hijas de los hombres eran hermosas, tomaron por esposas las que más les agradaban.  Y dijo el Señor: 'Mi Espíritu no contenderá con el hombre para siempre, porque ciertamente él es carne.  Así sus días serán ciento veinte (120) años." – </a:t>
            </a:r>
            <a:r>
              <a:rPr lang="es" sz="2200" b="1" i="1">
                <a:solidFill>
                  <a:schemeClr val="dk1"/>
                </a:solidFill>
                <a:latin typeface="EB Garamond"/>
                <a:ea typeface="EB Garamond"/>
                <a:cs typeface="EB Garamond"/>
                <a:sym typeface="EB Garamond"/>
              </a:rPr>
              <a:t>Génesis 6:1-3</a:t>
            </a:r>
            <a:endParaRPr sz="2200" b="1" i="1">
              <a:solidFill>
                <a:srgbClr val="000000"/>
              </a:solidFill>
              <a:latin typeface="EB Garamond"/>
              <a:ea typeface="EB Garamond"/>
              <a:cs typeface="EB Garamond"/>
              <a:sym typeface="EB Garamond"/>
            </a:endParaRPr>
          </a:p>
          <a:p>
            <a:pPr marL="0" lvl="0" indent="0" algn="l" rtl="0">
              <a:lnSpc>
                <a:spcPct val="105000"/>
              </a:lnSpc>
              <a:spcBef>
                <a:spcPts val="0"/>
              </a:spcBef>
              <a:spcAft>
                <a:spcPts val="1200"/>
              </a:spcAft>
              <a:buNone/>
            </a:pPr>
            <a:endParaRPr/>
          </a:p>
        </p:txBody>
      </p:sp>
      <p:sp>
        <p:nvSpPr>
          <p:cNvPr id="94" name="Google Shape;94;p19"/>
          <p:cNvSpPr txBox="1">
            <a:spLocks noGrp="1"/>
          </p:cNvSpPr>
          <p:nvPr>
            <p:ph type="title"/>
          </p:nvPr>
        </p:nvSpPr>
        <p:spPr>
          <a:xfrm>
            <a:off x="1582350" y="817300"/>
            <a:ext cx="5539500" cy="945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 sz="2500" b="1">
                <a:latin typeface="EB Garamond"/>
                <a:ea typeface="EB Garamond"/>
                <a:cs typeface="EB Garamond"/>
                <a:sym typeface="EB Garamond"/>
              </a:rPr>
              <a:t>  LOS DÍAS DE NOÉ</a:t>
            </a:r>
            <a:endParaRPr sz="2500" b="1">
              <a:latin typeface="EB Garamond"/>
              <a:ea typeface="EB Garamond"/>
              <a:cs typeface="EB Garamond"/>
              <a:sym typeface="EB Garamond"/>
            </a:endParaRPr>
          </a:p>
          <a:p>
            <a:pPr marL="0" lvl="0" indent="0" algn="l" rtl="0">
              <a:spcBef>
                <a:spcPts val="0"/>
              </a:spcBef>
              <a:spcAft>
                <a:spcPts val="0"/>
              </a:spcAft>
              <a:buNone/>
            </a:pPr>
            <a:endParaRPr sz="2500">
              <a:latin typeface="EB Garamond"/>
              <a:ea typeface="EB Garamond"/>
              <a:cs typeface="EB Garamond"/>
              <a:sym typeface="EB Garamond"/>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8"/>
        <p:cNvGrpSpPr/>
        <p:nvPr/>
      </p:nvGrpSpPr>
      <p:grpSpPr>
        <a:xfrm>
          <a:off x="0" y="0"/>
          <a:ext cx="0" cy="0"/>
          <a:chOff x="0" y="0"/>
          <a:chExt cx="0" cy="0"/>
        </a:xfrm>
      </p:grpSpPr>
      <p:sp>
        <p:nvSpPr>
          <p:cNvPr id="99" name="Google Shape;99;p20"/>
          <p:cNvSpPr txBox="1"/>
          <p:nvPr/>
        </p:nvSpPr>
        <p:spPr>
          <a:xfrm>
            <a:off x="390875" y="1101875"/>
            <a:ext cx="8111700" cy="864600"/>
          </a:xfrm>
          <a:prstGeom prst="rect">
            <a:avLst/>
          </a:prstGeom>
          <a:noFill/>
          <a:ln>
            <a:noFill/>
          </a:ln>
        </p:spPr>
        <p:txBody>
          <a:bodyPr spcFirstLastPara="1" wrap="square" lIns="91425" tIns="91425" rIns="91425" bIns="91425" anchor="t" anchorCtr="0">
            <a:spAutoFit/>
          </a:bodyPr>
          <a:lstStyle/>
          <a:p>
            <a:pPr marL="457200" marR="391795" lvl="0" indent="-355600" algn="just" rtl="0">
              <a:lnSpc>
                <a:spcPct val="120833"/>
              </a:lnSpc>
              <a:spcBef>
                <a:spcPts val="5"/>
              </a:spcBef>
              <a:spcAft>
                <a:spcPts val="0"/>
              </a:spcAft>
              <a:buClr>
                <a:schemeClr val="dk1"/>
              </a:buClr>
              <a:buSzPts val="2000"/>
              <a:buFont typeface="EB Garamond"/>
              <a:buChar char="●"/>
            </a:pPr>
            <a:r>
              <a:rPr lang="es" sz="2000">
                <a:solidFill>
                  <a:schemeClr val="dk1"/>
                </a:solidFill>
                <a:latin typeface="EB Garamond"/>
                <a:ea typeface="EB Garamond"/>
                <a:cs typeface="EB Garamond"/>
                <a:sym typeface="EB Garamond"/>
              </a:rPr>
              <a:t>La caída precipitosa de la humanidad comenzó cuando se disipó la diferencia entre los justos y los injustos.</a:t>
            </a:r>
            <a:endParaRPr sz="2000">
              <a:latin typeface="EB Garamond"/>
              <a:ea typeface="EB Garamond"/>
              <a:cs typeface="EB Garamond"/>
              <a:sym typeface="EB Garamond"/>
            </a:endParaRPr>
          </a:p>
        </p:txBody>
      </p:sp>
      <p:sp>
        <p:nvSpPr>
          <p:cNvPr id="100" name="Google Shape;100;p20"/>
          <p:cNvSpPr txBox="1"/>
          <p:nvPr/>
        </p:nvSpPr>
        <p:spPr>
          <a:xfrm>
            <a:off x="1102200" y="2262788"/>
            <a:ext cx="7746000" cy="492600"/>
          </a:xfrm>
          <a:prstGeom prst="rect">
            <a:avLst/>
          </a:prstGeom>
          <a:noFill/>
          <a:ln>
            <a:noFill/>
          </a:ln>
        </p:spPr>
        <p:txBody>
          <a:bodyPr spcFirstLastPara="1" wrap="square" lIns="91425" tIns="91425" rIns="91425" bIns="91425" anchor="t" anchorCtr="0">
            <a:spAutoFit/>
          </a:bodyPr>
          <a:lstStyle/>
          <a:p>
            <a:pPr marL="457200" marR="391795" lvl="0" indent="-355600" algn="just" rtl="0">
              <a:lnSpc>
                <a:spcPct val="120833"/>
              </a:lnSpc>
              <a:spcBef>
                <a:spcPts val="5"/>
              </a:spcBef>
              <a:spcAft>
                <a:spcPts val="0"/>
              </a:spcAft>
              <a:buClr>
                <a:schemeClr val="dk1"/>
              </a:buClr>
              <a:buSzPts val="2000"/>
              <a:buFont typeface="EB Garamond"/>
              <a:buChar char="●"/>
            </a:pPr>
            <a:r>
              <a:rPr lang="es" sz="2000">
                <a:solidFill>
                  <a:schemeClr val="dk1"/>
                </a:solidFill>
                <a:latin typeface="EB Garamond"/>
                <a:ea typeface="EB Garamond"/>
                <a:cs typeface="EB Garamond"/>
                <a:sym typeface="EB Garamond"/>
              </a:rPr>
              <a:t>"tomaron por esposas las que más les agradaban"</a:t>
            </a:r>
            <a:endParaRPr sz="2000"/>
          </a:p>
        </p:txBody>
      </p:sp>
      <p:sp>
        <p:nvSpPr>
          <p:cNvPr id="101" name="Google Shape;101;p20"/>
          <p:cNvSpPr txBox="1"/>
          <p:nvPr/>
        </p:nvSpPr>
        <p:spPr>
          <a:xfrm>
            <a:off x="1308000" y="3191125"/>
            <a:ext cx="7334400" cy="864600"/>
          </a:xfrm>
          <a:prstGeom prst="rect">
            <a:avLst/>
          </a:prstGeom>
          <a:noFill/>
          <a:ln>
            <a:noFill/>
          </a:ln>
        </p:spPr>
        <p:txBody>
          <a:bodyPr spcFirstLastPara="1" wrap="square" lIns="91425" tIns="91425" rIns="91425" bIns="91425" anchor="t" anchorCtr="0">
            <a:spAutoFit/>
          </a:bodyPr>
          <a:lstStyle/>
          <a:p>
            <a:pPr marL="457200" marR="391795" lvl="0" indent="-355600" algn="just" rtl="0">
              <a:lnSpc>
                <a:spcPct val="120833"/>
              </a:lnSpc>
              <a:spcBef>
                <a:spcPts val="5"/>
              </a:spcBef>
              <a:spcAft>
                <a:spcPts val="0"/>
              </a:spcAft>
              <a:buClr>
                <a:schemeClr val="dk1"/>
              </a:buClr>
              <a:buSzPts val="2000"/>
              <a:buFont typeface="EB Garamond"/>
              <a:buChar char="●"/>
            </a:pPr>
            <a:r>
              <a:rPr lang="es" sz="2000" i="1">
                <a:solidFill>
                  <a:schemeClr val="dk1"/>
                </a:solidFill>
                <a:latin typeface="EB Garamond"/>
                <a:ea typeface="EB Garamond"/>
                <a:cs typeface="EB Garamond"/>
                <a:sym typeface="EB Garamond"/>
              </a:rPr>
              <a:t>"No erréis, las malas compañías corrompen las buenas costumbres." 1 Corintios 15:33.</a:t>
            </a:r>
            <a:endParaRPr sz="2000" i="1"/>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5"/>
        <p:cNvGrpSpPr/>
        <p:nvPr/>
      </p:nvGrpSpPr>
      <p:grpSpPr>
        <a:xfrm>
          <a:off x="0" y="0"/>
          <a:ext cx="0" cy="0"/>
          <a:chOff x="0" y="0"/>
          <a:chExt cx="0" cy="0"/>
        </a:xfrm>
      </p:grpSpPr>
      <p:sp>
        <p:nvSpPr>
          <p:cNvPr id="106" name="Google Shape;106;p21"/>
          <p:cNvSpPr txBox="1">
            <a:spLocks noGrp="1"/>
          </p:cNvSpPr>
          <p:nvPr>
            <p:ph type="title"/>
          </p:nvPr>
        </p:nvSpPr>
        <p:spPr>
          <a:xfrm>
            <a:off x="953875" y="879875"/>
            <a:ext cx="7803600" cy="1405200"/>
          </a:xfrm>
          <a:prstGeom prst="rect">
            <a:avLst/>
          </a:prstGeom>
        </p:spPr>
        <p:txBody>
          <a:bodyPr spcFirstLastPara="1" wrap="square" lIns="91425" tIns="91425" rIns="91425" bIns="91425" anchor="t" anchorCtr="0">
            <a:normAutofit/>
          </a:bodyPr>
          <a:lstStyle/>
          <a:p>
            <a:pPr marL="0" marR="391795" lvl="0" indent="0" algn="just" rtl="0">
              <a:lnSpc>
                <a:spcPct val="120833"/>
              </a:lnSpc>
              <a:spcBef>
                <a:spcPts val="5"/>
              </a:spcBef>
              <a:spcAft>
                <a:spcPts val="0"/>
              </a:spcAft>
              <a:buNone/>
            </a:pPr>
            <a:r>
              <a:rPr lang="es" sz="1800">
                <a:latin typeface="EB Garamond"/>
                <a:ea typeface="EB Garamond"/>
                <a:cs typeface="EB Garamond"/>
                <a:sym typeface="EB Garamond"/>
              </a:rPr>
              <a:t>Noé fue el patriarca de la primera generación nacida después de la muerte de Adán, enseñaba las historias del Paraíso perdido - del hermoso Jardín, ahora protegido por una espada flameante - del Árbol de la Vida.</a:t>
            </a:r>
            <a:endParaRPr sz="1800">
              <a:latin typeface="EB Garamond"/>
              <a:ea typeface="EB Garamond"/>
              <a:cs typeface="EB Garamond"/>
              <a:sym typeface="EB Garamond"/>
            </a:endParaRPr>
          </a:p>
        </p:txBody>
      </p:sp>
      <p:sp>
        <p:nvSpPr>
          <p:cNvPr id="107" name="Google Shape;107;p21"/>
          <p:cNvSpPr txBox="1"/>
          <p:nvPr/>
        </p:nvSpPr>
        <p:spPr>
          <a:xfrm>
            <a:off x="341500" y="2350875"/>
            <a:ext cx="8276100" cy="1466100"/>
          </a:xfrm>
          <a:prstGeom prst="rect">
            <a:avLst/>
          </a:prstGeom>
          <a:noFill/>
          <a:ln>
            <a:noFill/>
          </a:ln>
        </p:spPr>
        <p:txBody>
          <a:bodyPr spcFirstLastPara="1" wrap="square" lIns="91425" tIns="91425" rIns="91425" bIns="91425" anchor="t" anchorCtr="0">
            <a:spAutoFit/>
          </a:bodyPr>
          <a:lstStyle/>
          <a:p>
            <a:pPr marL="328930" marR="391795" lvl="0" indent="0" algn="just" rtl="0">
              <a:lnSpc>
                <a:spcPct val="120833"/>
              </a:lnSpc>
              <a:spcBef>
                <a:spcPts val="5"/>
              </a:spcBef>
              <a:spcAft>
                <a:spcPts val="0"/>
              </a:spcAft>
              <a:buNone/>
            </a:pPr>
            <a:r>
              <a:rPr lang="es" sz="1800">
                <a:solidFill>
                  <a:schemeClr val="dk1"/>
                </a:solidFill>
                <a:latin typeface="EB Garamond"/>
                <a:ea typeface="EB Garamond"/>
                <a:cs typeface="EB Garamond"/>
                <a:sym typeface="EB Garamond"/>
              </a:rPr>
              <a:t>Era demasiado difícil negar la existencia de Dios mientras Adán estaba en la tierra. Pero al él morir, se había perdido la última barrera natural en contra del pecado y de la maldad, y rota esa barrera que protegía del pecado, éste entró en una violenta carrera arrasando todo aquello que no estaba firmemente anclado por la fe en Dios.</a:t>
            </a:r>
            <a:endParaRPr sz="2700">
              <a:latin typeface="EB Garamond"/>
              <a:ea typeface="EB Garamond"/>
              <a:cs typeface="EB Garamond"/>
              <a:sym typeface="EB Garamond"/>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2141</Words>
  <Application>Microsoft Macintosh PowerPoint</Application>
  <PresentationFormat>Presentación en pantalla (16:9)</PresentationFormat>
  <Paragraphs>81</Paragraphs>
  <Slides>29</Slides>
  <Notes>29</Notes>
  <HiddenSlides>0</HiddenSlides>
  <MMClips>0</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29</vt:i4>
      </vt:variant>
    </vt:vector>
  </HeadingPairs>
  <TitlesOfParts>
    <vt:vector size="32" baseType="lpstr">
      <vt:lpstr>EB Garamond</vt:lpstr>
      <vt:lpstr>Arial</vt:lpstr>
      <vt:lpstr>Simple Light</vt:lpstr>
      <vt:lpstr>Semana del Hogar y el Matrimonio Cristiano</vt:lpstr>
      <vt:lpstr>Por: JOHN NIXON, SR.John Nixon, Sr, DMin, es un recientemente jubilado administrador de la Iglesia, profesor de teología y pastor, que escribe  desde Huntsville, Alabama, USA.</vt:lpstr>
      <vt:lpstr>Textos de estudio </vt:lpstr>
      <vt:lpstr>Presentación de PowerPoint</vt:lpstr>
      <vt:lpstr>COMPARACIÓN DE LOS AMBIENTES </vt:lpstr>
      <vt:lpstr>Ambas familias fueron escogidas para recibir la Gracia de Dios en medio de los devastadores juicios divinos. (Génesis 6:8 y Génesis 19:16.)  Sin embargo, solo una de las dos familias atravesó la experiencias sin profundas heridas. </vt:lpstr>
      <vt:lpstr>  LOS DÍAS DE NOÉ </vt:lpstr>
      <vt:lpstr>Presentación de PowerPoint</vt:lpstr>
      <vt:lpstr>Noé fue el patriarca de la primera generación nacida después de la muerte de Adán, enseñaba las historias del Paraíso perdido - del hermoso Jardín, ahora protegido por una espada flameante - del Árbol de la Vida.</vt:lpstr>
      <vt:lpstr>Presentación de PowerPoint</vt:lpstr>
      <vt:lpstr>Este era el tiempo de los gigantes "los valientes que desde la antigüedad fueron varones de renombre", (Génesis 6:4).</vt:lpstr>
      <vt:lpstr>Presentación de PowerPoint</vt:lpstr>
      <vt:lpstr>Presentación de PowerPoint</vt:lpstr>
      <vt:lpstr>Presentación de PowerPoint</vt:lpstr>
      <vt:lpstr>MATERIALISMO  O  ESPIRITUALIDAD </vt:lpstr>
      <vt:lpstr>Presentación de PowerPoint</vt:lpstr>
      <vt:lpstr>Presentación de PowerPoint</vt:lpstr>
      <vt:lpstr>NOÉ…</vt:lpstr>
      <vt:lpstr>DECISIÓN O  VACILACIÓN</vt:lpstr>
      <vt:lpstr>No solamente le llevaron a Lot una invitación de salvación, sino que también le dieron los mandatos que fueron instruidos que debían dar.</vt:lpstr>
      <vt:lpstr>El mensaje fue claro y la advertencia inmediata. </vt:lpstr>
      <vt:lpstr>LA GRACIA DE DIOS HACIA LOT </vt:lpstr>
      <vt:lpstr>Presentación de PowerPoint</vt:lpstr>
      <vt:lpstr>Presentación de PowerPoint</vt:lpstr>
      <vt:lpstr>La obediencia inmediata y completamente absoluta de Noé a los mandatos de Dios.  Mientras Lot intentaba negociar los términos de su salvación en base a su miedo, Noé obedeció en base a su fe.</vt:lpstr>
      <vt:lpstr>Presentación de PowerPoint</vt:lpstr>
      <vt:lpstr>Presentación de PowerPoint</vt:lpstr>
      <vt:lpstr>Presentación de PowerPoint</vt:lpstr>
      <vt:lpst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Semana del Hogar y el Matrimonio Cristiano</dc:title>
  <cp:lastModifiedBy>Pedro Iglesias</cp:lastModifiedBy>
  <cp:revision>2</cp:revision>
  <dcterms:modified xsi:type="dcterms:W3CDTF">2023-01-26T14:15:55Z</dcterms:modified>
</cp:coreProperties>
</file>