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EB Garamond" pitchFamily="2" charset="0"/>
      <p:regular r:id="rId26"/>
      <p:bold r:id="rId27"/>
      <p:italic r:id="rId28"/>
      <p:boldItalic r:id="rId29"/>
    </p:embeddedFont>
    <p:embeddedFont>
      <p:font typeface="EB Garamond SemiBold"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b3a44cb3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b3a44cb3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db3a44cb3c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db3a44cb3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db3a44cb3c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db3a44cb3c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db3a44cb3c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db3a44cb3c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db3a44cb3c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db3a44cb3c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db3a44cb3c_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db3a44cb3c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db3a44cb3c_3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db3a44cb3c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db3a44cb3c_3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db3a44cb3c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db3a44cb3c_3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db3a44cb3c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db3a44cb3c_3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db3a44cb3c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db65bb7aa9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db65bb7aa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db3a44cb3c_3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db3a44cb3c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500" b="1">
                <a:latin typeface="EB Garamond"/>
                <a:ea typeface="EB Garamond"/>
                <a:cs typeface="EB Garamond"/>
                <a:sym typeface="EB Garamond"/>
              </a:rPr>
              <a:t>ILUSTRACIÓN SUGERIDA</a:t>
            </a:r>
            <a:endParaRPr sz="3500" b="1">
              <a:latin typeface="EB Garamond"/>
              <a:ea typeface="EB Garamond"/>
              <a:cs typeface="EB Garamond"/>
              <a:sym typeface="EB Garamon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b65bb7aa9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db65bb7aa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db65bb7aa9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db65bb7aa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db65bb7aa9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db65bb7aa9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db3a44cb3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db3a44cb3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db3a44cb3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db3a44cb3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db3a44cb3c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db3a44cb3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b3a44cb3c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b3a44cb3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500" b="1">
                <a:latin typeface="EB Garamond"/>
                <a:ea typeface="EB Garamond"/>
                <a:cs typeface="EB Garamond"/>
                <a:sym typeface="EB Garamond"/>
              </a:rPr>
              <a:t>ORACIÓN INICIAL DEL TEMA</a:t>
            </a:r>
            <a:endParaRPr sz="3500" b="1">
              <a:latin typeface="EB Garamond"/>
              <a:ea typeface="EB Garamond"/>
              <a:cs typeface="EB Garamond"/>
              <a:sym typeface="EB Garamo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db3a44cb3c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db3a44cb3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db3a44cb3c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db3a44cb3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b3a44cb3c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b3a44cb3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224951" y="2369975"/>
            <a:ext cx="7005600" cy="1921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s" b="1">
                <a:latin typeface="EB Garamond"/>
                <a:ea typeface="EB Garamond"/>
                <a:cs typeface="EB Garamond"/>
                <a:sym typeface="EB Garamond"/>
              </a:rPr>
              <a:t>Semana del Hogar y el Matrimonio Cristiano</a:t>
            </a:r>
            <a:endParaRPr b="1">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43900" y="673625"/>
            <a:ext cx="10097700" cy="572700"/>
          </a:xfrm>
          <a:prstGeom prst="rect">
            <a:avLst/>
          </a:prstGeom>
        </p:spPr>
        <p:txBody>
          <a:bodyPr spcFirstLastPara="1" wrap="square" lIns="91425" tIns="91425" rIns="91425" bIns="91425" anchor="t" anchorCtr="0">
            <a:noAutofit/>
          </a:bodyPr>
          <a:lstStyle/>
          <a:p>
            <a:pPr marL="0" marR="352425" lvl="0" indent="0" algn="ctr" rtl="0">
              <a:spcBef>
                <a:spcPts val="0"/>
              </a:spcBef>
              <a:spcAft>
                <a:spcPts val="0"/>
              </a:spcAft>
              <a:buClr>
                <a:schemeClr val="dk1"/>
              </a:buClr>
              <a:buSzPts val="1100"/>
              <a:buFont typeface="Arial"/>
              <a:buNone/>
            </a:pPr>
            <a:r>
              <a:rPr lang="es" sz="2900" b="1">
                <a:latin typeface="EB Garamond"/>
                <a:ea typeface="EB Garamond"/>
                <a:cs typeface="EB Garamond"/>
                <a:sym typeface="EB Garamond"/>
              </a:rPr>
              <a:t>¿CON QUÉ ESTÁS ALIMENTANDO </a:t>
            </a:r>
            <a:endParaRPr sz="2900" b="1">
              <a:latin typeface="EB Garamond"/>
              <a:ea typeface="EB Garamond"/>
              <a:cs typeface="EB Garamond"/>
              <a:sym typeface="EB Garamond"/>
            </a:endParaRPr>
          </a:p>
          <a:p>
            <a:pPr marL="0" marR="352425" lvl="0" indent="0" algn="ctr" rtl="0">
              <a:spcBef>
                <a:spcPts val="0"/>
              </a:spcBef>
              <a:spcAft>
                <a:spcPts val="0"/>
              </a:spcAft>
              <a:buClr>
                <a:schemeClr val="dk1"/>
              </a:buClr>
              <a:buSzPts val="1100"/>
              <a:buFont typeface="Arial"/>
              <a:buNone/>
            </a:pPr>
            <a:r>
              <a:rPr lang="es" sz="2900" b="1">
                <a:latin typeface="EB Garamond"/>
                <a:ea typeface="EB Garamond"/>
                <a:cs typeface="EB Garamond"/>
                <a:sym typeface="EB Garamond"/>
              </a:rPr>
              <a:t>TU CORAZÓN?</a:t>
            </a:r>
            <a:endParaRPr sz="2900">
              <a:latin typeface="EB Garamond"/>
              <a:ea typeface="EB Garamond"/>
              <a:cs typeface="EB Garamond"/>
              <a:sym typeface="EB Garamond"/>
            </a:endParaRPr>
          </a:p>
        </p:txBody>
      </p:sp>
      <p:sp>
        <p:nvSpPr>
          <p:cNvPr id="110" name="Google Shape;110;p22"/>
          <p:cNvSpPr txBox="1">
            <a:spLocks noGrp="1"/>
          </p:cNvSpPr>
          <p:nvPr>
            <p:ph type="body" idx="1"/>
          </p:nvPr>
        </p:nvSpPr>
        <p:spPr>
          <a:xfrm>
            <a:off x="311700" y="1879775"/>
            <a:ext cx="8520600" cy="2364300"/>
          </a:xfrm>
          <a:prstGeom prst="rect">
            <a:avLst/>
          </a:prstGeom>
        </p:spPr>
        <p:txBody>
          <a:bodyPr spcFirstLastPara="1" wrap="square" lIns="91425" tIns="91425" rIns="91425" bIns="91425" anchor="t" anchorCtr="0">
            <a:noAutofit/>
          </a:bodyPr>
          <a:lstStyle/>
          <a:p>
            <a:pPr marL="0" marR="392430" lvl="0" indent="0" algn="just" rtl="0">
              <a:lnSpc>
                <a:spcPct val="120833"/>
              </a:lnSpc>
              <a:spcBef>
                <a:spcPts val="280"/>
              </a:spcBef>
              <a:spcAft>
                <a:spcPts val="0"/>
              </a:spcAft>
              <a:buClr>
                <a:schemeClr val="dk1"/>
              </a:buClr>
              <a:buSzPts val="1100"/>
              <a:buFont typeface="Arial"/>
              <a:buNone/>
            </a:pPr>
            <a:r>
              <a:rPr lang="es" sz="2800">
                <a:solidFill>
                  <a:schemeClr val="dk1"/>
                </a:solidFill>
                <a:latin typeface="EB Garamond"/>
                <a:ea typeface="EB Garamond"/>
                <a:cs typeface="EB Garamond"/>
                <a:sym typeface="EB Garamond"/>
              </a:rPr>
              <a:t> Tener un corazón de fe apacible y tranquilo viene a ser el resultado de aquello con que </a:t>
            </a:r>
            <a:r>
              <a:rPr lang="es" sz="2800" i="1">
                <a:solidFill>
                  <a:schemeClr val="dk1"/>
                </a:solidFill>
                <a:latin typeface="EB Garamond"/>
                <a:ea typeface="EB Garamond"/>
                <a:cs typeface="EB Garamond"/>
                <a:sym typeface="EB Garamond"/>
              </a:rPr>
              <a:t>alimentas</a:t>
            </a:r>
            <a:r>
              <a:rPr lang="es" sz="2800">
                <a:solidFill>
                  <a:schemeClr val="dk1"/>
                </a:solidFill>
                <a:latin typeface="EB Garamond"/>
                <a:ea typeface="EB Garamond"/>
                <a:cs typeface="EB Garamond"/>
                <a:sym typeface="EB Garamond"/>
              </a:rPr>
              <a:t> tu corazón.  Tal y como la granola o el 'ugali' definitivamente hacen una diferencia físicamente.</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3"/>
          <p:cNvSpPr txBox="1">
            <a:spLocks noGrp="1"/>
          </p:cNvSpPr>
          <p:nvPr>
            <p:ph type="body" idx="1"/>
          </p:nvPr>
        </p:nvSpPr>
        <p:spPr>
          <a:xfrm>
            <a:off x="1073700" y="991625"/>
            <a:ext cx="7937700" cy="3416400"/>
          </a:xfrm>
          <a:prstGeom prst="rect">
            <a:avLst/>
          </a:prstGeom>
        </p:spPr>
        <p:txBody>
          <a:bodyPr spcFirstLastPara="1" wrap="square" lIns="91425" tIns="91425" rIns="91425" bIns="91425" anchor="t" anchorCtr="0">
            <a:noAutofit/>
          </a:bodyPr>
          <a:lstStyle/>
          <a:p>
            <a:pPr marL="0" marR="392430" lvl="0" indent="0" algn="ctr" rtl="0">
              <a:lnSpc>
                <a:spcPct val="120833"/>
              </a:lnSpc>
              <a:spcBef>
                <a:spcPts val="280"/>
              </a:spcBef>
              <a:spcAft>
                <a:spcPts val="0"/>
              </a:spcAft>
              <a:buClr>
                <a:schemeClr val="dk1"/>
              </a:buClr>
              <a:buSzPts val="1100"/>
              <a:buFont typeface="Arial"/>
              <a:buNone/>
            </a:pPr>
            <a:r>
              <a:rPr lang="es" sz="2800">
                <a:solidFill>
                  <a:schemeClr val="dk1"/>
                </a:solidFill>
                <a:latin typeface="EB Garamond"/>
                <a:ea typeface="EB Garamond"/>
                <a:cs typeface="EB Garamond"/>
                <a:sym typeface="EB Garamond"/>
              </a:rPr>
              <a:t> Lo que nuestros corazones necesitan para mantenerse fuertes y saludables es el nutrimento regular de Cristo y una vida activa siguiéndole a Él.  Al igual que los músculos del cuerpo, mientras más ejercitamos nuestra fe, más fuerte se ha de tornar.  ¡Mientras más experiencia tengas con Dios, mayor será tu confianza en Él.</a:t>
            </a:r>
            <a:endParaRPr sz="2800">
              <a:latin typeface="EB Garamond"/>
              <a:ea typeface="EB Garamond"/>
              <a:cs typeface="EB Garamond"/>
              <a:sym typeface="EB 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85625" y="8344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3020" b="1">
                <a:latin typeface="EB Garamond"/>
                <a:ea typeface="EB Garamond"/>
                <a:cs typeface="EB Garamond"/>
                <a:sym typeface="EB Garamond"/>
              </a:rPr>
              <a:t>Recordemos que…</a:t>
            </a:r>
            <a:endParaRPr sz="3020" b="1">
              <a:latin typeface="EB Garamond"/>
              <a:ea typeface="EB Garamond"/>
              <a:cs typeface="EB Garamond"/>
              <a:sym typeface="EB Garamond"/>
            </a:endParaRPr>
          </a:p>
        </p:txBody>
      </p:sp>
      <p:sp>
        <p:nvSpPr>
          <p:cNvPr id="121" name="Google Shape;121;p24"/>
          <p:cNvSpPr txBox="1">
            <a:spLocks noGrp="1"/>
          </p:cNvSpPr>
          <p:nvPr>
            <p:ph type="body" idx="1"/>
          </p:nvPr>
        </p:nvSpPr>
        <p:spPr>
          <a:xfrm>
            <a:off x="631925" y="2052275"/>
            <a:ext cx="8028000" cy="1815600"/>
          </a:xfrm>
          <a:prstGeom prst="rect">
            <a:avLst/>
          </a:prstGeom>
        </p:spPr>
        <p:txBody>
          <a:bodyPr spcFirstLastPara="1" wrap="square" lIns="91425" tIns="91425" rIns="91425" bIns="91425" anchor="t" anchorCtr="0">
            <a:normAutofit lnSpcReduction="20000"/>
          </a:bodyPr>
          <a:lstStyle/>
          <a:p>
            <a:pPr marL="0" marR="351790" lvl="0" indent="0" algn="just" rtl="0">
              <a:lnSpc>
                <a:spcPct val="120833"/>
              </a:lnSpc>
              <a:spcBef>
                <a:spcPts val="10"/>
              </a:spcBef>
              <a:spcAft>
                <a:spcPts val="0"/>
              </a:spcAft>
              <a:buClr>
                <a:schemeClr val="dk1"/>
              </a:buClr>
              <a:buSzPts val="1100"/>
              <a:buFont typeface="Arial"/>
              <a:buNone/>
            </a:pPr>
            <a:r>
              <a:rPr lang="es" sz="2800">
                <a:solidFill>
                  <a:schemeClr val="dk1"/>
                </a:solidFill>
                <a:latin typeface="EB Garamond"/>
                <a:ea typeface="EB Garamond"/>
                <a:cs typeface="EB Garamond"/>
                <a:sym typeface="EB Garamond"/>
              </a:rPr>
              <a:t> El salmista nos dice</a:t>
            </a:r>
            <a:r>
              <a:rPr lang="es" sz="2800" i="1">
                <a:solidFill>
                  <a:schemeClr val="dk1"/>
                </a:solidFill>
                <a:latin typeface="EB Garamond"/>
                <a:ea typeface="EB Garamond"/>
                <a:cs typeface="EB Garamond"/>
                <a:sym typeface="EB Garamond"/>
              </a:rPr>
              <a:t>"El Señor es mi Luz y mi Salvación.  ¿A quién temeré?  El Señor es la fortaleza de mi vida.  ¿A quién he de temer? Salmo 27:1</a:t>
            </a:r>
            <a:endParaRPr sz="2800" i="1">
              <a:solidFill>
                <a:schemeClr val="dk1"/>
              </a:solidFill>
              <a:latin typeface="EB Garamond"/>
              <a:ea typeface="EB Garamond"/>
              <a:cs typeface="EB Garamond"/>
              <a:sym typeface="EB Garamond"/>
            </a:endParaRPr>
          </a:p>
          <a:p>
            <a:pPr marL="0" lvl="0" indent="0" algn="l" rtl="0">
              <a:spcBef>
                <a:spcPts val="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134400" y="364450"/>
            <a:ext cx="8966700" cy="572700"/>
          </a:xfrm>
          <a:prstGeom prst="rect">
            <a:avLst/>
          </a:prstGeom>
        </p:spPr>
        <p:txBody>
          <a:bodyPr spcFirstLastPara="1" wrap="square" lIns="91425" tIns="91425" rIns="91425" bIns="91425" anchor="t" anchorCtr="0">
            <a:noAutofit/>
          </a:bodyPr>
          <a:lstStyle/>
          <a:p>
            <a:pPr marL="0" marR="352425" lvl="0" indent="0" algn="ctr" rtl="0">
              <a:spcBef>
                <a:spcPts val="0"/>
              </a:spcBef>
              <a:spcAft>
                <a:spcPts val="0"/>
              </a:spcAft>
              <a:buClr>
                <a:schemeClr val="dk1"/>
              </a:buClr>
              <a:buSzPts val="1100"/>
              <a:buFont typeface="Arial"/>
              <a:buNone/>
            </a:pPr>
            <a:r>
              <a:rPr lang="es" sz="3000" b="1">
                <a:latin typeface="EB Garamond"/>
                <a:ea typeface="EB Garamond"/>
                <a:cs typeface="EB Garamond"/>
                <a:sym typeface="EB Garamond"/>
              </a:rPr>
              <a:t>ASÍ QUE, ¿CÓMO SE VE</a:t>
            </a:r>
            <a:endParaRPr sz="3000" b="1">
              <a:latin typeface="EB Garamond"/>
              <a:ea typeface="EB Garamond"/>
              <a:cs typeface="EB Garamond"/>
              <a:sym typeface="EB Garamond"/>
            </a:endParaRPr>
          </a:p>
          <a:p>
            <a:pPr marL="0" marR="352425" lvl="0" indent="0" algn="ctr" rtl="0">
              <a:spcBef>
                <a:spcPts val="0"/>
              </a:spcBef>
              <a:spcAft>
                <a:spcPts val="0"/>
              </a:spcAft>
              <a:buClr>
                <a:schemeClr val="dk1"/>
              </a:buClr>
              <a:buSzPts val="1100"/>
              <a:buFont typeface="Arial"/>
              <a:buNone/>
            </a:pPr>
            <a:r>
              <a:rPr lang="es" sz="3000" b="1">
                <a:latin typeface="EB Garamond"/>
                <a:ea typeface="EB Garamond"/>
                <a:cs typeface="EB Garamond"/>
                <a:sym typeface="EB Garamond"/>
              </a:rPr>
              <a:t> UNA DIETA DE JESÚS?</a:t>
            </a:r>
            <a:endParaRPr sz="3000" b="1">
              <a:latin typeface="EB Garamond"/>
              <a:ea typeface="EB Garamond"/>
              <a:cs typeface="EB Garamond"/>
              <a:sym typeface="EB Garamond"/>
            </a:endParaRPr>
          </a:p>
          <a:p>
            <a:pPr marL="0" lvl="0" indent="0" algn="l" rtl="0">
              <a:spcBef>
                <a:spcPts val="0"/>
              </a:spcBef>
              <a:spcAft>
                <a:spcPts val="0"/>
              </a:spcAft>
              <a:buNone/>
            </a:pPr>
            <a:endParaRPr/>
          </a:p>
        </p:txBody>
      </p:sp>
      <p:sp>
        <p:nvSpPr>
          <p:cNvPr id="127" name="Google Shape;127;p25"/>
          <p:cNvSpPr txBox="1">
            <a:spLocks noGrp="1"/>
          </p:cNvSpPr>
          <p:nvPr>
            <p:ph type="body" idx="1"/>
          </p:nvPr>
        </p:nvSpPr>
        <p:spPr>
          <a:xfrm>
            <a:off x="311700" y="1457275"/>
            <a:ext cx="8520600" cy="3416400"/>
          </a:xfrm>
          <a:prstGeom prst="rect">
            <a:avLst/>
          </a:prstGeom>
        </p:spPr>
        <p:txBody>
          <a:bodyPr spcFirstLastPara="1" wrap="square" lIns="91425" tIns="91425" rIns="91425" bIns="91425" anchor="t" anchorCtr="0">
            <a:normAutofit/>
          </a:bodyPr>
          <a:lstStyle/>
          <a:p>
            <a:pPr marL="0" marR="391160" lvl="0" indent="0" algn="ctr" rtl="0">
              <a:lnSpc>
                <a:spcPct val="120833"/>
              </a:lnSpc>
              <a:spcBef>
                <a:spcPts val="280"/>
              </a:spcBef>
              <a:spcAft>
                <a:spcPts val="0"/>
              </a:spcAft>
              <a:buNone/>
            </a:pPr>
            <a:r>
              <a:rPr lang="es" sz="2600">
                <a:solidFill>
                  <a:schemeClr val="dk1"/>
                </a:solidFill>
                <a:latin typeface="EB Garamond"/>
                <a:ea typeface="EB Garamond"/>
                <a:cs typeface="EB Garamond"/>
                <a:sym typeface="EB Garamond"/>
              </a:rPr>
              <a:t>¿Cómo alimentamos nuestros corazones con el poder de Jesús? </a:t>
            </a:r>
            <a:endParaRPr sz="2600">
              <a:solidFill>
                <a:schemeClr val="dk1"/>
              </a:solidFill>
              <a:latin typeface="EB Garamond"/>
              <a:ea typeface="EB Garamond"/>
              <a:cs typeface="EB Garamond"/>
              <a:sym typeface="EB Garamond"/>
            </a:endParaRPr>
          </a:p>
          <a:p>
            <a:pPr marL="0" marR="391160" lvl="0" indent="0" algn="ctr" rtl="0">
              <a:lnSpc>
                <a:spcPct val="120833"/>
              </a:lnSpc>
              <a:spcBef>
                <a:spcPts val="280"/>
              </a:spcBef>
              <a:spcAft>
                <a:spcPts val="0"/>
              </a:spcAft>
              <a:buClr>
                <a:schemeClr val="dk1"/>
              </a:buClr>
              <a:buSzPts val="1100"/>
              <a:buFont typeface="Arial"/>
              <a:buNone/>
            </a:pPr>
            <a:r>
              <a:rPr lang="es" sz="2300">
                <a:solidFill>
                  <a:schemeClr val="dk1"/>
                </a:solidFill>
                <a:latin typeface="EB Garamond"/>
                <a:ea typeface="EB Garamond"/>
                <a:cs typeface="EB Garamond"/>
                <a:sym typeface="EB Garamond"/>
              </a:rPr>
              <a:t>Así como una persona que está cultivando la salud de su corazón, físicamente, comienza a correr  y a preparar su cuerpo, así mismo La Palabra de Dios y Su pueblo son esenciales para tener un corazón de fe que nos bendiga espiritualmente y nos fortalece emocionalmente, especialmente en nuestras relaciones íntimas con nuestra familia.</a:t>
            </a:r>
            <a:endParaRPr sz="2300">
              <a:latin typeface="EB Garamond"/>
              <a:ea typeface="EB Garamond"/>
              <a:cs typeface="EB Garamond"/>
              <a:sym typeface="EB 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4641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b="1">
                <a:latin typeface="EB Garamond"/>
                <a:ea typeface="EB Garamond"/>
                <a:cs typeface="EB Garamond"/>
                <a:sym typeface="EB Garamond"/>
              </a:rPr>
              <a:t>Para Meditar…</a:t>
            </a:r>
            <a:endParaRPr b="1">
              <a:latin typeface="EB Garamond"/>
              <a:ea typeface="EB Garamond"/>
              <a:cs typeface="EB Garamond"/>
              <a:sym typeface="EB Garamond"/>
            </a:endParaRPr>
          </a:p>
        </p:txBody>
      </p:sp>
      <p:sp>
        <p:nvSpPr>
          <p:cNvPr id="133" name="Google Shape;133;p26"/>
          <p:cNvSpPr txBox="1">
            <a:spLocks noGrp="1"/>
          </p:cNvSpPr>
          <p:nvPr>
            <p:ph type="body" idx="1"/>
          </p:nvPr>
        </p:nvSpPr>
        <p:spPr>
          <a:xfrm>
            <a:off x="387900" y="1000075"/>
            <a:ext cx="8520600" cy="3416400"/>
          </a:xfrm>
          <a:prstGeom prst="rect">
            <a:avLst/>
          </a:prstGeom>
        </p:spPr>
        <p:txBody>
          <a:bodyPr spcFirstLastPara="1" wrap="square" lIns="91425" tIns="91425" rIns="91425" bIns="91425" anchor="t" anchorCtr="0">
            <a:normAutofit/>
          </a:bodyPr>
          <a:lstStyle/>
          <a:p>
            <a:pPr marL="0" marR="391160" lvl="0" indent="0" algn="just" rtl="0">
              <a:lnSpc>
                <a:spcPct val="120833"/>
              </a:lnSpc>
              <a:spcBef>
                <a:spcPts val="280"/>
              </a:spcBef>
              <a:spcAft>
                <a:spcPts val="0"/>
              </a:spcAft>
              <a:buNone/>
            </a:pPr>
            <a:r>
              <a:rPr lang="es" sz="2400">
                <a:solidFill>
                  <a:schemeClr val="dk1"/>
                </a:solidFill>
                <a:latin typeface="EB Garamond"/>
                <a:ea typeface="EB Garamond"/>
                <a:cs typeface="EB Garamond"/>
                <a:sym typeface="EB Garamond"/>
              </a:rPr>
              <a:t>¿Será acaso que tu fe se siente tan frágil porque nunca se levanta de la cómoda? </a:t>
            </a:r>
            <a:endParaRPr sz="2400">
              <a:solidFill>
                <a:schemeClr val="dk1"/>
              </a:solidFill>
              <a:latin typeface="EB Garamond"/>
              <a:ea typeface="EB Garamond"/>
              <a:cs typeface="EB Garamond"/>
              <a:sym typeface="EB Garamond"/>
            </a:endParaRPr>
          </a:p>
          <a:p>
            <a:pPr marL="0" marR="391160" lvl="0" indent="0" algn="just" rtl="0">
              <a:lnSpc>
                <a:spcPct val="120833"/>
              </a:lnSpc>
              <a:spcBef>
                <a:spcPts val="280"/>
              </a:spcBef>
              <a:spcAft>
                <a:spcPts val="0"/>
              </a:spcAft>
              <a:buClr>
                <a:schemeClr val="dk1"/>
              </a:buClr>
              <a:buSzPts val="1100"/>
              <a:buFont typeface="Arial"/>
              <a:buNone/>
            </a:pPr>
            <a:r>
              <a:rPr lang="es" sz="2400">
                <a:solidFill>
                  <a:schemeClr val="dk1"/>
                </a:solidFill>
                <a:latin typeface="EB Garamond"/>
                <a:ea typeface="EB Garamond"/>
                <a:cs typeface="EB Garamond"/>
                <a:sym typeface="EB Garamond"/>
              </a:rPr>
              <a:t> ¿Será que la propia razón por la cual te sientes falto de preparación para enfrentar los problemas --incluyendo los retos en tu matrimonio y en tu familia-- es que el único esfuerzo que has hecho ha sido para evitarlos? </a:t>
            </a:r>
            <a:endParaRPr sz="3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7"/>
          <p:cNvSpPr txBox="1">
            <a:spLocks noGrp="1"/>
          </p:cNvSpPr>
          <p:nvPr>
            <p:ph type="body" idx="1"/>
          </p:nvPr>
        </p:nvSpPr>
        <p:spPr>
          <a:xfrm>
            <a:off x="382500" y="863550"/>
            <a:ext cx="8520600" cy="3416400"/>
          </a:xfrm>
          <a:prstGeom prst="rect">
            <a:avLst/>
          </a:prstGeom>
        </p:spPr>
        <p:txBody>
          <a:bodyPr spcFirstLastPara="1" wrap="square" lIns="91425" tIns="91425" rIns="91425" bIns="91425" anchor="t" anchorCtr="0">
            <a:normAutofit/>
          </a:bodyPr>
          <a:lstStyle/>
          <a:p>
            <a:pPr marL="0" marR="391160" lvl="0" indent="0" algn="just" rtl="0">
              <a:lnSpc>
                <a:spcPct val="120833"/>
              </a:lnSpc>
              <a:spcBef>
                <a:spcPts val="280"/>
              </a:spcBef>
              <a:spcAft>
                <a:spcPts val="0"/>
              </a:spcAft>
              <a:buNone/>
            </a:pPr>
            <a:r>
              <a:rPr lang="es" sz="2400">
                <a:solidFill>
                  <a:schemeClr val="dk1"/>
                </a:solidFill>
                <a:latin typeface="EB Garamond"/>
                <a:ea typeface="EB Garamond"/>
                <a:cs typeface="EB Garamond"/>
                <a:sym typeface="EB Garamond"/>
              </a:rPr>
              <a:t>Jesús nos ofrece la receta para la salud del corazón: "Si me amáis, guardaréis mis Mandamientos" (v. 15).  </a:t>
            </a:r>
            <a:endParaRPr sz="2400">
              <a:solidFill>
                <a:schemeClr val="dk1"/>
              </a:solidFill>
              <a:latin typeface="EB Garamond"/>
              <a:ea typeface="EB Garamond"/>
              <a:cs typeface="EB Garamond"/>
              <a:sym typeface="EB Garamond"/>
            </a:endParaRPr>
          </a:p>
          <a:p>
            <a:pPr marL="0" marR="391160" lvl="0" indent="0" algn="just" rtl="0">
              <a:lnSpc>
                <a:spcPct val="120833"/>
              </a:lnSpc>
              <a:spcBef>
                <a:spcPts val="280"/>
              </a:spcBef>
              <a:spcAft>
                <a:spcPts val="0"/>
              </a:spcAft>
              <a:buClr>
                <a:schemeClr val="dk1"/>
              </a:buClr>
              <a:buSzPts val="1100"/>
              <a:buFont typeface="Arial"/>
              <a:buNone/>
            </a:pPr>
            <a:r>
              <a:rPr lang="es" sz="2400">
                <a:solidFill>
                  <a:schemeClr val="dk1"/>
                </a:solidFill>
                <a:latin typeface="EB Garamond"/>
                <a:ea typeface="EB Garamond"/>
                <a:cs typeface="EB Garamond"/>
                <a:sym typeface="EB Garamond"/>
              </a:rPr>
              <a:t>Tu corazón físico no va a estar saludable, ni va a sobrevivir, y mucho menos va a prosperar y a producir buenos efectos si tú comes lo que quieres, en las cantidades que tú quieras; mucho menos tu corazón espiritual y emocional puede sobrevivir sin obedecer a Aquel que es amoroso sobremanera, y que hace todas las cosas para tu bienestar.</a:t>
            </a:r>
            <a:endParaRPr sz="2400">
              <a:latin typeface="EB Garamond"/>
              <a:ea typeface="EB Garamond"/>
              <a:cs typeface="EB Garamond"/>
              <a:sym typeface="EB Garamond"/>
            </a:endParaRPr>
          </a:p>
        </p:txBody>
      </p:sp>
      <p:sp>
        <p:nvSpPr>
          <p:cNvPr id="139" name="Google Shape;139;p27"/>
          <p:cNvSpPr txBox="1"/>
          <p:nvPr/>
        </p:nvSpPr>
        <p:spPr>
          <a:xfrm>
            <a:off x="580050" y="234325"/>
            <a:ext cx="22758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600" b="1">
                <a:latin typeface="EB Garamond"/>
                <a:ea typeface="EB Garamond"/>
                <a:cs typeface="EB Garamond"/>
                <a:sym typeface="EB Garamond"/>
              </a:rPr>
              <a:t>Ahora bien.</a:t>
            </a:r>
            <a:endParaRPr sz="2600" b="1">
              <a:latin typeface="EB Garamond"/>
              <a:ea typeface="EB Garamond"/>
              <a:cs typeface="EB Garamond"/>
              <a:sym typeface="EB 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2820" b="1">
                <a:latin typeface="EB Garamond"/>
                <a:ea typeface="EB Garamond"/>
                <a:cs typeface="EB Garamond"/>
                <a:sym typeface="EB Garamond"/>
              </a:rPr>
              <a:t>Entonces qué hacer?</a:t>
            </a:r>
            <a:endParaRPr sz="2820" b="1">
              <a:latin typeface="EB Garamond"/>
              <a:ea typeface="EB Garamond"/>
              <a:cs typeface="EB Garamond"/>
              <a:sym typeface="EB Garamond"/>
            </a:endParaRPr>
          </a:p>
        </p:txBody>
      </p:sp>
      <p:sp>
        <p:nvSpPr>
          <p:cNvPr id="145" name="Google Shape;145;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391160" lvl="0" indent="0" algn="just" rtl="0">
              <a:lnSpc>
                <a:spcPct val="120833"/>
              </a:lnSpc>
              <a:spcBef>
                <a:spcPts val="280"/>
              </a:spcBef>
              <a:spcAft>
                <a:spcPts val="0"/>
              </a:spcAft>
              <a:buClr>
                <a:schemeClr val="dk1"/>
              </a:buClr>
              <a:buSzPts val="1100"/>
              <a:buFont typeface="Arial"/>
              <a:buNone/>
            </a:pPr>
            <a:r>
              <a:rPr lang="es" sz="2400">
                <a:solidFill>
                  <a:schemeClr val="dk1"/>
                </a:solidFill>
                <a:latin typeface="EB Garamond"/>
                <a:ea typeface="EB Garamond"/>
                <a:cs typeface="EB Garamond"/>
                <a:sym typeface="EB Garamond"/>
              </a:rPr>
              <a:t>Si nosotros le amamos, lo hemos de demostrar por nuestra obediencia.  Porque la obediencia a la voluntad de Dios significa salud para el corazón.  Ésta es la clase de salud del corazón que destierra la ansiedad y el miedo.  El sabio Salomón declara lo siguiente: </a:t>
            </a:r>
            <a:r>
              <a:rPr lang="es" sz="2400" i="1">
                <a:solidFill>
                  <a:schemeClr val="dk1"/>
                </a:solidFill>
                <a:latin typeface="EB Garamond"/>
                <a:ea typeface="EB Garamond"/>
                <a:cs typeface="EB Garamond"/>
                <a:sym typeface="EB Garamond"/>
              </a:rPr>
              <a:t>"Venerar al Señor conduce a la vida.  Entonces uno descansa contento, y el mal no lo visita". </a:t>
            </a:r>
            <a:r>
              <a:rPr lang="es" sz="2000">
                <a:solidFill>
                  <a:schemeClr val="dk1"/>
                </a:solidFill>
                <a:latin typeface="EB Garamond"/>
                <a:ea typeface="EB Garamond"/>
                <a:cs typeface="EB Garamond"/>
                <a:sym typeface="EB Garamond"/>
              </a:rPr>
              <a:t>Prov. 19:23</a:t>
            </a:r>
            <a:endParaRPr sz="2000" i="1">
              <a:solidFill>
                <a:schemeClr val="dk1"/>
              </a:solidFill>
              <a:latin typeface="EB Garamond"/>
              <a:ea typeface="EB Garamond"/>
              <a:cs typeface="EB Garamond"/>
              <a:sym typeface="EB Garamond"/>
            </a:endParaRPr>
          </a:p>
          <a:p>
            <a:pPr marL="0" lvl="0" indent="0" algn="l" rtl="0">
              <a:spcBef>
                <a:spcPts val="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xfrm>
            <a:off x="376825" y="287250"/>
            <a:ext cx="8520600" cy="572700"/>
          </a:xfrm>
          <a:prstGeom prst="rect">
            <a:avLst/>
          </a:prstGeom>
        </p:spPr>
        <p:txBody>
          <a:bodyPr spcFirstLastPara="1" wrap="square" lIns="91425" tIns="91425" rIns="91425" bIns="91425" anchor="t" anchorCtr="0">
            <a:noAutofit/>
          </a:bodyPr>
          <a:lstStyle/>
          <a:p>
            <a:pPr marL="0" lvl="0" indent="0" algn="ctr" rtl="0">
              <a:spcBef>
                <a:spcPts val="225"/>
              </a:spcBef>
              <a:spcAft>
                <a:spcPts val="0"/>
              </a:spcAft>
              <a:buNone/>
            </a:pPr>
            <a:r>
              <a:rPr lang="es" sz="2700" b="1">
                <a:latin typeface="EB Garamond"/>
                <a:ea typeface="EB Garamond"/>
                <a:cs typeface="EB Garamond"/>
                <a:sym typeface="EB Garamond"/>
              </a:rPr>
              <a:t>LA REALIDAD EN EL </a:t>
            </a:r>
            <a:endParaRPr sz="2700" b="1">
              <a:latin typeface="EB Garamond"/>
              <a:ea typeface="EB Garamond"/>
              <a:cs typeface="EB Garamond"/>
              <a:sym typeface="EB Garamond"/>
            </a:endParaRPr>
          </a:p>
          <a:p>
            <a:pPr marL="0" lvl="0" indent="0" algn="ctr" rtl="0">
              <a:spcBef>
                <a:spcPts val="225"/>
              </a:spcBef>
              <a:spcAft>
                <a:spcPts val="0"/>
              </a:spcAft>
              <a:buClr>
                <a:schemeClr val="dk1"/>
              </a:buClr>
              <a:buSzPts val="1100"/>
              <a:buFont typeface="Arial"/>
              <a:buNone/>
            </a:pPr>
            <a:r>
              <a:rPr lang="es" sz="2700" b="1">
                <a:latin typeface="EB Garamond"/>
                <a:ea typeface="EB Garamond"/>
                <a:cs typeface="EB Garamond"/>
                <a:sym typeface="EB Garamond"/>
              </a:rPr>
              <a:t>MATRIMONIO DE HOY</a:t>
            </a:r>
            <a:endParaRPr sz="2700" b="1">
              <a:latin typeface="EB Garamond"/>
              <a:ea typeface="EB Garamond"/>
              <a:cs typeface="EB Garamond"/>
              <a:sym typeface="EB Garamond"/>
            </a:endParaRPr>
          </a:p>
          <a:p>
            <a:pPr marL="0" lvl="0" indent="0" algn="l" rtl="0">
              <a:spcBef>
                <a:spcPts val="0"/>
              </a:spcBef>
              <a:spcAft>
                <a:spcPts val="0"/>
              </a:spcAft>
              <a:buNone/>
            </a:pPr>
            <a:endParaRPr/>
          </a:p>
        </p:txBody>
      </p:sp>
      <p:sp>
        <p:nvSpPr>
          <p:cNvPr id="151" name="Google Shape;151;p29"/>
          <p:cNvSpPr txBox="1">
            <a:spLocks noGrp="1"/>
          </p:cNvSpPr>
          <p:nvPr>
            <p:ph type="body" idx="1"/>
          </p:nvPr>
        </p:nvSpPr>
        <p:spPr>
          <a:xfrm>
            <a:off x="376825" y="1473325"/>
            <a:ext cx="8520600" cy="3152100"/>
          </a:xfrm>
          <a:prstGeom prst="rect">
            <a:avLst/>
          </a:prstGeom>
        </p:spPr>
        <p:txBody>
          <a:bodyPr spcFirstLastPara="1" wrap="square" lIns="91425" tIns="91425" rIns="91425" bIns="91425" anchor="t" anchorCtr="0">
            <a:noAutofit/>
          </a:bodyPr>
          <a:lstStyle/>
          <a:p>
            <a:pPr marL="0" marR="352425" lvl="0" indent="0" algn="just" rtl="0">
              <a:lnSpc>
                <a:spcPct val="120833"/>
              </a:lnSpc>
              <a:spcBef>
                <a:spcPts val="280"/>
              </a:spcBef>
              <a:spcAft>
                <a:spcPts val="0"/>
              </a:spcAft>
              <a:buClr>
                <a:schemeClr val="dk1"/>
              </a:buClr>
              <a:buSzPts val="1100"/>
              <a:buFont typeface="Arial"/>
              <a:buNone/>
            </a:pPr>
            <a:r>
              <a:rPr lang="es" sz="2600">
                <a:solidFill>
                  <a:schemeClr val="dk1"/>
                </a:solidFill>
                <a:latin typeface="EB Garamond"/>
                <a:ea typeface="EB Garamond"/>
                <a:cs typeface="EB Garamond"/>
                <a:sym typeface="EB Garamond"/>
              </a:rPr>
              <a:t>Las parejas de estos días con frecuencia están cansados, y traen ese cansancio y ese desgaste a sus relaciones día por día.  Sin duda alguna, la vida del siglo XXI está sobrecargada de preocupaciones que consumen el tiempo y producen estrés. En nuestros hogares, este ambiente crea un matrimonio y una realidad de suma tensión. </a:t>
            </a:r>
            <a:endParaRPr sz="2600">
              <a:latin typeface="EB Garamond"/>
              <a:ea typeface="EB Garamond"/>
              <a:cs typeface="EB Garamond"/>
              <a:sym typeface="EB 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30"/>
          <p:cNvSpPr txBox="1">
            <a:spLocks noGrp="1"/>
          </p:cNvSpPr>
          <p:nvPr>
            <p:ph type="body" idx="1"/>
          </p:nvPr>
        </p:nvSpPr>
        <p:spPr>
          <a:xfrm>
            <a:off x="375975" y="474375"/>
            <a:ext cx="8591700" cy="3416400"/>
          </a:xfrm>
          <a:prstGeom prst="rect">
            <a:avLst/>
          </a:prstGeom>
        </p:spPr>
        <p:txBody>
          <a:bodyPr spcFirstLastPara="1" wrap="square" lIns="91425" tIns="91425" rIns="91425" bIns="91425" anchor="t" anchorCtr="0">
            <a:noAutofit/>
          </a:bodyPr>
          <a:lstStyle/>
          <a:p>
            <a:pPr marL="0" marR="352425" lvl="0" indent="0" algn="just" rtl="0">
              <a:lnSpc>
                <a:spcPct val="120833"/>
              </a:lnSpc>
              <a:spcBef>
                <a:spcPts val="280"/>
              </a:spcBef>
              <a:spcAft>
                <a:spcPts val="0"/>
              </a:spcAft>
              <a:buClr>
                <a:schemeClr val="dk1"/>
              </a:buClr>
              <a:buSzPts val="1100"/>
              <a:buFont typeface="Arial"/>
              <a:buNone/>
            </a:pPr>
            <a:endParaRPr sz="2000">
              <a:solidFill>
                <a:schemeClr val="dk1"/>
              </a:solidFill>
              <a:latin typeface="EB Garamond"/>
              <a:ea typeface="EB Garamond"/>
              <a:cs typeface="EB Garamond"/>
              <a:sym typeface="EB Garamond"/>
            </a:endParaRPr>
          </a:p>
          <a:p>
            <a:pPr marL="0" marR="352425" lvl="0" indent="0" algn="just" rtl="0">
              <a:lnSpc>
                <a:spcPct val="120833"/>
              </a:lnSpc>
              <a:spcBef>
                <a:spcPts val="280"/>
              </a:spcBef>
              <a:spcAft>
                <a:spcPts val="0"/>
              </a:spcAft>
              <a:buNone/>
            </a:pPr>
            <a:r>
              <a:rPr lang="es" sz="2600">
                <a:solidFill>
                  <a:schemeClr val="dk1"/>
                </a:solidFill>
                <a:latin typeface="EB Garamond"/>
                <a:ea typeface="EB Garamond"/>
                <a:cs typeface="EB Garamond"/>
                <a:sym typeface="EB Garamond"/>
              </a:rPr>
              <a:t>Por tal razon Jesús dice: </a:t>
            </a:r>
            <a:r>
              <a:rPr lang="es" sz="2600" i="1">
                <a:solidFill>
                  <a:schemeClr val="dk1"/>
                </a:solidFill>
                <a:latin typeface="EB Garamond"/>
                <a:ea typeface="EB Garamond"/>
                <a:cs typeface="EB Garamond"/>
                <a:sym typeface="EB Garamond"/>
              </a:rPr>
              <a:t>"No se turbe vuestro corazón"</a:t>
            </a:r>
            <a:r>
              <a:rPr lang="es" sz="2600">
                <a:solidFill>
                  <a:schemeClr val="dk1"/>
                </a:solidFill>
                <a:latin typeface="EB Garamond"/>
                <a:ea typeface="EB Garamond"/>
                <a:cs typeface="EB Garamond"/>
                <a:sym typeface="EB Garamond"/>
              </a:rPr>
              <a:t> (v. 1).</a:t>
            </a:r>
            <a:endParaRPr sz="2600">
              <a:solidFill>
                <a:schemeClr val="dk1"/>
              </a:solidFill>
              <a:latin typeface="EB Garamond"/>
              <a:ea typeface="EB Garamond"/>
              <a:cs typeface="EB Garamond"/>
              <a:sym typeface="EB Garamond"/>
            </a:endParaRPr>
          </a:p>
          <a:p>
            <a:pPr marL="0" marR="352425" lvl="0" indent="0" algn="just" rtl="0">
              <a:lnSpc>
                <a:spcPct val="120833"/>
              </a:lnSpc>
              <a:spcBef>
                <a:spcPts val="280"/>
              </a:spcBef>
              <a:spcAft>
                <a:spcPts val="0"/>
              </a:spcAft>
              <a:buNone/>
            </a:pPr>
            <a:endParaRPr sz="2500">
              <a:solidFill>
                <a:schemeClr val="dk1"/>
              </a:solidFill>
              <a:latin typeface="EB Garamond"/>
              <a:ea typeface="EB Garamond"/>
              <a:cs typeface="EB Garamond"/>
              <a:sym typeface="EB Garamond"/>
            </a:endParaRPr>
          </a:p>
          <a:p>
            <a:pPr marL="0" marR="352425" lvl="0" indent="0" algn="just" rtl="0">
              <a:lnSpc>
                <a:spcPct val="120833"/>
              </a:lnSpc>
              <a:spcBef>
                <a:spcPts val="280"/>
              </a:spcBef>
              <a:spcAft>
                <a:spcPts val="0"/>
              </a:spcAft>
              <a:buClr>
                <a:schemeClr val="dk1"/>
              </a:buClr>
              <a:buSzPts val="1100"/>
              <a:buFont typeface="Arial"/>
              <a:buNone/>
            </a:pPr>
            <a:r>
              <a:rPr lang="es" sz="2500" b="1">
                <a:solidFill>
                  <a:schemeClr val="dk1"/>
                </a:solidFill>
                <a:latin typeface="EB Garamond"/>
                <a:ea typeface="EB Garamond"/>
                <a:cs typeface="EB Garamond"/>
                <a:sym typeface="EB Garamond"/>
              </a:rPr>
              <a:t>RECORDEMOS QUE.</a:t>
            </a:r>
            <a:endParaRPr sz="2500" b="1">
              <a:solidFill>
                <a:schemeClr val="dk1"/>
              </a:solidFill>
              <a:latin typeface="EB Garamond"/>
              <a:ea typeface="EB Garamond"/>
              <a:cs typeface="EB Garamond"/>
              <a:sym typeface="EB Garamond"/>
            </a:endParaRPr>
          </a:p>
          <a:p>
            <a:pPr marL="0" marR="352425" lvl="0" indent="0" algn="just" rtl="0">
              <a:lnSpc>
                <a:spcPct val="120833"/>
              </a:lnSpc>
              <a:spcBef>
                <a:spcPts val="20"/>
              </a:spcBef>
              <a:spcAft>
                <a:spcPts val="0"/>
              </a:spcAft>
              <a:buClr>
                <a:schemeClr val="dk1"/>
              </a:buClr>
              <a:buSzPts val="1100"/>
              <a:buFont typeface="Arial"/>
              <a:buNone/>
            </a:pPr>
            <a:r>
              <a:rPr lang="es" sz="2500">
                <a:solidFill>
                  <a:schemeClr val="dk1"/>
                </a:solidFill>
                <a:latin typeface="EB Garamond"/>
                <a:ea typeface="EB Garamond"/>
                <a:cs typeface="EB Garamond"/>
                <a:sym typeface="EB Garamond"/>
              </a:rPr>
              <a:t>El plan de Satanás es disminuir nuestras energías físicas, espirituales y emocionales al mantenernos más ocupados de lo que debiéramos estarlo.</a:t>
            </a:r>
            <a:endParaRPr sz="2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31"/>
          <p:cNvSpPr txBox="1">
            <a:spLocks noGrp="1"/>
          </p:cNvSpPr>
          <p:nvPr>
            <p:ph type="subTitle" idx="1"/>
          </p:nvPr>
        </p:nvSpPr>
        <p:spPr>
          <a:xfrm>
            <a:off x="311700" y="965025"/>
            <a:ext cx="8520600" cy="792600"/>
          </a:xfrm>
          <a:prstGeom prst="rect">
            <a:avLst/>
          </a:prstGeom>
        </p:spPr>
        <p:txBody>
          <a:bodyPr spcFirstLastPara="1" wrap="square" lIns="91425" tIns="91425" rIns="91425" bIns="91425" anchor="t" anchorCtr="0">
            <a:noAutofit/>
          </a:bodyPr>
          <a:lstStyle/>
          <a:p>
            <a:pPr marL="0" marR="353060" lvl="0" indent="0" algn="just" rtl="0">
              <a:lnSpc>
                <a:spcPct val="120833"/>
              </a:lnSpc>
              <a:spcBef>
                <a:spcPts val="5"/>
              </a:spcBef>
              <a:spcAft>
                <a:spcPts val="0"/>
              </a:spcAft>
              <a:buSzPts val="1100"/>
              <a:buNone/>
            </a:pPr>
            <a:r>
              <a:rPr lang="es" sz="3000">
                <a:solidFill>
                  <a:schemeClr val="dk1"/>
                </a:solidFill>
                <a:latin typeface="EB Garamond"/>
                <a:ea typeface="EB Garamond"/>
                <a:cs typeface="EB Garamond"/>
                <a:sym typeface="EB Garamond"/>
              </a:rPr>
              <a:t>Atender al mensaje de Jesús significa nutrir nuestros corazones con el nutrimento que se encuentra en Su Palabra, que sostiene, vigoriza y permanece…</a:t>
            </a:r>
            <a:endParaRPr sz="3000">
              <a:solidFill>
                <a:schemeClr val="dk1"/>
              </a:solidFill>
              <a:latin typeface="EB Garamond"/>
              <a:ea typeface="EB Garamond"/>
              <a:cs typeface="EB Garamond"/>
              <a:sym typeface="EB Garamond"/>
            </a:endParaRPr>
          </a:p>
          <a:p>
            <a:pPr marL="0" marR="353060" lvl="0" indent="0" algn="just" rtl="0">
              <a:lnSpc>
                <a:spcPct val="120833"/>
              </a:lnSpc>
              <a:spcBef>
                <a:spcPts val="5"/>
              </a:spcBef>
              <a:spcAft>
                <a:spcPts val="0"/>
              </a:spcAft>
              <a:buClr>
                <a:schemeClr val="dk1"/>
              </a:buClr>
              <a:buSzPts val="1100"/>
              <a:buFont typeface="Arial"/>
              <a:buNone/>
            </a:pPr>
            <a:r>
              <a:rPr lang="es" sz="3000">
                <a:solidFill>
                  <a:schemeClr val="dk1"/>
                </a:solidFill>
                <a:latin typeface="EB Garamond"/>
                <a:ea typeface="EB Garamond"/>
                <a:cs typeface="EB Garamond"/>
                <a:sym typeface="EB Garamond"/>
              </a:rPr>
              <a:t> </a:t>
            </a:r>
            <a:endParaRPr sz="3000" b="1">
              <a:solidFill>
                <a:schemeClr val="dk1"/>
              </a:solidFill>
              <a:latin typeface="EB Garamond"/>
              <a:ea typeface="EB Garamond"/>
              <a:cs typeface="EB Garamond"/>
              <a:sym typeface="EB Garamond"/>
            </a:endParaRPr>
          </a:p>
        </p:txBody>
      </p:sp>
      <p:sp>
        <p:nvSpPr>
          <p:cNvPr id="162" name="Google Shape;162;p31"/>
          <p:cNvSpPr txBox="1"/>
          <p:nvPr/>
        </p:nvSpPr>
        <p:spPr>
          <a:xfrm>
            <a:off x="1467325" y="2994600"/>
            <a:ext cx="7436400" cy="1762500"/>
          </a:xfrm>
          <a:prstGeom prst="rect">
            <a:avLst/>
          </a:prstGeom>
          <a:noFill/>
          <a:ln>
            <a:noFill/>
          </a:ln>
        </p:spPr>
        <p:txBody>
          <a:bodyPr spcFirstLastPara="1" wrap="square" lIns="91425" tIns="91425" rIns="91425" bIns="91425" anchor="t" anchorCtr="0">
            <a:spAutoFit/>
          </a:bodyPr>
          <a:lstStyle/>
          <a:p>
            <a:pPr marL="0" marR="353060" lvl="0" indent="0" algn="just" rtl="0">
              <a:lnSpc>
                <a:spcPct val="120833"/>
              </a:lnSpc>
              <a:spcBef>
                <a:spcPts val="5"/>
              </a:spcBef>
              <a:spcAft>
                <a:spcPts val="0"/>
              </a:spcAft>
              <a:buClr>
                <a:schemeClr val="dk1"/>
              </a:buClr>
              <a:buSzPts val="1100"/>
              <a:buFont typeface="Arial"/>
              <a:buNone/>
            </a:pPr>
            <a:r>
              <a:rPr lang="es" sz="3000">
                <a:solidFill>
                  <a:schemeClr val="dk1"/>
                </a:solidFill>
                <a:latin typeface="EB Garamond"/>
                <a:ea typeface="EB Garamond"/>
                <a:cs typeface="EB Garamond"/>
                <a:sym typeface="EB Garamond"/>
              </a:rPr>
              <a:t>Nos será posible prununciar las palabras: "lo siento", "perdóname, por favor" o "te amo" en los momentos apropiados.</a:t>
            </a:r>
            <a:endParaRPr sz="3000">
              <a:solidFill>
                <a:schemeClr val="dk2"/>
              </a:solidFill>
              <a:latin typeface="EB Garamond"/>
              <a:ea typeface="EB Garamond"/>
              <a:cs typeface="EB Garamond"/>
              <a:sym typeface="EB 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0" y="593425"/>
            <a:ext cx="9278400" cy="2299800"/>
          </a:xfrm>
          <a:prstGeom prst="rect">
            <a:avLst/>
          </a:prstGeom>
        </p:spPr>
        <p:txBody>
          <a:bodyPr spcFirstLastPara="1" wrap="square" lIns="91425" tIns="91425" rIns="91425" bIns="91425" anchor="b" anchorCtr="0">
            <a:noAutofit/>
          </a:bodyPr>
          <a:lstStyle/>
          <a:p>
            <a:pPr marL="294640" marR="363855" lvl="0" indent="8254" algn="ctr" rtl="0">
              <a:lnSpc>
                <a:spcPct val="80833"/>
              </a:lnSpc>
              <a:spcBef>
                <a:spcPts val="940"/>
              </a:spcBef>
              <a:spcAft>
                <a:spcPts val="0"/>
              </a:spcAft>
              <a:buClr>
                <a:schemeClr val="dk1"/>
              </a:buClr>
              <a:buSzPts val="1100"/>
              <a:buFont typeface="Arial"/>
              <a:buNone/>
            </a:pPr>
            <a:r>
              <a:rPr lang="es" sz="3400" b="1">
                <a:latin typeface="EB Garamond"/>
                <a:ea typeface="EB Garamond"/>
                <a:cs typeface="EB Garamond"/>
                <a:sym typeface="EB Garamond"/>
              </a:rPr>
              <a:t>ALIMENTA TU CORAZÓN: CÓMO ENCONTRAR SALUD ESPIRITUAL Y EMOCIONAL EN UN MUNDO QUEBRANTADO Y DESHECHO</a:t>
            </a:r>
            <a:endParaRPr sz="3400" b="1">
              <a:latin typeface="EB Garamond"/>
              <a:ea typeface="EB Garamond"/>
              <a:cs typeface="EB Garamond"/>
              <a:sym typeface="EB Garamond"/>
            </a:endParaRPr>
          </a:p>
        </p:txBody>
      </p:sp>
      <p:sp>
        <p:nvSpPr>
          <p:cNvPr id="60" name="Google Shape;60;p14"/>
          <p:cNvSpPr txBox="1">
            <a:spLocks noGrp="1"/>
          </p:cNvSpPr>
          <p:nvPr>
            <p:ph type="subTitle" idx="1"/>
          </p:nvPr>
        </p:nvSpPr>
        <p:spPr>
          <a:xfrm>
            <a:off x="499925" y="4051800"/>
            <a:ext cx="2211600" cy="572100"/>
          </a:xfrm>
          <a:prstGeom prst="rect">
            <a:avLst/>
          </a:prstGeom>
        </p:spPr>
        <p:txBody>
          <a:bodyPr spcFirstLastPara="1" wrap="square" lIns="91425" tIns="91425" rIns="91425" bIns="91425" anchor="t" anchorCtr="0">
            <a:noAutofit/>
          </a:bodyPr>
          <a:lstStyle/>
          <a:p>
            <a:pPr marL="287655" marR="352425" lvl="0" indent="0" algn="ctr" rtl="0">
              <a:spcBef>
                <a:spcPts val="425"/>
              </a:spcBef>
              <a:spcAft>
                <a:spcPts val="0"/>
              </a:spcAft>
              <a:buClr>
                <a:schemeClr val="dk1"/>
              </a:buClr>
              <a:buSzPts val="523"/>
              <a:buFont typeface="Arial"/>
              <a:buNone/>
            </a:pPr>
            <a:r>
              <a:rPr lang="es" sz="1350">
                <a:solidFill>
                  <a:schemeClr val="dk1"/>
                </a:solidFill>
                <a:latin typeface="EB Garamond SemiBold"/>
                <a:ea typeface="EB Garamond SemiBold"/>
                <a:cs typeface="EB Garamond SemiBold"/>
                <a:sym typeface="EB Garamond SemiBold"/>
              </a:rPr>
              <a:t>POR: WILLIE  E  ELAINE  OLIVER</a:t>
            </a:r>
            <a:endParaRPr sz="1350">
              <a:latin typeface="EB Garamond SemiBold"/>
              <a:ea typeface="EB Garamond SemiBold"/>
              <a:cs typeface="EB Garamond SemiBold"/>
              <a:sym typeface="EB Garamond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32"/>
          <p:cNvSpPr txBox="1">
            <a:spLocks noGrp="1"/>
          </p:cNvSpPr>
          <p:nvPr>
            <p:ph type="body" idx="1"/>
          </p:nvPr>
        </p:nvSpPr>
        <p:spPr>
          <a:xfrm>
            <a:off x="286700" y="939750"/>
            <a:ext cx="8548800" cy="3416400"/>
          </a:xfrm>
          <a:prstGeom prst="rect">
            <a:avLst/>
          </a:prstGeom>
        </p:spPr>
        <p:txBody>
          <a:bodyPr spcFirstLastPara="1" wrap="square" lIns="91425" tIns="91425" rIns="91425" bIns="91425" anchor="t" anchorCtr="0">
            <a:noAutofit/>
          </a:bodyPr>
          <a:lstStyle/>
          <a:p>
            <a:pPr marL="0" marR="353060" lvl="0" indent="0" algn="just" rtl="0">
              <a:lnSpc>
                <a:spcPct val="120833"/>
              </a:lnSpc>
              <a:spcBef>
                <a:spcPts val="5"/>
              </a:spcBef>
              <a:spcAft>
                <a:spcPts val="0"/>
              </a:spcAft>
              <a:buNone/>
            </a:pPr>
            <a:r>
              <a:rPr lang="es" sz="3200">
                <a:solidFill>
                  <a:schemeClr val="dk1"/>
                </a:solidFill>
                <a:latin typeface="EB Garamond"/>
                <a:ea typeface="EB Garamond"/>
                <a:cs typeface="EB Garamond"/>
                <a:sym typeface="EB Garamond"/>
              </a:rPr>
              <a:t>Ser discípulos de Jesús es mucho más que meramente profesar ser cristianos, sino más bien la reproducciòn de Su carácter en nuestras vidas para bendecir nuestros hogares, nuestras comunidades, y nuestras iglesias.</a:t>
            </a:r>
            <a:endParaRPr sz="3200">
              <a:solidFill>
                <a:schemeClr val="dk1"/>
              </a:solidFill>
              <a:latin typeface="EB Garamond"/>
              <a:ea typeface="EB Garamond"/>
              <a:cs typeface="EB Garamond"/>
              <a:sym typeface="EB Garamond"/>
            </a:endParaRPr>
          </a:p>
          <a:p>
            <a:pPr marL="0" marR="353060" lvl="0" indent="0" algn="just" rtl="0">
              <a:lnSpc>
                <a:spcPct val="120833"/>
              </a:lnSpc>
              <a:spcBef>
                <a:spcPts val="5"/>
              </a:spcBef>
              <a:spcAft>
                <a:spcPts val="0"/>
              </a:spcAft>
              <a:buClr>
                <a:schemeClr val="dk1"/>
              </a:buClr>
              <a:buSzPts val="1100"/>
              <a:buFont typeface="Arial"/>
              <a:buNone/>
            </a:pPr>
            <a:endParaRPr sz="3300">
              <a:solidFill>
                <a:schemeClr val="dk1"/>
              </a:solidFill>
              <a:latin typeface="EB Garamond"/>
              <a:ea typeface="EB Garamond"/>
              <a:cs typeface="EB Garamond"/>
              <a:sym typeface="EB 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3"/>
          <p:cNvSpPr txBox="1"/>
          <p:nvPr/>
        </p:nvSpPr>
        <p:spPr>
          <a:xfrm>
            <a:off x="696550" y="1017825"/>
            <a:ext cx="8506200" cy="3524700"/>
          </a:xfrm>
          <a:prstGeom prst="rect">
            <a:avLst/>
          </a:prstGeom>
          <a:noFill/>
          <a:ln>
            <a:noFill/>
          </a:ln>
        </p:spPr>
        <p:txBody>
          <a:bodyPr spcFirstLastPara="1" wrap="square" lIns="91425" tIns="91425" rIns="91425" bIns="91425" anchor="t" anchorCtr="0">
            <a:spAutoFit/>
          </a:bodyPr>
          <a:lstStyle/>
          <a:p>
            <a:pPr marL="0" marR="304800" lvl="0" indent="0" algn="just" rtl="0">
              <a:spcBef>
                <a:spcPts val="0"/>
              </a:spcBef>
              <a:spcAft>
                <a:spcPts val="0"/>
              </a:spcAft>
              <a:buNone/>
            </a:pPr>
            <a:endParaRPr sz="31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r>
              <a:rPr lang="es" sz="3100">
                <a:solidFill>
                  <a:schemeClr val="dk1"/>
                </a:solidFill>
                <a:latin typeface="EB Garamond"/>
                <a:ea typeface="EB Garamond"/>
                <a:cs typeface="EB Garamond"/>
                <a:sym typeface="EB Garamond"/>
              </a:rPr>
              <a:t>-Es el mismo que transformó el agua en vino (Juan 2).</a:t>
            </a:r>
            <a:endParaRPr sz="31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r>
              <a:rPr lang="es" sz="3100">
                <a:solidFill>
                  <a:schemeClr val="dk1"/>
                </a:solidFill>
                <a:latin typeface="EB Garamond"/>
                <a:ea typeface="EB Garamond"/>
                <a:cs typeface="EB Garamond"/>
                <a:sym typeface="EB Garamond"/>
              </a:rPr>
              <a:t>  </a:t>
            </a:r>
            <a:endParaRPr sz="31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r>
              <a:rPr lang="es" sz="3100">
                <a:solidFill>
                  <a:schemeClr val="dk1"/>
                </a:solidFill>
                <a:latin typeface="EB Garamond"/>
                <a:ea typeface="EB Garamond"/>
                <a:cs typeface="EB Garamond"/>
                <a:sym typeface="EB Garamond"/>
              </a:rPr>
              <a:t>-Resucitó a Lázaro (Juan 11).  </a:t>
            </a:r>
            <a:endParaRPr sz="31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endParaRPr sz="31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r>
              <a:rPr lang="es" sz="3100">
                <a:solidFill>
                  <a:schemeClr val="dk1"/>
                </a:solidFill>
                <a:latin typeface="EB Garamond"/>
                <a:ea typeface="EB Garamond"/>
                <a:cs typeface="EB Garamond"/>
                <a:sym typeface="EB Garamond"/>
              </a:rPr>
              <a:t>-Curó al ciego Bartimeo (Marcos 10).  </a:t>
            </a:r>
            <a:endParaRPr sz="31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endParaRPr sz="3100">
              <a:solidFill>
                <a:schemeClr val="dk1"/>
              </a:solidFill>
              <a:latin typeface="EB Garamond"/>
              <a:ea typeface="EB Garamond"/>
              <a:cs typeface="EB Garamond"/>
              <a:sym typeface="EB Garamond"/>
            </a:endParaRPr>
          </a:p>
        </p:txBody>
      </p:sp>
      <p:sp>
        <p:nvSpPr>
          <p:cNvPr id="173" name="Google Shape;173;p33"/>
          <p:cNvSpPr txBox="1"/>
          <p:nvPr/>
        </p:nvSpPr>
        <p:spPr>
          <a:xfrm>
            <a:off x="152400" y="381000"/>
            <a:ext cx="7257600" cy="1139100"/>
          </a:xfrm>
          <a:prstGeom prst="rect">
            <a:avLst/>
          </a:prstGeom>
          <a:noFill/>
          <a:ln>
            <a:noFill/>
          </a:ln>
        </p:spPr>
        <p:txBody>
          <a:bodyPr spcFirstLastPara="1" wrap="square" lIns="91425" tIns="91425" rIns="91425" bIns="91425" anchor="t" anchorCtr="0">
            <a:spAutoFit/>
          </a:bodyPr>
          <a:lstStyle/>
          <a:p>
            <a:pPr marL="0" marR="304800" lvl="0" indent="0" algn="ctr" rtl="0">
              <a:spcBef>
                <a:spcPts val="0"/>
              </a:spcBef>
              <a:spcAft>
                <a:spcPts val="0"/>
              </a:spcAft>
              <a:buNone/>
            </a:pPr>
            <a:r>
              <a:rPr lang="es" sz="3100">
                <a:solidFill>
                  <a:schemeClr val="dk1"/>
                </a:solidFill>
                <a:latin typeface="EB Garamond"/>
                <a:ea typeface="EB Garamond"/>
                <a:cs typeface="EB Garamond"/>
                <a:sym typeface="EB Garamond"/>
              </a:rPr>
              <a:t>Ten presente el Jesús quien dice: "No se turbe vuestro corazón" (v. 1).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34"/>
          <p:cNvSpPr txBox="1"/>
          <p:nvPr/>
        </p:nvSpPr>
        <p:spPr>
          <a:xfrm>
            <a:off x="304800" y="533400"/>
            <a:ext cx="8259900" cy="3801900"/>
          </a:xfrm>
          <a:prstGeom prst="rect">
            <a:avLst/>
          </a:prstGeom>
          <a:noFill/>
          <a:ln>
            <a:noFill/>
          </a:ln>
        </p:spPr>
        <p:txBody>
          <a:bodyPr spcFirstLastPara="1" wrap="square" lIns="91425" tIns="91425" rIns="91425" bIns="91425" anchor="t" anchorCtr="0">
            <a:spAutoFit/>
          </a:bodyPr>
          <a:lstStyle/>
          <a:p>
            <a:pPr marL="0" marR="304800" lvl="0" indent="0" algn="just" rtl="0">
              <a:spcBef>
                <a:spcPts val="0"/>
              </a:spcBef>
              <a:spcAft>
                <a:spcPts val="0"/>
              </a:spcAft>
              <a:buNone/>
            </a:pPr>
            <a:endParaRPr sz="18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r>
              <a:rPr lang="es" sz="3100">
                <a:solidFill>
                  <a:schemeClr val="dk1"/>
                </a:solidFill>
                <a:latin typeface="EB Garamond"/>
                <a:ea typeface="EB Garamond"/>
                <a:cs typeface="EB Garamond"/>
                <a:sym typeface="EB Garamond"/>
              </a:rPr>
              <a:t>-Curó a la mujer de su hemorragia, y resucitó a la hija de Jairo  (Marcos 5).  </a:t>
            </a:r>
            <a:endParaRPr sz="31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endParaRPr sz="31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r>
              <a:rPr lang="es" sz="3100">
                <a:solidFill>
                  <a:schemeClr val="dk1"/>
                </a:solidFill>
                <a:latin typeface="EB Garamond"/>
                <a:ea typeface="EB Garamond"/>
                <a:cs typeface="EB Garamond"/>
                <a:sym typeface="EB Garamond"/>
              </a:rPr>
              <a:t>-Curó a los diez leprosos  (Lucas 17). </a:t>
            </a:r>
            <a:endParaRPr sz="31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endParaRPr sz="31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r>
              <a:rPr lang="es" sz="3100">
                <a:solidFill>
                  <a:schemeClr val="dk1"/>
                </a:solidFill>
                <a:latin typeface="EB Garamond"/>
                <a:ea typeface="EB Garamond"/>
                <a:cs typeface="EB Garamond"/>
                <a:sym typeface="EB Garamond"/>
              </a:rPr>
              <a:t>-Sanó al paralítico en Capernaúm; (Marcos 2). </a:t>
            </a:r>
            <a:endParaRPr sz="3100">
              <a:solidFill>
                <a:schemeClr val="dk1"/>
              </a:solidFill>
              <a:latin typeface="EB Garamond"/>
              <a:ea typeface="EB Garamond"/>
              <a:cs typeface="EB Garamond"/>
              <a:sym typeface="EB Garamond"/>
            </a:endParaRPr>
          </a:p>
          <a:p>
            <a:pPr marL="0" marR="304800" lvl="0" indent="0" algn="just" rtl="0">
              <a:spcBef>
                <a:spcPts val="0"/>
              </a:spcBef>
              <a:spcAft>
                <a:spcPts val="0"/>
              </a:spcAft>
              <a:buNone/>
            </a:pPr>
            <a:endParaRPr sz="3100">
              <a:solidFill>
                <a:schemeClr val="dk1"/>
              </a:solidFill>
              <a:latin typeface="EB Garamond"/>
              <a:ea typeface="EB Garamond"/>
              <a:cs typeface="EB Garamond"/>
              <a:sym typeface="EB 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35"/>
          <p:cNvSpPr txBox="1"/>
          <p:nvPr/>
        </p:nvSpPr>
        <p:spPr>
          <a:xfrm>
            <a:off x="1006200" y="1411500"/>
            <a:ext cx="7436400" cy="2977708"/>
          </a:xfrm>
          <a:prstGeom prst="rect">
            <a:avLst/>
          </a:prstGeom>
          <a:noFill/>
          <a:ln>
            <a:noFill/>
          </a:ln>
        </p:spPr>
        <p:txBody>
          <a:bodyPr spcFirstLastPara="1" wrap="square" lIns="91425" tIns="91425" rIns="91425" bIns="91425" anchor="t" anchorCtr="0">
            <a:spAutoFit/>
          </a:bodyPr>
          <a:lstStyle/>
          <a:p>
            <a:pPr marL="0" marR="353060" lvl="0" indent="0" algn="ctr" rtl="0">
              <a:lnSpc>
                <a:spcPct val="120833"/>
              </a:lnSpc>
              <a:spcBef>
                <a:spcPts val="5"/>
              </a:spcBef>
              <a:spcAft>
                <a:spcPts val="0"/>
              </a:spcAft>
              <a:buNone/>
            </a:pPr>
            <a:r>
              <a:rPr lang="es" sz="3000" dirty="0">
                <a:solidFill>
                  <a:schemeClr val="dk1"/>
                </a:solidFill>
                <a:latin typeface="EB Garamond"/>
                <a:ea typeface="EB Garamond"/>
                <a:cs typeface="EB Garamond"/>
                <a:sym typeface="EB Garamond"/>
              </a:rPr>
              <a:t>Ese mismo Jesús te dice hoy, dejame sanar tu corazón y tu familia, no dudes ni dejes que se turbe vuestro corazón pues solo quiero para ti y tu hogar vida y en abundancia.</a:t>
            </a:r>
          </a:p>
          <a:p>
            <a:pPr marL="0" marR="353060" lvl="0" indent="0" algn="ctr" rtl="0">
              <a:lnSpc>
                <a:spcPct val="120833"/>
              </a:lnSpc>
              <a:spcBef>
                <a:spcPts val="5"/>
              </a:spcBef>
              <a:spcAft>
                <a:spcPts val="0"/>
              </a:spcAft>
              <a:buNone/>
            </a:pPr>
            <a:r>
              <a:rPr lang="es" sz="3000" dirty="0">
                <a:solidFill>
                  <a:schemeClr val="dk1"/>
                </a:solidFill>
                <a:latin typeface="EB Garamond"/>
                <a:ea typeface="EB Garamond"/>
                <a:cs typeface="EB Garamond"/>
                <a:sym typeface="EB Garamond"/>
              </a:rPr>
              <a:t>LLAMADO</a:t>
            </a:r>
            <a:endParaRPr sz="3000" dirty="0">
              <a:solidFill>
                <a:schemeClr val="dk2"/>
              </a:solidFill>
              <a:latin typeface="EB Garamond"/>
              <a:ea typeface="EB Garamond"/>
              <a:cs typeface="EB Garamond"/>
              <a:sym typeface="EB 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1771975" y="1540925"/>
            <a:ext cx="5761200" cy="702300"/>
          </a:xfrm>
          <a:prstGeom prst="rect">
            <a:avLst/>
          </a:prstGeom>
        </p:spPr>
        <p:txBody>
          <a:bodyPr spcFirstLastPara="1" wrap="square" lIns="91425" tIns="91425" rIns="91425" bIns="91425" anchor="b" anchorCtr="0">
            <a:noAutofit/>
          </a:bodyPr>
          <a:lstStyle/>
          <a:p>
            <a:pPr marL="289560" marR="352425" lvl="0" indent="0" algn="ctr" rtl="0">
              <a:spcBef>
                <a:spcPts val="225"/>
              </a:spcBef>
              <a:spcAft>
                <a:spcPts val="0"/>
              </a:spcAft>
              <a:buClr>
                <a:schemeClr val="dk1"/>
              </a:buClr>
              <a:buSzPts val="990"/>
              <a:buFont typeface="Arial"/>
              <a:buNone/>
            </a:pPr>
            <a:r>
              <a:rPr lang="es" sz="5470" b="1">
                <a:latin typeface="EB Garamond"/>
                <a:ea typeface="EB Garamond"/>
                <a:cs typeface="EB Garamond"/>
                <a:sym typeface="EB Garamond"/>
              </a:rPr>
              <a:t>Texto de estudio</a:t>
            </a:r>
            <a:endParaRPr sz="5470" b="1">
              <a:latin typeface="EB Garamond"/>
              <a:ea typeface="EB Garamond"/>
              <a:cs typeface="EB Garamond"/>
              <a:sym typeface="EB Garamond"/>
            </a:endParaRPr>
          </a:p>
        </p:txBody>
      </p:sp>
      <p:sp>
        <p:nvSpPr>
          <p:cNvPr id="66" name="Google Shape;66;p15"/>
          <p:cNvSpPr txBox="1">
            <a:spLocks noGrp="1"/>
          </p:cNvSpPr>
          <p:nvPr>
            <p:ph type="subTitle" idx="1"/>
          </p:nvPr>
        </p:nvSpPr>
        <p:spPr>
          <a:xfrm>
            <a:off x="311700" y="2793825"/>
            <a:ext cx="8520600" cy="792600"/>
          </a:xfrm>
          <a:prstGeom prst="rect">
            <a:avLst/>
          </a:prstGeom>
        </p:spPr>
        <p:txBody>
          <a:bodyPr spcFirstLastPara="1" wrap="square" lIns="91425" tIns="91425" rIns="91425" bIns="91425" anchor="t" anchorCtr="0">
            <a:noAutofit/>
          </a:bodyPr>
          <a:lstStyle/>
          <a:p>
            <a:pPr marL="289560" marR="352425" lvl="0" indent="0" algn="ctr" rtl="0">
              <a:lnSpc>
                <a:spcPct val="80000"/>
              </a:lnSpc>
              <a:spcBef>
                <a:spcPts val="225"/>
              </a:spcBef>
              <a:spcAft>
                <a:spcPts val="0"/>
              </a:spcAft>
              <a:buClr>
                <a:schemeClr val="dk1"/>
              </a:buClr>
              <a:buSzPts val="852"/>
              <a:buFont typeface="Arial"/>
              <a:buNone/>
            </a:pPr>
            <a:r>
              <a:rPr lang="es" b="1">
                <a:solidFill>
                  <a:schemeClr val="dk1"/>
                </a:solidFill>
                <a:latin typeface="EB Garamond"/>
                <a:ea typeface="EB Garamond"/>
                <a:cs typeface="EB Garamond"/>
                <a:sym typeface="EB Garamond"/>
              </a:rPr>
              <a:t>Juan 14:1-3; 12, 13, 15, 18</a:t>
            </a:r>
            <a:endParaRPr b="1">
              <a:solidFill>
                <a:schemeClr val="dk1"/>
              </a:solidFill>
              <a:latin typeface="EB Garamond"/>
              <a:ea typeface="EB Garamond"/>
              <a:cs typeface="EB Garamond"/>
              <a:sym typeface="EB Garamond"/>
            </a:endParaRPr>
          </a:p>
          <a:p>
            <a:pPr marL="0" lvl="0" indent="0" algn="ctr" rtl="0">
              <a:lnSpc>
                <a:spcPct val="80000"/>
              </a:lnSpc>
              <a:spcBef>
                <a:spcPts val="0"/>
              </a:spcBef>
              <a:spcAft>
                <a:spcPts val="0"/>
              </a:spcAft>
              <a:buSzPts val="852"/>
              <a:buNone/>
            </a:pPr>
            <a:endParaRPr sz="2480" b="1">
              <a:solidFill>
                <a:schemeClr val="dk1"/>
              </a:solidFill>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145500" y="445025"/>
            <a:ext cx="8520600" cy="572700"/>
          </a:xfrm>
          <a:prstGeom prst="rect">
            <a:avLst/>
          </a:prstGeom>
        </p:spPr>
        <p:txBody>
          <a:bodyPr spcFirstLastPara="1" wrap="square" lIns="91425" tIns="91425" rIns="91425" bIns="91425" anchor="t" anchorCtr="0">
            <a:noAutofit/>
          </a:bodyPr>
          <a:lstStyle/>
          <a:p>
            <a:pPr marL="914400" lvl="0" indent="0" algn="ctr" rtl="0">
              <a:spcBef>
                <a:spcPts val="0"/>
              </a:spcBef>
              <a:spcAft>
                <a:spcPts val="0"/>
              </a:spcAft>
              <a:buNone/>
            </a:pPr>
            <a:r>
              <a:rPr lang="es" sz="3000" b="1">
                <a:latin typeface="EB Garamond"/>
                <a:ea typeface="EB Garamond"/>
                <a:cs typeface="EB Garamond"/>
                <a:sym typeface="EB Garamond"/>
              </a:rPr>
              <a:t>INTRODUCCIÓN</a:t>
            </a:r>
            <a:endParaRPr sz="3000"/>
          </a:p>
        </p:txBody>
      </p:sp>
      <p:sp>
        <p:nvSpPr>
          <p:cNvPr id="72" name="Google Shape;72;p16"/>
          <p:cNvSpPr txBox="1">
            <a:spLocks noGrp="1"/>
          </p:cNvSpPr>
          <p:nvPr>
            <p:ph type="body" idx="1"/>
          </p:nvPr>
        </p:nvSpPr>
        <p:spPr>
          <a:xfrm>
            <a:off x="498000" y="1735425"/>
            <a:ext cx="8148000" cy="1830900"/>
          </a:xfrm>
          <a:prstGeom prst="rect">
            <a:avLst/>
          </a:prstGeom>
        </p:spPr>
        <p:txBody>
          <a:bodyPr spcFirstLastPara="1" wrap="square" lIns="91425" tIns="91425" rIns="91425" bIns="91425" anchor="t" anchorCtr="0">
            <a:noAutofit/>
          </a:bodyPr>
          <a:lstStyle/>
          <a:p>
            <a:pPr marL="0" marR="352425" lvl="0" indent="0" algn="ctr" rtl="0">
              <a:lnSpc>
                <a:spcPct val="100000"/>
              </a:lnSpc>
              <a:spcBef>
                <a:spcPts val="770"/>
              </a:spcBef>
              <a:spcAft>
                <a:spcPts val="0"/>
              </a:spcAft>
              <a:buNone/>
            </a:pPr>
            <a:r>
              <a:rPr lang="es" sz="2800">
                <a:solidFill>
                  <a:schemeClr val="dk1"/>
                </a:solidFill>
                <a:latin typeface="EB Garamond"/>
                <a:ea typeface="EB Garamond"/>
                <a:cs typeface="EB Garamond"/>
                <a:sym typeface="EB Garamond"/>
              </a:rPr>
              <a:t>Si recibes una invitación para un 'bagel', un 'banitsa', algo de 'chana poori', algo de 'changua', algo de chilaquiles, huevos revueltos, gallo pinto, 'jianbing', 'kosai', 'mandazi', avena, 'shakshuka', o 'vegemite'.</a:t>
            </a:r>
            <a:endParaRPr sz="2800"/>
          </a:p>
        </p:txBody>
      </p:sp>
      <p:sp>
        <p:nvSpPr>
          <p:cNvPr id="73" name="Google Shape;73;p16"/>
          <p:cNvSpPr txBox="1">
            <a:spLocks noGrp="1"/>
          </p:cNvSpPr>
          <p:nvPr>
            <p:ph type="title"/>
          </p:nvPr>
        </p:nvSpPr>
        <p:spPr>
          <a:xfrm>
            <a:off x="832775" y="3698925"/>
            <a:ext cx="8334300" cy="791400"/>
          </a:xfrm>
          <a:prstGeom prst="rect">
            <a:avLst/>
          </a:prstGeom>
        </p:spPr>
        <p:txBody>
          <a:bodyPr spcFirstLastPara="1" wrap="square" lIns="91425" tIns="91425" rIns="91425" bIns="91425" anchor="t" anchorCtr="0">
            <a:noAutofit/>
          </a:bodyPr>
          <a:lstStyle/>
          <a:p>
            <a:pPr marL="0" marR="352425" lvl="0" indent="0" algn="ctr" rtl="0">
              <a:spcBef>
                <a:spcPts val="770"/>
              </a:spcBef>
              <a:spcAft>
                <a:spcPts val="0"/>
              </a:spcAft>
              <a:buNone/>
            </a:pPr>
            <a:r>
              <a:rPr lang="es">
                <a:latin typeface="EB Garamond"/>
                <a:ea typeface="EB Garamond"/>
                <a:cs typeface="EB Garamond"/>
                <a:sym typeface="EB Garamond"/>
              </a:rPr>
              <a:t>¿sabrías de qué se trata la invitación? o ¿para qué es?</a:t>
            </a:r>
            <a:endParaRPr>
              <a:solidFill>
                <a:schemeClr val="dk2"/>
              </a:solidFill>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 sz="3020" b="1">
                <a:latin typeface="EB Garamond"/>
                <a:ea typeface="EB Garamond"/>
                <a:cs typeface="EB Garamond"/>
                <a:sym typeface="EB Garamond"/>
              </a:rPr>
              <a:t>Sabías que…</a:t>
            </a:r>
            <a:endParaRPr sz="3020" b="1">
              <a:latin typeface="EB Garamond"/>
              <a:ea typeface="EB Garamond"/>
              <a:cs typeface="EB Garamond"/>
              <a:sym typeface="EB Garamond"/>
            </a:endParaRPr>
          </a:p>
        </p:txBody>
      </p:sp>
      <p:sp>
        <p:nvSpPr>
          <p:cNvPr id="79" name="Google Shape;79;p17"/>
          <p:cNvSpPr txBox="1">
            <a:spLocks noGrp="1"/>
          </p:cNvSpPr>
          <p:nvPr>
            <p:ph type="body" idx="1"/>
          </p:nvPr>
        </p:nvSpPr>
        <p:spPr>
          <a:xfrm>
            <a:off x="80575" y="1394200"/>
            <a:ext cx="8917200" cy="15738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None/>
            </a:pPr>
            <a:r>
              <a:rPr lang="es" sz="2800">
                <a:solidFill>
                  <a:schemeClr val="dk1"/>
                </a:solidFill>
                <a:latin typeface="EB Garamond"/>
                <a:ea typeface="EB Garamond"/>
                <a:cs typeface="EB Garamond"/>
                <a:sym typeface="EB Garamond"/>
              </a:rPr>
              <a:t>La expresión: "El desayuno es la comida más importante del día" fue inventada en el siglo diecinueve (XIX) por los Adventistas del Séptimo Día -James Caleb y John Harvey Kellog-</a:t>
            </a:r>
            <a:endParaRPr sz="2800">
              <a:solidFill>
                <a:schemeClr val="dk1"/>
              </a:solidFill>
              <a:latin typeface="EB Garamond"/>
              <a:ea typeface="EB Garamond"/>
              <a:cs typeface="EB Garamond"/>
              <a:sym typeface="EB Garamond"/>
            </a:endParaRPr>
          </a:p>
        </p:txBody>
      </p:sp>
      <p:sp>
        <p:nvSpPr>
          <p:cNvPr id="80" name="Google Shape;80;p17"/>
          <p:cNvSpPr txBox="1"/>
          <p:nvPr/>
        </p:nvSpPr>
        <p:spPr>
          <a:xfrm>
            <a:off x="160350" y="2968000"/>
            <a:ext cx="8823300" cy="1606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s" sz="2800">
                <a:solidFill>
                  <a:schemeClr val="dk1"/>
                </a:solidFill>
                <a:latin typeface="EB Garamond"/>
                <a:ea typeface="EB Garamond"/>
                <a:cs typeface="EB Garamond"/>
                <a:sym typeface="EB Garamond"/>
              </a:rPr>
              <a:t>Sin embargo, para tranquilidad de muchos  la ciencia ha apoyado esta afirmación, haciendo énfasis en el bienestar que esto genera a la salud del corazón.</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311700" y="2162150"/>
            <a:ext cx="4778100" cy="135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s" sz="2300">
                <a:solidFill>
                  <a:schemeClr val="dk1"/>
                </a:solidFill>
                <a:latin typeface="EB Garamond"/>
                <a:ea typeface="EB Garamond"/>
                <a:cs typeface="EB Garamond"/>
                <a:sym typeface="EB Garamond"/>
              </a:rPr>
              <a:t> </a:t>
            </a:r>
            <a:endParaRPr sz="2300">
              <a:solidFill>
                <a:schemeClr val="dk1"/>
              </a:solidFill>
              <a:latin typeface="EB Garamond"/>
              <a:ea typeface="EB Garamond"/>
              <a:cs typeface="EB Garamond"/>
              <a:sym typeface="EB Garamond"/>
            </a:endParaRPr>
          </a:p>
          <a:p>
            <a:pPr marL="0" lvl="0" indent="0" algn="l" rtl="0">
              <a:spcBef>
                <a:spcPts val="1200"/>
              </a:spcBef>
              <a:spcAft>
                <a:spcPts val="1200"/>
              </a:spcAft>
              <a:buNone/>
            </a:pPr>
            <a:endParaRPr/>
          </a:p>
        </p:txBody>
      </p:sp>
      <p:sp>
        <p:nvSpPr>
          <p:cNvPr id="86" name="Google Shape;86;p18"/>
          <p:cNvSpPr txBox="1">
            <a:spLocks noGrp="1"/>
          </p:cNvSpPr>
          <p:nvPr>
            <p:ph type="body" idx="2"/>
          </p:nvPr>
        </p:nvSpPr>
        <p:spPr>
          <a:xfrm>
            <a:off x="3388350" y="2764300"/>
            <a:ext cx="5256900" cy="1305000"/>
          </a:xfrm>
          <a:prstGeom prst="rect">
            <a:avLst/>
          </a:prstGeom>
        </p:spPr>
        <p:txBody>
          <a:bodyPr spcFirstLastPara="1" wrap="square" lIns="91425" tIns="91425" rIns="91425" bIns="91425" anchor="t" anchorCtr="0">
            <a:noAutofit/>
          </a:bodyPr>
          <a:lstStyle/>
          <a:p>
            <a:pPr marL="0" lvl="0" indent="0" algn="ctr" rtl="0">
              <a:lnSpc>
                <a:spcPct val="80000"/>
              </a:lnSpc>
              <a:spcBef>
                <a:spcPts val="10"/>
              </a:spcBef>
              <a:spcAft>
                <a:spcPts val="0"/>
              </a:spcAft>
              <a:buClr>
                <a:schemeClr val="dk1"/>
              </a:buClr>
              <a:buSzPts val="1100"/>
              <a:buFont typeface="Arial"/>
              <a:buNone/>
            </a:pPr>
            <a:r>
              <a:rPr lang="es" sz="2800">
                <a:solidFill>
                  <a:schemeClr val="dk1"/>
                </a:solidFill>
                <a:latin typeface="EB Garamond"/>
                <a:ea typeface="EB Garamond"/>
                <a:cs typeface="EB Garamond"/>
                <a:sym typeface="EB Garamond"/>
              </a:rPr>
              <a:t>¿Cómo encontrar salud espiritual y emocional en un mundo quebrantado y deshecho?</a:t>
            </a:r>
            <a:endParaRPr sz="2800">
              <a:solidFill>
                <a:schemeClr val="dk1"/>
              </a:solidFill>
              <a:latin typeface="EB Garamond"/>
              <a:ea typeface="EB Garamond"/>
              <a:cs typeface="EB Garamond"/>
              <a:sym typeface="EB Garamond"/>
            </a:endParaRPr>
          </a:p>
          <a:p>
            <a:pPr marL="0" lvl="0" indent="0" algn="l" rtl="0">
              <a:lnSpc>
                <a:spcPct val="95000"/>
              </a:lnSpc>
              <a:spcBef>
                <a:spcPts val="0"/>
              </a:spcBef>
              <a:spcAft>
                <a:spcPts val="1200"/>
              </a:spcAft>
              <a:buNone/>
            </a:pPr>
            <a:endParaRPr/>
          </a:p>
        </p:txBody>
      </p:sp>
      <p:sp>
        <p:nvSpPr>
          <p:cNvPr id="87" name="Google Shape;87;p18"/>
          <p:cNvSpPr txBox="1"/>
          <p:nvPr/>
        </p:nvSpPr>
        <p:spPr>
          <a:xfrm>
            <a:off x="511700" y="1149525"/>
            <a:ext cx="4655400" cy="1111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s" sz="2800">
                <a:solidFill>
                  <a:schemeClr val="dk1"/>
                </a:solidFill>
                <a:latin typeface="EB Garamond"/>
                <a:ea typeface="EB Garamond"/>
                <a:cs typeface="EB Garamond"/>
                <a:sym typeface="EB Garamond"/>
              </a:rPr>
              <a:t>¿Qué dice la biblia sobre el cuidado de nuestro corazón?  </a:t>
            </a:r>
            <a:endParaRPr sz="2800">
              <a:solidFill>
                <a:schemeClr val="dk1"/>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483300" y="4258700"/>
            <a:ext cx="4311000" cy="567900"/>
          </a:xfrm>
          <a:prstGeom prst="rect">
            <a:avLst/>
          </a:prstGeom>
        </p:spPr>
        <p:txBody>
          <a:bodyPr spcFirstLastPara="1" wrap="square" lIns="91425" tIns="91425" rIns="91425" bIns="91425" anchor="t" anchorCtr="0">
            <a:noAutofit/>
          </a:bodyPr>
          <a:lstStyle/>
          <a:p>
            <a:pPr marL="289560" marR="352425" lvl="0" indent="0" algn="ctr" rtl="0">
              <a:spcBef>
                <a:spcPts val="225"/>
              </a:spcBef>
              <a:spcAft>
                <a:spcPts val="0"/>
              </a:spcAft>
              <a:buClr>
                <a:schemeClr val="dk1"/>
              </a:buClr>
              <a:buSzPts val="1100"/>
              <a:buFont typeface="Arial"/>
              <a:buNone/>
            </a:pPr>
            <a:r>
              <a:rPr lang="es" sz="2100" i="1">
                <a:latin typeface="EB Garamond"/>
                <a:ea typeface="EB Garamond"/>
                <a:cs typeface="EB Garamond"/>
                <a:sym typeface="EB Garamond"/>
              </a:rPr>
              <a:t>Juan14:1-3; 12, 13, 15, 18</a:t>
            </a:r>
            <a:endParaRPr sz="2100" i="1">
              <a:latin typeface="EB Garamond"/>
              <a:ea typeface="EB Garamond"/>
              <a:cs typeface="EB Garamond"/>
              <a:sym typeface="EB Garamond"/>
            </a:endParaRPr>
          </a:p>
        </p:txBody>
      </p:sp>
      <p:sp>
        <p:nvSpPr>
          <p:cNvPr id="93" name="Google Shape;93;p19"/>
          <p:cNvSpPr txBox="1">
            <a:spLocks noGrp="1"/>
          </p:cNvSpPr>
          <p:nvPr>
            <p:ph type="body" idx="1"/>
          </p:nvPr>
        </p:nvSpPr>
        <p:spPr>
          <a:xfrm>
            <a:off x="268575" y="222200"/>
            <a:ext cx="9144000" cy="3833400"/>
          </a:xfrm>
          <a:prstGeom prst="rect">
            <a:avLst/>
          </a:prstGeom>
        </p:spPr>
        <p:txBody>
          <a:bodyPr spcFirstLastPara="1" wrap="square" lIns="91425" tIns="91425" rIns="91425" bIns="91425" anchor="t" anchorCtr="0">
            <a:noAutofit/>
          </a:bodyPr>
          <a:lstStyle/>
          <a:p>
            <a:pPr marL="0" marR="808990" lvl="0" indent="0" algn="ctr" rtl="0">
              <a:lnSpc>
                <a:spcPct val="120833"/>
              </a:lnSpc>
              <a:spcBef>
                <a:spcPts val="280"/>
              </a:spcBef>
              <a:spcAft>
                <a:spcPts val="0"/>
              </a:spcAft>
              <a:buNone/>
            </a:pPr>
            <a:r>
              <a:rPr lang="es" sz="2200">
                <a:solidFill>
                  <a:schemeClr val="dk1"/>
                </a:solidFill>
                <a:latin typeface="EB Garamond"/>
                <a:ea typeface="EB Garamond"/>
                <a:cs typeface="EB Garamond"/>
                <a:sym typeface="EB Garamond"/>
              </a:rPr>
              <a:t>“1, </a:t>
            </a:r>
            <a:r>
              <a:rPr lang="es" sz="2300" i="1">
                <a:solidFill>
                  <a:schemeClr val="dk1"/>
                </a:solidFill>
                <a:latin typeface="EB Garamond"/>
                <a:ea typeface="EB Garamond"/>
                <a:cs typeface="EB Garamond"/>
                <a:sym typeface="EB Garamond"/>
              </a:rPr>
              <a:t>No se turbe vuestro corazón.  Creéis en Dios, creed también en Mí. 2, En la casa de mi Padre hay muchas moradas.  Si así no fuera, os lo hubiera dicho.  Voy, pues, a preparar lugar para vosotros. 3, Y cuando me vaya, y os prepare lugar, vendré otra vez, y os llevaré conmigo, para que donde esté, vosotros también estéis.  12, Os aseguro:  El que esté en Mí, las obras que YO hago, él también las hará.  Y mayores que éstas hará, porque YO voy al Padre.  13, Y todo lo que pidáis al Padre en mi Nombre, os haré, para que el Padre sea glorificado en el Hijo.  15, Si me amáis, guardad mis Mandamientos. 18, No os dejaré huérfanos, volveré a vosotros.</a:t>
            </a:r>
            <a:r>
              <a:rPr lang="es" sz="2200">
                <a:solidFill>
                  <a:schemeClr val="dk1"/>
                </a:solidFill>
                <a:latin typeface="EB Garamond"/>
                <a:ea typeface="EB Garamond"/>
                <a:cs typeface="EB Garamond"/>
                <a:sym typeface="EB Garamond"/>
              </a:rPr>
              <a:t>”</a:t>
            </a:r>
            <a:endParaRPr sz="2200">
              <a:solidFill>
                <a:schemeClr val="dk1"/>
              </a:solidFill>
              <a:latin typeface="EB Garamond"/>
              <a:ea typeface="EB Garamond"/>
              <a:cs typeface="EB Garamond"/>
              <a:sym typeface="EB Garamond"/>
            </a:endParaRPr>
          </a:p>
          <a:p>
            <a:pPr marL="0" lvl="0" indent="0" algn="ctr" rtl="0">
              <a:spcBef>
                <a:spcPts val="0"/>
              </a:spcBef>
              <a:spcAft>
                <a:spcPts val="1200"/>
              </a:spcAft>
              <a:buNone/>
            </a:pPr>
            <a:endParaRPr sz="1700">
              <a:solidFill>
                <a:schemeClr val="dk1"/>
              </a:solidFill>
              <a:latin typeface="EB Garamond"/>
              <a:ea typeface="EB Garamond"/>
              <a:cs typeface="EB Garamond"/>
              <a:sym typeface="EB 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775525" y="371300"/>
            <a:ext cx="8117100" cy="572700"/>
          </a:xfrm>
          <a:prstGeom prst="rect">
            <a:avLst/>
          </a:prstGeom>
        </p:spPr>
        <p:txBody>
          <a:bodyPr spcFirstLastPara="1" wrap="square" lIns="91425" tIns="91425" rIns="91425" bIns="91425" anchor="t" anchorCtr="0">
            <a:noAutofit/>
          </a:bodyPr>
          <a:lstStyle/>
          <a:p>
            <a:pPr marL="367030" marR="352425" lvl="0" indent="0" algn="ctr" rtl="0">
              <a:spcBef>
                <a:spcPts val="225"/>
              </a:spcBef>
              <a:spcAft>
                <a:spcPts val="0"/>
              </a:spcAft>
              <a:buClr>
                <a:schemeClr val="dk1"/>
              </a:buClr>
              <a:buSzPts val="1100"/>
              <a:buFont typeface="Arial"/>
              <a:buNone/>
            </a:pPr>
            <a:r>
              <a:rPr lang="es" sz="3000" b="1">
                <a:latin typeface="EB Garamond"/>
                <a:ea typeface="EB Garamond"/>
                <a:cs typeface="EB Garamond"/>
                <a:sym typeface="EB Garamond"/>
              </a:rPr>
              <a:t>¿UN CORAZÓN NO TURBADO?  </a:t>
            </a:r>
            <a:endParaRPr sz="3000">
              <a:latin typeface="EB Garamond"/>
              <a:ea typeface="EB Garamond"/>
              <a:cs typeface="EB Garamond"/>
              <a:sym typeface="EB Garamond"/>
            </a:endParaRPr>
          </a:p>
        </p:txBody>
      </p:sp>
      <p:sp>
        <p:nvSpPr>
          <p:cNvPr id="99" name="Google Shape;99;p20"/>
          <p:cNvSpPr txBox="1">
            <a:spLocks noGrp="1"/>
          </p:cNvSpPr>
          <p:nvPr>
            <p:ph type="body" idx="1"/>
          </p:nvPr>
        </p:nvSpPr>
        <p:spPr>
          <a:xfrm>
            <a:off x="458400" y="1111750"/>
            <a:ext cx="8227200" cy="2995800"/>
          </a:xfrm>
          <a:prstGeom prst="rect">
            <a:avLst/>
          </a:prstGeom>
        </p:spPr>
        <p:txBody>
          <a:bodyPr spcFirstLastPara="1" wrap="square" lIns="91425" tIns="91425" rIns="91425" bIns="91425" anchor="t" anchorCtr="0">
            <a:noAutofit/>
          </a:bodyPr>
          <a:lstStyle/>
          <a:p>
            <a:pPr marL="0" marR="352425" lvl="0" indent="0" algn="just" rtl="0">
              <a:lnSpc>
                <a:spcPct val="120833"/>
              </a:lnSpc>
              <a:spcBef>
                <a:spcPts val="280"/>
              </a:spcBef>
              <a:spcAft>
                <a:spcPts val="0"/>
              </a:spcAft>
              <a:buClr>
                <a:schemeClr val="dk1"/>
              </a:buClr>
              <a:buSzPts val="1100"/>
              <a:buFont typeface="Arial"/>
              <a:buNone/>
            </a:pPr>
            <a:r>
              <a:rPr lang="es" sz="2800">
                <a:solidFill>
                  <a:schemeClr val="dk1"/>
                </a:solidFill>
                <a:latin typeface="EB Garamond"/>
                <a:ea typeface="EB Garamond"/>
                <a:cs typeface="EB Garamond"/>
                <a:sym typeface="EB Garamond"/>
              </a:rPr>
              <a:t> Las madres y los investigadores médicos no son los únicos que se preocupan acerca de un corazón turbado.  Jesús también se preocupa por esto, Él imparte este mensaje de esperanza- que Él está con nosotros ahora, y de que muy pronto ha de venir a buscarnos para llevarnos a casa, de manera que no hay ninguna razón para preocuparnos.</a:t>
            </a:r>
            <a:endParaRPr sz="2800">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body" idx="1"/>
          </p:nvPr>
        </p:nvSpPr>
        <p:spPr>
          <a:xfrm>
            <a:off x="670975" y="792350"/>
            <a:ext cx="8340300" cy="3849300"/>
          </a:xfrm>
          <a:prstGeom prst="rect">
            <a:avLst/>
          </a:prstGeom>
        </p:spPr>
        <p:txBody>
          <a:bodyPr spcFirstLastPara="1" wrap="square" lIns="91425" tIns="91425" rIns="91425" bIns="91425" anchor="t" anchorCtr="0">
            <a:normAutofit fontScale="62500" lnSpcReduction="20000"/>
          </a:bodyPr>
          <a:lstStyle/>
          <a:p>
            <a:pPr marL="0" marR="352425" lvl="0" indent="0" algn="ctr" rtl="0">
              <a:lnSpc>
                <a:spcPct val="120833"/>
              </a:lnSpc>
              <a:spcBef>
                <a:spcPts val="280"/>
              </a:spcBef>
              <a:spcAft>
                <a:spcPts val="0"/>
              </a:spcAft>
              <a:buNone/>
            </a:pPr>
            <a:r>
              <a:rPr lang="es" sz="4730">
                <a:solidFill>
                  <a:schemeClr val="dk1"/>
                </a:solidFill>
                <a:latin typeface="EB Garamond"/>
                <a:ea typeface="EB Garamond"/>
                <a:cs typeface="EB Garamond"/>
                <a:sym typeface="EB Garamond"/>
              </a:rPr>
              <a:t>  EGW describe lo siguiente: </a:t>
            </a:r>
            <a:r>
              <a:rPr lang="es" sz="4730" i="1">
                <a:solidFill>
                  <a:schemeClr val="dk1"/>
                </a:solidFill>
                <a:latin typeface="EB Garamond"/>
                <a:ea typeface="EB Garamond"/>
                <a:cs typeface="EB Garamond"/>
                <a:sym typeface="EB Garamond"/>
              </a:rPr>
              <a:t> "La partida de Cristo resultó ser lo contrario de lo que los discípulos temían.  No significaba una separación permanente.  Él iba a preparar un lugar para ellos, para poder volver nuevamente... y mientras Él preparaba sus mansiones para ellos, ellos debían desarrollar caracteres a la semejanza del carácter divino".</a:t>
            </a:r>
            <a:endParaRPr sz="4730" i="1">
              <a:solidFill>
                <a:schemeClr val="dk1"/>
              </a:solidFill>
              <a:latin typeface="EB Garamond"/>
              <a:ea typeface="EB Garamond"/>
              <a:cs typeface="EB Garamond"/>
              <a:sym typeface="EB Garamond"/>
            </a:endParaRPr>
          </a:p>
          <a:p>
            <a:pPr marL="0" marR="352425" lvl="0" indent="0" algn="r" rtl="0">
              <a:lnSpc>
                <a:spcPct val="120833"/>
              </a:lnSpc>
              <a:spcBef>
                <a:spcPts val="280"/>
              </a:spcBef>
              <a:spcAft>
                <a:spcPts val="0"/>
              </a:spcAft>
              <a:buClr>
                <a:schemeClr val="dk1"/>
              </a:buClr>
              <a:buSzPct val="45833"/>
              <a:buFont typeface="Arial"/>
              <a:buNone/>
            </a:pPr>
            <a:r>
              <a:rPr lang="es" sz="2400">
                <a:solidFill>
                  <a:schemeClr val="dk1"/>
                </a:solidFill>
                <a:latin typeface="EB Garamond"/>
                <a:ea typeface="EB Garamond"/>
                <a:cs typeface="EB Garamond"/>
                <a:sym typeface="EB Garamond"/>
              </a:rPr>
              <a:t>DTG p. 663</a:t>
            </a:r>
            <a:endParaRPr sz="2300">
              <a:solidFill>
                <a:schemeClr val="dk1"/>
              </a:solidFill>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1308</Words>
  <Application>Microsoft Macintosh PowerPoint</Application>
  <PresentationFormat>Presentación en pantalla (16:9)</PresentationFormat>
  <Paragraphs>67</Paragraphs>
  <Slides>23</Slides>
  <Notes>23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EB Garamond</vt:lpstr>
      <vt:lpstr>Arial</vt:lpstr>
      <vt:lpstr>EB Garamond SemiBold</vt:lpstr>
      <vt:lpstr>Simple Light</vt:lpstr>
      <vt:lpstr>Semana del Hogar y el Matrimonio Cristiano</vt:lpstr>
      <vt:lpstr>ALIMENTA TU CORAZÓN: CÓMO ENCONTRAR SALUD ESPIRITUAL Y EMOCIONAL EN UN MUNDO QUEBRANTADO Y DESHECHO</vt:lpstr>
      <vt:lpstr>Texto de estudio</vt:lpstr>
      <vt:lpstr>INTRODUCCIÓN</vt:lpstr>
      <vt:lpstr>Sabías que…</vt:lpstr>
      <vt:lpstr>Presentación de PowerPoint</vt:lpstr>
      <vt:lpstr>Juan14:1-3; 12, 13, 15, 18</vt:lpstr>
      <vt:lpstr>¿UN CORAZÓN NO TURBADO?  </vt:lpstr>
      <vt:lpstr>Presentación de PowerPoint</vt:lpstr>
      <vt:lpstr>¿CON QUÉ ESTÁS ALIMENTANDO  TU CORAZÓN?</vt:lpstr>
      <vt:lpstr>Presentación de PowerPoint</vt:lpstr>
      <vt:lpstr>Recordemos que…</vt:lpstr>
      <vt:lpstr>ASÍ QUE, ¿CÓMO SE VE  UNA DIETA DE JESÚS? </vt:lpstr>
      <vt:lpstr>Para Meditar…</vt:lpstr>
      <vt:lpstr>Presentación de PowerPoint</vt:lpstr>
      <vt:lpstr>Entonces qué hacer?</vt:lpstr>
      <vt:lpstr>LA REALIDAD EN EL  MATRIMONIO DE HOY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del Hogar y el Matrimonio Cristiano</dc:title>
  <cp:lastModifiedBy>Pedro Iglesias</cp:lastModifiedBy>
  <cp:revision>2</cp:revision>
  <dcterms:modified xsi:type="dcterms:W3CDTF">2023-01-26T14:14:05Z</dcterms:modified>
</cp:coreProperties>
</file>