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21" r:id="rId14"/>
    <p:sldId id="324" r:id="rId15"/>
    <p:sldId id="323" r:id="rId16"/>
    <p:sldId id="325" r:id="rId17"/>
    <p:sldId id="326" r:id="rId18"/>
    <p:sldId id="327" r:id="rId19"/>
    <p:sldId id="302" r:id="rId20"/>
    <p:sldId id="328" r:id="rId21"/>
    <p:sldId id="330" r:id="rId22"/>
    <p:sldId id="332" r:id="rId23"/>
    <p:sldId id="33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FCF3-4146-4CD5-9316-1FBC8B146268}" type="datetimeFigureOut">
              <a:rPr lang="es-VE" smtClean="0"/>
              <a:t>13/2/2019</a:t>
            </a:fld>
            <a:endParaRPr lang="es-V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58C9-EDDC-4EE6-AD5F-9FF8DF7008CF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424223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FCF3-4146-4CD5-9316-1FBC8B146268}" type="datetimeFigureOut">
              <a:rPr lang="es-VE" smtClean="0"/>
              <a:t>13/2/2019</a:t>
            </a:fld>
            <a:endParaRPr lang="es-V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58C9-EDDC-4EE6-AD5F-9FF8DF7008CF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0183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FCF3-4146-4CD5-9316-1FBC8B146268}" type="datetimeFigureOut">
              <a:rPr lang="es-VE" smtClean="0"/>
              <a:t>13/2/2019</a:t>
            </a:fld>
            <a:endParaRPr lang="es-V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58C9-EDDC-4EE6-AD5F-9FF8DF7008CF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65605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FCF3-4146-4CD5-9316-1FBC8B146268}" type="datetimeFigureOut">
              <a:rPr lang="es-VE" smtClean="0"/>
              <a:t>13/2/2019</a:t>
            </a:fld>
            <a:endParaRPr lang="es-V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58C9-EDDC-4EE6-AD5F-9FF8DF7008CF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32813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FCF3-4146-4CD5-9316-1FBC8B146268}" type="datetimeFigureOut">
              <a:rPr lang="es-VE" smtClean="0"/>
              <a:t>13/2/2019</a:t>
            </a:fld>
            <a:endParaRPr lang="es-V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58C9-EDDC-4EE6-AD5F-9FF8DF7008CF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41522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FCF3-4146-4CD5-9316-1FBC8B146268}" type="datetimeFigureOut">
              <a:rPr lang="es-VE" smtClean="0"/>
              <a:t>13/2/2019</a:t>
            </a:fld>
            <a:endParaRPr lang="es-V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58C9-EDDC-4EE6-AD5F-9FF8DF7008CF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499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FCF3-4146-4CD5-9316-1FBC8B146268}" type="datetimeFigureOut">
              <a:rPr lang="es-VE" smtClean="0"/>
              <a:t>13/2/2019</a:t>
            </a:fld>
            <a:endParaRPr lang="es-V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58C9-EDDC-4EE6-AD5F-9FF8DF7008CF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74765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FCF3-4146-4CD5-9316-1FBC8B146268}" type="datetimeFigureOut">
              <a:rPr lang="es-VE" smtClean="0"/>
              <a:t>13/2/2019</a:t>
            </a:fld>
            <a:endParaRPr lang="es-V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58C9-EDDC-4EE6-AD5F-9FF8DF7008CF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38261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FCF3-4146-4CD5-9316-1FBC8B146268}" type="datetimeFigureOut">
              <a:rPr lang="es-VE" smtClean="0"/>
              <a:t>13/2/2019</a:t>
            </a:fld>
            <a:endParaRPr lang="es-V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58C9-EDDC-4EE6-AD5F-9FF8DF7008CF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32528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FCF3-4146-4CD5-9316-1FBC8B146268}" type="datetimeFigureOut">
              <a:rPr lang="es-VE" smtClean="0"/>
              <a:t>13/2/2019</a:t>
            </a:fld>
            <a:endParaRPr lang="es-V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58C9-EDDC-4EE6-AD5F-9FF8DF7008CF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88731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FCF3-4146-4CD5-9316-1FBC8B146268}" type="datetimeFigureOut">
              <a:rPr lang="es-VE" smtClean="0"/>
              <a:t>13/2/2019</a:t>
            </a:fld>
            <a:endParaRPr lang="es-V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58C9-EDDC-4EE6-AD5F-9FF8DF7008CF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65994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1FCF3-4146-4CD5-9316-1FBC8B146268}" type="datetimeFigureOut">
              <a:rPr lang="es-VE" smtClean="0"/>
              <a:t>13/2/2019</a:t>
            </a:fld>
            <a:endParaRPr lang="es-V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958C9-EDDC-4EE6-AD5F-9FF8DF7008CF}" type="slidenum">
              <a:rPr lang="es-VE" smtClean="0"/>
              <a:t>‹#›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50555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83945-CFDF-4707-A09F-0AE884702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es-VE" sz="5400" dirty="0">
                <a:solidFill>
                  <a:srgbClr val="FFFFFF"/>
                </a:solidFill>
              </a:rPr>
              <a:t>Guerra en la familia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0C55-8005-40E9-996B-3A8DA113C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rmAutofit/>
          </a:bodyPr>
          <a:lstStyle/>
          <a:p>
            <a:r>
              <a:rPr lang="es-VE" sz="2000">
                <a:solidFill>
                  <a:srgbClr val="CC664D"/>
                </a:solidFill>
              </a:rPr>
              <a:t>Preparado por: Ney Devis</a:t>
            </a:r>
            <a:endParaRPr lang="es-VE" sz="2000" dirty="0">
              <a:solidFill>
                <a:srgbClr val="CC664D"/>
              </a:solidFill>
            </a:endParaRP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579AB88E-F077-4B29-9655-5BE5ABBA2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27" y="307731"/>
            <a:ext cx="3817743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onflictos matrimonios">
            <a:extLst>
              <a:ext uri="{FF2B5EF4-FFF2-40B4-BE49-F238E27FC236}">
                <a16:creationId xmlns:a16="http://schemas.microsoft.com/office/drawing/2014/main" id="{3854A525-4163-4883-8634-FCD785975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43" y="772073"/>
            <a:ext cx="5455917" cy="306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130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934730-8F4B-45D9-B621-B9405D689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0" y="802955"/>
            <a:ext cx="6408641" cy="1454051"/>
          </a:xfrm>
        </p:spPr>
        <p:txBody>
          <a:bodyPr>
            <a:normAutofit/>
          </a:bodyPr>
          <a:lstStyle/>
          <a:p>
            <a:pPr algn="ctr"/>
            <a:r>
              <a:rPr lang="es-VE" sz="4000" b="1" dirty="0">
                <a:solidFill>
                  <a:srgbClr val="C00000"/>
                </a:solidFill>
              </a:rPr>
              <a:t>El rostro de la violencia</a:t>
            </a:r>
          </a:p>
        </p:txBody>
      </p:sp>
      <p:sp>
        <p:nvSpPr>
          <p:cNvPr id="79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170" name="Picture 2" descr="Resultado de imagen para violentos">
            <a:extLst>
              <a:ext uri="{FF2B5EF4-FFF2-40B4-BE49-F238E27FC236}">
                <a16:creationId xmlns:a16="http://schemas.microsoft.com/office/drawing/2014/main" id="{C148EF4D-466B-4F0E-9612-EA84D3F54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3330" b="-4"/>
          <a:stretch/>
        </p:blipFill>
        <p:spPr bwMode="auto">
          <a:xfrm>
            <a:off x="20" y="4310923"/>
            <a:ext cx="3083422" cy="2547077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n relacionada">
            <a:extLst>
              <a:ext uri="{FF2B5EF4-FFF2-40B4-BE49-F238E27FC236}">
                <a16:creationId xmlns:a16="http://schemas.microsoft.com/office/drawing/2014/main" id="{7AF6B4A7-F695-49D0-ACA3-10FC16BA8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8" r="9125" b="4"/>
          <a:stretch/>
        </p:blipFill>
        <p:spPr bwMode="auto">
          <a:xfrm>
            <a:off x="3532736" y="2984162"/>
            <a:ext cx="2555402" cy="255540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n relacionada">
            <a:extLst>
              <a:ext uri="{FF2B5EF4-FFF2-40B4-BE49-F238E27FC236}">
                <a16:creationId xmlns:a16="http://schemas.microsoft.com/office/drawing/2014/main" id="{D476157B-BAE4-4BB2-A830-64D65A5D1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4"/>
          <a:stretch/>
        </p:blipFill>
        <p:spPr bwMode="auto">
          <a:xfrm>
            <a:off x="1" y="-1"/>
            <a:ext cx="3943111" cy="331809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CECFE-0843-433D-8F89-51409B438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324" y="2421682"/>
            <a:ext cx="4657827" cy="3639289"/>
          </a:xfrm>
        </p:spPr>
        <p:txBody>
          <a:bodyPr anchor="ctr">
            <a:normAutofit/>
          </a:bodyPr>
          <a:lstStyle/>
          <a:p>
            <a:r>
              <a:rPr lang="es-VE" sz="3600" dirty="0">
                <a:solidFill>
                  <a:srgbClr val="000000"/>
                </a:solidFill>
              </a:rPr>
              <a:t>Esta en todos lados</a:t>
            </a:r>
          </a:p>
          <a:p>
            <a:r>
              <a:rPr lang="es-VE" sz="3600" dirty="0">
                <a:solidFill>
                  <a:srgbClr val="000000"/>
                </a:solidFill>
              </a:rPr>
              <a:t>Tendencia a minimizar la violencia</a:t>
            </a:r>
          </a:p>
          <a:p>
            <a:r>
              <a:rPr lang="es-VE" sz="3600" dirty="0">
                <a:solidFill>
                  <a:srgbClr val="000000"/>
                </a:solidFill>
              </a:rPr>
              <a:t>No asume su responsabilidad</a:t>
            </a:r>
          </a:p>
          <a:p>
            <a:r>
              <a:rPr lang="es-VE" sz="3600" dirty="0">
                <a:solidFill>
                  <a:srgbClr val="000000"/>
                </a:solidFill>
              </a:rPr>
              <a:t>No nacen, se hacen</a:t>
            </a:r>
          </a:p>
        </p:txBody>
      </p:sp>
    </p:spTree>
    <p:extLst>
      <p:ext uri="{BB962C8B-B14F-4D97-AF65-F5344CB8AC3E}">
        <p14:creationId xmlns:p14="http://schemas.microsoft.com/office/powerpoint/2010/main" val="105245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04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64B19-0870-40FD-AF3F-98F77320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s-VE" dirty="0">
                <a:solidFill>
                  <a:srgbClr val="FFFFFF"/>
                </a:solidFill>
              </a:rPr>
              <a:t>Cómo parar la violencia</a:t>
            </a:r>
          </a:p>
        </p:txBody>
      </p:sp>
      <p:pic>
        <p:nvPicPr>
          <p:cNvPr id="8194" name="Picture 2" descr="Resultado de imagen para violencia fisica">
            <a:extLst>
              <a:ext uri="{FF2B5EF4-FFF2-40B4-BE49-F238E27FC236}">
                <a16:creationId xmlns:a16="http://schemas.microsoft.com/office/drawing/2014/main" id="{D849B6F9-E43C-4E76-A89F-ECDA0087C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" r="1" b="10083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082A-89D3-44B9-BA05-E8A3824C8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4163" y="917724"/>
            <a:ext cx="3871495" cy="5474557"/>
          </a:xfrm>
        </p:spPr>
        <p:txBody>
          <a:bodyPr anchor="ctr">
            <a:normAutofit/>
          </a:bodyPr>
          <a:lstStyle/>
          <a:p>
            <a:r>
              <a:rPr lang="es-VE" sz="3600" dirty="0">
                <a:solidFill>
                  <a:srgbClr val="FFFFFF"/>
                </a:solidFill>
              </a:rPr>
              <a:t>Alto inmediato</a:t>
            </a:r>
          </a:p>
          <a:p>
            <a:r>
              <a:rPr lang="es-VE" sz="3600" dirty="0">
                <a:solidFill>
                  <a:srgbClr val="FFFFFF"/>
                </a:solidFill>
              </a:rPr>
              <a:t>Consejería</a:t>
            </a:r>
          </a:p>
          <a:p>
            <a:r>
              <a:rPr lang="es-VE" sz="3600" dirty="0">
                <a:solidFill>
                  <a:srgbClr val="FFFFFF"/>
                </a:solidFill>
              </a:rPr>
              <a:t>Educación y ejemplo en el hogar</a:t>
            </a:r>
          </a:p>
          <a:p>
            <a:r>
              <a:rPr lang="es-VE" sz="3600" dirty="0">
                <a:solidFill>
                  <a:srgbClr val="FFFFFF"/>
                </a:solidFill>
              </a:rPr>
              <a:t>Ayuda espiritual</a:t>
            </a:r>
          </a:p>
          <a:p>
            <a:pPr marL="0" indent="0">
              <a:buNone/>
            </a:pPr>
            <a:endParaRPr lang="es-VE" sz="3600" dirty="0">
              <a:solidFill>
                <a:srgbClr val="FFFFFF"/>
              </a:solidFill>
            </a:endParaRPr>
          </a:p>
        </p:txBody>
      </p:sp>
      <p:pic>
        <p:nvPicPr>
          <p:cNvPr id="8196" name="Picture 4" descr="Resultado de imagen para prevencion">
            <a:extLst>
              <a:ext uri="{FF2B5EF4-FFF2-40B4-BE49-F238E27FC236}">
                <a16:creationId xmlns:a16="http://schemas.microsoft.com/office/drawing/2014/main" id="{4D82115C-FE57-4140-943F-F7FC60ABF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1" y="321732"/>
            <a:ext cx="7047821" cy="416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213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7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946F1-67CC-487A-A604-49376842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 err="1">
                <a:solidFill>
                  <a:srgbClr val="FFFFFF"/>
                </a:solidFill>
              </a:rPr>
              <a:t>Noviazgo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922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Resultado de imagen para prevencion">
            <a:extLst>
              <a:ext uri="{FF2B5EF4-FFF2-40B4-BE49-F238E27FC236}">
                <a16:creationId xmlns:a16="http://schemas.microsoft.com/office/drawing/2014/main" id="{D0174DC6-8F7C-40FC-9B19-A6371DC03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3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127" y="262608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s-VE" sz="3600" b="1" dirty="0">
                <a:solidFill>
                  <a:schemeClr val="bg1"/>
                </a:solidFill>
              </a:rPr>
              <a:t>¿Cómo identificar la violencia en el noviazgo?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5127" y="1828800"/>
            <a:ext cx="6510713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VE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Intimidación</a:t>
            </a:r>
            <a:endParaRPr lang="es-VE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2"/>
            <a:r>
              <a:rPr lang="es-VE" sz="3600" dirty="0"/>
              <a:t>Trata de asustar rompiendo cosas, gritando, conduciendo temerariamente o través de miradas o gestos.</a:t>
            </a:r>
            <a:endParaRPr lang="es-VE" sz="3200" dirty="0"/>
          </a:p>
          <a:p>
            <a:pPr marL="457200" lvl="2"/>
            <a:r>
              <a:rPr lang="es-VE" sz="3600" dirty="0"/>
              <a:t>Amenaza con causar problemas con la familia, las amistades o el instituto.</a:t>
            </a:r>
            <a:endParaRPr lang="es-VE" sz="3200" dirty="0"/>
          </a:p>
          <a:p>
            <a:endParaRPr lang="es-VE" sz="4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7EE8B5-A777-47AC-9DC1-A64A2D32CC9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>
                <a:solidFill>
                  <a:srgbClr val="C00000"/>
                </a:solidFill>
              </a:rPr>
              <a:t>Identificando un violento</a:t>
            </a:r>
            <a:endParaRPr lang="es-VE" dirty="0">
              <a:solidFill>
                <a:srgbClr val="C00000"/>
              </a:solidFill>
            </a:endParaRPr>
          </a:p>
        </p:txBody>
      </p:sp>
      <p:pic>
        <p:nvPicPr>
          <p:cNvPr id="10242" name="Picture 2" descr="Resultado de imagen para intimidacion pareja">
            <a:extLst>
              <a:ext uri="{FF2B5EF4-FFF2-40B4-BE49-F238E27FC236}">
                <a16:creationId xmlns:a16="http://schemas.microsoft.com/office/drawing/2014/main" id="{5343F2F5-C60A-417C-B35B-2081FD06B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96" y="2369025"/>
            <a:ext cx="4746704" cy="355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333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8407" y="1463675"/>
            <a:ext cx="7822623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VE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Amenazas</a:t>
            </a:r>
            <a:endParaRPr lang="es-VE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2"/>
            <a:r>
              <a:rPr lang="es-VE" sz="3600" dirty="0"/>
              <a:t>Amenaza con hacerte daño (a tus amistades o a tu familia).</a:t>
            </a:r>
            <a:endParaRPr lang="es-VE" sz="3200" dirty="0"/>
          </a:p>
          <a:p>
            <a:pPr marL="457200" lvl="2"/>
            <a:r>
              <a:rPr lang="es-VE" sz="3600" dirty="0"/>
              <a:t>Amenaza con suicidarse si te alejas o no haces lo que él quiere.</a:t>
            </a:r>
            <a:endParaRPr lang="es-VE" sz="3200" dirty="0"/>
          </a:p>
          <a:p>
            <a:pPr marL="457200" lvl="2"/>
            <a:r>
              <a:rPr lang="es-VE" sz="3600" dirty="0"/>
              <a:t>Amenaza con romper la relación.</a:t>
            </a:r>
          </a:p>
          <a:p>
            <a:pPr marL="457200" lvl="2"/>
            <a:r>
              <a:rPr lang="es-VE" sz="3600" dirty="0"/>
              <a:t>Hace escándalos públicos y amenazas con el abandono si no se hace lo que él o ella desea.</a:t>
            </a:r>
            <a:endParaRPr lang="es-VE" sz="32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96487" y="32589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3600" b="1">
                <a:solidFill>
                  <a:schemeClr val="bg1"/>
                </a:solidFill>
              </a:rPr>
              <a:t>¿Cómo identificar la violencia en el noviazgo?</a:t>
            </a:r>
            <a:endParaRPr lang="es-VE" sz="3600" b="1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C178AA-EC3C-4065-8825-433D673301C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>
                <a:solidFill>
                  <a:srgbClr val="C00000"/>
                </a:solidFill>
              </a:rPr>
              <a:t>Identificando un violento</a:t>
            </a:r>
            <a:endParaRPr lang="es-VE" dirty="0">
              <a:solidFill>
                <a:srgbClr val="C00000"/>
              </a:solidFill>
            </a:endParaRPr>
          </a:p>
        </p:txBody>
      </p:sp>
      <p:pic>
        <p:nvPicPr>
          <p:cNvPr id="11266" name="Picture 2" descr="Resultado de imagen para intimidacion pareja">
            <a:extLst>
              <a:ext uri="{FF2B5EF4-FFF2-40B4-BE49-F238E27FC236}">
                <a16:creationId xmlns:a16="http://schemas.microsoft.com/office/drawing/2014/main" id="{EC6A85EC-5972-470F-97E9-139BA942D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93" y="2157412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920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n para privilegio masculino">
            <a:extLst>
              <a:ext uri="{FF2B5EF4-FFF2-40B4-BE49-F238E27FC236}">
                <a16:creationId xmlns:a16="http://schemas.microsoft.com/office/drawing/2014/main" id="{D30D2927-F052-4F53-A67C-C941E58D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428" y="2905125"/>
            <a:ext cx="5075172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5127" y="1828800"/>
            <a:ext cx="7765473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VE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Usar el privilegio masculino</a:t>
            </a:r>
            <a:endParaRPr lang="es-VE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2"/>
            <a:r>
              <a:rPr lang="es-VE" sz="3600" dirty="0"/>
              <a:t>Actúa como si fuera el jefe, se hace lo que él dice.</a:t>
            </a:r>
            <a:endParaRPr lang="es-VE" sz="3200" dirty="0"/>
          </a:p>
          <a:p>
            <a:pPr marL="457200" lvl="2"/>
            <a:r>
              <a:rPr lang="es-VE" sz="3600" dirty="0"/>
              <a:t>Dice que los hombre son los que toman las decisiones.</a:t>
            </a:r>
            <a:endParaRPr lang="es-VE" sz="3200" dirty="0"/>
          </a:p>
          <a:p>
            <a:pPr marL="457200" lvl="2"/>
            <a:r>
              <a:rPr lang="es-VE" sz="3600" dirty="0"/>
              <a:t>Exige que pida permiso para ir a cualquier lugar o hace cualquier cosa.</a:t>
            </a:r>
            <a:endParaRPr lang="es-VE" sz="32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5127" y="26260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3600" b="1">
                <a:solidFill>
                  <a:schemeClr val="bg1"/>
                </a:solidFill>
              </a:rPr>
              <a:t>¿Cómo identificar la violencia en el noviazgo?</a:t>
            </a:r>
            <a:endParaRPr lang="es-VE" sz="3600" b="1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D37D60-6447-47BA-8E2A-F82398A8DCB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>
                <a:solidFill>
                  <a:srgbClr val="C00000"/>
                </a:solidFill>
              </a:rPr>
              <a:t>Identificando un violento</a:t>
            </a:r>
            <a:endParaRPr lang="es-V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49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4102" y="1463675"/>
            <a:ext cx="8032173" cy="502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VE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Humillación</a:t>
            </a:r>
            <a:endParaRPr lang="es-VE" sz="4400" dirty="0"/>
          </a:p>
          <a:p>
            <a:pPr marL="457200" lvl="2"/>
            <a:r>
              <a:rPr lang="es-VE" sz="4000" dirty="0"/>
              <a:t>Te insulta y te pone sobrenombres  en privado o en presencia de otras personas.</a:t>
            </a:r>
            <a:endParaRPr lang="es-VE" sz="3600" dirty="0"/>
          </a:p>
          <a:p>
            <a:pPr marL="457200" lvl="2"/>
            <a:r>
              <a:rPr lang="es-VE" sz="4000" dirty="0"/>
              <a:t>Menosprecia o se burla de tu origen.</a:t>
            </a:r>
            <a:endParaRPr lang="es-VE" sz="3600" dirty="0"/>
          </a:p>
          <a:p>
            <a:pPr marL="457200" lvl="2"/>
            <a:r>
              <a:rPr lang="es-VE" sz="4000" dirty="0"/>
              <a:t>Arrebata cosas o exhibe sus objetos personales en publico.</a:t>
            </a:r>
          </a:p>
          <a:p>
            <a:pPr marL="457200" lvl="2"/>
            <a:r>
              <a:rPr lang="es-VE" sz="4000" dirty="0"/>
              <a:t>Critica los principios familiares de la familia, convicción personal y religión.</a:t>
            </a:r>
            <a:endParaRPr lang="es-VE" sz="36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5127" y="26260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3600" b="1" dirty="0">
                <a:solidFill>
                  <a:schemeClr val="bg1"/>
                </a:solidFill>
              </a:rPr>
              <a:t>¿Cómo identificar la violencia en el noviazgo?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AB2536-DA70-4CF9-AC68-845E59EFF47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>
                <a:solidFill>
                  <a:srgbClr val="C00000"/>
                </a:solidFill>
              </a:rPr>
              <a:t>Identificando un violento</a:t>
            </a:r>
            <a:endParaRPr lang="es-VE" dirty="0">
              <a:solidFill>
                <a:srgbClr val="C00000"/>
              </a:solidFill>
            </a:endParaRPr>
          </a:p>
        </p:txBody>
      </p:sp>
      <p:pic>
        <p:nvPicPr>
          <p:cNvPr id="13314" name="Picture 2" descr="Resultado de imagen para humillaciÃ³n">
            <a:extLst>
              <a:ext uri="{FF2B5EF4-FFF2-40B4-BE49-F238E27FC236}">
                <a16:creationId xmlns:a16="http://schemas.microsoft.com/office/drawing/2014/main" id="{800C9947-227F-4FAE-98F0-C8466A273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2647950"/>
            <a:ext cx="4389978" cy="290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70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para aislamiento">
            <a:extLst>
              <a:ext uri="{FF2B5EF4-FFF2-40B4-BE49-F238E27FC236}">
                <a16:creationId xmlns:a16="http://schemas.microsoft.com/office/drawing/2014/main" id="{83E85B9A-3DEF-4219-86D2-840D81555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3"/>
          <a:stretch/>
        </p:blipFill>
        <p:spPr bwMode="auto">
          <a:xfrm>
            <a:off x="7596788" y="1756693"/>
            <a:ext cx="4836512" cy="347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5127" y="1828800"/>
            <a:ext cx="7651173" cy="4351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VE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Aislamiento</a:t>
            </a:r>
            <a:endParaRPr lang="es-VE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2"/>
            <a:r>
              <a:rPr lang="es-VE" sz="4000" dirty="0"/>
              <a:t>Expresa celos de amigos, compañeros o familiares.</a:t>
            </a:r>
          </a:p>
          <a:p>
            <a:pPr marL="457200" lvl="2"/>
            <a:r>
              <a:rPr lang="es-VE" sz="4000" dirty="0"/>
              <a:t>Presiona para que elija entre él (ella) y sus amistades y familia.</a:t>
            </a:r>
            <a:endParaRPr lang="es-VE" sz="3600" dirty="0"/>
          </a:p>
          <a:p>
            <a:pPr marL="457200" lvl="2"/>
            <a:r>
              <a:rPr lang="es-VE" sz="4000" dirty="0"/>
              <a:t>Presiona para que dejes tu trabajo u otras actividades extra-académicas.</a:t>
            </a:r>
            <a:endParaRPr lang="es-VE" sz="36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5127" y="26260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3600" b="1" dirty="0">
                <a:solidFill>
                  <a:schemeClr val="bg1"/>
                </a:solidFill>
              </a:rPr>
              <a:t>¿Cómo identificar la violencia en el noviazgo?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A14823-222F-4116-8B88-1BC6E52C65D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>
                <a:solidFill>
                  <a:srgbClr val="C00000"/>
                </a:solidFill>
              </a:rPr>
              <a:t>Identificando un violento</a:t>
            </a:r>
            <a:endParaRPr lang="es-V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20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para acoso">
            <a:extLst>
              <a:ext uri="{FF2B5EF4-FFF2-40B4-BE49-F238E27FC236}">
                <a16:creationId xmlns:a16="http://schemas.microsoft.com/office/drawing/2014/main" id="{B5E222F5-A550-4614-B1AC-87B392709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76675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5127" y="1443792"/>
            <a:ext cx="7441623" cy="50773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VE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Acoso</a:t>
            </a:r>
            <a:endParaRPr lang="es-VE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lvl="2"/>
            <a:r>
              <a:rPr lang="es-VE" sz="3600" dirty="0"/>
              <a:t>Te persigue y se presenta a menudo sin ser invitado (a).</a:t>
            </a:r>
            <a:endParaRPr lang="es-VE" sz="3200" dirty="0"/>
          </a:p>
          <a:p>
            <a:pPr marL="533400" lvl="2"/>
            <a:r>
              <a:rPr lang="es-VE" sz="3600" dirty="0"/>
              <a:t>Hace bromas telefónicas</a:t>
            </a:r>
            <a:endParaRPr lang="es-VE" sz="3200" dirty="0"/>
          </a:p>
          <a:p>
            <a:pPr marL="533400" lvl="2"/>
            <a:r>
              <a:rPr lang="es-VE" sz="3600" dirty="0"/>
              <a:t>Propaga rumores.</a:t>
            </a:r>
          </a:p>
          <a:p>
            <a:pPr marL="533400" lvl="2"/>
            <a:r>
              <a:rPr lang="es-VE" sz="3600" dirty="0"/>
              <a:t>Obliga con chantaje y manipulaciones a tener relaciones sexuales.</a:t>
            </a:r>
            <a:endParaRPr lang="es-VE" sz="3200" dirty="0"/>
          </a:p>
          <a:p>
            <a:pPr marL="533400" lvl="2"/>
            <a:r>
              <a:rPr lang="es-VE" sz="3600" dirty="0"/>
              <a:t>Intenta tener contacto después que haya finalizado la relación.</a:t>
            </a:r>
            <a:endParaRPr lang="es-VE" sz="32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5127" y="26260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3600" b="1">
                <a:solidFill>
                  <a:schemeClr val="bg1"/>
                </a:solidFill>
              </a:rPr>
              <a:t>¿Cómo identificar la violencia en el noviazgo?</a:t>
            </a:r>
            <a:endParaRPr lang="es-VE" sz="3600" b="1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B8634E-2C54-47FF-B96A-5B6AB3791C9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>
                <a:solidFill>
                  <a:srgbClr val="C00000"/>
                </a:solidFill>
              </a:rPr>
              <a:t>Identificando un violento</a:t>
            </a:r>
            <a:endParaRPr lang="es-V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04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24375" r="32899"/>
          <a:stretch/>
        </p:blipFill>
        <p:spPr>
          <a:xfrm>
            <a:off x="0" y="1271588"/>
            <a:ext cx="8343900" cy="528708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114300" y="228282"/>
            <a:ext cx="12487275" cy="1186181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3485" y="518160"/>
            <a:ext cx="8233539" cy="9058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V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hacer si eres victima </a:t>
            </a:r>
            <a:br>
              <a:rPr lang="es-V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VE" b="1" dirty="0">
              <a:solidFill>
                <a:schemeClr val="bg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2"/>
          <a:stretch/>
        </p:blipFill>
        <p:spPr>
          <a:xfrm>
            <a:off x="8772525" y="2546980"/>
            <a:ext cx="3255358" cy="2879171"/>
          </a:xfrm>
          <a:prstGeom prst="ellipse">
            <a:avLst/>
          </a:prstGeom>
          <a:ln w="444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99" y="4772025"/>
            <a:ext cx="2627217" cy="208597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ángulo 7"/>
          <p:cNvSpPr/>
          <p:nvPr/>
        </p:nvSpPr>
        <p:spPr>
          <a:xfrm>
            <a:off x="1191016" y="1759603"/>
            <a:ext cx="97726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justifiques su comportamiento y actitudes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VE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Habla y protégete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VE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te aísles </a:t>
            </a:r>
          </a:p>
        </p:txBody>
      </p:sp>
    </p:spTree>
    <p:extLst>
      <p:ext uri="{BB962C8B-B14F-4D97-AF65-F5344CB8AC3E}">
        <p14:creationId xmlns:p14="http://schemas.microsoft.com/office/powerpoint/2010/main" val="389610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E092B-353B-4962-9CD0-0F3323B0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VE" sz="5400" b="1" dirty="0">
                <a:solidFill>
                  <a:srgbClr val="C00000"/>
                </a:solidFill>
              </a:rPr>
              <a:t>Cultura de violencia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5E0859-B515-4D3B-8DFB-9D0D05294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755" b="39122"/>
          <a:stretch/>
        </p:blipFill>
        <p:spPr>
          <a:xfrm>
            <a:off x="6177279" y="1543764"/>
            <a:ext cx="5914669" cy="2083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2478D0-952A-4FF3-806B-3F85592ABE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31" r="38083" b="43259"/>
          <a:stretch/>
        </p:blipFill>
        <p:spPr>
          <a:xfrm>
            <a:off x="100051" y="1209357"/>
            <a:ext cx="5995949" cy="2549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942589-D75C-4BF8-A9CB-D10840F8C1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370" b="36957"/>
          <a:stretch/>
        </p:blipFill>
        <p:spPr>
          <a:xfrm>
            <a:off x="182880" y="3878065"/>
            <a:ext cx="12192000" cy="27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88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4AFD-655F-4D81-8249-DE83E605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pPr algn="ctr"/>
            <a:r>
              <a:rPr lang="es-VE" sz="5400" b="1" dirty="0"/>
              <a:t>Consejo Bíblico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10C19-D880-46C8-A26D-4AE9BCEF83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35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32FD0-1410-4E8C-AE2C-01E0A5918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VE" sz="4000" b="1" dirty="0"/>
              <a:t>“No tomes por compañero a un hombre airado, ni vayas con un hombre violento,</a:t>
            </a:r>
            <a:r>
              <a:rPr lang="es-VE" sz="4000" b="1" baseline="30000" dirty="0"/>
              <a:t> </a:t>
            </a:r>
            <a:r>
              <a:rPr lang="es-VE" sz="4000" b="1" dirty="0"/>
              <a:t>no sea que aprendas sus senderos, y te encuentres con un lazo para tu vida”. </a:t>
            </a:r>
            <a:r>
              <a:rPr lang="es-VE" sz="4000" b="1" i="1" dirty="0"/>
              <a:t>Proverbios 22:24-25</a:t>
            </a:r>
            <a:r>
              <a:rPr lang="es-VE" sz="4000" b="1" dirty="0"/>
              <a:t>. (SBUVJ).</a:t>
            </a:r>
            <a:endParaRPr lang="es-VE" sz="4000" b="1" baseline="30000" dirty="0"/>
          </a:p>
          <a:p>
            <a:endParaRPr lang="es-VE" sz="4000" dirty="0"/>
          </a:p>
        </p:txBody>
      </p:sp>
    </p:spTree>
    <p:extLst>
      <p:ext uri="{BB962C8B-B14F-4D97-AF65-F5344CB8AC3E}">
        <p14:creationId xmlns:p14="http://schemas.microsoft.com/office/powerpoint/2010/main" val="445895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7E165-A571-42B8-BA40-247ED20D2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18160"/>
            <a:ext cx="5314543" cy="53501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VE" sz="4000" dirty="0"/>
              <a:t>Cuando esté a punto de ceder, de perder la paciencia y el dominio propio y manifestar un espíritu duro y condenatorio, dispuesto a censurar y acusar, será el momento de elevar al cielo esta oración:</a:t>
            </a:r>
          </a:p>
        </p:txBody>
      </p:sp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Imagen relacionada">
            <a:extLst>
              <a:ext uri="{FF2B5EF4-FFF2-40B4-BE49-F238E27FC236}">
                <a16:creationId xmlns:a16="http://schemas.microsoft.com/office/drawing/2014/main" id="{2B9FBCE0-7CA4-4A63-B6DD-D60CEA45F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r="7569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71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7E165-A571-42B8-BA40-247ED20D2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18160"/>
            <a:ext cx="5314543" cy="5963920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s-VE" sz="3600" dirty="0"/>
              <a:t>“¡Ayúdame, oh Dios, a resistir la tentación, a desechar de mi corazón toda amargura, ira y maledicencia! Dame tu mansedumbre, tu humildad, tu longanimidad y tu amor. No me dejes deshonrar a mi Redentor, ni interpretar mal las palabras y los motivos de mi esposa, de mis hijos y de mis hermanos y hermanas en la fe. </a:t>
            </a:r>
          </a:p>
        </p:txBody>
      </p:sp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Imagen relacionada">
            <a:extLst>
              <a:ext uri="{FF2B5EF4-FFF2-40B4-BE49-F238E27FC236}">
                <a16:creationId xmlns:a16="http://schemas.microsoft.com/office/drawing/2014/main" id="{2B9FBCE0-7CA4-4A63-B6DD-D60CEA45F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r="7569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322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7E165-A571-42B8-BA40-247ED20D2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18160"/>
            <a:ext cx="5314543" cy="5963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VE" sz="4000" dirty="0"/>
              <a:t>Ayúdame a ser bondadoso, compasivo, de corazón tierno y perdonador. Ayúdame a ser verdadero vinculador de mi hogar y a representar el carácter de Cristo ante los demás.” (191)</a:t>
            </a:r>
          </a:p>
        </p:txBody>
      </p:sp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Imagen relacionada">
            <a:extLst>
              <a:ext uri="{FF2B5EF4-FFF2-40B4-BE49-F238E27FC236}">
                <a16:creationId xmlns:a16="http://schemas.microsoft.com/office/drawing/2014/main" id="{2B9FBCE0-7CA4-4A63-B6DD-D60CEA45F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r="7569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749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n relacionada">
            <a:extLst>
              <a:ext uri="{FF2B5EF4-FFF2-40B4-BE49-F238E27FC236}">
                <a16:creationId xmlns:a16="http://schemas.microsoft.com/office/drawing/2014/main" id="{E61F639E-0F5D-4EF8-A82B-C490A7800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r="7848" b="-1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6E2504F3-4127-4E09-9F42-43D7D20C6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EE092B-353B-4962-9CD0-0F3323B0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6" y="781254"/>
            <a:ext cx="5278789" cy="1311664"/>
          </a:xfrm>
        </p:spPr>
        <p:txBody>
          <a:bodyPr>
            <a:normAutofit/>
          </a:bodyPr>
          <a:lstStyle/>
          <a:p>
            <a:r>
              <a:rPr lang="es-VE" sz="4800" b="1" dirty="0">
                <a:solidFill>
                  <a:srgbClr val="C00000"/>
                </a:solidFill>
              </a:rPr>
              <a:t>Cultura de violencia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7846BC-86E2-41A9-A8C5-9557E9849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845589"/>
            <a:ext cx="6030919" cy="4698086"/>
          </a:xfrm>
        </p:spPr>
        <p:txBody>
          <a:bodyPr anchor="ctr">
            <a:normAutofit fontScale="92500" lnSpcReduction="10000"/>
          </a:bodyPr>
          <a:lstStyle/>
          <a:p>
            <a:r>
              <a:rPr lang="es-VE" sz="3200" dirty="0">
                <a:solidFill>
                  <a:srgbClr val="000000"/>
                </a:solidFill>
              </a:rPr>
              <a:t>Acostumbrados a actos de violencia</a:t>
            </a:r>
          </a:p>
          <a:p>
            <a:r>
              <a:rPr lang="es-VE" sz="3200" dirty="0">
                <a:solidFill>
                  <a:srgbClr val="000000"/>
                </a:solidFill>
              </a:rPr>
              <a:t>Efectiva para lograr ciertos propósitos:</a:t>
            </a:r>
          </a:p>
          <a:p>
            <a:pPr lvl="1"/>
            <a:r>
              <a:rPr lang="es-VE" sz="3200" dirty="0">
                <a:solidFill>
                  <a:srgbClr val="000000"/>
                </a:solidFill>
              </a:rPr>
              <a:t>Dinero</a:t>
            </a:r>
          </a:p>
          <a:p>
            <a:pPr lvl="1"/>
            <a:r>
              <a:rPr lang="es-VE" sz="3200" dirty="0">
                <a:solidFill>
                  <a:srgbClr val="000000"/>
                </a:solidFill>
              </a:rPr>
              <a:t>Dolor</a:t>
            </a:r>
          </a:p>
          <a:p>
            <a:pPr lvl="1"/>
            <a:r>
              <a:rPr lang="es-VE" sz="3200" dirty="0">
                <a:solidFill>
                  <a:srgbClr val="000000"/>
                </a:solidFill>
              </a:rPr>
              <a:t>Diversión</a:t>
            </a:r>
          </a:p>
          <a:p>
            <a:pPr lvl="1"/>
            <a:r>
              <a:rPr lang="es-VE" sz="3200" dirty="0">
                <a:solidFill>
                  <a:srgbClr val="000000"/>
                </a:solidFill>
              </a:rPr>
              <a:t>Poder</a:t>
            </a:r>
          </a:p>
          <a:p>
            <a:pPr lvl="1"/>
            <a:r>
              <a:rPr lang="es-VE" sz="3200" dirty="0">
                <a:solidFill>
                  <a:srgbClr val="000000"/>
                </a:solidFill>
              </a:rPr>
              <a:t>Control</a:t>
            </a:r>
          </a:p>
          <a:p>
            <a:pPr lvl="1"/>
            <a:r>
              <a:rPr lang="es-VE" sz="3200" dirty="0">
                <a:solidFill>
                  <a:srgbClr val="000000"/>
                </a:solidFill>
              </a:rPr>
              <a:t>Superioridad</a:t>
            </a:r>
          </a:p>
          <a:p>
            <a:pPr lvl="1"/>
            <a:r>
              <a:rPr lang="es-VE" sz="3200" dirty="0">
                <a:solidFill>
                  <a:srgbClr val="000000"/>
                </a:solidFill>
              </a:rPr>
              <a:t>Cubrir sentimiento de miedo e inferioridad</a:t>
            </a:r>
          </a:p>
        </p:txBody>
      </p:sp>
    </p:spTree>
    <p:extLst>
      <p:ext uri="{BB962C8B-B14F-4D97-AF65-F5344CB8AC3E}">
        <p14:creationId xmlns:p14="http://schemas.microsoft.com/office/powerpoint/2010/main" val="315967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5011-EA70-4EC1-9CCE-714A3817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s-VE" sz="4800" dirty="0">
                <a:solidFill>
                  <a:srgbClr val="C00000"/>
                </a:solidFill>
              </a:rPr>
              <a:t>Tipos de violencia</a:t>
            </a:r>
          </a:p>
        </p:txBody>
      </p:sp>
      <p:pic>
        <p:nvPicPr>
          <p:cNvPr id="3074" name="Picture 2" descr="Resultado de imagen para learning to live without violence">
            <a:extLst>
              <a:ext uri="{FF2B5EF4-FFF2-40B4-BE49-F238E27FC236}">
                <a16:creationId xmlns:a16="http://schemas.microsoft.com/office/drawing/2014/main" id="{25492714-8452-4DE3-97C3-C983A009E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6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346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37064-D8BA-4C0D-AD0D-2F7C03ED5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s-VE" sz="4400" dirty="0"/>
              <a:t>Física</a:t>
            </a:r>
          </a:p>
          <a:p>
            <a:r>
              <a:rPr lang="es-VE" sz="4400" dirty="0"/>
              <a:t>Sexual</a:t>
            </a:r>
          </a:p>
          <a:p>
            <a:r>
              <a:rPr lang="es-VE" sz="4400" dirty="0"/>
              <a:t>Psicológica</a:t>
            </a:r>
          </a:p>
          <a:p>
            <a:r>
              <a:rPr lang="es-VE" sz="4400" dirty="0"/>
              <a:t>Destrucción de la propiedad</a:t>
            </a:r>
          </a:p>
          <a:p>
            <a:endParaRPr lang="es-VE" sz="4400" dirty="0"/>
          </a:p>
        </p:txBody>
      </p:sp>
    </p:spTree>
    <p:extLst>
      <p:ext uri="{BB962C8B-B14F-4D97-AF65-F5344CB8AC3E}">
        <p14:creationId xmlns:p14="http://schemas.microsoft.com/office/powerpoint/2010/main" val="325217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1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5011-EA70-4EC1-9CCE-714A3817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 fontScale="90000"/>
          </a:bodyPr>
          <a:lstStyle/>
          <a:p>
            <a:r>
              <a:rPr lang="es-VE" sz="4800" b="1" dirty="0"/>
              <a:t>Cuando pensamos en violencia la relacionamos con la física.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37064-D8BA-4C0D-AD0D-2F7C03ED5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37" y="1062329"/>
            <a:ext cx="5676637" cy="34639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VE" sz="4400" b="1" dirty="0">
                <a:solidFill>
                  <a:srgbClr val="C00000"/>
                </a:solidFill>
              </a:rPr>
              <a:t>Física</a:t>
            </a:r>
          </a:p>
          <a:p>
            <a:pPr marL="0" indent="0">
              <a:buNone/>
            </a:pPr>
            <a:r>
              <a:rPr lang="es-VE" sz="3200" dirty="0"/>
              <a:t>Arañazos, moretones, ojos morados, muslos inflamados, labios rotos, perdida de piezas dentales, fractura de tabique, torceduras y otros (acuchillar y balear). </a:t>
            </a:r>
          </a:p>
          <a:p>
            <a:endParaRPr lang="es-VE" sz="3200" dirty="0"/>
          </a:p>
          <a:p>
            <a:endParaRPr lang="es-VE" sz="3200" dirty="0"/>
          </a:p>
        </p:txBody>
      </p:sp>
      <p:pic>
        <p:nvPicPr>
          <p:cNvPr id="4098" name="Picture 2" descr="Resultado de imagen para violencia fisica">
            <a:extLst>
              <a:ext uri="{FF2B5EF4-FFF2-40B4-BE49-F238E27FC236}">
                <a16:creationId xmlns:a16="http://schemas.microsoft.com/office/drawing/2014/main" id="{052DE757-D3EA-4F39-85BB-EB4C6579D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r="2" b="2"/>
          <a:stretch/>
        </p:blipFill>
        <p:spPr bwMode="auto">
          <a:xfrm>
            <a:off x="6492114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1" name="Straight Connector 73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rgbClr val="384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rgbClr val="BC6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2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sultado de imagen para violencia psicologica">
            <a:extLst>
              <a:ext uri="{FF2B5EF4-FFF2-40B4-BE49-F238E27FC236}">
                <a16:creationId xmlns:a16="http://schemas.microsoft.com/office/drawing/2014/main" id="{061AFD76-68C0-4FDF-9D35-F83EE6107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1" r="-2" b="8094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n para violencia psicologica">
            <a:extLst>
              <a:ext uri="{FF2B5EF4-FFF2-40B4-BE49-F238E27FC236}">
                <a16:creationId xmlns:a16="http://schemas.microsoft.com/office/drawing/2014/main" id="{A94E4F27-1424-493A-B773-112697489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00AE00-F3C4-4B9A-A102-C1C4F1AB0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s-VE" b="1" dirty="0">
                <a:solidFill>
                  <a:srgbClr val="C00000"/>
                </a:solidFill>
              </a:rPr>
              <a:t>La más común es la psicológica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0A529-7C14-45B1-A95F-2B156F548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es-VE" sz="4000" b="1" dirty="0">
                <a:solidFill>
                  <a:srgbClr val="0070C0"/>
                </a:solidFill>
              </a:rPr>
              <a:t>Abuso verbal</a:t>
            </a:r>
          </a:p>
          <a:p>
            <a:pPr lvl="1"/>
            <a:r>
              <a:rPr lang="es-VE" sz="4000" dirty="0">
                <a:solidFill>
                  <a:srgbClr val="000000"/>
                </a:solidFill>
              </a:rPr>
              <a:t>Malas Palabras</a:t>
            </a:r>
          </a:p>
          <a:p>
            <a:pPr lvl="1"/>
            <a:r>
              <a:rPr lang="es-VE" sz="4000" dirty="0">
                <a:solidFill>
                  <a:srgbClr val="000000"/>
                </a:solidFill>
              </a:rPr>
              <a:t>Nombres ofensivos</a:t>
            </a:r>
          </a:p>
          <a:p>
            <a:pPr lvl="1"/>
            <a:r>
              <a:rPr lang="es-VE" sz="4000" dirty="0">
                <a:solidFill>
                  <a:srgbClr val="000000"/>
                </a:solidFill>
              </a:rPr>
              <a:t>insultos</a:t>
            </a:r>
          </a:p>
        </p:txBody>
      </p:sp>
    </p:spTree>
    <p:extLst>
      <p:ext uri="{BB962C8B-B14F-4D97-AF65-F5344CB8AC3E}">
        <p14:creationId xmlns:p14="http://schemas.microsoft.com/office/powerpoint/2010/main" val="184053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00AE00-F3C4-4B9A-A102-C1C4F1AB0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s-VE" b="1" dirty="0"/>
              <a:t>Epidemia de violencia</a:t>
            </a:r>
          </a:p>
        </p:txBody>
      </p:sp>
      <p:pic>
        <p:nvPicPr>
          <p:cNvPr id="5122" name="Picture 2" descr="Resultado de imagen para intimate violence richards">
            <a:extLst>
              <a:ext uri="{FF2B5EF4-FFF2-40B4-BE49-F238E27FC236}">
                <a16:creationId xmlns:a16="http://schemas.microsoft.com/office/drawing/2014/main" id="{256E3896-6548-4005-B48D-D91DE6934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852852"/>
            <a:ext cx="3425957" cy="51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0A529-7C14-45B1-A95F-2B156F548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341060"/>
            <a:ext cx="7161017" cy="5151815"/>
          </a:xfrm>
        </p:spPr>
        <p:txBody>
          <a:bodyPr>
            <a:normAutofit/>
          </a:bodyPr>
          <a:lstStyle/>
          <a:p>
            <a:r>
              <a:rPr lang="es-VE" sz="3200" dirty="0"/>
              <a:t>El mayor peligro no esta en las calles.</a:t>
            </a:r>
          </a:p>
          <a:p>
            <a:r>
              <a:rPr lang="es-VE" sz="3200" dirty="0"/>
              <a:t>Mayor índice de ser asaltados físicamente, golpeados y asesinados en nuestros propios hogares.</a:t>
            </a:r>
          </a:p>
          <a:p>
            <a:r>
              <a:rPr lang="es-VE" sz="3200" dirty="0"/>
              <a:t>50 a 60% parejas entrevistadas informan violencia física.</a:t>
            </a:r>
          </a:p>
          <a:p>
            <a:r>
              <a:rPr lang="es-VE" sz="3200" dirty="0"/>
              <a:t>52% de mujeres asesinadas en el estado de California fue por sus esposos o amantes.</a:t>
            </a:r>
          </a:p>
        </p:txBody>
      </p:sp>
    </p:spTree>
    <p:extLst>
      <p:ext uri="{BB962C8B-B14F-4D97-AF65-F5344CB8AC3E}">
        <p14:creationId xmlns:p14="http://schemas.microsoft.com/office/powerpoint/2010/main" val="3877789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B7538-C781-4A61-B007-1E5D4252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es-VE" sz="4800" dirty="0">
                <a:solidFill>
                  <a:srgbClr val="C00000"/>
                </a:solidFill>
              </a:rPr>
              <a:t>Algunas consecuencias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18379-45F3-4BB8-9D3C-0A7735612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4"/>
            <a:ext cx="6132195" cy="3930986"/>
          </a:xfrm>
        </p:spPr>
        <p:txBody>
          <a:bodyPr anchor="ctr">
            <a:normAutofit lnSpcReduction="10000"/>
          </a:bodyPr>
          <a:lstStyle/>
          <a:p>
            <a:r>
              <a:rPr lang="es-VE" dirty="0">
                <a:solidFill>
                  <a:srgbClr val="C00000"/>
                </a:solidFill>
              </a:rPr>
              <a:t>Desarrollo de problemas físicos</a:t>
            </a:r>
            <a:r>
              <a:rPr lang="es-VE" dirty="0"/>
              <a:t>: dolores de espalda, dolores de cabeza, problemas con la menstruación y niveles bajos de energía.</a:t>
            </a:r>
          </a:p>
          <a:p>
            <a:r>
              <a:rPr lang="es-VE" dirty="0">
                <a:solidFill>
                  <a:srgbClr val="C00000"/>
                </a:solidFill>
              </a:rPr>
              <a:t>Problemas psicológicos</a:t>
            </a:r>
            <a:r>
              <a:rPr lang="es-VE" dirty="0"/>
              <a:t>: Trastornos ansioso-depresivo, confusión, inseguridad, miedo, hipervigilancia, somatizaciones, hostilidad, vulnerabilidad interpersonal, ideación suicida. </a:t>
            </a:r>
          </a:p>
          <a:p>
            <a:endParaRPr lang="es-VE" dirty="0"/>
          </a:p>
        </p:txBody>
      </p:sp>
      <p:pic>
        <p:nvPicPr>
          <p:cNvPr id="4" name="Picture 4" descr="Resultado de imagen de Trastornos ansioso-depresivo mujer">
            <a:extLst>
              <a:ext uri="{FF2B5EF4-FFF2-40B4-BE49-F238E27FC236}">
                <a16:creationId xmlns:a16="http://schemas.microsoft.com/office/drawing/2014/main" id="{932D478F-2E39-4779-950C-DF6954876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r="26520" b="-1"/>
          <a:stretch/>
        </p:blipFill>
        <p:spPr bwMode="auto">
          <a:xfrm>
            <a:off x="6492114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rgbClr val="795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rgbClr val="A17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2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F2933-A95C-4039-94A6-BFDB2584F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268EE-F964-4C53-87F1-D006977C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 dirty="0"/>
          </a:p>
        </p:txBody>
      </p:sp>
      <p:pic>
        <p:nvPicPr>
          <p:cNvPr id="4" name="Picture 2" descr="Resultado de imagen de ciclo violencia noviazgo">
            <a:extLst>
              <a:ext uri="{FF2B5EF4-FFF2-40B4-BE49-F238E27FC236}">
                <a16:creationId xmlns:a16="http://schemas.microsoft.com/office/drawing/2014/main" id="{4D672CFF-9A21-41BC-970C-D3CAC2EAC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0025"/>
            <a:ext cx="11153775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40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1.0888 0.0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40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769</Words>
  <Application>Microsoft Office PowerPoint</Application>
  <PresentationFormat>Widescreen</PresentationFormat>
  <Paragraphs>93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Guerra en la familia</vt:lpstr>
      <vt:lpstr>Cultura de violencia</vt:lpstr>
      <vt:lpstr>Cultura de violencia</vt:lpstr>
      <vt:lpstr>Tipos de violencia</vt:lpstr>
      <vt:lpstr>Cuando pensamos en violencia la relacionamos con la física.</vt:lpstr>
      <vt:lpstr>La más común es la psicológica</vt:lpstr>
      <vt:lpstr>Epidemia de violencia</vt:lpstr>
      <vt:lpstr>Algunas consecuencias</vt:lpstr>
      <vt:lpstr>PowerPoint Presentation</vt:lpstr>
      <vt:lpstr>El rostro de la violencia</vt:lpstr>
      <vt:lpstr>Cómo parar la violencia</vt:lpstr>
      <vt:lpstr>Noviazgo</vt:lpstr>
      <vt:lpstr>¿Cómo identificar la violencia en el noviazgo?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Qué hacer si eres victima  </vt:lpstr>
      <vt:lpstr>Consejo Bíblico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Guerra en la familia</dc:title>
  <dc:creator>Ney Devis  Arias</dc:creator>
  <cp:lastModifiedBy>Ney Devis  Arias</cp:lastModifiedBy>
  <cp:revision>6</cp:revision>
  <dcterms:created xsi:type="dcterms:W3CDTF">2019-02-12T17:30:27Z</dcterms:created>
  <dcterms:modified xsi:type="dcterms:W3CDTF">2019-02-13T21:53:55Z</dcterms:modified>
</cp:coreProperties>
</file>