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262" r:id="rId5"/>
    <p:sldId id="293" r:id="rId6"/>
    <p:sldId id="270" r:id="rId7"/>
    <p:sldId id="272" r:id="rId8"/>
    <p:sldId id="271" r:id="rId9"/>
    <p:sldId id="296" r:id="rId10"/>
    <p:sldId id="295" r:id="rId11"/>
    <p:sldId id="297" r:id="rId12"/>
    <p:sldId id="294" r:id="rId13"/>
    <p:sldId id="258" r:id="rId14"/>
    <p:sldId id="280" r:id="rId15"/>
    <p:sldId id="279" r:id="rId16"/>
    <p:sldId id="283" r:id="rId17"/>
    <p:sldId id="282" r:id="rId18"/>
    <p:sldId id="286" r:id="rId19"/>
    <p:sldId id="285" r:id="rId20"/>
    <p:sldId id="28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260" r:id="rId30"/>
    <p:sldId id="288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2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15/10/2020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043C0C75-B807-4735-8E1A-8E19A2A79D09}"/>
              </a:ext>
            </a:extLst>
          </p:cNvPr>
          <p:cNvGrpSpPr/>
          <p:nvPr/>
        </p:nvGrpSpPr>
        <p:grpSpPr>
          <a:xfrm>
            <a:off x="1679854" y="478258"/>
            <a:ext cx="6006592" cy="3291847"/>
            <a:chOff x="1679854" y="478258"/>
            <a:chExt cx="6006592" cy="3291847"/>
          </a:xfrm>
        </p:grpSpPr>
        <p:pic>
          <p:nvPicPr>
            <p:cNvPr id="7" name="Imagem 6" descr="Uma imagem contendo água, nuvens, voando, grande&#10;&#10;Descrição gerada automaticamente">
              <a:extLst>
                <a:ext uri="{FF2B5EF4-FFF2-40B4-BE49-F238E27FC236}">
                  <a16:creationId xmlns:a16="http://schemas.microsoft.com/office/drawing/2014/main" id="{C244C75B-CFDF-4B0F-A056-85A4874C1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274" y="478258"/>
              <a:ext cx="5852172" cy="32918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8D656889-CD28-487B-9DD6-72A82DCAB468}"/>
                </a:ext>
              </a:extLst>
            </p:cNvPr>
            <p:cNvSpPr txBox="1"/>
            <p:nvPr/>
          </p:nvSpPr>
          <p:spPr>
            <a:xfrm>
              <a:off x="1679854" y="1489753"/>
              <a:ext cx="10684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0" b="1" dirty="0"/>
                <a:t>a.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C4880D31-6E84-41EC-A181-8FF391678083}"/>
                </a:ext>
              </a:extLst>
            </p:cNvPr>
            <p:cNvCxnSpPr/>
            <p:nvPr/>
          </p:nvCxnSpPr>
          <p:spPr>
            <a:xfrm>
              <a:off x="2589088" y="1099335"/>
              <a:ext cx="0" cy="200346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435F450-2464-4E30-9692-459AB30F167B}"/>
                </a:ext>
              </a:extLst>
            </p:cNvPr>
            <p:cNvSpPr txBox="1"/>
            <p:nvPr/>
          </p:nvSpPr>
          <p:spPr>
            <a:xfrm>
              <a:off x="2654159" y="1216240"/>
              <a:ext cx="421240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/>
                <a:t>Quien no comprende el perdón que Dios concede, nunca aprenderá a</a:t>
              </a:r>
            </a:p>
            <a:p>
              <a:pPr algn="ctr"/>
              <a:r>
                <a:rPr lang="es-ES" sz="2800" b="1" dirty="0"/>
                <a:t>perdonar.</a:t>
              </a:r>
              <a:endParaRPr lang="pt-BR" sz="2800" b="1" dirty="0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0285E20-5E26-4B3A-A05C-9464F4B7FBD2}"/>
              </a:ext>
            </a:extLst>
          </p:cNvPr>
          <p:cNvGrpSpPr/>
          <p:nvPr/>
        </p:nvGrpSpPr>
        <p:grpSpPr>
          <a:xfrm>
            <a:off x="5243274" y="2777957"/>
            <a:ext cx="6006592" cy="3291847"/>
            <a:chOff x="5243274" y="2777957"/>
            <a:chExt cx="6006592" cy="3291847"/>
          </a:xfrm>
        </p:grpSpPr>
        <p:pic>
          <p:nvPicPr>
            <p:cNvPr id="13" name="Imagem 12" descr="Uma imagem contendo água, nuvens, voando, grande&#10;&#10;Descrição gerada automaticamente">
              <a:extLst>
                <a:ext uri="{FF2B5EF4-FFF2-40B4-BE49-F238E27FC236}">
                  <a16:creationId xmlns:a16="http://schemas.microsoft.com/office/drawing/2014/main" id="{21E2274E-221A-44F2-A858-C3F12DBE3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7694" y="2777957"/>
              <a:ext cx="5852172" cy="32918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4F8135D3-E51F-4AAE-AB13-895A07CE9FF1}"/>
                </a:ext>
              </a:extLst>
            </p:cNvPr>
            <p:cNvSpPr txBox="1"/>
            <p:nvPr/>
          </p:nvSpPr>
          <p:spPr>
            <a:xfrm>
              <a:off x="5243274" y="3789452"/>
              <a:ext cx="10684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0" b="1" dirty="0"/>
                <a:t>b.</a:t>
              </a:r>
            </a:p>
          </p:txBody>
        </p: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1823C6DC-D9E4-47A7-8D72-4F35F68F215A}"/>
                </a:ext>
              </a:extLst>
            </p:cNvPr>
            <p:cNvCxnSpPr/>
            <p:nvPr/>
          </p:nvCxnSpPr>
          <p:spPr>
            <a:xfrm>
              <a:off x="6152508" y="3399034"/>
              <a:ext cx="0" cy="200346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5F6E1196-E2B6-4AA0-B9DD-5C255E57AF39}"/>
                </a:ext>
              </a:extLst>
            </p:cNvPr>
            <p:cNvSpPr txBox="1"/>
            <p:nvPr/>
          </p:nvSpPr>
          <p:spPr>
            <a:xfrm>
              <a:off x="6217579" y="2953815"/>
              <a:ext cx="421240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/>
                <a:t>La clave para el verdadero perdón es dejar de concentrarse en lo que otros nos hicieron</a:t>
              </a:r>
            </a:p>
            <a:p>
              <a:pPr algn="ctr"/>
              <a:r>
                <a:rPr lang="es-ES" sz="2800" b="1" dirty="0"/>
                <a:t>y comenzar entonces a mirar aquello que Dios hizo y hace por nosotros.</a:t>
              </a:r>
              <a:endParaRPr lang="pt-BR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2407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043C0C75-B807-4735-8E1A-8E19A2A79D09}"/>
              </a:ext>
            </a:extLst>
          </p:cNvPr>
          <p:cNvGrpSpPr/>
          <p:nvPr/>
        </p:nvGrpSpPr>
        <p:grpSpPr>
          <a:xfrm>
            <a:off x="1679854" y="478258"/>
            <a:ext cx="6006592" cy="3291847"/>
            <a:chOff x="1679854" y="478258"/>
            <a:chExt cx="6006592" cy="3291847"/>
          </a:xfrm>
        </p:grpSpPr>
        <p:pic>
          <p:nvPicPr>
            <p:cNvPr id="7" name="Imagem 6" descr="Uma imagem contendo água, nuvens, voando, grande&#10;&#10;Descrição gerada automaticamente">
              <a:extLst>
                <a:ext uri="{FF2B5EF4-FFF2-40B4-BE49-F238E27FC236}">
                  <a16:creationId xmlns:a16="http://schemas.microsoft.com/office/drawing/2014/main" id="{C244C75B-CFDF-4B0F-A056-85A4874C1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274" y="478258"/>
              <a:ext cx="5852172" cy="32918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8D656889-CD28-487B-9DD6-72A82DCAB468}"/>
                </a:ext>
              </a:extLst>
            </p:cNvPr>
            <p:cNvSpPr txBox="1"/>
            <p:nvPr/>
          </p:nvSpPr>
          <p:spPr>
            <a:xfrm>
              <a:off x="1679854" y="1489753"/>
              <a:ext cx="10684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0" b="1" dirty="0"/>
                <a:t>c.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C4880D31-6E84-41EC-A181-8FF391678083}"/>
                </a:ext>
              </a:extLst>
            </p:cNvPr>
            <p:cNvCxnSpPr/>
            <p:nvPr/>
          </p:nvCxnSpPr>
          <p:spPr>
            <a:xfrm>
              <a:off x="2589088" y="1099335"/>
              <a:ext cx="0" cy="200346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435F450-2464-4E30-9692-459AB30F167B}"/>
                </a:ext>
              </a:extLst>
            </p:cNvPr>
            <p:cNvSpPr txBox="1"/>
            <p:nvPr/>
          </p:nvSpPr>
          <p:spPr>
            <a:xfrm>
              <a:off x="2654159" y="990212"/>
              <a:ext cx="421240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/>
                <a:t>Cuando no perdonamos, por más perjuicios que se pueda tener, el mayor perjuicio es vivir mal con uno mismo y con los sentimientos propios.</a:t>
              </a:r>
              <a:endParaRPr lang="pt-BR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93566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água, nuvens, voando, grande&#10;&#10;Descrição gerada automaticamente">
            <a:extLst>
              <a:ext uri="{FF2B5EF4-FFF2-40B4-BE49-F238E27FC236}">
                <a16:creationId xmlns:a16="http://schemas.microsoft.com/office/drawing/2014/main" id="{21E2274E-221A-44F2-A858-C3F12DBE3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70" y="1355077"/>
            <a:ext cx="8760402" cy="4901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F8135D3-E51F-4AAE-AB13-895A07CE9FF1}"/>
              </a:ext>
            </a:extLst>
          </p:cNvPr>
          <p:cNvSpPr txBox="1"/>
          <p:nvPr/>
        </p:nvSpPr>
        <p:spPr>
          <a:xfrm>
            <a:off x="2232946" y="3008106"/>
            <a:ext cx="1068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/>
              <a:t>d.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823C6DC-D9E4-47A7-8D72-4F35F68F215A}"/>
              </a:ext>
            </a:extLst>
          </p:cNvPr>
          <p:cNvCxnSpPr/>
          <p:nvPr/>
        </p:nvCxnSpPr>
        <p:spPr>
          <a:xfrm>
            <a:off x="3018890" y="2604453"/>
            <a:ext cx="0" cy="200346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F6E1196-E2B6-4AA0-B9DD-5C255E57AF39}"/>
              </a:ext>
            </a:extLst>
          </p:cNvPr>
          <p:cNvSpPr txBox="1"/>
          <p:nvPr/>
        </p:nvSpPr>
        <p:spPr>
          <a:xfrm>
            <a:off x="3018890" y="2036194"/>
            <a:ext cx="70258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El perdón exige un precio. El perdón lleva tiempo y trabajo. Perdonar involucra reconocer y lidiar con la forma en que usted fue herido, optar por no vengarse –o hacer sufrir a la otra persona– así como abandonar su propia ira. Abandonar no significa que usted olvidó, sino que eso lo libera </a:t>
            </a:r>
          </a:p>
          <a:p>
            <a:pPr algn="ctr"/>
            <a:r>
              <a:rPr lang="es-ES" sz="2800" b="1" dirty="0"/>
              <a:t>para ser curado.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247593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C0B9F94-C6F8-4F4B-A47C-1B64C04FDC53}"/>
              </a:ext>
            </a:extLst>
          </p:cNvPr>
          <p:cNvSpPr txBox="1"/>
          <p:nvPr/>
        </p:nvSpPr>
        <p:spPr>
          <a:xfrm>
            <a:off x="887000" y="971860"/>
            <a:ext cx="62021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effectLst/>
              </a:rPr>
              <a:t>“El perdón es un recurso psicológico y social que regula las relaciones humanas” (John </a:t>
            </a:r>
            <a:r>
              <a:rPr lang="es-ES" sz="3200" b="1" i="1" dirty="0" err="1">
                <a:effectLst/>
              </a:rPr>
              <a:t>Berecz</a:t>
            </a:r>
            <a:r>
              <a:rPr lang="es-ES" sz="3200" b="1" i="1" dirty="0">
                <a:effectLst/>
              </a:rPr>
              <a:t>).</a:t>
            </a:r>
          </a:p>
          <a:p>
            <a:pPr algn="ctr"/>
            <a:endParaRPr lang="pt-BR" sz="2800" b="1" i="0" dirty="0">
              <a:effectLst/>
            </a:endParaRPr>
          </a:p>
          <a:p>
            <a:pPr algn="ctr"/>
            <a:r>
              <a:rPr lang="es-ES" sz="2800" b="1" i="0" dirty="0">
                <a:effectLst/>
              </a:rPr>
              <a:t>No perdonar es mantener el papel de víctima, lo que no permite el crecimiento. Es vivir todo el tiempo con ira, heridas, rencor, porque mantiene una situación del pasado que ejerce</a:t>
            </a:r>
          </a:p>
          <a:p>
            <a:pPr algn="ctr"/>
            <a:r>
              <a:rPr lang="es-ES" sz="2800" b="1" i="0" dirty="0">
                <a:effectLst/>
              </a:rPr>
              <a:t>influencia sobre el presente y compromete el futuro.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48803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698C536B-439D-4FF8-BEB0-8BE9EFE797C9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23B9725-19F9-45CC-BCE2-AD11E3513F2B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C6DE5DBE-0476-42F0-BE69-65BD3BBE05E3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era la Tierra cuando salió de las manos del Creador?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(Génesis 1:31)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00460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Y </a:t>
            </a:r>
            <a:r>
              <a:rPr lang="es-ES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vió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Dios todo lo que había hecho, y he aquí que era bueno en gran manera. Y </a:t>
            </a:r>
            <a:r>
              <a:rPr lang="es-ES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fué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la tarde y la mañana el día sexto.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8123F5-3EF9-4C04-84D9-9597D07F29F5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era la Tierra cuando salió de las manos del Creador?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(Génesis 1:31)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F8DC987-5EC6-4681-9658-D0849C7F29D0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880B198-A5E8-4846-934D-776F7449819A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quedó después del pecado?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(Génesis 3:16-19)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29CFECA3-B4CB-452D-9079-603A1BA2615F}"/>
              </a:ext>
            </a:extLst>
          </p:cNvPr>
          <p:cNvCxnSpPr/>
          <p:nvPr/>
        </p:nvCxnSpPr>
        <p:spPr>
          <a:xfrm>
            <a:off x="2188394" y="364561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F3658282-6CB8-4F1E-B978-424430FA1863}"/>
              </a:ext>
            </a:extLst>
          </p:cNvPr>
          <p:cNvCxnSpPr/>
          <p:nvPr/>
        </p:nvCxnSpPr>
        <p:spPr>
          <a:xfrm>
            <a:off x="2188380" y="40771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9CDD530D-0580-495B-B0DB-E9AEF9ACD433}"/>
              </a:ext>
            </a:extLst>
          </p:cNvPr>
          <p:cNvCxnSpPr/>
          <p:nvPr/>
        </p:nvCxnSpPr>
        <p:spPr>
          <a:xfrm>
            <a:off x="2188380" y="44983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97ED674-F91E-4FE8-9595-0D27976C51F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64561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187446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16-A 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la mujer dijo: Multiplicaré en gran manera tus dolores y tus 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preñeces(…) 17: A Y al hombre dijo: Por cuanto obedeciste a la voz de tu mujer (…) 19- Con el sudor de </a:t>
            </a:r>
            <a:r>
              <a:rPr lang="es-ES" sz="2800" b="1" smtClean="0">
                <a:solidFill>
                  <a:schemeClr val="bg2">
                    <a:lumMod val="50000"/>
                  </a:schemeClr>
                </a:solidFill>
              </a:rPr>
              <a:t>tu rostro </a:t>
            </a:r>
            <a:r>
              <a:rPr lang="es-ES" sz="2800" b="1" dirty="0" smtClean="0">
                <a:solidFill>
                  <a:schemeClr val="bg2">
                    <a:lumMod val="50000"/>
                  </a:schemeClr>
                </a:solidFill>
              </a:rPr>
              <a:t>comerás el pan(…)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256E6855-BDFB-494D-A1AB-CD5A71D4C926}"/>
              </a:ext>
            </a:extLst>
          </p:cNvPr>
          <p:cNvCxnSpPr/>
          <p:nvPr/>
        </p:nvCxnSpPr>
        <p:spPr>
          <a:xfrm>
            <a:off x="2188380" y="40771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33F2D3B8-FEDD-423E-BEF7-BC388203BF08}"/>
              </a:ext>
            </a:extLst>
          </p:cNvPr>
          <p:cNvCxnSpPr/>
          <p:nvPr/>
        </p:nvCxnSpPr>
        <p:spPr>
          <a:xfrm>
            <a:off x="2188380" y="44983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162059B2-E2F9-4212-8B0D-2D1E26F4BB35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AE583EB-7C2D-4648-A2EE-4AF83BD667DA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quedó después del pecado?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(Génesis 3:16-19)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81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D1E940C-DC02-4440-8F8B-08A8FF6B660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A13E960B-3359-4CCC-941C-4020E81D0490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2F5D8FEE-D88F-47A6-8123-69A712D0F28F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9553B44-CD82-4A1B-9EFE-5DB417AE045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otra consecuencia trajo el pecado?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(Romanos 6:23)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otra consecuencia trajo el pecado?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(Romanos 6:23)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00460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Porque la paga del pecado es muerte: mas la dádiva de Dios es vida eterna en Cristo Jesús Señor nuestro.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DC761C7-D97B-4131-B52B-BFDD8F50AB95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855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674704" y="1783518"/>
            <a:ext cx="68425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0" dirty="0">
                <a:effectLst/>
              </a:rPr>
              <a:t>El primer pecado consistió en la desobediencia a Dios, que ocurrió cuando</a:t>
            </a:r>
          </a:p>
          <a:p>
            <a:pPr algn="ctr"/>
            <a:r>
              <a:rPr lang="es-ES" sz="2800" b="1" i="0" dirty="0">
                <a:effectLst/>
              </a:rPr>
              <a:t>Adán y Eva estaban lejos el uno del otro (Génesis 3:1). El distanciamiento</a:t>
            </a:r>
          </a:p>
          <a:p>
            <a:pPr algn="ctr"/>
            <a:r>
              <a:rPr lang="es-ES" sz="2800" b="1" i="0" dirty="0">
                <a:effectLst/>
              </a:rPr>
              <a:t>de la pareja también provocó acusaciones (Génesis 3:12). Cuanto más cerca</a:t>
            </a:r>
          </a:p>
          <a:p>
            <a:pPr algn="ctr"/>
            <a:r>
              <a:rPr lang="es-ES" sz="2800" b="1" i="0" dirty="0">
                <a:effectLst/>
              </a:rPr>
              <a:t>estén uno del otro, mejor sabrá enfrentar las dificultades la pareja.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17967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8DB8EFE-A6FC-46FE-BAF6-D0A7DB2C14C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era necesario para restaurar el desequilibrio generado por el pecado?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(Mateo 26:28)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A47E587-199E-4090-A5E6-7F2AC8E2174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807AD13-97D5-45EC-86FB-3C54EFFB8724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5988E99-8E78-41A4-BEC9-2F27B596313C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9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00460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Porque esto es mi sangre del nuevo pacto, la cual es derramada por muchos para remisión de los pecados.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636DB2F-153A-4C52-B74E-77D2C2243D48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8453E0E-C8B4-4EEC-9A07-D0FFF70287E2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era necesario para restaurar el desequilibrio generado por el pecado?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(Mateo 26:28)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7060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1CD144FE-07C2-48C7-A320-081E8DF49012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31242C9-7E46-4473-8D7C-5A5B27FD9644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CD122D-AF78-4A01-8811-93DA9D04A420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90F42A-1E28-4AED-AA64-BEA096B06C81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por los demás? (Lucas 6:37)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por los demás? (Lucas 6:37)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00460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Sed pues misericordiosos, como también vuestro Padre es misericordioso.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91AFAC1-E9A1-49A0-83E4-65EDC720B912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936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397302" y="2800659"/>
            <a:ext cx="6842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Al perdonar a los demás experimentamos la libertad del perdón divino en nuestra vida.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75036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CD6D5C8-080C-412E-ADB9-E99F67418209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C1EA15E2-46E1-4C66-A2BA-5AA6033B4798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08F3B3A-C18B-4720-BB5D-CC33600512D5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02557CA-1CAC-4D35-BA65-6E643E448EA0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Una vez perdonados, ¿cómo debe ser nuestra vida?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(2 Corintios 5:17)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22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Una vez perdonados, ¿cómo debe ser nuestra vida? </a:t>
            </a:r>
          </a:p>
          <a:p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(2 Corintios 5:17)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00460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De modo que si alguno está en Cristo, nueva criatura es: las cosas viejas pasaron; he aquí todas son hechas nuevas.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680A1F4-00CA-402C-8728-529B99F22C60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829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520592" y="2397948"/>
            <a:ext cx="68425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La culpa es extremadamente destructiva. Necesitamos perdonarnos a nosotros mismos en nuestra vida. ¡En Cristo tenemos la oportunidad de un</a:t>
            </a:r>
          </a:p>
          <a:p>
            <a:pPr algn="ctr"/>
            <a:r>
              <a:rPr lang="es-ES" sz="3200" b="1" i="0" dirty="0">
                <a:effectLst/>
              </a:rPr>
              <a:t>nuevo comienzo!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06932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03461" y="2378117"/>
            <a:ext cx="8013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Quiero vivir la libertad del perdón de Cristo en mi vida.</a:t>
            </a:r>
          </a:p>
          <a:p>
            <a:pPr algn="ctr"/>
            <a:r>
              <a:rPr lang="es-ES" sz="32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Deseo ofrecerle este perdón a mi familia y a alguien que me hirió. Quiero recibir perdón de Jesús en mi vida.</a:t>
            </a:r>
            <a:endParaRPr lang="pt-BR" sz="3200" b="1" dirty="0">
              <a:solidFill>
                <a:schemeClr val="bg1"/>
              </a:solidFill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B1650CA2-C4DC-46FC-B478-F52B823C7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6416" r="3260"/>
          <a:stretch/>
        </p:blipFill>
        <p:spPr>
          <a:xfrm>
            <a:off x="4400029" y="1698531"/>
            <a:ext cx="6387836" cy="19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335640" y="1093852"/>
            <a:ext cx="88665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“Nosotros mismos lo debemos todo a la abundante gracia de Dios. La gracia en el pacto ordenó nuestra adopción. La gracia en el Salvador efectuó nuestra redención, nuestra regeneración y nuestra exaltación a ser coherederos con Cristo. Sea revelada esta gracia a otros”</a:t>
            </a:r>
          </a:p>
          <a:p>
            <a:pPr algn="ctr"/>
            <a:r>
              <a:rPr lang="es-ES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(Palabras de vida del gran Maestro, p. 195).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552699" y="2175661"/>
            <a:ext cx="6943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Muchos de nosotros vivimos con heridas profundas que</a:t>
            </a:r>
          </a:p>
          <a:p>
            <a:pPr algn="ctr"/>
            <a:r>
              <a:rPr lang="es-ES" sz="3600" b="1" dirty="0"/>
              <a:t>nos aprisionan y parecen no tener solución. Necesitamos</a:t>
            </a:r>
          </a:p>
          <a:p>
            <a:pPr algn="ctr"/>
            <a:r>
              <a:rPr lang="es-ES" sz="3600" b="1" dirty="0"/>
              <a:t>libertad pero, ¿dónde podemos encontrarla?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19876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8842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856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FD76357-81B9-44A0-9E33-28667577F8DD}"/>
              </a:ext>
            </a:extLst>
          </p:cNvPr>
          <p:cNvSpPr txBox="1"/>
          <p:nvPr/>
        </p:nvSpPr>
        <p:spPr>
          <a:xfrm>
            <a:off x="2080515" y="2062534"/>
            <a:ext cx="90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podemos enfrentar las heridas que nos causan?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(1 Pedro 4:8)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211368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Y sobre todo, tened entre vosotros ferviente caridad; porque la caridad cubrirá multitud de pecados.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0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¿Cómo podemos enfrentar las heridas que nos causan?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(1 Pedro 4:8)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8842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856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A781F6F8-7A09-4BD4-B993-FDA834DE580D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5BDCA6C5-64B0-4F5C-9F5F-797A8DD57E63}"/>
              </a:ext>
            </a:extLst>
          </p:cNvPr>
          <p:cNvCxnSpPr/>
          <p:nvPr/>
        </p:nvCxnSpPr>
        <p:spPr>
          <a:xfrm>
            <a:off x="2188396" y="42432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6408836-E27C-4C04-A35F-B128A0802C2D}"/>
              </a:ext>
            </a:extLst>
          </p:cNvPr>
          <p:cNvCxnSpPr/>
          <p:nvPr/>
        </p:nvCxnSpPr>
        <p:spPr>
          <a:xfrm>
            <a:off x="2188394" y="38202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16A88AF-F539-4DE4-8D35-58AC3FB4C138}"/>
              </a:ext>
            </a:extLst>
          </p:cNvPr>
          <p:cNvCxnSpPr/>
          <p:nvPr/>
        </p:nvCxnSpPr>
        <p:spPr>
          <a:xfrm>
            <a:off x="2188392" y="464049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923F59E3-A232-4218-BA34-0D409008B456}"/>
              </a:ext>
            </a:extLst>
          </p:cNvPr>
          <p:cNvCxnSpPr/>
          <p:nvPr/>
        </p:nvCxnSpPr>
        <p:spPr>
          <a:xfrm>
            <a:off x="2260316" y="505959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6B9EA3-1005-4FD8-8737-E154F9C073ED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D9CAD21-EAC7-49C9-9552-83FD498E5DFB}"/>
              </a:ext>
            </a:extLst>
          </p:cNvPr>
          <p:cNvSpPr txBox="1"/>
          <p:nvPr/>
        </p:nvSpPr>
        <p:spPr>
          <a:xfrm>
            <a:off x="2080515" y="2062534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Jesús contó una parábola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(Mateo 18:21-34) </a:t>
            </a: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que ilustra qué es el perdón. ¿Qué lecciones prácticas podemos extraer?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Jesús contó una parábola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(Mateo 18:21-34) </a:t>
            </a: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que ilustra qué es el perdón. ¿Qué lecciones prácticas podemos extraer?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2432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8202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7BE0F19-818D-4475-81A6-10AA9B09D3A1}"/>
              </a:ext>
            </a:extLst>
          </p:cNvPr>
          <p:cNvCxnSpPr/>
          <p:nvPr/>
        </p:nvCxnSpPr>
        <p:spPr>
          <a:xfrm>
            <a:off x="2188392" y="464049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4FA8B28A-9BED-4274-A939-D67E493D9922}"/>
              </a:ext>
            </a:extLst>
          </p:cNvPr>
          <p:cNvCxnSpPr/>
          <p:nvPr/>
        </p:nvCxnSpPr>
        <p:spPr>
          <a:xfrm>
            <a:off x="2260316" y="505959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88391" y="3370584"/>
            <a:ext cx="91953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Entonces Pedro, llegándose á él, dijo: Señor, ¿cuántas veces perdonaré á mi hermano que pecare contra mí? ¿hasta siete? Jesús le dice: No te digo hasta siete, mas aun hasta setenta veces siete…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9F5FFFB-DA5A-4285-AE68-91B7B322A61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94139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>
            <a:extLst>
              <a:ext uri="{FF2B5EF4-FFF2-40B4-BE49-F238E27FC236}">
                <a16:creationId xmlns:a16="http://schemas.microsoft.com/office/drawing/2014/main" id="{043C0C75-B807-4735-8E1A-8E19A2A79D09}"/>
              </a:ext>
            </a:extLst>
          </p:cNvPr>
          <p:cNvGrpSpPr/>
          <p:nvPr/>
        </p:nvGrpSpPr>
        <p:grpSpPr>
          <a:xfrm>
            <a:off x="1679854" y="478258"/>
            <a:ext cx="6006592" cy="3291847"/>
            <a:chOff x="1679854" y="478258"/>
            <a:chExt cx="6006592" cy="3291847"/>
          </a:xfrm>
        </p:grpSpPr>
        <p:pic>
          <p:nvPicPr>
            <p:cNvPr id="7" name="Imagem 6" descr="Uma imagem contendo água, nuvens, voando, grande&#10;&#10;Descrição gerada automaticamente">
              <a:extLst>
                <a:ext uri="{FF2B5EF4-FFF2-40B4-BE49-F238E27FC236}">
                  <a16:creationId xmlns:a16="http://schemas.microsoft.com/office/drawing/2014/main" id="{C244C75B-CFDF-4B0F-A056-85A4874C1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274" y="478258"/>
              <a:ext cx="5852172" cy="32918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8D656889-CD28-487B-9DD6-72A82DCAB468}"/>
                </a:ext>
              </a:extLst>
            </p:cNvPr>
            <p:cNvSpPr txBox="1"/>
            <p:nvPr/>
          </p:nvSpPr>
          <p:spPr>
            <a:xfrm>
              <a:off x="1679854" y="1489753"/>
              <a:ext cx="10684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0" b="1" dirty="0"/>
                <a:t>a.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C4880D31-6E84-41EC-A181-8FF391678083}"/>
                </a:ext>
              </a:extLst>
            </p:cNvPr>
            <p:cNvCxnSpPr/>
            <p:nvPr/>
          </p:nvCxnSpPr>
          <p:spPr>
            <a:xfrm>
              <a:off x="2589088" y="1099335"/>
              <a:ext cx="0" cy="200346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435F450-2464-4E30-9692-459AB30F167B}"/>
                </a:ext>
              </a:extLst>
            </p:cNvPr>
            <p:cNvSpPr txBox="1"/>
            <p:nvPr/>
          </p:nvSpPr>
          <p:spPr>
            <a:xfrm>
              <a:off x="2654159" y="1216240"/>
              <a:ext cx="421240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b="1" dirty="0"/>
                <a:t>Quien no comprende el perdón que Dios concede, nunca aprenderá a</a:t>
              </a:r>
            </a:p>
            <a:p>
              <a:pPr algn="ctr"/>
              <a:r>
                <a:rPr lang="es-ES" sz="2800" b="1" dirty="0"/>
                <a:t>perdonar.</a:t>
              </a:r>
              <a:endParaRPr lang="pt-BR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69941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979</Words>
  <Application>Microsoft Office PowerPoint</Application>
  <PresentationFormat>Widescreen</PresentationFormat>
  <Paragraphs>93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STXingkai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DSA - Cristina Barbosa</cp:lastModifiedBy>
  <cp:revision>23</cp:revision>
  <dcterms:created xsi:type="dcterms:W3CDTF">2020-09-28T19:13:50Z</dcterms:created>
  <dcterms:modified xsi:type="dcterms:W3CDTF">2020-10-15T18:48:21Z</dcterms:modified>
</cp:coreProperties>
</file>