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91" r:id="rId4"/>
    <p:sldId id="536" r:id="rId5"/>
    <p:sldId id="360" r:id="rId6"/>
    <p:sldId id="537" r:id="rId7"/>
    <p:sldId id="526" r:id="rId8"/>
    <p:sldId id="293" r:id="rId9"/>
    <p:sldId id="270" r:id="rId10"/>
    <p:sldId id="430" r:id="rId11"/>
    <p:sldId id="538" r:id="rId12"/>
    <p:sldId id="539" r:id="rId13"/>
    <p:sldId id="540" r:id="rId14"/>
    <p:sldId id="541" r:id="rId15"/>
    <p:sldId id="542" r:id="rId16"/>
    <p:sldId id="543" r:id="rId17"/>
    <p:sldId id="544" r:id="rId18"/>
    <p:sldId id="545" r:id="rId19"/>
    <p:sldId id="546" r:id="rId20"/>
    <p:sldId id="547" r:id="rId21"/>
    <p:sldId id="548" r:id="rId22"/>
    <p:sldId id="549" r:id="rId23"/>
    <p:sldId id="517" r:id="rId24"/>
    <p:sldId id="474" r:id="rId25"/>
    <p:sldId id="475" r:id="rId26"/>
    <p:sldId id="391" r:id="rId27"/>
    <p:sldId id="392" r:id="rId28"/>
    <p:sldId id="520" r:id="rId29"/>
    <p:sldId id="521" r:id="rId30"/>
    <p:sldId id="522" r:id="rId31"/>
    <p:sldId id="523" r:id="rId32"/>
    <p:sldId id="524" r:id="rId33"/>
    <p:sldId id="550" r:id="rId34"/>
    <p:sldId id="551" r:id="rId35"/>
    <p:sldId id="552" r:id="rId36"/>
    <p:sldId id="553" r:id="rId37"/>
    <p:sldId id="554" r:id="rId38"/>
    <p:sldId id="525" r:id="rId39"/>
    <p:sldId id="466" r:id="rId40"/>
    <p:sldId id="507" r:id="rId41"/>
    <p:sldId id="446" r:id="rId42"/>
    <p:sldId id="555" r:id="rId4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72"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13/10/2020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75151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13/10/2020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33347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13/10/2020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122902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13/10/2020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1677956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70B9A9-58B3-416B-BE1D-F2BD62139B0B}" type="datetimeFigureOut">
              <a:rPr lang="pt-BR" smtClean="0"/>
              <a:t>13/10/2020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827940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F670B9A9-58B3-416B-BE1D-F2BD62139B0B}" type="datetimeFigureOut">
              <a:rPr lang="pt-BR" smtClean="0"/>
              <a:t>13/10/2020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630031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F670B9A9-58B3-416B-BE1D-F2BD62139B0B}" type="datetimeFigureOut">
              <a:rPr lang="pt-BR" smtClean="0"/>
              <a:t>13/10/2020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68226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F670B9A9-58B3-416B-BE1D-F2BD62139B0B}" type="datetimeFigureOut">
              <a:rPr lang="pt-BR" smtClean="0"/>
              <a:t>13/10/2020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813348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0B9A9-58B3-416B-BE1D-F2BD62139B0B}" type="datetimeFigureOut">
              <a:rPr lang="pt-BR" smtClean="0"/>
              <a:t>13/10/2020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415252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70B9A9-58B3-416B-BE1D-F2BD62139B0B}" type="datetimeFigureOut">
              <a:rPr lang="pt-BR" smtClean="0"/>
              <a:t>13/10/2020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165344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70B9A9-58B3-416B-BE1D-F2BD62139B0B}" type="datetimeFigureOut">
              <a:rPr lang="pt-BR" smtClean="0"/>
              <a:t>13/10/2020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97425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0B9A9-58B3-416B-BE1D-F2BD62139B0B}" type="datetimeFigureOut">
              <a:rPr lang="pt-BR" smtClean="0"/>
              <a:t>13/10/2020</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59E00-01F1-4FF7-9E7B-86A9D3DE243C}" type="slidenum">
              <a:rPr lang="pt-BR" smtClean="0"/>
              <a:t>‹nº›</a:t>
            </a:fld>
            <a:endParaRPr lang="pt-BR"/>
          </a:p>
        </p:txBody>
      </p:sp>
    </p:spTree>
    <p:extLst>
      <p:ext uri="{BB962C8B-B14F-4D97-AF65-F5344CB8AC3E}">
        <p14:creationId xmlns:p14="http://schemas.microsoft.com/office/powerpoint/2010/main" val="1272358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5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464942" y="2109555"/>
            <a:ext cx="7262116" cy="3046988"/>
          </a:xfrm>
          <a:prstGeom prst="rect">
            <a:avLst/>
          </a:prstGeom>
          <a:noFill/>
        </p:spPr>
        <p:txBody>
          <a:bodyPr wrap="square" rtlCol="0">
            <a:spAutoFit/>
          </a:bodyPr>
          <a:lstStyle/>
          <a:p>
            <a:pPr algn="ctr"/>
            <a:r>
              <a:rPr lang="es-ES" sz="3200" b="1" i="0" u="none" strike="noStrike" baseline="0" dirty="0"/>
              <a:t>Haga de su relación un compromiso, no una experiencia para ver si va</a:t>
            </a:r>
          </a:p>
          <a:p>
            <a:pPr algn="ctr"/>
            <a:r>
              <a:rPr lang="es-ES" sz="3200" b="1" i="0" u="none" strike="noStrike" baseline="0" dirty="0"/>
              <a:t>a funcionar. Para que un matrimonio funcione, se debe recordar que</a:t>
            </a:r>
          </a:p>
          <a:p>
            <a:pPr algn="ctr"/>
            <a:r>
              <a:rPr lang="es-ES" sz="3200" b="1" i="0" u="none" strike="noStrike" baseline="0" dirty="0"/>
              <a:t>hombre y mujer dependen el</a:t>
            </a:r>
          </a:p>
          <a:p>
            <a:pPr algn="ctr"/>
            <a:r>
              <a:rPr lang="es-ES" sz="3200" b="1" i="0" u="none" strike="noStrike" baseline="0" dirty="0"/>
              <a:t>uno del otro.</a:t>
            </a:r>
            <a:endParaRPr lang="pt-BR" sz="3200" b="1" i="0" u="none" strike="noStrike" baseline="0" dirty="0"/>
          </a:p>
        </p:txBody>
      </p:sp>
    </p:spTree>
    <p:extLst>
      <p:ext uri="{BB962C8B-B14F-4D97-AF65-F5344CB8AC3E}">
        <p14:creationId xmlns:p14="http://schemas.microsoft.com/office/powerpoint/2010/main" val="151870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27" name="CaixaDeTexto 26">
            <a:extLst>
              <a:ext uri="{FF2B5EF4-FFF2-40B4-BE49-F238E27FC236}">
                <a16:creationId xmlns:a16="http://schemas.microsoft.com/office/drawing/2014/main" id="{8AEF4664-C27F-4D01-ABB4-52AD70C903A2}"/>
              </a:ext>
            </a:extLst>
          </p:cNvPr>
          <p:cNvSpPr txBox="1"/>
          <p:nvPr/>
        </p:nvSpPr>
        <p:spPr>
          <a:xfrm>
            <a:off x="1985372" y="2033908"/>
            <a:ext cx="6482991" cy="523220"/>
          </a:xfrm>
          <a:prstGeom prst="rect">
            <a:avLst/>
          </a:prstGeom>
          <a:noFill/>
        </p:spPr>
        <p:txBody>
          <a:bodyPr wrap="square" rtlCol="0">
            <a:spAutoFit/>
          </a:bodyPr>
          <a:lstStyle/>
          <a:p>
            <a:r>
              <a:rPr lang="pt-BR" sz="2800" dirty="0" err="1">
                <a:latin typeface="Arial" panose="020B0604020202020204" pitchFamily="34" charset="0"/>
                <a:cs typeface="Arial" panose="020B0604020202020204" pitchFamily="34" charset="0"/>
              </a:rPr>
              <a:t>Hebreos</a:t>
            </a:r>
            <a:r>
              <a:rPr lang="pt-BR" sz="2800" dirty="0">
                <a:latin typeface="Arial" panose="020B0604020202020204" pitchFamily="34" charset="0"/>
                <a:cs typeface="Arial" panose="020B0604020202020204" pitchFamily="34" charset="0"/>
              </a:rPr>
              <a:t> 13:4</a:t>
            </a:r>
          </a:p>
        </p:txBody>
      </p:sp>
      <p:cxnSp>
        <p:nvCxnSpPr>
          <p:cNvPr id="16" name="Conector reto 15">
            <a:extLst>
              <a:ext uri="{FF2B5EF4-FFF2-40B4-BE49-F238E27FC236}">
                <a16:creationId xmlns:a16="http://schemas.microsoft.com/office/drawing/2014/main" id="{7CD53333-7B92-4114-AD6A-8EBEEA9DE11B}"/>
              </a:ext>
            </a:extLst>
          </p:cNvPr>
          <p:cNvCxnSpPr/>
          <p:nvPr/>
        </p:nvCxnSpPr>
        <p:spPr>
          <a:xfrm>
            <a:off x="2102671" y="348722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569E98C1-972E-4C91-8F05-E943925003CD}"/>
              </a:ext>
            </a:extLst>
          </p:cNvPr>
          <p:cNvCxnSpPr/>
          <p:nvPr/>
        </p:nvCxnSpPr>
        <p:spPr>
          <a:xfrm>
            <a:off x="2102667" y="388448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E56957D4-0FD8-4619-9E1A-7D29AAB28492}"/>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341205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C7B14865-8588-45E5-942A-EC0FE1C288B9}"/>
              </a:ext>
            </a:extLst>
          </p:cNvPr>
          <p:cNvCxnSpPr/>
          <p:nvPr/>
        </p:nvCxnSpPr>
        <p:spPr>
          <a:xfrm>
            <a:off x="2102671" y="348722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1CA7AAD8-C23F-457C-A34E-9E866BDA5DEF}"/>
              </a:ext>
            </a:extLst>
          </p:cNvPr>
          <p:cNvCxnSpPr/>
          <p:nvPr/>
        </p:nvCxnSpPr>
        <p:spPr>
          <a:xfrm>
            <a:off x="2102667" y="388448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FBE42414-A9C3-4283-B40A-C73E227520B0}"/>
              </a:ext>
            </a:extLst>
          </p:cNvPr>
          <p:cNvSpPr txBox="1"/>
          <p:nvPr/>
        </p:nvSpPr>
        <p:spPr>
          <a:xfrm>
            <a:off x="2150289" y="2991117"/>
            <a:ext cx="8980364" cy="954107"/>
          </a:xfrm>
          <a:prstGeom prst="rect">
            <a:avLst/>
          </a:prstGeom>
          <a:noFill/>
        </p:spPr>
        <p:txBody>
          <a:bodyPr wrap="square" rtlCol="0">
            <a:spAutoFit/>
          </a:bodyPr>
          <a:lstStyle/>
          <a:p>
            <a:r>
              <a:rPr lang="es-ES" sz="2800" b="1" dirty="0">
                <a:solidFill>
                  <a:schemeClr val="bg2">
                    <a:lumMod val="50000"/>
                  </a:schemeClr>
                </a:solidFill>
              </a:rPr>
              <a:t>Honroso es en todos el matrimonio, y el lecho sin mancilla; </a:t>
            </a:r>
            <a:r>
              <a:rPr lang="es-ES" sz="2800" b="1" dirty="0" err="1">
                <a:solidFill>
                  <a:schemeClr val="bg2">
                    <a:lumMod val="50000"/>
                  </a:schemeClr>
                </a:solidFill>
              </a:rPr>
              <a:t>ùmas</a:t>
            </a:r>
            <a:r>
              <a:rPr lang="es-ES" sz="2800" b="1" dirty="0">
                <a:solidFill>
                  <a:schemeClr val="bg2">
                    <a:lumMod val="50000"/>
                  </a:schemeClr>
                </a:solidFill>
              </a:rPr>
              <a:t> á los fornicarios y á los adúlteros juzgará Dios.</a:t>
            </a:r>
            <a:endParaRPr lang="pt-BR" sz="2800" b="1" dirty="0">
              <a:solidFill>
                <a:schemeClr val="bg2">
                  <a:lumMod val="50000"/>
                </a:schemeClr>
              </a:solidFill>
            </a:endParaRPr>
          </a:p>
        </p:txBody>
      </p:sp>
      <p:sp>
        <p:nvSpPr>
          <p:cNvPr id="3" name="CaixaDeTexto 2">
            <a:extLst>
              <a:ext uri="{FF2B5EF4-FFF2-40B4-BE49-F238E27FC236}">
                <a16:creationId xmlns:a16="http://schemas.microsoft.com/office/drawing/2014/main" id="{91FF3A83-50AA-4A6B-AE32-D90A1F666B6A}"/>
              </a:ext>
            </a:extLst>
          </p:cNvPr>
          <p:cNvSpPr txBox="1"/>
          <p:nvPr/>
        </p:nvSpPr>
        <p:spPr>
          <a:xfrm>
            <a:off x="1985372" y="2033908"/>
            <a:ext cx="6482991" cy="523220"/>
          </a:xfrm>
          <a:prstGeom prst="rect">
            <a:avLst/>
          </a:prstGeom>
          <a:noFill/>
        </p:spPr>
        <p:txBody>
          <a:bodyPr wrap="square" rtlCol="0">
            <a:spAutoFit/>
          </a:bodyPr>
          <a:lstStyle/>
          <a:p>
            <a:r>
              <a:rPr lang="pt-BR" sz="2800" dirty="0" err="1">
                <a:latin typeface="Arial" panose="020B0604020202020204" pitchFamily="34" charset="0"/>
                <a:cs typeface="Arial" panose="020B0604020202020204" pitchFamily="34" charset="0"/>
              </a:rPr>
              <a:t>Hebreos</a:t>
            </a:r>
            <a:r>
              <a:rPr lang="pt-BR" sz="2800" dirty="0">
                <a:latin typeface="Arial" panose="020B0604020202020204" pitchFamily="34" charset="0"/>
                <a:cs typeface="Arial" panose="020B0604020202020204" pitchFamily="34" charset="0"/>
              </a:rPr>
              <a:t> 13:4</a:t>
            </a:r>
          </a:p>
        </p:txBody>
      </p:sp>
      <p:sp>
        <p:nvSpPr>
          <p:cNvPr id="7" name="CaixaDeTexto 6">
            <a:extLst>
              <a:ext uri="{FF2B5EF4-FFF2-40B4-BE49-F238E27FC236}">
                <a16:creationId xmlns:a16="http://schemas.microsoft.com/office/drawing/2014/main" id="{9DFD12D4-EE26-4886-B2E3-D357981FBEEA}"/>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226180294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607817" y="1905506"/>
            <a:ext cx="6336158" cy="3539430"/>
          </a:xfrm>
          <a:prstGeom prst="rect">
            <a:avLst/>
          </a:prstGeom>
          <a:noFill/>
        </p:spPr>
        <p:txBody>
          <a:bodyPr wrap="square" rtlCol="0">
            <a:spAutoFit/>
          </a:bodyPr>
          <a:lstStyle/>
          <a:p>
            <a:pPr algn="ctr"/>
            <a:r>
              <a:rPr lang="es-ES" sz="3200" b="1" i="0" u="none" strike="noStrike" baseline="0" dirty="0"/>
              <a:t>Hasta nuestra sexualidad debe ser motivo de honra para Dios. En vez de una atracción pornográfica de nuestros días, la intimidad del matrimonio debe ilustrar la relación íntima que Dios desea tener</a:t>
            </a:r>
          </a:p>
          <a:p>
            <a:pPr algn="ctr"/>
            <a:r>
              <a:rPr lang="es-ES" sz="3200" b="1" i="0" u="none" strike="noStrike" baseline="0" dirty="0"/>
              <a:t>con su pueblo.</a:t>
            </a:r>
            <a:endParaRPr lang="pt-BR" sz="3200" b="1" i="0" u="none" strike="noStrike" baseline="0" dirty="0"/>
          </a:p>
        </p:txBody>
      </p:sp>
    </p:spTree>
    <p:extLst>
      <p:ext uri="{BB962C8B-B14F-4D97-AF65-F5344CB8AC3E}">
        <p14:creationId xmlns:p14="http://schemas.microsoft.com/office/powerpoint/2010/main" val="260465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27" name="CaixaDeTexto 26">
            <a:extLst>
              <a:ext uri="{FF2B5EF4-FFF2-40B4-BE49-F238E27FC236}">
                <a16:creationId xmlns:a16="http://schemas.microsoft.com/office/drawing/2014/main" id="{8AEF4664-C27F-4D01-ABB4-52AD70C903A2}"/>
              </a:ext>
            </a:extLst>
          </p:cNvPr>
          <p:cNvSpPr txBox="1"/>
          <p:nvPr/>
        </p:nvSpPr>
        <p:spPr>
          <a:xfrm>
            <a:off x="1985372" y="2033908"/>
            <a:ext cx="6482991"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1 </a:t>
            </a:r>
            <a:r>
              <a:rPr lang="pt-BR" sz="2800" dirty="0" err="1">
                <a:latin typeface="Arial" panose="020B0604020202020204" pitchFamily="34" charset="0"/>
                <a:cs typeface="Arial" panose="020B0604020202020204" pitchFamily="34" charset="0"/>
              </a:rPr>
              <a:t>Corintios</a:t>
            </a:r>
            <a:r>
              <a:rPr lang="pt-BR" sz="2800" dirty="0">
                <a:latin typeface="Arial" panose="020B0604020202020204" pitchFamily="34" charset="0"/>
                <a:cs typeface="Arial" panose="020B0604020202020204" pitchFamily="34" charset="0"/>
              </a:rPr>
              <a:t> 7:4-5</a:t>
            </a:r>
          </a:p>
        </p:txBody>
      </p:sp>
      <p:cxnSp>
        <p:nvCxnSpPr>
          <p:cNvPr id="11" name="Conector reto 10">
            <a:extLst>
              <a:ext uri="{FF2B5EF4-FFF2-40B4-BE49-F238E27FC236}">
                <a16:creationId xmlns:a16="http://schemas.microsoft.com/office/drawing/2014/main" id="{A919DC10-9947-4511-A23C-4F34F1CF1D5D}"/>
              </a:ext>
            </a:extLst>
          </p:cNvPr>
          <p:cNvCxnSpPr/>
          <p:nvPr/>
        </p:nvCxnSpPr>
        <p:spPr>
          <a:xfrm>
            <a:off x="2102671" y="326814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5307128A-47D7-4C33-8783-6521220F43A2}"/>
              </a:ext>
            </a:extLst>
          </p:cNvPr>
          <p:cNvCxnSpPr/>
          <p:nvPr/>
        </p:nvCxnSpPr>
        <p:spPr>
          <a:xfrm>
            <a:off x="2102667" y="3665413"/>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C881876A-0056-488C-BD0B-471B17003BBE}"/>
              </a:ext>
            </a:extLst>
          </p:cNvPr>
          <p:cNvCxnSpPr/>
          <p:nvPr/>
        </p:nvCxnSpPr>
        <p:spPr>
          <a:xfrm>
            <a:off x="2131243" y="408729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B2B648EE-2043-4299-895A-975C176A453F}"/>
              </a:ext>
            </a:extLst>
          </p:cNvPr>
          <p:cNvCxnSpPr/>
          <p:nvPr/>
        </p:nvCxnSpPr>
        <p:spPr>
          <a:xfrm>
            <a:off x="2209792" y="540174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Conector reto 19">
            <a:extLst>
              <a:ext uri="{FF2B5EF4-FFF2-40B4-BE49-F238E27FC236}">
                <a16:creationId xmlns:a16="http://schemas.microsoft.com/office/drawing/2014/main" id="{526A2EF0-27A0-4277-A21A-724C333D15F9}"/>
              </a:ext>
            </a:extLst>
          </p:cNvPr>
          <p:cNvCxnSpPr/>
          <p:nvPr/>
        </p:nvCxnSpPr>
        <p:spPr>
          <a:xfrm>
            <a:off x="2150292" y="452544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Conector reto 20">
            <a:extLst>
              <a:ext uri="{FF2B5EF4-FFF2-40B4-BE49-F238E27FC236}">
                <a16:creationId xmlns:a16="http://schemas.microsoft.com/office/drawing/2014/main" id="{2EC5BB56-C649-42B3-B090-C70687CB37CA}"/>
              </a:ext>
            </a:extLst>
          </p:cNvPr>
          <p:cNvCxnSpPr/>
          <p:nvPr/>
        </p:nvCxnSpPr>
        <p:spPr>
          <a:xfrm>
            <a:off x="2150288" y="492271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2D5ECC70-7250-4626-8327-D28033D13226}"/>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1078894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C7B14865-8588-45E5-942A-EC0FE1C288B9}"/>
              </a:ext>
            </a:extLst>
          </p:cNvPr>
          <p:cNvCxnSpPr/>
          <p:nvPr/>
        </p:nvCxnSpPr>
        <p:spPr>
          <a:xfrm>
            <a:off x="2102671" y="326814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1CA7AAD8-C23F-457C-A34E-9E866BDA5DEF}"/>
              </a:ext>
            </a:extLst>
          </p:cNvPr>
          <p:cNvCxnSpPr/>
          <p:nvPr/>
        </p:nvCxnSpPr>
        <p:spPr>
          <a:xfrm>
            <a:off x="2102667" y="366541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FBE42414-A9C3-4283-B40A-C73E227520B0}"/>
              </a:ext>
            </a:extLst>
          </p:cNvPr>
          <p:cNvSpPr txBox="1"/>
          <p:nvPr/>
        </p:nvSpPr>
        <p:spPr>
          <a:xfrm>
            <a:off x="2150288" y="2772042"/>
            <a:ext cx="9291583" cy="2677656"/>
          </a:xfrm>
          <a:prstGeom prst="rect">
            <a:avLst/>
          </a:prstGeom>
          <a:noFill/>
        </p:spPr>
        <p:txBody>
          <a:bodyPr wrap="square" rtlCol="0">
            <a:spAutoFit/>
          </a:bodyPr>
          <a:lstStyle/>
          <a:p>
            <a:r>
              <a:rPr lang="es-ES" sz="2800" b="1" dirty="0">
                <a:solidFill>
                  <a:schemeClr val="bg2">
                    <a:lumMod val="50000"/>
                  </a:schemeClr>
                </a:solidFill>
              </a:rPr>
              <a:t>La mujer no tiene potestad de su propio cuerpo, sino el marido: é igualmente tampoco el marido tiene potestad de su propio cuerpo, sino la mujer. No os defraudéis el uno al otro, á no ser por algún tiempo de mutuo consentimiento, para ocuparos en la oración: y volved á juntaros en uno, porque no os tiente Satanás á causa de vuestra incontinencia.</a:t>
            </a:r>
            <a:endParaRPr lang="pt-BR" sz="2800" b="1" dirty="0">
              <a:solidFill>
                <a:schemeClr val="bg2">
                  <a:lumMod val="50000"/>
                </a:schemeClr>
              </a:solidFill>
            </a:endParaRPr>
          </a:p>
        </p:txBody>
      </p:sp>
      <p:sp>
        <p:nvSpPr>
          <p:cNvPr id="3" name="CaixaDeTexto 2">
            <a:extLst>
              <a:ext uri="{FF2B5EF4-FFF2-40B4-BE49-F238E27FC236}">
                <a16:creationId xmlns:a16="http://schemas.microsoft.com/office/drawing/2014/main" id="{91FF3A83-50AA-4A6B-AE32-D90A1F666B6A}"/>
              </a:ext>
            </a:extLst>
          </p:cNvPr>
          <p:cNvSpPr txBox="1"/>
          <p:nvPr/>
        </p:nvSpPr>
        <p:spPr>
          <a:xfrm>
            <a:off x="1985372" y="2033908"/>
            <a:ext cx="6482991"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1 </a:t>
            </a:r>
            <a:r>
              <a:rPr lang="pt-BR" sz="2800" dirty="0" err="1">
                <a:latin typeface="Arial" panose="020B0604020202020204" pitchFamily="34" charset="0"/>
                <a:cs typeface="Arial" panose="020B0604020202020204" pitchFamily="34" charset="0"/>
              </a:rPr>
              <a:t>Corintios</a:t>
            </a:r>
            <a:r>
              <a:rPr lang="pt-BR" sz="2800" dirty="0">
                <a:latin typeface="Arial" panose="020B0604020202020204" pitchFamily="34" charset="0"/>
                <a:cs typeface="Arial" panose="020B0604020202020204" pitchFamily="34" charset="0"/>
              </a:rPr>
              <a:t> 7:4-5</a:t>
            </a:r>
          </a:p>
        </p:txBody>
      </p:sp>
      <p:cxnSp>
        <p:nvCxnSpPr>
          <p:cNvPr id="13" name="Conector reto 12">
            <a:extLst>
              <a:ext uri="{FF2B5EF4-FFF2-40B4-BE49-F238E27FC236}">
                <a16:creationId xmlns:a16="http://schemas.microsoft.com/office/drawing/2014/main" id="{CCF31B64-B6E5-42A4-8F92-8E31C5FD1F09}"/>
              </a:ext>
            </a:extLst>
          </p:cNvPr>
          <p:cNvCxnSpPr/>
          <p:nvPr/>
        </p:nvCxnSpPr>
        <p:spPr>
          <a:xfrm>
            <a:off x="2131243" y="408729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7F881398-8A3A-440D-95F1-192D12E0C5BB}"/>
              </a:ext>
            </a:extLst>
          </p:cNvPr>
          <p:cNvCxnSpPr/>
          <p:nvPr/>
        </p:nvCxnSpPr>
        <p:spPr>
          <a:xfrm>
            <a:off x="2209792" y="540174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00FD6BE9-92AA-4809-9773-55FCFD46C5EE}"/>
              </a:ext>
            </a:extLst>
          </p:cNvPr>
          <p:cNvCxnSpPr/>
          <p:nvPr/>
        </p:nvCxnSpPr>
        <p:spPr>
          <a:xfrm>
            <a:off x="2150292" y="452544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Conector reto 17">
            <a:extLst>
              <a:ext uri="{FF2B5EF4-FFF2-40B4-BE49-F238E27FC236}">
                <a16:creationId xmlns:a16="http://schemas.microsoft.com/office/drawing/2014/main" id="{AB5409D3-80A1-4352-A0A8-45736B2F54B9}"/>
              </a:ext>
            </a:extLst>
          </p:cNvPr>
          <p:cNvCxnSpPr/>
          <p:nvPr/>
        </p:nvCxnSpPr>
        <p:spPr>
          <a:xfrm>
            <a:off x="2150288" y="492271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3414ACEA-A996-424D-89BD-B967EB01FB49}"/>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225162661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636392" y="2397948"/>
            <a:ext cx="6336158" cy="2554545"/>
          </a:xfrm>
          <a:prstGeom prst="rect">
            <a:avLst/>
          </a:prstGeom>
          <a:noFill/>
        </p:spPr>
        <p:txBody>
          <a:bodyPr wrap="square" rtlCol="0">
            <a:spAutoFit/>
          </a:bodyPr>
          <a:lstStyle/>
          <a:p>
            <a:pPr algn="ctr"/>
            <a:r>
              <a:rPr lang="es-ES" sz="3200" b="1" i="0" u="none" strike="noStrike" baseline="0" dirty="0"/>
              <a:t>El matrimonio debe conversar entre sí sobre la cuestión del sexo, para que el enemigo no encuentre un espacio para tentar a uno</a:t>
            </a:r>
          </a:p>
          <a:p>
            <a:pPr algn="ctr"/>
            <a:r>
              <a:rPr lang="es-ES" sz="3200" b="1" i="0" u="none" strike="noStrike" baseline="0" dirty="0"/>
              <a:t>de los cónyuges.</a:t>
            </a:r>
            <a:endParaRPr lang="pt-BR" sz="3200" b="1" i="0" u="none" strike="noStrike" baseline="0" dirty="0"/>
          </a:p>
        </p:txBody>
      </p:sp>
    </p:spTree>
    <p:extLst>
      <p:ext uri="{BB962C8B-B14F-4D97-AF65-F5344CB8AC3E}">
        <p14:creationId xmlns:p14="http://schemas.microsoft.com/office/powerpoint/2010/main" val="2297673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27" name="CaixaDeTexto 26">
            <a:extLst>
              <a:ext uri="{FF2B5EF4-FFF2-40B4-BE49-F238E27FC236}">
                <a16:creationId xmlns:a16="http://schemas.microsoft.com/office/drawing/2014/main" id="{8AEF4664-C27F-4D01-ABB4-52AD70C903A2}"/>
              </a:ext>
            </a:extLst>
          </p:cNvPr>
          <p:cNvSpPr txBox="1"/>
          <p:nvPr/>
        </p:nvSpPr>
        <p:spPr>
          <a:xfrm>
            <a:off x="1985372" y="2033908"/>
            <a:ext cx="6482991" cy="523220"/>
          </a:xfrm>
          <a:prstGeom prst="rect">
            <a:avLst/>
          </a:prstGeom>
          <a:noFill/>
        </p:spPr>
        <p:txBody>
          <a:bodyPr wrap="square" rtlCol="0">
            <a:spAutoFit/>
          </a:bodyPr>
          <a:lstStyle/>
          <a:p>
            <a:r>
              <a:rPr lang="pt-BR" sz="2800" dirty="0" err="1">
                <a:latin typeface="Arial" panose="020B0604020202020204" pitchFamily="34" charset="0"/>
                <a:cs typeface="Arial" panose="020B0604020202020204" pitchFamily="34" charset="0"/>
              </a:rPr>
              <a:t>Efesios</a:t>
            </a:r>
            <a:r>
              <a:rPr lang="pt-BR" sz="2800" dirty="0">
                <a:latin typeface="Arial" panose="020B0604020202020204" pitchFamily="34" charset="0"/>
                <a:cs typeface="Arial" panose="020B0604020202020204" pitchFamily="34" charset="0"/>
              </a:rPr>
              <a:t> 5:31</a:t>
            </a:r>
          </a:p>
        </p:txBody>
      </p:sp>
      <p:cxnSp>
        <p:nvCxnSpPr>
          <p:cNvPr id="16" name="Conector reto 15">
            <a:extLst>
              <a:ext uri="{FF2B5EF4-FFF2-40B4-BE49-F238E27FC236}">
                <a16:creationId xmlns:a16="http://schemas.microsoft.com/office/drawing/2014/main" id="{14B37A44-A288-438F-BEE2-6C8F20160F0A}"/>
              </a:ext>
            </a:extLst>
          </p:cNvPr>
          <p:cNvCxnSpPr/>
          <p:nvPr/>
        </p:nvCxnSpPr>
        <p:spPr>
          <a:xfrm>
            <a:off x="2102671" y="356342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8970F5B5-FACC-415B-A448-05617AC42518}"/>
              </a:ext>
            </a:extLst>
          </p:cNvPr>
          <p:cNvCxnSpPr/>
          <p:nvPr/>
        </p:nvCxnSpPr>
        <p:spPr>
          <a:xfrm>
            <a:off x="2102667" y="396068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314FF91-D966-483E-861A-6C6C4E4DCFDE}"/>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3022343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C7B14865-8588-45E5-942A-EC0FE1C288B9}"/>
              </a:ext>
            </a:extLst>
          </p:cNvPr>
          <p:cNvCxnSpPr/>
          <p:nvPr/>
        </p:nvCxnSpPr>
        <p:spPr>
          <a:xfrm>
            <a:off x="2102671" y="356342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1CA7AAD8-C23F-457C-A34E-9E866BDA5DEF}"/>
              </a:ext>
            </a:extLst>
          </p:cNvPr>
          <p:cNvCxnSpPr/>
          <p:nvPr/>
        </p:nvCxnSpPr>
        <p:spPr>
          <a:xfrm>
            <a:off x="2102667" y="396068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FBE42414-A9C3-4283-B40A-C73E227520B0}"/>
              </a:ext>
            </a:extLst>
          </p:cNvPr>
          <p:cNvSpPr txBox="1"/>
          <p:nvPr/>
        </p:nvSpPr>
        <p:spPr>
          <a:xfrm>
            <a:off x="2150288" y="3067317"/>
            <a:ext cx="9070159" cy="954107"/>
          </a:xfrm>
          <a:prstGeom prst="rect">
            <a:avLst/>
          </a:prstGeom>
          <a:noFill/>
        </p:spPr>
        <p:txBody>
          <a:bodyPr wrap="square" rtlCol="0">
            <a:spAutoFit/>
          </a:bodyPr>
          <a:lstStyle/>
          <a:p>
            <a:r>
              <a:rPr lang="es-ES" sz="2800" b="1" dirty="0">
                <a:solidFill>
                  <a:schemeClr val="bg2">
                    <a:lumMod val="50000"/>
                  </a:schemeClr>
                </a:solidFill>
              </a:rPr>
              <a:t>Por esto dejará el hombre á su padre y á su madre, y se allegará á su mujer, y serán dos en una carne.</a:t>
            </a:r>
            <a:endParaRPr lang="pt-BR" sz="2800" b="1" dirty="0">
              <a:solidFill>
                <a:schemeClr val="bg2">
                  <a:lumMod val="50000"/>
                </a:schemeClr>
              </a:solidFill>
            </a:endParaRPr>
          </a:p>
        </p:txBody>
      </p:sp>
      <p:sp>
        <p:nvSpPr>
          <p:cNvPr id="3" name="CaixaDeTexto 2">
            <a:extLst>
              <a:ext uri="{FF2B5EF4-FFF2-40B4-BE49-F238E27FC236}">
                <a16:creationId xmlns:a16="http://schemas.microsoft.com/office/drawing/2014/main" id="{91FF3A83-50AA-4A6B-AE32-D90A1F666B6A}"/>
              </a:ext>
            </a:extLst>
          </p:cNvPr>
          <p:cNvSpPr txBox="1"/>
          <p:nvPr/>
        </p:nvSpPr>
        <p:spPr>
          <a:xfrm>
            <a:off x="1985372" y="2033908"/>
            <a:ext cx="6482991" cy="523220"/>
          </a:xfrm>
          <a:prstGeom prst="rect">
            <a:avLst/>
          </a:prstGeom>
          <a:noFill/>
        </p:spPr>
        <p:txBody>
          <a:bodyPr wrap="square" rtlCol="0">
            <a:spAutoFit/>
          </a:bodyPr>
          <a:lstStyle/>
          <a:p>
            <a:r>
              <a:rPr lang="pt-BR" sz="2800" dirty="0" err="1">
                <a:latin typeface="Arial" panose="020B0604020202020204" pitchFamily="34" charset="0"/>
                <a:cs typeface="Arial" panose="020B0604020202020204" pitchFamily="34" charset="0"/>
              </a:rPr>
              <a:t>Efesios</a:t>
            </a:r>
            <a:r>
              <a:rPr lang="pt-BR" sz="2800" dirty="0">
                <a:latin typeface="Arial" panose="020B0604020202020204" pitchFamily="34" charset="0"/>
                <a:cs typeface="Arial" panose="020B0604020202020204" pitchFamily="34" charset="0"/>
              </a:rPr>
              <a:t> 5:31</a:t>
            </a:r>
          </a:p>
        </p:txBody>
      </p:sp>
      <p:sp>
        <p:nvSpPr>
          <p:cNvPr id="7" name="CaixaDeTexto 6">
            <a:extLst>
              <a:ext uri="{FF2B5EF4-FFF2-40B4-BE49-F238E27FC236}">
                <a16:creationId xmlns:a16="http://schemas.microsoft.com/office/drawing/2014/main" id="{386514FC-43B1-4F98-89E5-947317A00CED}"/>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2391923204"/>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741167" y="1905506"/>
            <a:ext cx="6336158" cy="3539430"/>
          </a:xfrm>
          <a:prstGeom prst="rect">
            <a:avLst/>
          </a:prstGeom>
          <a:noFill/>
        </p:spPr>
        <p:txBody>
          <a:bodyPr wrap="square" rtlCol="0">
            <a:spAutoFit/>
          </a:bodyPr>
          <a:lstStyle/>
          <a:p>
            <a:pPr algn="ctr"/>
            <a:r>
              <a:rPr lang="es-ES" sz="3200" b="1" i="0" u="none" strike="noStrike" baseline="0" dirty="0"/>
              <a:t>La orden bíblica es que el nuevo matrimonio deje a su padre y a su madre para formar un nuevo hogar. Muchas relaciones terminan hallando dificultades por causa de la intromisión de los padres</a:t>
            </a:r>
          </a:p>
          <a:p>
            <a:pPr algn="ctr"/>
            <a:r>
              <a:rPr lang="es-ES" sz="3200" b="1" i="0" u="none" strike="noStrike" baseline="0" dirty="0"/>
              <a:t>en la relación.</a:t>
            </a:r>
            <a:endParaRPr lang="pt-BR" sz="3200" b="1" i="0" u="none" strike="noStrike" baseline="0" dirty="0"/>
          </a:p>
        </p:txBody>
      </p:sp>
    </p:spTree>
    <p:extLst>
      <p:ext uri="{BB962C8B-B14F-4D97-AF65-F5344CB8AC3E}">
        <p14:creationId xmlns:p14="http://schemas.microsoft.com/office/powerpoint/2010/main" val="3694895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518EE49-45DC-46AF-A5F5-DF8D6D752BDB}"/>
              </a:ext>
            </a:extLst>
          </p:cNvPr>
          <p:cNvPicPr>
            <a:picLocks noChangeAspect="1"/>
          </p:cNvPicPr>
          <p:nvPr/>
        </p:nvPicPr>
        <p:blipFill rotWithShape="1">
          <a:blip r:embed="rId2">
            <a:extLst>
              <a:ext uri="{28A0092B-C50C-407E-A947-70E740481C1C}">
                <a14:useLocalDpi xmlns:a14="http://schemas.microsoft.com/office/drawing/2010/main" val="0"/>
              </a:ext>
            </a:extLst>
          </a:blip>
          <a:srcRect r="63890" b="28189"/>
          <a:stretch/>
        </p:blipFill>
        <p:spPr>
          <a:xfrm>
            <a:off x="0" y="-2486025"/>
            <a:ext cx="12192000" cy="13638349"/>
          </a:xfrm>
          <a:prstGeom prst="rect">
            <a:avLst/>
          </a:prstGeom>
        </p:spPr>
      </p:pic>
    </p:spTree>
    <p:extLst>
      <p:ext uri="{BB962C8B-B14F-4D97-AF65-F5344CB8AC3E}">
        <p14:creationId xmlns:p14="http://schemas.microsoft.com/office/powerpoint/2010/main" val="3722295868"/>
      </p:ext>
    </p:extLst>
  </p:cSld>
  <p:clrMapOvr>
    <a:masterClrMapping/>
  </p:clrMapOvr>
  <mc:AlternateContent xmlns:mc="http://schemas.openxmlformats.org/markup-compatibility/2006" xmlns:p14="http://schemas.microsoft.com/office/powerpoint/2010/main">
    <mc:Choice Requires="p14">
      <p:transition spd="slow" p14:dur="3400" advClick="0" advTm="300">
        <p14:reveal/>
      </p:transition>
    </mc:Choice>
    <mc:Fallback xmlns="">
      <p:transition spd="slow" advClick="0" advTm="3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27" name="CaixaDeTexto 26">
            <a:extLst>
              <a:ext uri="{FF2B5EF4-FFF2-40B4-BE49-F238E27FC236}">
                <a16:creationId xmlns:a16="http://schemas.microsoft.com/office/drawing/2014/main" id="{8AEF4664-C27F-4D01-ABB4-52AD70C903A2}"/>
              </a:ext>
            </a:extLst>
          </p:cNvPr>
          <p:cNvSpPr txBox="1"/>
          <p:nvPr/>
        </p:nvSpPr>
        <p:spPr>
          <a:xfrm>
            <a:off x="1985372" y="2033908"/>
            <a:ext cx="6482991"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Cantares 8:6</a:t>
            </a:r>
          </a:p>
        </p:txBody>
      </p:sp>
      <p:cxnSp>
        <p:nvCxnSpPr>
          <p:cNvPr id="10" name="Conector reto 9">
            <a:extLst>
              <a:ext uri="{FF2B5EF4-FFF2-40B4-BE49-F238E27FC236}">
                <a16:creationId xmlns:a16="http://schemas.microsoft.com/office/drawing/2014/main" id="{8EB7BBB3-40D7-4756-9E2C-B1034648B939}"/>
              </a:ext>
            </a:extLst>
          </p:cNvPr>
          <p:cNvCxnSpPr/>
          <p:nvPr/>
        </p:nvCxnSpPr>
        <p:spPr>
          <a:xfrm>
            <a:off x="2102671" y="336339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8CC17E74-63C0-4F78-9AF0-231F3720C630}"/>
              </a:ext>
            </a:extLst>
          </p:cNvPr>
          <p:cNvCxnSpPr/>
          <p:nvPr/>
        </p:nvCxnSpPr>
        <p:spPr>
          <a:xfrm>
            <a:off x="2102667" y="3760663"/>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FE20502A-208A-470F-A8B5-8C145FA39FBA}"/>
              </a:ext>
            </a:extLst>
          </p:cNvPr>
          <p:cNvCxnSpPr/>
          <p:nvPr/>
        </p:nvCxnSpPr>
        <p:spPr>
          <a:xfrm>
            <a:off x="2150292" y="420159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6241FA0F-BBC4-41C2-9D70-FBB099FB712A}"/>
              </a:ext>
            </a:extLst>
          </p:cNvPr>
          <p:cNvCxnSpPr/>
          <p:nvPr/>
        </p:nvCxnSpPr>
        <p:spPr>
          <a:xfrm>
            <a:off x="2150288" y="459886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3372C24F-E980-4CA1-955D-A0D6E0A6D3BB}"/>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4167091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C7B14865-8588-45E5-942A-EC0FE1C288B9}"/>
              </a:ext>
            </a:extLst>
          </p:cNvPr>
          <p:cNvCxnSpPr/>
          <p:nvPr/>
        </p:nvCxnSpPr>
        <p:spPr>
          <a:xfrm>
            <a:off x="2102671" y="336339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1CA7AAD8-C23F-457C-A34E-9E866BDA5DEF}"/>
              </a:ext>
            </a:extLst>
          </p:cNvPr>
          <p:cNvCxnSpPr/>
          <p:nvPr/>
        </p:nvCxnSpPr>
        <p:spPr>
          <a:xfrm>
            <a:off x="2102667" y="376066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FBE42414-A9C3-4283-B40A-C73E227520B0}"/>
              </a:ext>
            </a:extLst>
          </p:cNvPr>
          <p:cNvSpPr txBox="1"/>
          <p:nvPr/>
        </p:nvSpPr>
        <p:spPr>
          <a:xfrm>
            <a:off x="2150288" y="2867292"/>
            <a:ext cx="9070159" cy="1815882"/>
          </a:xfrm>
          <a:prstGeom prst="rect">
            <a:avLst/>
          </a:prstGeom>
          <a:noFill/>
        </p:spPr>
        <p:txBody>
          <a:bodyPr wrap="square" rtlCol="0">
            <a:spAutoFit/>
          </a:bodyPr>
          <a:lstStyle/>
          <a:p>
            <a:r>
              <a:rPr lang="es-ES" sz="2800" b="1" dirty="0">
                <a:solidFill>
                  <a:schemeClr val="bg2">
                    <a:lumMod val="50000"/>
                  </a:schemeClr>
                </a:solidFill>
              </a:rPr>
              <a:t>Ponme como un sello sobre tu corazón, como una marca sobre tu brazo: Porque fuerte es como la muerte el amor; Duro como el sepulcro el celo: Sus brasas, brasas de fuego, Fuerte llama.</a:t>
            </a:r>
            <a:endParaRPr lang="pt-BR" sz="2800" b="1" dirty="0">
              <a:solidFill>
                <a:schemeClr val="bg2">
                  <a:lumMod val="50000"/>
                </a:schemeClr>
              </a:solidFill>
            </a:endParaRPr>
          </a:p>
        </p:txBody>
      </p:sp>
      <p:sp>
        <p:nvSpPr>
          <p:cNvPr id="3" name="CaixaDeTexto 2">
            <a:extLst>
              <a:ext uri="{FF2B5EF4-FFF2-40B4-BE49-F238E27FC236}">
                <a16:creationId xmlns:a16="http://schemas.microsoft.com/office/drawing/2014/main" id="{91FF3A83-50AA-4A6B-AE32-D90A1F666B6A}"/>
              </a:ext>
            </a:extLst>
          </p:cNvPr>
          <p:cNvSpPr txBox="1"/>
          <p:nvPr/>
        </p:nvSpPr>
        <p:spPr>
          <a:xfrm>
            <a:off x="1985372" y="2033908"/>
            <a:ext cx="6482991"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Cantares 8:6</a:t>
            </a:r>
          </a:p>
        </p:txBody>
      </p:sp>
      <p:cxnSp>
        <p:nvCxnSpPr>
          <p:cNvPr id="11" name="Conector reto 10">
            <a:extLst>
              <a:ext uri="{FF2B5EF4-FFF2-40B4-BE49-F238E27FC236}">
                <a16:creationId xmlns:a16="http://schemas.microsoft.com/office/drawing/2014/main" id="{3EAFB5EF-CD35-4BCC-B02F-2A8FDE799567}"/>
              </a:ext>
            </a:extLst>
          </p:cNvPr>
          <p:cNvCxnSpPr/>
          <p:nvPr/>
        </p:nvCxnSpPr>
        <p:spPr>
          <a:xfrm>
            <a:off x="2150292" y="420159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8ABC21C8-BB5F-4A09-8B23-B5769743BD04}"/>
              </a:ext>
            </a:extLst>
          </p:cNvPr>
          <p:cNvCxnSpPr/>
          <p:nvPr/>
        </p:nvCxnSpPr>
        <p:spPr>
          <a:xfrm>
            <a:off x="2150288" y="459886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B5D41E7E-B1F4-4634-999B-D064C3D7F8F2}"/>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916376718"/>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666946" y="1659285"/>
            <a:ext cx="6858107" cy="3539430"/>
          </a:xfrm>
          <a:prstGeom prst="rect">
            <a:avLst/>
          </a:prstGeom>
          <a:noFill/>
        </p:spPr>
        <p:txBody>
          <a:bodyPr wrap="square" rtlCol="0">
            <a:spAutoFit/>
          </a:bodyPr>
          <a:lstStyle/>
          <a:p>
            <a:pPr algn="ctr"/>
            <a:r>
              <a:rPr lang="es-ES" sz="3200" b="1" i="0" u="none" strike="noStrike" baseline="0" dirty="0"/>
              <a:t>“Ponme como un sello sobre tu corazón” quiere decir que su corazón ya tiene dueño. Es necesario afirmar diariamente su amor por él/ella. Cuidado con los celos. Un poco de celos es normal, pero el exceso puede</a:t>
            </a:r>
          </a:p>
          <a:p>
            <a:pPr algn="ctr"/>
            <a:r>
              <a:rPr lang="es-ES" sz="3200" b="1" i="0" u="none" strike="noStrike" baseline="0" dirty="0"/>
              <a:t>ocasionar grandes dificultades.</a:t>
            </a:r>
            <a:endParaRPr lang="pt-BR" sz="3200" b="1" i="0" u="none" strike="noStrike" baseline="0" dirty="0"/>
          </a:p>
        </p:txBody>
      </p:sp>
    </p:spTree>
    <p:extLst>
      <p:ext uri="{BB962C8B-B14F-4D97-AF65-F5344CB8AC3E}">
        <p14:creationId xmlns:p14="http://schemas.microsoft.com/office/powerpoint/2010/main" val="19152904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1182817" y="2270590"/>
            <a:ext cx="5124236" cy="2062103"/>
          </a:xfrm>
          <a:prstGeom prst="rect">
            <a:avLst/>
          </a:prstGeom>
          <a:noFill/>
        </p:spPr>
        <p:txBody>
          <a:bodyPr wrap="square" rtlCol="0">
            <a:spAutoFit/>
          </a:bodyPr>
          <a:lstStyle/>
          <a:p>
            <a:pPr algn="ctr"/>
            <a:r>
              <a:rPr lang="es-ES" sz="3200" b="1" i="0" u="none" strike="noStrike" baseline="0" dirty="0"/>
              <a:t>Jesús también desea establecer una alianza individual con</a:t>
            </a:r>
          </a:p>
          <a:p>
            <a:pPr algn="ctr"/>
            <a:r>
              <a:rPr lang="es-ES" sz="3200" b="1" i="0" u="none" strike="noStrike" baseline="0" dirty="0"/>
              <a:t>usted.</a:t>
            </a:r>
            <a:endParaRPr lang="pt-BR" sz="3200" b="1" i="0" u="none" strike="noStrike" baseline="0" dirty="0"/>
          </a:p>
        </p:txBody>
      </p:sp>
      <p:sp>
        <p:nvSpPr>
          <p:cNvPr id="8" name="Retângulo 7">
            <a:extLst>
              <a:ext uri="{FF2B5EF4-FFF2-40B4-BE49-F238E27FC236}">
                <a16:creationId xmlns:a16="http://schemas.microsoft.com/office/drawing/2014/main" id="{7CC807A2-E277-4D45-8CE4-DCD423064F7E}"/>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87B66713-AF47-4C23-B707-75B889714D3D}"/>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1089150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F1832CD5-84B5-4E42-A410-FD057650243E}"/>
              </a:ext>
            </a:extLst>
          </p:cNvPr>
          <p:cNvSpPr txBox="1"/>
          <p:nvPr/>
        </p:nvSpPr>
        <p:spPr>
          <a:xfrm>
            <a:off x="2080515" y="2025151"/>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¿Cuál es el llamado de Jesús? </a:t>
            </a:r>
            <a:r>
              <a:rPr lang="es-ES" sz="2800" dirty="0">
                <a:latin typeface="Arial" panose="020B0604020202020204" pitchFamily="34" charset="0"/>
                <a:cs typeface="Arial" panose="020B0604020202020204" pitchFamily="34" charset="0"/>
              </a:rPr>
              <a:t>(Juan 1:43)</a:t>
            </a:r>
            <a:endParaRPr lang="pt-BR" sz="2800" dirty="0">
              <a:latin typeface="Arial" panose="020B0604020202020204" pitchFamily="34" charset="0"/>
              <a:cs typeface="Arial" panose="020B0604020202020204" pitchFamily="34" charset="0"/>
            </a:endParaRPr>
          </a:p>
        </p:txBody>
      </p:sp>
      <p:cxnSp>
        <p:nvCxnSpPr>
          <p:cNvPr id="13" name="Conector reto 12">
            <a:extLst>
              <a:ext uri="{FF2B5EF4-FFF2-40B4-BE49-F238E27FC236}">
                <a16:creationId xmlns:a16="http://schemas.microsoft.com/office/drawing/2014/main" id="{89CB7787-138C-490B-95E4-308DED1B4990}"/>
              </a:ext>
            </a:extLst>
          </p:cNvPr>
          <p:cNvCxnSpPr/>
          <p:nvPr/>
        </p:nvCxnSpPr>
        <p:spPr>
          <a:xfrm>
            <a:off x="2188396" y="385323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7F5CB62B-CAD9-4756-90B0-DB35BB50E67E}"/>
              </a:ext>
            </a:extLst>
          </p:cNvPr>
          <p:cNvCxnSpPr/>
          <p:nvPr/>
        </p:nvCxnSpPr>
        <p:spPr>
          <a:xfrm>
            <a:off x="2188380" y="426420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8734CB6B-6522-441B-A763-1B676CA0A8F7}"/>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1353431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Conector reto 25">
            <a:extLst>
              <a:ext uri="{FF2B5EF4-FFF2-40B4-BE49-F238E27FC236}">
                <a16:creationId xmlns:a16="http://schemas.microsoft.com/office/drawing/2014/main" id="{FF7F2BB4-36C2-4029-84FD-07CFE000F749}"/>
              </a:ext>
            </a:extLst>
          </p:cNvPr>
          <p:cNvCxnSpPr/>
          <p:nvPr/>
        </p:nvCxnSpPr>
        <p:spPr>
          <a:xfrm>
            <a:off x="2188396" y="385323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Conector reto 26">
            <a:extLst>
              <a:ext uri="{FF2B5EF4-FFF2-40B4-BE49-F238E27FC236}">
                <a16:creationId xmlns:a16="http://schemas.microsoft.com/office/drawing/2014/main" id="{2B1FA344-AC08-4BF3-A190-450473C3A4B8}"/>
              </a:ext>
            </a:extLst>
          </p:cNvPr>
          <p:cNvCxnSpPr/>
          <p:nvPr/>
        </p:nvCxnSpPr>
        <p:spPr>
          <a:xfrm>
            <a:off x="2188380" y="426420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2" name="CaixaDeTexto 11">
            <a:extLst>
              <a:ext uri="{FF2B5EF4-FFF2-40B4-BE49-F238E27FC236}">
                <a16:creationId xmlns:a16="http://schemas.microsoft.com/office/drawing/2014/main" id="{824AA68C-3F07-41E1-ACCD-9DA18CC9E4E0}"/>
              </a:ext>
            </a:extLst>
          </p:cNvPr>
          <p:cNvSpPr txBox="1"/>
          <p:nvPr/>
        </p:nvSpPr>
        <p:spPr>
          <a:xfrm>
            <a:off x="2373325" y="3355647"/>
            <a:ext cx="9041253" cy="954107"/>
          </a:xfrm>
          <a:prstGeom prst="rect">
            <a:avLst/>
          </a:prstGeom>
          <a:noFill/>
        </p:spPr>
        <p:txBody>
          <a:bodyPr wrap="square" rtlCol="0">
            <a:spAutoFit/>
          </a:bodyPr>
          <a:lstStyle/>
          <a:p>
            <a:r>
              <a:rPr lang="es-ES" sz="2800" b="1" dirty="0">
                <a:solidFill>
                  <a:schemeClr val="bg2">
                    <a:lumMod val="50000"/>
                  </a:schemeClr>
                </a:solidFill>
              </a:rPr>
              <a:t>El siguiente día quiso Jesús ir á Galilea, y halla á Felipe, al cual dijo: Sígueme.</a:t>
            </a:r>
            <a:endParaRPr lang="pt-BR" sz="2800" b="1" dirty="0">
              <a:solidFill>
                <a:schemeClr val="bg2">
                  <a:lumMod val="50000"/>
                </a:schemeClr>
              </a:solidFill>
            </a:endParaRPr>
          </a:p>
        </p:txBody>
      </p:sp>
      <p:sp>
        <p:nvSpPr>
          <p:cNvPr id="7" name="CaixaDeTexto 6">
            <a:extLst>
              <a:ext uri="{FF2B5EF4-FFF2-40B4-BE49-F238E27FC236}">
                <a16:creationId xmlns:a16="http://schemas.microsoft.com/office/drawing/2014/main" id="{5B825A9B-5EAE-46A2-A398-A89C5309189F}"/>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9" name="CaixaDeTexto 8">
            <a:extLst>
              <a:ext uri="{FF2B5EF4-FFF2-40B4-BE49-F238E27FC236}">
                <a16:creationId xmlns:a16="http://schemas.microsoft.com/office/drawing/2014/main" id="{246D3787-1A90-43F7-B769-E91904E80143}"/>
              </a:ext>
            </a:extLst>
          </p:cNvPr>
          <p:cNvSpPr txBox="1"/>
          <p:nvPr/>
        </p:nvSpPr>
        <p:spPr>
          <a:xfrm>
            <a:off x="2080515" y="2025151"/>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¿Cuál es el llamado de Jesús? </a:t>
            </a:r>
            <a:r>
              <a:rPr lang="es-ES" sz="2800" dirty="0">
                <a:latin typeface="Arial" panose="020B0604020202020204" pitchFamily="34" charset="0"/>
                <a:cs typeface="Arial" panose="020B0604020202020204" pitchFamily="34" charset="0"/>
              </a:rPr>
              <a:t>(Juan 1:43)</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360816"/>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816DD0C8-DD2A-4A13-A1A5-7D90D343CFD8}"/>
              </a:ext>
            </a:extLst>
          </p:cNvPr>
          <p:cNvCxnSpPr/>
          <p:nvPr/>
        </p:nvCxnSpPr>
        <p:spPr>
          <a:xfrm>
            <a:off x="2188396" y="353174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CE0ADE1E-E69E-43AD-A6D9-AC1E6273EC3B}"/>
              </a:ext>
            </a:extLst>
          </p:cNvPr>
          <p:cNvCxnSpPr/>
          <p:nvPr/>
        </p:nvCxnSpPr>
        <p:spPr>
          <a:xfrm>
            <a:off x="2188380" y="394270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2F900E11-0BD1-484C-9BA5-A2AF35FCC155}"/>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9" name="CaixaDeTexto 8">
            <a:extLst>
              <a:ext uri="{FF2B5EF4-FFF2-40B4-BE49-F238E27FC236}">
                <a16:creationId xmlns:a16="http://schemas.microsoft.com/office/drawing/2014/main" id="{7800C0BA-C165-4586-99EB-E2E0B6A02207}"/>
              </a:ext>
            </a:extLst>
          </p:cNvPr>
          <p:cNvSpPr txBox="1"/>
          <p:nvPr/>
        </p:nvSpPr>
        <p:spPr>
          <a:xfrm>
            <a:off x="2080514" y="1951720"/>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implica este llamado? </a:t>
            </a:r>
            <a:r>
              <a:rPr lang="es-ES" sz="2800" dirty="0">
                <a:latin typeface="Arial" panose="020B0604020202020204" pitchFamily="34" charset="0"/>
                <a:cs typeface="Arial" panose="020B0604020202020204" pitchFamily="34" charset="0"/>
              </a:rPr>
              <a:t>(Mateo 16:24)</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035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53174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088192"/>
            <a:ext cx="9195333" cy="954107"/>
          </a:xfrm>
          <a:prstGeom prst="rect">
            <a:avLst/>
          </a:prstGeom>
          <a:noFill/>
        </p:spPr>
        <p:txBody>
          <a:bodyPr wrap="square" rtlCol="0">
            <a:spAutoFit/>
          </a:bodyPr>
          <a:lstStyle/>
          <a:p>
            <a:r>
              <a:rPr lang="es-ES" sz="2800" b="1" i="0" dirty="0">
                <a:solidFill>
                  <a:schemeClr val="bg2">
                    <a:lumMod val="50000"/>
                  </a:schemeClr>
                </a:solidFill>
                <a:effectLst/>
              </a:rPr>
              <a:t> Entonces Jesús dijo á sus discípulos: Si alguno quiere venir en </a:t>
            </a:r>
            <a:r>
              <a:rPr lang="es-ES" sz="2800" b="1" i="0" dirty="0" err="1">
                <a:solidFill>
                  <a:schemeClr val="bg2">
                    <a:lumMod val="50000"/>
                  </a:schemeClr>
                </a:solidFill>
                <a:effectLst/>
              </a:rPr>
              <a:t>pos</a:t>
            </a:r>
            <a:r>
              <a:rPr lang="es-ES" sz="2800" b="1" i="0" dirty="0">
                <a:solidFill>
                  <a:schemeClr val="bg2">
                    <a:lumMod val="50000"/>
                  </a:schemeClr>
                </a:solidFill>
                <a:effectLst/>
              </a:rPr>
              <a:t> de mí, niéguese á sí mismo, y tome su cruz, y sígame.</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394270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AAC20AE8-91F1-48A4-97EF-F5A8B757A304}"/>
              </a:ext>
            </a:extLst>
          </p:cNvPr>
          <p:cNvSpPr txBox="1"/>
          <p:nvPr/>
        </p:nvSpPr>
        <p:spPr>
          <a:xfrm>
            <a:off x="2080514" y="1951720"/>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implica este llamado? </a:t>
            </a:r>
            <a:r>
              <a:rPr lang="es-ES" sz="2800" dirty="0">
                <a:latin typeface="Arial" panose="020B0604020202020204" pitchFamily="34" charset="0"/>
                <a:cs typeface="Arial" panose="020B0604020202020204" pitchFamily="34" charset="0"/>
              </a:rPr>
              <a:t>(Mateo 16:24)</a:t>
            </a:r>
            <a:endParaRPr lang="pt-BR" sz="2800" dirty="0">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20D9FE85-AA6E-4835-96FF-97D56FDBCE3D}"/>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2867612176"/>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70A16F3C-4453-4B33-8FF6-A3E9C47D0284}"/>
              </a:ext>
            </a:extLst>
          </p:cNvPr>
          <p:cNvCxnSpPr/>
          <p:nvPr/>
        </p:nvCxnSpPr>
        <p:spPr>
          <a:xfrm>
            <a:off x="2188396" y="359869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50C0FFA0-32C1-4C96-AAD1-2E191258A060}"/>
              </a:ext>
            </a:extLst>
          </p:cNvPr>
          <p:cNvCxnSpPr/>
          <p:nvPr/>
        </p:nvCxnSpPr>
        <p:spPr>
          <a:xfrm>
            <a:off x="2188380" y="400965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2D7F3EFF-9101-49DD-B14C-64DF555EEFCD}"/>
              </a:ext>
            </a:extLst>
          </p:cNvPr>
          <p:cNvCxnSpPr/>
          <p:nvPr/>
        </p:nvCxnSpPr>
        <p:spPr>
          <a:xfrm>
            <a:off x="2188395" y="447499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7BCEEC60-F041-4147-AA8E-07E873157643}"/>
              </a:ext>
            </a:extLst>
          </p:cNvPr>
          <p:cNvCxnSpPr/>
          <p:nvPr/>
        </p:nvCxnSpPr>
        <p:spPr>
          <a:xfrm>
            <a:off x="2188379" y="488595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65E6E7C2-A6F4-4EE4-9843-5DC40D5084C5}"/>
              </a:ext>
            </a:extLst>
          </p:cNvPr>
          <p:cNvCxnSpPr/>
          <p:nvPr/>
        </p:nvCxnSpPr>
        <p:spPr>
          <a:xfrm>
            <a:off x="2188379" y="527648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EAC6F0FD-9390-47E5-AF7A-02D1C7D29551}"/>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9" name="CaixaDeTexto 8">
            <a:extLst>
              <a:ext uri="{FF2B5EF4-FFF2-40B4-BE49-F238E27FC236}">
                <a16:creationId xmlns:a16="http://schemas.microsoft.com/office/drawing/2014/main" id="{F180A0BC-2974-4A50-A15C-42EE5D5F7601}"/>
              </a:ext>
            </a:extLst>
          </p:cNvPr>
          <p:cNvSpPr txBox="1"/>
          <p:nvPr/>
        </p:nvSpPr>
        <p:spPr>
          <a:xfrm>
            <a:off x="2080514" y="1951720"/>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¿Cuál es la decisión que el Señor espera de nosotros? </a:t>
            </a:r>
            <a:r>
              <a:rPr lang="es-ES" sz="2800" dirty="0">
                <a:latin typeface="Arial" panose="020B0604020202020204" pitchFamily="34" charset="0"/>
                <a:cs typeface="Arial" panose="020B0604020202020204" pitchFamily="34" charset="0"/>
              </a:rPr>
              <a:t>(Josué 24:15)</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38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598690"/>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155140"/>
            <a:ext cx="9195333" cy="2246769"/>
          </a:xfrm>
          <a:prstGeom prst="rect">
            <a:avLst/>
          </a:prstGeom>
          <a:noFill/>
        </p:spPr>
        <p:txBody>
          <a:bodyPr wrap="square" rtlCol="0">
            <a:spAutoFit/>
          </a:bodyPr>
          <a:lstStyle/>
          <a:p>
            <a:r>
              <a:rPr lang="es-ES" sz="2800" b="1" i="0" dirty="0">
                <a:solidFill>
                  <a:schemeClr val="bg2">
                    <a:lumMod val="50000"/>
                  </a:schemeClr>
                </a:solidFill>
                <a:effectLst/>
              </a:rPr>
              <a:t>Y si mal os parece servir á Jehová, escogeos hoy á quién sirváis; si á los dioses á quienes </a:t>
            </a:r>
            <a:r>
              <a:rPr lang="es-ES" sz="2800" b="1" i="0" dirty="0" err="1">
                <a:solidFill>
                  <a:schemeClr val="bg2">
                    <a:lumMod val="50000"/>
                  </a:schemeClr>
                </a:solidFill>
                <a:effectLst/>
              </a:rPr>
              <a:t>siervieron</a:t>
            </a:r>
            <a:r>
              <a:rPr lang="es-ES" sz="2800" b="1" i="0" dirty="0">
                <a:solidFill>
                  <a:schemeClr val="bg2">
                    <a:lumMod val="50000"/>
                  </a:schemeClr>
                </a:solidFill>
                <a:effectLst/>
              </a:rPr>
              <a:t> vuestros padres, cuando estuvieron de </a:t>
            </a:r>
            <a:r>
              <a:rPr lang="es-ES" sz="2800" b="1" i="0" dirty="0" err="1">
                <a:solidFill>
                  <a:schemeClr val="bg2">
                    <a:lumMod val="50000"/>
                  </a:schemeClr>
                </a:solidFill>
                <a:effectLst/>
              </a:rPr>
              <a:t>esotra</a:t>
            </a:r>
            <a:r>
              <a:rPr lang="es-ES" sz="2800" b="1" i="0" dirty="0">
                <a:solidFill>
                  <a:schemeClr val="bg2">
                    <a:lumMod val="50000"/>
                  </a:schemeClr>
                </a:solidFill>
                <a:effectLst/>
              </a:rPr>
              <a:t> parte del río, </a:t>
            </a:r>
            <a:r>
              <a:rPr lang="es-ES" sz="2800" b="1" i="0" dirty="0" err="1">
                <a:solidFill>
                  <a:schemeClr val="bg2">
                    <a:lumMod val="50000"/>
                  </a:schemeClr>
                </a:solidFill>
                <a:effectLst/>
              </a:rPr>
              <a:t>ó</a:t>
            </a:r>
            <a:r>
              <a:rPr lang="es-ES" sz="2800" b="1" i="0" dirty="0">
                <a:solidFill>
                  <a:schemeClr val="bg2">
                    <a:lumMod val="50000"/>
                  </a:schemeClr>
                </a:solidFill>
                <a:effectLst/>
              </a:rPr>
              <a:t> á los dioses de los </a:t>
            </a:r>
            <a:r>
              <a:rPr lang="es-ES" sz="2800" b="1" i="0" dirty="0" err="1">
                <a:solidFill>
                  <a:schemeClr val="bg2">
                    <a:lumMod val="50000"/>
                  </a:schemeClr>
                </a:solidFill>
                <a:effectLst/>
              </a:rPr>
              <a:t>Amorrheos</a:t>
            </a:r>
            <a:r>
              <a:rPr lang="es-ES" sz="2800" b="1" i="0" dirty="0">
                <a:solidFill>
                  <a:schemeClr val="bg2">
                    <a:lumMod val="50000"/>
                  </a:schemeClr>
                </a:solidFill>
                <a:effectLst/>
              </a:rPr>
              <a:t> en cuya tierra habitáis: que yo y mi casa serviremos á Jehová.</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00965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0B522A65-8DA7-48A2-AF0E-2BDE9BE01002}"/>
              </a:ext>
            </a:extLst>
          </p:cNvPr>
          <p:cNvSpPr txBox="1"/>
          <p:nvPr/>
        </p:nvSpPr>
        <p:spPr>
          <a:xfrm>
            <a:off x="2080514" y="1951720"/>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¿Cuál es la decisión que el Señor espera de nosotros? </a:t>
            </a:r>
            <a:r>
              <a:rPr lang="es-ES" sz="2800" dirty="0">
                <a:latin typeface="Arial" panose="020B0604020202020204" pitchFamily="34" charset="0"/>
                <a:cs typeface="Arial" panose="020B0604020202020204" pitchFamily="34" charset="0"/>
              </a:rPr>
              <a:t>(Josué 24:15)</a:t>
            </a:r>
            <a:endParaRPr lang="pt-BR" sz="2800" dirty="0">
              <a:latin typeface="Arial" panose="020B0604020202020204" pitchFamily="34" charset="0"/>
              <a:cs typeface="Arial" panose="020B0604020202020204" pitchFamily="34" charset="0"/>
            </a:endParaRPr>
          </a:p>
        </p:txBody>
      </p:sp>
      <p:cxnSp>
        <p:nvCxnSpPr>
          <p:cNvPr id="14" name="Conector reto 13">
            <a:extLst>
              <a:ext uri="{FF2B5EF4-FFF2-40B4-BE49-F238E27FC236}">
                <a16:creationId xmlns:a16="http://schemas.microsoft.com/office/drawing/2014/main" id="{9688E416-722A-4052-A3A0-1B8A6ACAE865}"/>
              </a:ext>
            </a:extLst>
          </p:cNvPr>
          <p:cNvCxnSpPr/>
          <p:nvPr/>
        </p:nvCxnSpPr>
        <p:spPr>
          <a:xfrm>
            <a:off x="2188395" y="447499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CCA03B6A-1A00-4F88-BA29-585C033C07F1}"/>
              </a:ext>
            </a:extLst>
          </p:cNvPr>
          <p:cNvCxnSpPr/>
          <p:nvPr/>
        </p:nvCxnSpPr>
        <p:spPr>
          <a:xfrm>
            <a:off x="2188379" y="488595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CB47B953-B37D-451D-BBAB-A6867D98E63B}"/>
              </a:ext>
            </a:extLst>
          </p:cNvPr>
          <p:cNvCxnSpPr/>
          <p:nvPr/>
        </p:nvCxnSpPr>
        <p:spPr>
          <a:xfrm>
            <a:off x="2188379" y="527648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45CC5FB5-FB40-4F1D-BAA7-565A71AFB6C9}"/>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281493650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518EE49-45DC-46AF-A5F5-DF8D6D752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8" y="-1"/>
            <a:ext cx="12281536" cy="6908363"/>
          </a:xfrm>
          <a:prstGeom prst="rect">
            <a:avLst/>
          </a:prstGeom>
        </p:spPr>
      </p:pic>
      <p:pic>
        <p:nvPicPr>
          <p:cNvPr id="5" name="Imagem 4" descr="Padrão do plano de fundo&#10;&#10;Descrição gerada automaticamente">
            <a:extLst>
              <a:ext uri="{FF2B5EF4-FFF2-40B4-BE49-F238E27FC236}">
                <a16:creationId xmlns:a16="http://schemas.microsoft.com/office/drawing/2014/main" id="{B5E8993B-DA42-4CC4-846B-8B2D3CFE5F35}"/>
              </a:ext>
            </a:extLst>
          </p:cNvPr>
          <p:cNvPicPr>
            <a:picLocks noChangeAspect="1"/>
          </p:cNvPicPr>
          <p:nvPr/>
        </p:nvPicPr>
        <p:blipFill rotWithShape="1">
          <a:blip r:embed="rId3">
            <a:extLst>
              <a:ext uri="{28A0092B-C50C-407E-A947-70E740481C1C}">
                <a14:useLocalDpi xmlns:a14="http://schemas.microsoft.com/office/drawing/2010/main" val="0"/>
              </a:ext>
            </a:extLst>
          </a:blip>
          <a:srcRect l="6007" t="6621" r="1922"/>
          <a:stretch/>
        </p:blipFill>
        <p:spPr>
          <a:xfrm>
            <a:off x="4393035" y="1772674"/>
            <a:ext cx="6425030" cy="1977393"/>
          </a:xfrm>
          <a:prstGeom prst="rect">
            <a:avLst/>
          </a:prstGeom>
        </p:spPr>
      </p:pic>
    </p:spTree>
    <p:extLst>
      <p:ext uri="{BB962C8B-B14F-4D97-AF65-F5344CB8AC3E}">
        <p14:creationId xmlns:p14="http://schemas.microsoft.com/office/powerpoint/2010/main" val="408856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385423" y="1905506"/>
            <a:ext cx="7049785" cy="3046988"/>
          </a:xfrm>
          <a:prstGeom prst="rect">
            <a:avLst/>
          </a:prstGeom>
          <a:noFill/>
        </p:spPr>
        <p:txBody>
          <a:bodyPr wrap="square" rtlCol="0">
            <a:spAutoFit/>
          </a:bodyPr>
          <a:lstStyle/>
          <a:p>
            <a:pPr algn="ctr"/>
            <a:r>
              <a:rPr lang="es-ES" sz="3200" b="1" i="0" u="none" strike="noStrike" baseline="0" dirty="0"/>
              <a:t>Noé aceptó el llamado de Dios y construyó un arca, con la cual salvó su</a:t>
            </a:r>
          </a:p>
          <a:p>
            <a:pPr algn="ctr"/>
            <a:r>
              <a:rPr lang="es-ES" sz="3200" b="1" i="0" u="none" strike="noStrike" baseline="0" dirty="0"/>
              <a:t>casa (Hebreos 11:7). Debemos invertir tiempo para salvar nuestra familia.</a:t>
            </a:r>
          </a:p>
          <a:p>
            <a:pPr algn="ctr"/>
            <a:r>
              <a:rPr lang="es-ES" sz="3200" b="1" i="0" u="none" strike="noStrike" baseline="0" dirty="0"/>
              <a:t>Aceptar la alianza con Dios es un</a:t>
            </a:r>
          </a:p>
          <a:p>
            <a:pPr algn="ctr"/>
            <a:r>
              <a:rPr lang="es-ES" sz="3200" b="1" i="0" u="none" strike="noStrike" baseline="0" dirty="0"/>
              <a:t>acto de voluntad.</a:t>
            </a:r>
            <a:endParaRPr lang="pt-BR" sz="3200" b="1" i="0" u="none" strike="noStrike" baseline="0" dirty="0"/>
          </a:p>
        </p:txBody>
      </p:sp>
    </p:spTree>
    <p:extLst>
      <p:ext uri="{BB962C8B-B14F-4D97-AF65-F5344CB8AC3E}">
        <p14:creationId xmlns:p14="http://schemas.microsoft.com/office/powerpoint/2010/main" val="3875102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4</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28BEF458-A8EE-40CA-9233-D6DDF24B9378}"/>
              </a:ext>
            </a:extLst>
          </p:cNvPr>
          <p:cNvSpPr txBox="1"/>
          <p:nvPr/>
        </p:nvSpPr>
        <p:spPr>
          <a:xfrm>
            <a:off x="2080514" y="1951720"/>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¿De qué forma se establece la alianza con Dios? </a:t>
            </a:r>
            <a:r>
              <a:rPr lang="es-ES" sz="2800" dirty="0">
                <a:latin typeface="Arial" panose="020B0604020202020204" pitchFamily="34" charset="0"/>
                <a:cs typeface="Arial" panose="020B0604020202020204" pitchFamily="34" charset="0"/>
              </a:rPr>
              <a:t>(Marcos 16:15, 16)</a:t>
            </a:r>
            <a:endParaRPr lang="pt-BR" sz="2800" dirty="0">
              <a:latin typeface="Arial" panose="020B0604020202020204" pitchFamily="34" charset="0"/>
              <a:cs typeface="Arial" panose="020B0604020202020204" pitchFamily="34" charset="0"/>
            </a:endParaRPr>
          </a:p>
        </p:txBody>
      </p:sp>
      <p:cxnSp>
        <p:nvCxnSpPr>
          <p:cNvPr id="18" name="Conector reto 17">
            <a:extLst>
              <a:ext uri="{FF2B5EF4-FFF2-40B4-BE49-F238E27FC236}">
                <a16:creationId xmlns:a16="http://schemas.microsoft.com/office/drawing/2014/main" id="{14B7D79F-FC19-4C0F-BA6B-8718561D8ECF}"/>
              </a:ext>
            </a:extLst>
          </p:cNvPr>
          <p:cNvCxnSpPr/>
          <p:nvPr/>
        </p:nvCxnSpPr>
        <p:spPr>
          <a:xfrm>
            <a:off x="2188396" y="370322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Conector reto 19">
            <a:extLst>
              <a:ext uri="{FF2B5EF4-FFF2-40B4-BE49-F238E27FC236}">
                <a16:creationId xmlns:a16="http://schemas.microsoft.com/office/drawing/2014/main" id="{E694218F-8C40-44E7-AD8F-B8EA28EAF5E9}"/>
              </a:ext>
            </a:extLst>
          </p:cNvPr>
          <p:cNvCxnSpPr/>
          <p:nvPr/>
        </p:nvCxnSpPr>
        <p:spPr>
          <a:xfrm>
            <a:off x="2188380" y="411419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Conector reto 20">
            <a:extLst>
              <a:ext uri="{FF2B5EF4-FFF2-40B4-BE49-F238E27FC236}">
                <a16:creationId xmlns:a16="http://schemas.microsoft.com/office/drawing/2014/main" id="{0360DC1A-4999-4D33-9E78-A0EA447E008E}"/>
              </a:ext>
            </a:extLst>
          </p:cNvPr>
          <p:cNvCxnSpPr/>
          <p:nvPr/>
        </p:nvCxnSpPr>
        <p:spPr>
          <a:xfrm>
            <a:off x="2188395" y="4566255"/>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197B0E46-A3A2-47A2-9683-A929FD6CA4D4}"/>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1512348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4</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70322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259676"/>
            <a:ext cx="9195333" cy="1384995"/>
          </a:xfrm>
          <a:prstGeom prst="rect">
            <a:avLst/>
          </a:prstGeom>
          <a:noFill/>
        </p:spPr>
        <p:txBody>
          <a:bodyPr wrap="square" rtlCol="0">
            <a:spAutoFit/>
          </a:bodyPr>
          <a:lstStyle/>
          <a:p>
            <a:r>
              <a:rPr lang="es-ES" sz="2800" b="1" i="0" dirty="0">
                <a:solidFill>
                  <a:schemeClr val="bg2">
                    <a:lumMod val="50000"/>
                  </a:schemeClr>
                </a:solidFill>
                <a:effectLst/>
              </a:rPr>
              <a:t>Y les dijo: Id por todo el mundo; predicad el evangelio á toda criatura. El que creyere y fuere bautizado, será salvo; mas el que no creyere, será condenado.</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1419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4143495A-E636-4385-B961-0D636A4C4A8B}"/>
              </a:ext>
            </a:extLst>
          </p:cNvPr>
          <p:cNvCxnSpPr/>
          <p:nvPr/>
        </p:nvCxnSpPr>
        <p:spPr>
          <a:xfrm>
            <a:off x="2188395" y="4566255"/>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43195225-0C5D-4864-8371-953EC41E226C}"/>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9" name="CaixaDeTexto 8">
            <a:extLst>
              <a:ext uri="{FF2B5EF4-FFF2-40B4-BE49-F238E27FC236}">
                <a16:creationId xmlns:a16="http://schemas.microsoft.com/office/drawing/2014/main" id="{61789514-A71A-4F71-9B4F-E54B843C0571}"/>
              </a:ext>
            </a:extLst>
          </p:cNvPr>
          <p:cNvSpPr txBox="1"/>
          <p:nvPr/>
        </p:nvSpPr>
        <p:spPr>
          <a:xfrm>
            <a:off x="2080514" y="1951720"/>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¿De qué forma se establece la alianza con Dios? </a:t>
            </a:r>
            <a:r>
              <a:rPr lang="es-ES" sz="2800" dirty="0">
                <a:latin typeface="Arial" panose="020B0604020202020204" pitchFamily="34" charset="0"/>
                <a:cs typeface="Arial" panose="020B0604020202020204" pitchFamily="34" charset="0"/>
              </a:rPr>
              <a:t>(Marcos 16:15, 16)</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07977"/>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5</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402ED8C9-EB76-45D0-A44E-ACCAF42A1F72}"/>
              </a:ext>
            </a:extLst>
          </p:cNvPr>
          <p:cNvCxnSpPr/>
          <p:nvPr/>
        </p:nvCxnSpPr>
        <p:spPr>
          <a:xfrm>
            <a:off x="2188396" y="370322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B3707DE9-979A-4D97-A29A-2E6B7DB6E4A1}"/>
              </a:ext>
            </a:extLst>
          </p:cNvPr>
          <p:cNvCxnSpPr/>
          <p:nvPr/>
        </p:nvCxnSpPr>
        <p:spPr>
          <a:xfrm>
            <a:off x="2188380" y="411419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B856AF02-81B3-4BED-91B5-D72A4D17F0CC}"/>
              </a:ext>
            </a:extLst>
          </p:cNvPr>
          <p:cNvCxnSpPr/>
          <p:nvPr/>
        </p:nvCxnSpPr>
        <p:spPr>
          <a:xfrm>
            <a:off x="2188395" y="456625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A51D98DE-8755-4486-9478-7AC2E6643E2F}"/>
              </a:ext>
            </a:extLst>
          </p:cNvPr>
          <p:cNvCxnSpPr/>
          <p:nvPr/>
        </p:nvCxnSpPr>
        <p:spPr>
          <a:xfrm>
            <a:off x="2188380" y="4975830"/>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5094B618-9135-45A8-B809-E2ECC22CBA25}"/>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9" name="CaixaDeTexto 8">
            <a:extLst>
              <a:ext uri="{FF2B5EF4-FFF2-40B4-BE49-F238E27FC236}">
                <a16:creationId xmlns:a16="http://schemas.microsoft.com/office/drawing/2014/main" id="{448DAA1B-14B3-42A0-9823-6923F8D1FF37}"/>
              </a:ext>
            </a:extLst>
          </p:cNvPr>
          <p:cNvSpPr txBox="1"/>
          <p:nvPr/>
        </p:nvSpPr>
        <p:spPr>
          <a:xfrm>
            <a:off x="2080514" y="1951720"/>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es el bautismo? </a:t>
            </a:r>
            <a:r>
              <a:rPr lang="es-ES" sz="2800" dirty="0">
                <a:latin typeface="Arial" panose="020B0604020202020204" pitchFamily="34" charset="0"/>
                <a:cs typeface="Arial" panose="020B0604020202020204" pitchFamily="34" charset="0"/>
              </a:rPr>
              <a:t>(Romanos 6:4)</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691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5</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70322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259676"/>
            <a:ext cx="9195333" cy="1815882"/>
          </a:xfrm>
          <a:prstGeom prst="rect">
            <a:avLst/>
          </a:prstGeom>
          <a:noFill/>
        </p:spPr>
        <p:txBody>
          <a:bodyPr wrap="square" rtlCol="0">
            <a:spAutoFit/>
          </a:bodyPr>
          <a:lstStyle/>
          <a:p>
            <a:r>
              <a:rPr lang="es-ES" sz="2800" b="1" i="0" dirty="0">
                <a:solidFill>
                  <a:schemeClr val="bg2">
                    <a:lumMod val="50000"/>
                  </a:schemeClr>
                </a:solidFill>
                <a:effectLst/>
              </a:rPr>
              <a:t>Porque somos sepultados juntamente con él á muerte por el bautismo; para que como Cristo resucitó de los muertos por la gloria del Padre, así también nosotros andemos en novedad de vida.</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1419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6B16E18A-49F4-448D-8BD8-C4F4DA945265}"/>
              </a:ext>
            </a:extLst>
          </p:cNvPr>
          <p:cNvSpPr txBox="1"/>
          <p:nvPr/>
        </p:nvSpPr>
        <p:spPr>
          <a:xfrm>
            <a:off x="2080514" y="1951720"/>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es el bautismo? </a:t>
            </a:r>
            <a:r>
              <a:rPr lang="es-ES" sz="2800" dirty="0">
                <a:latin typeface="Arial" panose="020B0604020202020204" pitchFamily="34" charset="0"/>
                <a:cs typeface="Arial" panose="020B0604020202020204" pitchFamily="34" charset="0"/>
              </a:rPr>
              <a:t>(Romanos 6:4)</a:t>
            </a:r>
            <a:endParaRPr lang="pt-BR" sz="2800" dirty="0">
              <a:latin typeface="Arial" panose="020B0604020202020204" pitchFamily="34" charset="0"/>
              <a:cs typeface="Arial" panose="020B0604020202020204" pitchFamily="34" charset="0"/>
            </a:endParaRPr>
          </a:p>
        </p:txBody>
      </p:sp>
      <p:cxnSp>
        <p:nvCxnSpPr>
          <p:cNvPr id="12" name="Conector reto 11">
            <a:extLst>
              <a:ext uri="{FF2B5EF4-FFF2-40B4-BE49-F238E27FC236}">
                <a16:creationId xmlns:a16="http://schemas.microsoft.com/office/drawing/2014/main" id="{4143495A-E636-4385-B961-0D636A4C4A8B}"/>
              </a:ext>
            </a:extLst>
          </p:cNvPr>
          <p:cNvCxnSpPr/>
          <p:nvPr/>
        </p:nvCxnSpPr>
        <p:spPr>
          <a:xfrm>
            <a:off x="2188395" y="456625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E66DD236-3F89-40B7-8CEA-863F2AD44102}"/>
              </a:ext>
            </a:extLst>
          </p:cNvPr>
          <p:cNvCxnSpPr/>
          <p:nvPr/>
        </p:nvCxnSpPr>
        <p:spPr>
          <a:xfrm>
            <a:off x="2188380" y="4975830"/>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1D002A65-42AF-4C0C-A92D-EF7CE15678C8}"/>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2312742186"/>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394948" y="2397948"/>
            <a:ext cx="7049785" cy="2062103"/>
          </a:xfrm>
          <a:prstGeom prst="rect">
            <a:avLst/>
          </a:prstGeom>
          <a:noFill/>
        </p:spPr>
        <p:txBody>
          <a:bodyPr wrap="square" rtlCol="0">
            <a:spAutoFit/>
          </a:bodyPr>
          <a:lstStyle/>
          <a:p>
            <a:pPr algn="ctr"/>
            <a:r>
              <a:rPr lang="es-ES" sz="3200" b="1" i="0" u="none" strike="noStrike" baseline="0" dirty="0"/>
              <a:t>El bautismo bíblico representa la muerte a una vida antigua y el nacimiento</a:t>
            </a:r>
          </a:p>
          <a:p>
            <a:pPr algn="ctr"/>
            <a:r>
              <a:rPr lang="es-ES" sz="3200" b="1" i="0" u="none" strike="noStrike" baseline="0" dirty="0"/>
              <a:t>a una nueva vida en Cristo; por eso, es por inmersión.</a:t>
            </a:r>
            <a:endParaRPr lang="pt-BR" sz="3200" b="1" i="0" u="none" strike="noStrike" baseline="0" dirty="0"/>
          </a:p>
        </p:txBody>
      </p:sp>
    </p:spTree>
    <p:extLst>
      <p:ext uri="{BB962C8B-B14F-4D97-AF65-F5344CB8AC3E}">
        <p14:creationId xmlns:p14="http://schemas.microsoft.com/office/powerpoint/2010/main" val="3109554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6</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5957065A-D1C4-40FA-8E3A-8B5060C03278}"/>
              </a:ext>
            </a:extLst>
          </p:cNvPr>
          <p:cNvCxnSpPr/>
          <p:nvPr/>
        </p:nvCxnSpPr>
        <p:spPr>
          <a:xfrm>
            <a:off x="2188396" y="347462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Conector reto 17">
            <a:extLst>
              <a:ext uri="{FF2B5EF4-FFF2-40B4-BE49-F238E27FC236}">
                <a16:creationId xmlns:a16="http://schemas.microsoft.com/office/drawing/2014/main" id="{493F6188-6D04-4A8A-A6B8-5984B726ABC8}"/>
              </a:ext>
            </a:extLst>
          </p:cNvPr>
          <p:cNvCxnSpPr/>
          <p:nvPr/>
        </p:nvCxnSpPr>
        <p:spPr>
          <a:xfrm>
            <a:off x="2188380" y="388559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Conector reto 18">
            <a:extLst>
              <a:ext uri="{FF2B5EF4-FFF2-40B4-BE49-F238E27FC236}">
                <a16:creationId xmlns:a16="http://schemas.microsoft.com/office/drawing/2014/main" id="{6DA2C933-4098-4C2C-8095-D313D0BDE7EF}"/>
              </a:ext>
            </a:extLst>
          </p:cNvPr>
          <p:cNvCxnSpPr/>
          <p:nvPr/>
        </p:nvCxnSpPr>
        <p:spPr>
          <a:xfrm>
            <a:off x="2188395" y="433765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Conector reto 19">
            <a:extLst>
              <a:ext uri="{FF2B5EF4-FFF2-40B4-BE49-F238E27FC236}">
                <a16:creationId xmlns:a16="http://schemas.microsoft.com/office/drawing/2014/main" id="{BDFE4694-176D-456D-BD1D-520D3057FC77}"/>
              </a:ext>
            </a:extLst>
          </p:cNvPr>
          <p:cNvCxnSpPr/>
          <p:nvPr/>
        </p:nvCxnSpPr>
        <p:spPr>
          <a:xfrm>
            <a:off x="2188380" y="474723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Conector reto 20">
            <a:extLst>
              <a:ext uri="{FF2B5EF4-FFF2-40B4-BE49-F238E27FC236}">
                <a16:creationId xmlns:a16="http://schemas.microsoft.com/office/drawing/2014/main" id="{1276F733-AE5D-4639-A037-1705715D83F5}"/>
              </a:ext>
            </a:extLst>
          </p:cNvPr>
          <p:cNvCxnSpPr/>
          <p:nvPr/>
        </p:nvCxnSpPr>
        <p:spPr>
          <a:xfrm>
            <a:off x="2188394" y="520443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Conector reto 21">
            <a:extLst>
              <a:ext uri="{FF2B5EF4-FFF2-40B4-BE49-F238E27FC236}">
                <a16:creationId xmlns:a16="http://schemas.microsoft.com/office/drawing/2014/main" id="{D5249F70-7934-479E-AB56-773DFB817ABE}"/>
              </a:ext>
            </a:extLst>
          </p:cNvPr>
          <p:cNvCxnSpPr/>
          <p:nvPr/>
        </p:nvCxnSpPr>
        <p:spPr>
          <a:xfrm>
            <a:off x="2188379" y="5614005"/>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ADB0DB48-3FCA-453B-BABC-74A50E30DD46}"/>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9" name="CaixaDeTexto 8">
            <a:extLst>
              <a:ext uri="{FF2B5EF4-FFF2-40B4-BE49-F238E27FC236}">
                <a16:creationId xmlns:a16="http://schemas.microsoft.com/office/drawing/2014/main" id="{81F61AD7-BFA1-4CF0-BD70-F97835AA7807}"/>
              </a:ext>
            </a:extLst>
          </p:cNvPr>
          <p:cNvSpPr txBox="1"/>
          <p:nvPr/>
        </p:nvSpPr>
        <p:spPr>
          <a:xfrm>
            <a:off x="2080514" y="1951720"/>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alianza es fundamental para la salvación de la familia? </a:t>
            </a:r>
            <a:r>
              <a:rPr lang="es-ES" sz="2800" dirty="0">
                <a:latin typeface="Arial" panose="020B0604020202020204" pitchFamily="34" charset="0"/>
                <a:cs typeface="Arial" panose="020B0604020202020204" pitchFamily="34" charset="0"/>
              </a:rPr>
              <a:t>(Hechos 16:30-34)</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609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6</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47462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031076"/>
            <a:ext cx="9195333" cy="2677656"/>
          </a:xfrm>
          <a:prstGeom prst="rect">
            <a:avLst/>
          </a:prstGeom>
          <a:noFill/>
        </p:spPr>
        <p:txBody>
          <a:bodyPr wrap="square" rtlCol="0">
            <a:spAutoFit/>
          </a:bodyPr>
          <a:lstStyle/>
          <a:p>
            <a:r>
              <a:rPr lang="es-ES" sz="2800" b="1" i="0" dirty="0">
                <a:solidFill>
                  <a:schemeClr val="bg2">
                    <a:lumMod val="50000"/>
                  </a:schemeClr>
                </a:solidFill>
                <a:effectLst/>
              </a:rPr>
              <a:t>Y sacándolos fuera, le dice: Señores, ¿qué es menester que yo haga para ser salvo? Y ellos dijeron: Cree en el Señor Jesucristo, y serás salvo tú, y tu casa. Y le hablaron la palabra del Señor, y á todos los que </a:t>
            </a:r>
            <a:r>
              <a:rPr lang="es-ES" sz="2800" b="1" i="0" dirty="0" err="1">
                <a:solidFill>
                  <a:schemeClr val="bg2">
                    <a:lumMod val="50000"/>
                  </a:schemeClr>
                </a:solidFill>
                <a:effectLst/>
              </a:rPr>
              <a:t>estan</a:t>
            </a:r>
            <a:r>
              <a:rPr lang="es-ES" sz="2800" b="1" i="0" dirty="0">
                <a:solidFill>
                  <a:schemeClr val="bg2">
                    <a:lumMod val="50000"/>
                  </a:schemeClr>
                </a:solidFill>
                <a:effectLst/>
              </a:rPr>
              <a:t> en su casa. Y tomándolos en aquella misma hora de la noche, les lavó los azotes; y se bautizó luego él, y todos los suyos…</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388559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6B16E18A-49F4-448D-8BD8-C4F4DA945265}"/>
              </a:ext>
            </a:extLst>
          </p:cNvPr>
          <p:cNvSpPr txBox="1"/>
          <p:nvPr/>
        </p:nvSpPr>
        <p:spPr>
          <a:xfrm>
            <a:off x="2080514" y="1951720"/>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alianza es fundamental para la salvación de la familia? </a:t>
            </a:r>
            <a:r>
              <a:rPr lang="es-ES" sz="2800" dirty="0">
                <a:latin typeface="Arial" panose="020B0604020202020204" pitchFamily="34" charset="0"/>
                <a:cs typeface="Arial" panose="020B0604020202020204" pitchFamily="34" charset="0"/>
              </a:rPr>
              <a:t>(Hechos 16:30-34)</a:t>
            </a:r>
            <a:endParaRPr lang="pt-BR" sz="2800" dirty="0">
              <a:latin typeface="Arial" panose="020B0604020202020204" pitchFamily="34" charset="0"/>
              <a:cs typeface="Arial" panose="020B0604020202020204" pitchFamily="34" charset="0"/>
            </a:endParaRPr>
          </a:p>
        </p:txBody>
      </p:sp>
      <p:cxnSp>
        <p:nvCxnSpPr>
          <p:cNvPr id="12" name="Conector reto 11">
            <a:extLst>
              <a:ext uri="{FF2B5EF4-FFF2-40B4-BE49-F238E27FC236}">
                <a16:creationId xmlns:a16="http://schemas.microsoft.com/office/drawing/2014/main" id="{4143495A-E636-4385-B961-0D636A4C4A8B}"/>
              </a:ext>
            </a:extLst>
          </p:cNvPr>
          <p:cNvCxnSpPr/>
          <p:nvPr/>
        </p:nvCxnSpPr>
        <p:spPr>
          <a:xfrm>
            <a:off x="2188395" y="433765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E66DD236-3F89-40B7-8CEA-863F2AD44102}"/>
              </a:ext>
            </a:extLst>
          </p:cNvPr>
          <p:cNvCxnSpPr/>
          <p:nvPr/>
        </p:nvCxnSpPr>
        <p:spPr>
          <a:xfrm>
            <a:off x="2188380" y="474723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539B818B-0877-4B70-9BAF-13787C2A0282}"/>
              </a:ext>
            </a:extLst>
          </p:cNvPr>
          <p:cNvCxnSpPr/>
          <p:nvPr/>
        </p:nvCxnSpPr>
        <p:spPr>
          <a:xfrm>
            <a:off x="2188394" y="520443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F5A1A8A-D54B-421F-815E-F5F321686CE1}"/>
              </a:ext>
            </a:extLst>
          </p:cNvPr>
          <p:cNvCxnSpPr/>
          <p:nvPr/>
        </p:nvCxnSpPr>
        <p:spPr>
          <a:xfrm>
            <a:off x="2188379" y="5614005"/>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CD672392-F1F5-4B3A-84CA-EC4DE7C8D794}"/>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3544200736"/>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783868" y="2239062"/>
            <a:ext cx="6624264" cy="2062103"/>
          </a:xfrm>
          <a:prstGeom prst="rect">
            <a:avLst/>
          </a:prstGeom>
          <a:noFill/>
        </p:spPr>
        <p:txBody>
          <a:bodyPr wrap="square" rtlCol="0">
            <a:spAutoFit/>
          </a:bodyPr>
          <a:lstStyle/>
          <a:p>
            <a:pPr algn="ctr"/>
            <a:r>
              <a:rPr lang="es-ES" sz="3200" b="1" i="0" u="none" strike="noStrike" baseline="0" dirty="0"/>
              <a:t>Dios valora la familia, pues es el Creador de la misma. Dios quiere</a:t>
            </a:r>
          </a:p>
          <a:p>
            <a:pPr algn="ctr"/>
            <a:r>
              <a:rPr lang="es-ES" sz="3200" b="1" i="0" u="none" strike="noStrike" baseline="0" dirty="0"/>
              <a:t>establecer una alianza de salvación con toda su familia (1 Timoteo 2:4).</a:t>
            </a:r>
            <a:endParaRPr lang="pt-BR" sz="3200" b="1" i="0" u="none" strike="noStrike" baseline="0" dirty="0"/>
          </a:p>
        </p:txBody>
      </p:sp>
    </p:spTree>
    <p:extLst>
      <p:ext uri="{BB962C8B-B14F-4D97-AF65-F5344CB8AC3E}">
        <p14:creationId xmlns:p14="http://schemas.microsoft.com/office/powerpoint/2010/main" val="2377907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DD67913-EDD4-4F10-A456-D5218BD09A8C}"/>
              </a:ext>
            </a:extLst>
          </p:cNvPr>
          <p:cNvSpPr txBox="1"/>
          <p:nvPr/>
        </p:nvSpPr>
        <p:spPr>
          <a:xfrm>
            <a:off x="2479603" y="2256326"/>
            <a:ext cx="6473897" cy="1754326"/>
          </a:xfrm>
          <a:prstGeom prst="rect">
            <a:avLst/>
          </a:prstGeom>
          <a:noFill/>
        </p:spPr>
        <p:txBody>
          <a:bodyPr wrap="square" rtlCol="0">
            <a:spAutoFit/>
          </a:bodyPr>
          <a:lstStyle/>
          <a:p>
            <a:pPr algn="ctr"/>
            <a:r>
              <a:rPr lang="es-ES" sz="3600" b="1" dirty="0">
                <a:solidFill>
                  <a:schemeClr val="bg1"/>
                </a:solidFill>
                <a:latin typeface="Vijaya" panose="02020604020202020204" pitchFamily="18" charset="0"/>
                <a:ea typeface="STXingkai" panose="020B0503020204020204" pitchFamily="2" charset="-122"/>
                <a:cs typeface="Vijaya" panose="02020604020202020204" pitchFamily="18" charset="0"/>
              </a:rPr>
              <a:t>Deseo renovar la alianza hecha con mi cónyuge. Deseo, a través del bautismo, establecer una alianza con Cristo.</a:t>
            </a:r>
            <a:endParaRPr lang="pt-BR" sz="3600" b="1" dirty="0">
              <a:solidFill>
                <a:schemeClr val="bg1"/>
              </a:solidFill>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2746584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122710" y="1997839"/>
            <a:ext cx="7946580" cy="2862322"/>
          </a:xfrm>
          <a:prstGeom prst="rect">
            <a:avLst/>
          </a:prstGeom>
          <a:noFill/>
        </p:spPr>
        <p:txBody>
          <a:bodyPr wrap="square" rtlCol="0">
            <a:spAutoFit/>
          </a:bodyPr>
          <a:lstStyle/>
          <a:p>
            <a:pPr algn="ctr"/>
            <a:r>
              <a:rPr lang="es-ES" sz="3600" b="1" dirty="0"/>
              <a:t>Uno de los elementos más importantes del matrimonio es el voto que los contrayentes hacen, afirmando el deseo de permanecer juntos durante</a:t>
            </a:r>
          </a:p>
          <a:p>
            <a:pPr algn="ctr"/>
            <a:r>
              <a:rPr lang="es-ES" sz="3600" b="1" dirty="0"/>
              <a:t>toda la vida</a:t>
            </a:r>
            <a:r>
              <a:rPr lang="pt-BR" sz="3600" b="1" dirty="0"/>
              <a:t>...</a:t>
            </a:r>
            <a:endParaRPr lang="pt-BR" sz="3600" b="1" i="0" u="none" strike="noStrike" baseline="0" dirty="0"/>
          </a:p>
        </p:txBody>
      </p:sp>
    </p:spTree>
    <p:extLst>
      <p:ext uri="{BB962C8B-B14F-4D97-AF65-F5344CB8AC3E}">
        <p14:creationId xmlns:p14="http://schemas.microsoft.com/office/powerpoint/2010/main" val="3315833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to 4">
            <a:extLst>
              <a:ext uri="{FF2B5EF4-FFF2-40B4-BE49-F238E27FC236}">
                <a16:creationId xmlns:a16="http://schemas.microsoft.com/office/drawing/2014/main" id="{139E1E03-8060-4AF6-B199-8506C6077A8D}"/>
              </a:ext>
            </a:extLst>
          </p:cNvPr>
          <p:cNvCxnSpPr/>
          <p:nvPr/>
        </p:nvCxnSpPr>
        <p:spPr>
          <a:xfrm>
            <a:off x="1602769"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CC4BD9F2-98E5-4C5B-9032-9B51F4EFD21A}"/>
              </a:ext>
            </a:extLst>
          </p:cNvPr>
          <p:cNvSpPr txBox="1"/>
          <p:nvPr/>
        </p:nvSpPr>
        <p:spPr>
          <a:xfrm>
            <a:off x="3719245" y="297953"/>
            <a:ext cx="3719240" cy="923330"/>
          </a:xfrm>
          <a:prstGeom prst="rect">
            <a:avLst/>
          </a:prstGeom>
          <a:noFill/>
        </p:spPr>
        <p:txBody>
          <a:bodyPr wrap="square" rtlCol="0">
            <a:spAutoFit/>
          </a:bodyPr>
          <a:lstStyle/>
          <a:p>
            <a:r>
              <a:rPr lang="pt-BR" sz="5400" b="1" dirty="0">
                <a:solidFill>
                  <a:srgbClr val="C00000"/>
                </a:solidFill>
              </a:rPr>
              <a:t>Para pensar</a:t>
            </a:r>
          </a:p>
        </p:txBody>
      </p:sp>
      <p:cxnSp>
        <p:nvCxnSpPr>
          <p:cNvPr id="8" name="Conector reto 7">
            <a:extLst>
              <a:ext uri="{FF2B5EF4-FFF2-40B4-BE49-F238E27FC236}">
                <a16:creationId xmlns:a16="http://schemas.microsoft.com/office/drawing/2014/main" id="{582D1077-F180-41C4-B280-27E29F809B64}"/>
              </a:ext>
            </a:extLst>
          </p:cNvPr>
          <p:cNvCxnSpPr/>
          <p:nvPr/>
        </p:nvCxnSpPr>
        <p:spPr>
          <a:xfrm>
            <a:off x="7233007"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8D19F968-243E-48C6-9269-9611A69566F5}"/>
              </a:ext>
            </a:extLst>
          </p:cNvPr>
          <p:cNvSpPr txBox="1"/>
          <p:nvPr/>
        </p:nvSpPr>
        <p:spPr>
          <a:xfrm>
            <a:off x="1602769" y="1510308"/>
            <a:ext cx="8630292" cy="2062103"/>
          </a:xfrm>
          <a:prstGeom prst="rect">
            <a:avLst/>
          </a:prstGeom>
          <a:noFill/>
        </p:spPr>
        <p:txBody>
          <a:bodyPr wrap="square" rtlCol="0">
            <a:spAutoFit/>
          </a:bodyPr>
          <a:lstStyle/>
          <a:p>
            <a:pPr algn="ctr"/>
            <a:r>
              <a:rPr lang="es-ES" sz="3200" b="1" dirty="0">
                <a:latin typeface="Vijaya" panose="02020604020202020204" pitchFamily="18" charset="0"/>
                <a:ea typeface="STXingkai" panose="020B0503020204020204" pitchFamily="2" charset="-122"/>
                <a:cs typeface="Vijaya" panose="02020604020202020204" pitchFamily="18" charset="0"/>
              </a:rPr>
              <a:t>“Las obligaciones del pacto espiritual hechas en el bautismo son mutuas. Mientras los seres humanos desempeñen su parte con obediencia ferviente, tendrán derecho a orar: ‘Sea hoy manifiesto que tú eres Dios en Israel’  (1 Reyes 18:36).</a:t>
            </a:r>
            <a:endParaRPr lang="pt-BR" sz="3200" b="1"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1338118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to 4">
            <a:extLst>
              <a:ext uri="{FF2B5EF4-FFF2-40B4-BE49-F238E27FC236}">
                <a16:creationId xmlns:a16="http://schemas.microsoft.com/office/drawing/2014/main" id="{139E1E03-8060-4AF6-B199-8506C6077A8D}"/>
              </a:ext>
            </a:extLst>
          </p:cNvPr>
          <p:cNvCxnSpPr/>
          <p:nvPr/>
        </p:nvCxnSpPr>
        <p:spPr>
          <a:xfrm>
            <a:off x="1602769"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CC4BD9F2-98E5-4C5B-9032-9B51F4EFD21A}"/>
              </a:ext>
            </a:extLst>
          </p:cNvPr>
          <p:cNvSpPr txBox="1"/>
          <p:nvPr/>
        </p:nvSpPr>
        <p:spPr>
          <a:xfrm>
            <a:off x="3719245" y="297953"/>
            <a:ext cx="3719240" cy="923330"/>
          </a:xfrm>
          <a:prstGeom prst="rect">
            <a:avLst/>
          </a:prstGeom>
          <a:noFill/>
        </p:spPr>
        <p:txBody>
          <a:bodyPr wrap="square" rtlCol="0">
            <a:spAutoFit/>
          </a:bodyPr>
          <a:lstStyle/>
          <a:p>
            <a:r>
              <a:rPr lang="pt-BR" sz="5400" b="1" dirty="0">
                <a:solidFill>
                  <a:srgbClr val="C00000"/>
                </a:solidFill>
              </a:rPr>
              <a:t>Para pensar</a:t>
            </a:r>
          </a:p>
        </p:txBody>
      </p:sp>
      <p:cxnSp>
        <p:nvCxnSpPr>
          <p:cNvPr id="8" name="Conector reto 7">
            <a:extLst>
              <a:ext uri="{FF2B5EF4-FFF2-40B4-BE49-F238E27FC236}">
                <a16:creationId xmlns:a16="http://schemas.microsoft.com/office/drawing/2014/main" id="{582D1077-F180-41C4-B280-27E29F809B64}"/>
              </a:ext>
            </a:extLst>
          </p:cNvPr>
          <p:cNvCxnSpPr/>
          <p:nvPr/>
        </p:nvCxnSpPr>
        <p:spPr>
          <a:xfrm>
            <a:off x="7233007"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8D19F968-243E-48C6-9269-9611A69566F5}"/>
              </a:ext>
            </a:extLst>
          </p:cNvPr>
          <p:cNvSpPr txBox="1"/>
          <p:nvPr/>
        </p:nvSpPr>
        <p:spPr>
          <a:xfrm>
            <a:off x="1602769" y="1510308"/>
            <a:ext cx="8630292" cy="2062103"/>
          </a:xfrm>
          <a:prstGeom prst="rect">
            <a:avLst/>
          </a:prstGeom>
          <a:noFill/>
        </p:spPr>
        <p:txBody>
          <a:bodyPr wrap="square" rtlCol="0">
            <a:spAutoFit/>
          </a:bodyPr>
          <a:lstStyle/>
          <a:p>
            <a:pPr algn="ctr"/>
            <a:r>
              <a:rPr lang="es-ES" sz="3200" b="1" dirty="0">
                <a:latin typeface="Vijaya" panose="02020604020202020204" pitchFamily="18" charset="0"/>
                <a:ea typeface="STXingkai" panose="020B0503020204020204" pitchFamily="2" charset="-122"/>
                <a:cs typeface="Vijaya" panose="02020604020202020204" pitchFamily="18" charset="0"/>
              </a:rPr>
              <a:t>El haber sido bautizados en el nombre del Padre, el Hijo y el</a:t>
            </a:r>
          </a:p>
          <a:p>
            <a:pPr algn="ctr"/>
            <a:r>
              <a:rPr lang="es-ES" sz="3200" b="1" dirty="0">
                <a:latin typeface="Vijaya" panose="02020604020202020204" pitchFamily="18" charset="0"/>
                <a:ea typeface="STXingkai" panose="020B0503020204020204" pitchFamily="2" charset="-122"/>
                <a:cs typeface="Vijaya" panose="02020604020202020204" pitchFamily="18" charset="0"/>
              </a:rPr>
              <a:t>Espíritu Santo es una garantía de que si piden su ayuda, estas potestades los ayudarán en toda emergencia”</a:t>
            </a:r>
          </a:p>
          <a:p>
            <a:pPr algn="ctr"/>
            <a:r>
              <a:rPr lang="es-ES" sz="3200" dirty="0">
                <a:latin typeface="Vijaya" panose="02020604020202020204" pitchFamily="18" charset="0"/>
                <a:ea typeface="STXingkai" panose="020B0503020204020204" pitchFamily="2" charset="-122"/>
                <a:cs typeface="Vijaya" panose="02020604020202020204" pitchFamily="18" charset="0"/>
              </a:rPr>
              <a:t>(El evangelismo, p. 318).</a:t>
            </a:r>
            <a:endParaRPr lang="pt-BR" sz="3200"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2092332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758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122710" y="1997839"/>
            <a:ext cx="7946580" cy="2862322"/>
          </a:xfrm>
          <a:prstGeom prst="rect">
            <a:avLst/>
          </a:prstGeom>
          <a:noFill/>
        </p:spPr>
        <p:txBody>
          <a:bodyPr wrap="square" rtlCol="0">
            <a:spAutoFit/>
          </a:bodyPr>
          <a:lstStyle/>
          <a:p>
            <a:pPr algn="ctr"/>
            <a:r>
              <a:rPr lang="pt-BR" sz="3600" b="1" dirty="0"/>
              <a:t>...</a:t>
            </a:r>
            <a:r>
              <a:rPr lang="es-ES" sz="3600" b="1" dirty="0"/>
              <a:t> y ante cualquier</a:t>
            </a:r>
          </a:p>
          <a:p>
            <a:pPr algn="ctr"/>
            <a:r>
              <a:rPr lang="es-ES" sz="3600" b="1" dirty="0"/>
              <a:t>situación, en amor, honra y respeto. Sin dudas es un paso muy importante, aunque muchos han perdido el valor de</a:t>
            </a:r>
          </a:p>
          <a:p>
            <a:pPr algn="ctr"/>
            <a:r>
              <a:rPr lang="es-ES" sz="3600" b="1" dirty="0"/>
              <a:t>estas palabras.</a:t>
            </a:r>
            <a:endParaRPr lang="pt-BR" sz="3600" b="1" i="0" u="none" strike="noStrike" baseline="0" dirty="0"/>
          </a:p>
        </p:txBody>
      </p:sp>
    </p:spTree>
    <p:extLst>
      <p:ext uri="{BB962C8B-B14F-4D97-AF65-F5344CB8AC3E}">
        <p14:creationId xmlns:p14="http://schemas.microsoft.com/office/powerpoint/2010/main" val="223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979926" y="2384940"/>
            <a:ext cx="5983923" cy="2554545"/>
          </a:xfrm>
          <a:prstGeom prst="rect">
            <a:avLst/>
          </a:prstGeom>
          <a:noFill/>
        </p:spPr>
        <p:txBody>
          <a:bodyPr wrap="square" rtlCol="0">
            <a:spAutoFit/>
          </a:bodyPr>
          <a:lstStyle/>
          <a:p>
            <a:pPr algn="ctr"/>
            <a:r>
              <a:rPr lang="es-ES" sz="3200" b="1" i="0" u="none" strike="noStrike" baseline="0" dirty="0"/>
              <a:t>Jesús tenía un interés especial en el matrimonio. Su primer milagro</a:t>
            </a:r>
          </a:p>
          <a:p>
            <a:pPr algn="ctr"/>
            <a:r>
              <a:rPr lang="es-ES" sz="3200" b="1" i="0" u="none" strike="noStrike" baseline="0" dirty="0"/>
              <a:t>ocurrió en una fiesta nupcial. Es cierto que muchos matrimonios</a:t>
            </a:r>
          </a:p>
          <a:p>
            <a:pPr algn="ctr"/>
            <a:r>
              <a:rPr lang="es-ES" sz="3200" b="1" i="0" u="none" strike="noStrike" baseline="0" dirty="0"/>
              <a:t>necesitan un milagro.</a:t>
            </a:r>
            <a:endParaRPr lang="pt-BR" sz="3200" b="1" i="0" u="none" strike="noStrike" baseline="0" dirty="0"/>
          </a:p>
        </p:txBody>
      </p:sp>
      <p:sp>
        <p:nvSpPr>
          <p:cNvPr id="4" name="Retângulo 3">
            <a:extLst>
              <a:ext uri="{FF2B5EF4-FFF2-40B4-BE49-F238E27FC236}">
                <a16:creationId xmlns:a16="http://schemas.microsoft.com/office/drawing/2014/main" id="{CB74196B-C00A-4BDA-891B-54FD01518833}"/>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F0187416-9236-4FF5-B2DA-A546586E65BF}"/>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1068313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979926" y="2384940"/>
            <a:ext cx="5983923" cy="2554545"/>
          </a:xfrm>
          <a:prstGeom prst="rect">
            <a:avLst/>
          </a:prstGeom>
          <a:noFill/>
        </p:spPr>
        <p:txBody>
          <a:bodyPr wrap="square" rtlCol="0">
            <a:spAutoFit/>
          </a:bodyPr>
          <a:lstStyle/>
          <a:p>
            <a:pPr algn="ctr"/>
            <a:r>
              <a:rPr lang="es-ES" sz="3200" b="1" i="0" u="none" strike="noStrike" baseline="0" dirty="0"/>
              <a:t>Pero si Cristo lo hizo en el pasado, también hoy puede transformar vidas. ¿Qué hacer para revitalizar el compromiso establecido</a:t>
            </a:r>
          </a:p>
          <a:p>
            <a:pPr algn="ctr"/>
            <a:r>
              <a:rPr lang="es-ES" sz="3200" b="1" i="0" u="none" strike="noStrike" baseline="0" dirty="0"/>
              <a:t>en el altar?</a:t>
            </a:r>
            <a:endParaRPr lang="pt-BR" sz="3200" b="1" i="0" u="none" strike="noStrike" baseline="0" dirty="0"/>
          </a:p>
        </p:txBody>
      </p:sp>
      <p:sp>
        <p:nvSpPr>
          <p:cNvPr id="4" name="Retângulo 3">
            <a:extLst>
              <a:ext uri="{FF2B5EF4-FFF2-40B4-BE49-F238E27FC236}">
                <a16:creationId xmlns:a16="http://schemas.microsoft.com/office/drawing/2014/main" id="{CB74196B-C00A-4BDA-891B-54FD01518833}"/>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E6A61B81-F3D7-4150-BC1E-5756BE388EE6}"/>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11638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27" name="CaixaDeTexto 26">
            <a:extLst>
              <a:ext uri="{FF2B5EF4-FFF2-40B4-BE49-F238E27FC236}">
                <a16:creationId xmlns:a16="http://schemas.microsoft.com/office/drawing/2014/main" id="{8AEF4664-C27F-4D01-ABB4-52AD70C903A2}"/>
              </a:ext>
            </a:extLst>
          </p:cNvPr>
          <p:cNvSpPr txBox="1"/>
          <p:nvPr/>
        </p:nvSpPr>
        <p:spPr>
          <a:xfrm>
            <a:off x="1985372" y="2033908"/>
            <a:ext cx="6482991"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1 </a:t>
            </a:r>
            <a:r>
              <a:rPr lang="pt-BR" sz="2800" dirty="0" err="1">
                <a:latin typeface="Arial" panose="020B0604020202020204" pitchFamily="34" charset="0"/>
                <a:cs typeface="Arial" panose="020B0604020202020204" pitchFamily="34" charset="0"/>
              </a:rPr>
              <a:t>Corintios</a:t>
            </a:r>
            <a:r>
              <a:rPr lang="pt-BR" sz="2800" dirty="0">
                <a:latin typeface="Arial" panose="020B0604020202020204" pitchFamily="34" charset="0"/>
                <a:cs typeface="Arial" panose="020B0604020202020204" pitchFamily="34" charset="0"/>
              </a:rPr>
              <a:t> 11:8,11,12</a:t>
            </a:r>
          </a:p>
        </p:txBody>
      </p:sp>
      <p:cxnSp>
        <p:nvCxnSpPr>
          <p:cNvPr id="10" name="Conector reto 9">
            <a:extLst>
              <a:ext uri="{FF2B5EF4-FFF2-40B4-BE49-F238E27FC236}">
                <a16:creationId xmlns:a16="http://schemas.microsoft.com/office/drawing/2014/main" id="{8E70F8A3-FE35-48B8-9E48-CD33DE3733FA}"/>
              </a:ext>
            </a:extLst>
          </p:cNvPr>
          <p:cNvCxnSpPr/>
          <p:nvPr/>
        </p:nvCxnSpPr>
        <p:spPr>
          <a:xfrm>
            <a:off x="2102671" y="348722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7874866A-696A-41EC-B144-DF174E543D08}"/>
              </a:ext>
            </a:extLst>
          </p:cNvPr>
          <p:cNvCxnSpPr/>
          <p:nvPr/>
        </p:nvCxnSpPr>
        <p:spPr>
          <a:xfrm>
            <a:off x="2102667" y="388448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973A2364-54B2-4284-8001-11D998A23476}"/>
              </a:ext>
            </a:extLst>
          </p:cNvPr>
          <p:cNvCxnSpPr/>
          <p:nvPr/>
        </p:nvCxnSpPr>
        <p:spPr>
          <a:xfrm>
            <a:off x="2131243" y="430637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27443813-F21A-4FE2-ADDE-897D2B889611}"/>
              </a:ext>
            </a:extLst>
          </p:cNvPr>
          <p:cNvCxnSpPr/>
          <p:nvPr/>
        </p:nvCxnSpPr>
        <p:spPr>
          <a:xfrm>
            <a:off x="2121714" y="470363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72971FB2-451A-4EB7-9DC8-E38F1C9FF55E}"/>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3663907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C7B14865-8588-45E5-942A-EC0FE1C288B9}"/>
              </a:ext>
            </a:extLst>
          </p:cNvPr>
          <p:cNvCxnSpPr/>
          <p:nvPr/>
        </p:nvCxnSpPr>
        <p:spPr>
          <a:xfrm>
            <a:off x="2102671" y="348722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1CA7AAD8-C23F-457C-A34E-9E866BDA5DEF}"/>
              </a:ext>
            </a:extLst>
          </p:cNvPr>
          <p:cNvCxnSpPr/>
          <p:nvPr/>
        </p:nvCxnSpPr>
        <p:spPr>
          <a:xfrm>
            <a:off x="2102667" y="388448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FBE42414-A9C3-4283-B40A-C73E227520B0}"/>
              </a:ext>
            </a:extLst>
          </p:cNvPr>
          <p:cNvSpPr txBox="1"/>
          <p:nvPr/>
        </p:nvSpPr>
        <p:spPr>
          <a:xfrm>
            <a:off x="2150289" y="2991117"/>
            <a:ext cx="8980364" cy="1815882"/>
          </a:xfrm>
          <a:prstGeom prst="rect">
            <a:avLst/>
          </a:prstGeom>
          <a:noFill/>
        </p:spPr>
        <p:txBody>
          <a:bodyPr wrap="square" rtlCol="0">
            <a:spAutoFit/>
          </a:bodyPr>
          <a:lstStyle/>
          <a:p>
            <a:r>
              <a:rPr lang="es-ES" sz="2800" b="1" dirty="0">
                <a:solidFill>
                  <a:schemeClr val="bg2">
                    <a:lumMod val="50000"/>
                  </a:schemeClr>
                </a:solidFill>
              </a:rPr>
              <a:t>Porque el varón no es de la mujer, sino la mujer del varón. Mas ni el varón sin la mujer, ni la mujer sin el varón, en el Señor. Porque como la mujer es del varón, así también el varón es por la mujer: empero todo de Dios.</a:t>
            </a:r>
            <a:endParaRPr lang="pt-BR" sz="2800" b="1" dirty="0">
              <a:solidFill>
                <a:schemeClr val="bg2">
                  <a:lumMod val="50000"/>
                </a:schemeClr>
              </a:solidFill>
            </a:endParaRPr>
          </a:p>
        </p:txBody>
      </p:sp>
      <p:sp>
        <p:nvSpPr>
          <p:cNvPr id="3" name="CaixaDeTexto 2">
            <a:extLst>
              <a:ext uri="{FF2B5EF4-FFF2-40B4-BE49-F238E27FC236}">
                <a16:creationId xmlns:a16="http://schemas.microsoft.com/office/drawing/2014/main" id="{91FF3A83-50AA-4A6B-AE32-D90A1F666B6A}"/>
              </a:ext>
            </a:extLst>
          </p:cNvPr>
          <p:cNvSpPr txBox="1"/>
          <p:nvPr/>
        </p:nvSpPr>
        <p:spPr>
          <a:xfrm>
            <a:off x="1985372" y="2033908"/>
            <a:ext cx="6482991"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1 </a:t>
            </a:r>
            <a:r>
              <a:rPr lang="pt-BR" sz="2800" dirty="0" err="1">
                <a:latin typeface="Arial" panose="020B0604020202020204" pitchFamily="34" charset="0"/>
                <a:cs typeface="Arial" panose="020B0604020202020204" pitchFamily="34" charset="0"/>
              </a:rPr>
              <a:t>Corintios</a:t>
            </a:r>
            <a:r>
              <a:rPr lang="pt-BR" sz="2800" dirty="0">
                <a:latin typeface="Arial" panose="020B0604020202020204" pitchFamily="34" charset="0"/>
                <a:cs typeface="Arial" panose="020B0604020202020204" pitchFamily="34" charset="0"/>
              </a:rPr>
              <a:t> 11:8,11,12</a:t>
            </a:r>
          </a:p>
        </p:txBody>
      </p:sp>
      <p:cxnSp>
        <p:nvCxnSpPr>
          <p:cNvPr id="13" name="Conector reto 12">
            <a:extLst>
              <a:ext uri="{FF2B5EF4-FFF2-40B4-BE49-F238E27FC236}">
                <a16:creationId xmlns:a16="http://schemas.microsoft.com/office/drawing/2014/main" id="{CCF31B64-B6E5-42A4-8F92-8E31C5FD1F09}"/>
              </a:ext>
            </a:extLst>
          </p:cNvPr>
          <p:cNvCxnSpPr/>
          <p:nvPr/>
        </p:nvCxnSpPr>
        <p:spPr>
          <a:xfrm>
            <a:off x="2131243" y="430637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B683CCAF-74DC-4FA2-83D7-6D446B7468DC}"/>
              </a:ext>
            </a:extLst>
          </p:cNvPr>
          <p:cNvCxnSpPr/>
          <p:nvPr/>
        </p:nvCxnSpPr>
        <p:spPr>
          <a:xfrm>
            <a:off x="2121714" y="470363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5E62854D-E49B-46F5-86E3-79A7E7FE97C1}"/>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4108173412"/>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TotalTime>
  <Words>1307</Words>
  <Application>Microsoft Office PowerPoint</Application>
  <PresentationFormat>Widescreen</PresentationFormat>
  <Paragraphs>119</Paragraphs>
  <Slides>42</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42</vt:i4>
      </vt:variant>
    </vt:vector>
  </HeadingPairs>
  <TitlesOfParts>
    <vt:vector size="47" baseType="lpstr">
      <vt:lpstr>Arial</vt:lpstr>
      <vt:lpstr>Calibri</vt:lpstr>
      <vt:lpstr>Calibri Light</vt:lpstr>
      <vt:lpstr>Vijaya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 Seifert</dc:creator>
  <cp:lastModifiedBy>Alana Seifert</cp:lastModifiedBy>
  <cp:revision>88</cp:revision>
  <dcterms:created xsi:type="dcterms:W3CDTF">2020-09-28T19:13:50Z</dcterms:created>
  <dcterms:modified xsi:type="dcterms:W3CDTF">2020-10-14T00:04:54Z</dcterms:modified>
</cp:coreProperties>
</file>