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91" r:id="rId4"/>
    <p:sldId id="360" r:id="rId5"/>
    <p:sldId id="410" r:id="rId6"/>
    <p:sldId id="293" r:id="rId7"/>
    <p:sldId id="270" r:id="rId8"/>
    <p:sldId id="430" r:id="rId9"/>
    <p:sldId id="483" r:id="rId10"/>
    <p:sldId id="484" r:id="rId11"/>
    <p:sldId id="485" r:id="rId12"/>
    <p:sldId id="486" r:id="rId13"/>
    <p:sldId id="487" r:id="rId14"/>
    <p:sldId id="488" r:id="rId15"/>
    <p:sldId id="447" r:id="rId16"/>
    <p:sldId id="448" r:id="rId17"/>
    <p:sldId id="429" r:id="rId18"/>
    <p:sldId id="489" r:id="rId19"/>
    <p:sldId id="490" r:id="rId20"/>
    <p:sldId id="470" r:id="rId21"/>
    <p:sldId id="491" r:id="rId22"/>
    <p:sldId id="492" r:id="rId23"/>
    <p:sldId id="493" r:id="rId24"/>
    <p:sldId id="494" r:id="rId25"/>
    <p:sldId id="495" r:id="rId26"/>
    <p:sldId id="473" r:id="rId27"/>
    <p:sldId id="496" r:id="rId28"/>
    <p:sldId id="497" r:id="rId29"/>
    <p:sldId id="498" r:id="rId30"/>
    <p:sldId id="499" r:id="rId31"/>
    <p:sldId id="500" r:id="rId32"/>
    <p:sldId id="501" r:id="rId33"/>
    <p:sldId id="474" r:id="rId34"/>
    <p:sldId id="475" r:id="rId35"/>
    <p:sldId id="502" r:id="rId36"/>
    <p:sldId id="463" r:id="rId37"/>
    <p:sldId id="391" r:id="rId38"/>
    <p:sldId id="392" r:id="rId39"/>
    <p:sldId id="503" r:id="rId40"/>
    <p:sldId id="504" r:id="rId41"/>
    <p:sldId id="505" r:id="rId42"/>
    <p:sldId id="506" r:id="rId43"/>
    <p:sldId id="401" r:id="rId44"/>
    <p:sldId id="402" r:id="rId45"/>
    <p:sldId id="466" r:id="rId46"/>
    <p:sldId id="507" r:id="rId47"/>
    <p:sldId id="446" r:id="rId4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" y="12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15/12/2020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1519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15/12/2020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3474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15/12/2020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2902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15/12/2020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7956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15/12/2020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7940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15/12/2020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0031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15/12/2020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226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15/12/2020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3348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15/12/2020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5252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15/12/2020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3446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15/12/2020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4258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0B9A9-58B3-416B-BE1D-F2BD62139B0B}" type="datetimeFigureOut">
              <a:rPr lang="pt-BR" smtClean="0"/>
              <a:t>15/12/2020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2358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653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C7B14865-8588-45E5-942A-EC0FE1C288B9}"/>
              </a:ext>
            </a:extLst>
          </p:cNvPr>
          <p:cNvCxnSpPr/>
          <p:nvPr/>
        </p:nvCxnSpPr>
        <p:spPr>
          <a:xfrm>
            <a:off x="2150296" y="428421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29AC988-8859-4AED-A76E-0183649004E7}"/>
              </a:ext>
            </a:extLst>
          </p:cNvPr>
          <p:cNvSpPr txBox="1"/>
          <p:nvPr/>
        </p:nvSpPr>
        <p:spPr>
          <a:xfrm>
            <a:off x="2008594" y="3104748"/>
            <a:ext cx="344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Génesis 1:3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BE42414-A9C3-4283-B40A-C73E227520B0}"/>
              </a:ext>
            </a:extLst>
          </p:cNvPr>
          <p:cNvSpPr txBox="1"/>
          <p:nvPr/>
        </p:nvSpPr>
        <p:spPr>
          <a:xfrm>
            <a:off x="2197914" y="3788115"/>
            <a:ext cx="8548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Y dijo Dios: Sea la luz: y </a:t>
            </a:r>
            <a:r>
              <a:rPr lang="es-ES" sz="2800" b="1" dirty="0" err="1">
                <a:solidFill>
                  <a:schemeClr val="bg2">
                    <a:lumMod val="50000"/>
                  </a:schemeClr>
                </a:solidFill>
              </a:rPr>
              <a:t>fué</a:t>
            </a:r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 la luz.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E2F4719-FFA1-416A-AC16-90EABC4B1610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D5B164C-2EA0-447C-8F09-34F0D449DACF}"/>
              </a:ext>
            </a:extLst>
          </p:cNvPr>
          <p:cNvSpPr txBox="1"/>
          <p:nvPr/>
        </p:nvSpPr>
        <p:spPr>
          <a:xfrm>
            <a:off x="2008594" y="1869557"/>
            <a:ext cx="9669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El proverbio popular “prevenir es mejor que curar” es bien</a:t>
            </a:r>
          </a:p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conocido. La ciencia ha comprobado cada día más esta</a:t>
            </a:r>
          </a:p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afirmación. ¿Qué podemos hacer para prevenir enfermedades?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081473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1868184" y="2890391"/>
            <a:ext cx="84556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u="none" strike="noStrike" baseline="0" dirty="0"/>
              <a:t>Sin luz no hay vida. Ella permite que el</a:t>
            </a:r>
          </a:p>
          <a:p>
            <a:pPr algn="ctr"/>
            <a:r>
              <a:rPr lang="es-ES" sz="3200" b="1" i="0" u="none" strike="noStrike" baseline="0" dirty="0"/>
              <a:t>cuerpo produzca vitamina D.</a:t>
            </a:r>
            <a:endParaRPr lang="pt-BR" sz="32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197504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8FD7C048-C06E-49BF-BC92-3E6FFD8B688A}"/>
              </a:ext>
            </a:extLst>
          </p:cNvPr>
          <p:cNvCxnSpPr/>
          <p:nvPr/>
        </p:nvCxnSpPr>
        <p:spPr>
          <a:xfrm>
            <a:off x="2150296" y="428421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A88C6697-DBB5-4207-A8C3-876D787075F4}"/>
              </a:ext>
            </a:extLst>
          </p:cNvPr>
          <p:cNvCxnSpPr/>
          <p:nvPr/>
        </p:nvCxnSpPr>
        <p:spPr>
          <a:xfrm>
            <a:off x="2150292" y="468148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1C27045-4C2C-4510-A7F8-86F5B6D77A5C}"/>
              </a:ext>
            </a:extLst>
          </p:cNvPr>
          <p:cNvSpPr txBox="1"/>
          <p:nvPr/>
        </p:nvSpPr>
        <p:spPr>
          <a:xfrm>
            <a:off x="2008594" y="3104748"/>
            <a:ext cx="344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Isaías 21:14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61504DA-F334-462F-B90B-7112C9A025F1}"/>
              </a:ext>
            </a:extLst>
          </p:cNvPr>
          <p:cNvSpPr txBox="1"/>
          <p:nvPr/>
        </p:nvSpPr>
        <p:spPr>
          <a:xfrm>
            <a:off x="2008594" y="1869557"/>
            <a:ext cx="9669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El proverbio popular “prevenir es mejor que curar” es bien</a:t>
            </a:r>
          </a:p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conocido. La ciencia ha comprobado cada día más esta</a:t>
            </a:r>
          </a:p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afirmación. ¿Qué podemos hacer para prevenir enfermedades?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E85DA94-D7C6-4F16-9A9B-BFBBFAECB1EF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70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C7B14865-8588-45E5-942A-EC0FE1C288B9}"/>
              </a:ext>
            </a:extLst>
          </p:cNvPr>
          <p:cNvCxnSpPr/>
          <p:nvPr/>
        </p:nvCxnSpPr>
        <p:spPr>
          <a:xfrm>
            <a:off x="2150296" y="428421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1CA7AAD8-C23F-457C-A34E-9E866BDA5DEF}"/>
              </a:ext>
            </a:extLst>
          </p:cNvPr>
          <p:cNvCxnSpPr/>
          <p:nvPr/>
        </p:nvCxnSpPr>
        <p:spPr>
          <a:xfrm>
            <a:off x="2150292" y="468148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29AC988-8859-4AED-A76E-0183649004E7}"/>
              </a:ext>
            </a:extLst>
          </p:cNvPr>
          <p:cNvSpPr txBox="1"/>
          <p:nvPr/>
        </p:nvSpPr>
        <p:spPr>
          <a:xfrm>
            <a:off x="2008594" y="3104748"/>
            <a:ext cx="344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Isaías 21:14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BE42414-A9C3-4283-B40A-C73E227520B0}"/>
              </a:ext>
            </a:extLst>
          </p:cNvPr>
          <p:cNvSpPr txBox="1"/>
          <p:nvPr/>
        </p:nvSpPr>
        <p:spPr>
          <a:xfrm>
            <a:off x="2197914" y="3788115"/>
            <a:ext cx="85480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Salid á encontrar al sediento; llevadle aguas, moradores de tierra de Tema, socorred con su pan al que huye.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09580DB-2220-46AC-93A2-66CC0B902857}"/>
              </a:ext>
            </a:extLst>
          </p:cNvPr>
          <p:cNvSpPr txBox="1"/>
          <p:nvPr/>
        </p:nvSpPr>
        <p:spPr>
          <a:xfrm>
            <a:off x="2008594" y="1869557"/>
            <a:ext cx="9669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El proverbio popular “prevenir es mejor que curar” es bien</a:t>
            </a:r>
          </a:p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conocido. La ciencia ha comprobado cada día más esta</a:t>
            </a:r>
          </a:p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afirmación. ¿Qué podemos hacer para prevenir enfermedades?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184D83B-8029-42BC-B492-5CE09A5C6FDB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794067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1868184" y="2890391"/>
            <a:ext cx="84556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u="none" strike="noStrike" baseline="0" dirty="0"/>
              <a:t>Nuestro cuerpo está formado por </a:t>
            </a:r>
          </a:p>
          <a:p>
            <a:pPr algn="ctr"/>
            <a:r>
              <a:rPr lang="es-ES" sz="3200" b="1" i="0" u="none" strike="noStrike" baseline="0" dirty="0"/>
              <a:t>casi 70 % de agua. Esta ayuda a</a:t>
            </a:r>
          </a:p>
          <a:p>
            <a:pPr algn="ctr"/>
            <a:r>
              <a:rPr lang="es-ES" sz="3200" b="1" i="0" u="none" strike="noStrike" baseline="0" dirty="0"/>
              <a:t>limpiar el organismo.</a:t>
            </a:r>
            <a:endParaRPr lang="pt-BR" sz="32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110694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25E55710-31DA-4418-B3C1-86FDA8EBF2AF}"/>
              </a:ext>
            </a:extLst>
          </p:cNvPr>
          <p:cNvSpPr txBox="1"/>
          <p:nvPr/>
        </p:nvSpPr>
        <p:spPr>
          <a:xfrm>
            <a:off x="2008594" y="1869557"/>
            <a:ext cx="9447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Alimentación adecuada. Usted es lo que come. Una buena alimentación es esencial para una vida con salud y alegría.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2EBEA0B-88CE-4789-B2A5-94947920CC2A}"/>
              </a:ext>
            </a:extLst>
          </p:cNvPr>
          <p:cNvSpPr txBox="1"/>
          <p:nvPr/>
        </p:nvSpPr>
        <p:spPr>
          <a:xfrm>
            <a:off x="4808944" y="2721330"/>
            <a:ext cx="405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Proverbios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23:29-32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A160B8F-A3CD-4C89-88FD-9ABE8DEBD2FA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43CB2E7A-1A85-4602-ACBD-00C59025E5C4}"/>
              </a:ext>
            </a:extLst>
          </p:cNvPr>
          <p:cNvCxnSpPr/>
          <p:nvPr/>
        </p:nvCxnSpPr>
        <p:spPr>
          <a:xfrm>
            <a:off x="2188396" y="39567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3DFBC539-F3C1-42DC-B957-B96839AE2F4D}"/>
              </a:ext>
            </a:extLst>
          </p:cNvPr>
          <p:cNvCxnSpPr/>
          <p:nvPr/>
        </p:nvCxnSpPr>
        <p:spPr>
          <a:xfrm>
            <a:off x="2188392" y="435400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075DB661-5C61-40CD-8B46-4865AEC0E611}"/>
              </a:ext>
            </a:extLst>
          </p:cNvPr>
          <p:cNvCxnSpPr/>
          <p:nvPr/>
        </p:nvCxnSpPr>
        <p:spPr>
          <a:xfrm>
            <a:off x="2188395" y="480949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013897DB-BAA0-4680-85CD-53CB7BF3371E}"/>
              </a:ext>
            </a:extLst>
          </p:cNvPr>
          <p:cNvCxnSpPr/>
          <p:nvPr/>
        </p:nvCxnSpPr>
        <p:spPr>
          <a:xfrm>
            <a:off x="2188391" y="520675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BFDCFEEB-7158-48A7-80B7-E783EA71AD77}"/>
              </a:ext>
            </a:extLst>
          </p:cNvPr>
          <p:cNvCxnSpPr/>
          <p:nvPr/>
        </p:nvCxnSpPr>
        <p:spPr>
          <a:xfrm>
            <a:off x="2219316" y="567348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713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8E26CC25-CE96-443D-B0C0-C15B8529BCCA}"/>
              </a:ext>
            </a:extLst>
          </p:cNvPr>
          <p:cNvCxnSpPr/>
          <p:nvPr/>
        </p:nvCxnSpPr>
        <p:spPr>
          <a:xfrm>
            <a:off x="2188396" y="39567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DF29C811-6359-45AB-BA8C-652C1F1E4EA7}"/>
              </a:ext>
            </a:extLst>
          </p:cNvPr>
          <p:cNvCxnSpPr/>
          <p:nvPr/>
        </p:nvCxnSpPr>
        <p:spPr>
          <a:xfrm>
            <a:off x="2188392" y="435400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9A10EC1-5150-41A3-9406-BF6C33851A33}"/>
              </a:ext>
            </a:extLst>
          </p:cNvPr>
          <p:cNvSpPr txBox="1"/>
          <p:nvPr/>
        </p:nvSpPr>
        <p:spPr>
          <a:xfrm>
            <a:off x="2008594" y="3562996"/>
            <a:ext cx="1008029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>
                <a:solidFill>
                  <a:schemeClr val="bg2">
                    <a:lumMod val="50000"/>
                  </a:schemeClr>
                </a:solidFill>
              </a:rPr>
              <a:t>29- ¿Para </a:t>
            </a:r>
            <a:r>
              <a:rPr lang="es-ES" sz="2600" b="1" dirty="0">
                <a:solidFill>
                  <a:schemeClr val="bg2">
                    <a:lumMod val="50000"/>
                  </a:schemeClr>
                </a:solidFill>
              </a:rPr>
              <a:t>quién será el ay? ¿para quién el ay? ¿para quién las rencillas? ¿Para quién las quejas? ¿para quién las heridas en balde? ¿Para quién lo amoratado de los ojos? </a:t>
            </a:r>
            <a:r>
              <a:rPr lang="es-ES" sz="2600" b="1" dirty="0" smtClean="0">
                <a:solidFill>
                  <a:schemeClr val="bg2">
                    <a:lumMod val="50000"/>
                  </a:schemeClr>
                </a:solidFill>
              </a:rPr>
              <a:t>30-Para </a:t>
            </a:r>
            <a:r>
              <a:rPr lang="es-ES" sz="2600" b="1" dirty="0">
                <a:solidFill>
                  <a:schemeClr val="bg2">
                    <a:lumMod val="50000"/>
                  </a:schemeClr>
                </a:solidFill>
              </a:rPr>
              <a:t>los que se detienen mucho en el vino, Para los que van buscando la </a:t>
            </a:r>
            <a:r>
              <a:rPr lang="es-ES" sz="2600" b="1" dirty="0" smtClean="0">
                <a:solidFill>
                  <a:schemeClr val="bg2">
                    <a:lumMod val="50000"/>
                  </a:schemeClr>
                </a:solidFill>
              </a:rPr>
              <a:t>mistura.31-Nomires al vino cuando rojea, cuando resplandece su color en el vaso: entrase suavemente; 32-Mas al fin como serpiente morderá, y como basilisco atraer dolor:</a:t>
            </a:r>
            <a:endParaRPr lang="pt-BR" sz="2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95347D39-0379-4AB5-8A14-3CD671B43386}"/>
              </a:ext>
            </a:extLst>
          </p:cNvPr>
          <p:cNvCxnSpPr/>
          <p:nvPr/>
        </p:nvCxnSpPr>
        <p:spPr>
          <a:xfrm>
            <a:off x="2188395" y="480949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88503AF1-B4B1-4A13-813C-23C173BF8134}"/>
              </a:ext>
            </a:extLst>
          </p:cNvPr>
          <p:cNvCxnSpPr/>
          <p:nvPr/>
        </p:nvCxnSpPr>
        <p:spPr>
          <a:xfrm>
            <a:off x="2188391" y="520675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6E19B1E8-CDCA-4170-8E41-96AA36C8D270}"/>
              </a:ext>
            </a:extLst>
          </p:cNvPr>
          <p:cNvSpPr txBox="1"/>
          <p:nvPr/>
        </p:nvSpPr>
        <p:spPr>
          <a:xfrm>
            <a:off x="2008594" y="1869557"/>
            <a:ext cx="9447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Alimentación adecuada. Usted es lo que come. Una buena alimentación es esencial para una vida con salud y alegría.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3E3A2F2-8F2A-4178-92AD-21F76D381606}"/>
              </a:ext>
            </a:extLst>
          </p:cNvPr>
          <p:cNvSpPr txBox="1"/>
          <p:nvPr/>
        </p:nvSpPr>
        <p:spPr>
          <a:xfrm>
            <a:off x="4808944" y="2721330"/>
            <a:ext cx="405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Proverbios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23:29-32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34CC8EB-4A3B-4470-856A-5F373EC7FDB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2711DC85-CF17-4EB4-99FA-D0D10C129497}"/>
              </a:ext>
            </a:extLst>
          </p:cNvPr>
          <p:cNvCxnSpPr/>
          <p:nvPr/>
        </p:nvCxnSpPr>
        <p:spPr>
          <a:xfrm>
            <a:off x="2219316" y="567348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6259345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1931995" y="2274838"/>
            <a:ext cx="79465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0" u="none" strike="noStrike" baseline="0" dirty="0"/>
              <a:t>El uso de bebidas alcohólicas y estimulantes pueden generar una</a:t>
            </a:r>
          </a:p>
          <a:p>
            <a:pPr algn="ctr"/>
            <a:r>
              <a:rPr lang="es-ES" sz="3600" b="1" i="0" u="none" strike="noStrike" baseline="0" dirty="0"/>
              <a:t>sobrecarga al organismo y muchos daños a largo plazo.</a:t>
            </a:r>
            <a:endParaRPr lang="pt-BR" sz="36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237086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394D40AF-E901-4E8F-ACF8-1EE770E6066E}"/>
              </a:ext>
            </a:extLst>
          </p:cNvPr>
          <p:cNvSpPr txBox="1"/>
          <p:nvPr/>
        </p:nvSpPr>
        <p:spPr>
          <a:xfrm>
            <a:off x="2008594" y="1869557"/>
            <a:ext cx="9447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Alimentación adecuada. Usted es lo que come. Una buena alimentación es esencial para una vida con salud y alegría.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8FD7C048-C06E-49BF-BC92-3E6FFD8B688A}"/>
              </a:ext>
            </a:extLst>
          </p:cNvPr>
          <p:cNvCxnSpPr/>
          <p:nvPr/>
        </p:nvCxnSpPr>
        <p:spPr>
          <a:xfrm>
            <a:off x="2188396" y="423296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A88C6697-DBB5-4207-A8C3-876D787075F4}"/>
              </a:ext>
            </a:extLst>
          </p:cNvPr>
          <p:cNvCxnSpPr/>
          <p:nvPr/>
        </p:nvCxnSpPr>
        <p:spPr>
          <a:xfrm>
            <a:off x="2188392" y="46302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350B483F-EF37-44CC-AA2C-9132C1C49189}"/>
              </a:ext>
            </a:extLst>
          </p:cNvPr>
          <p:cNvCxnSpPr/>
          <p:nvPr/>
        </p:nvCxnSpPr>
        <p:spPr>
          <a:xfrm>
            <a:off x="2188395" y="508571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444410B6-A96C-4928-828E-E3DFAE7FED77}"/>
              </a:ext>
            </a:extLst>
          </p:cNvPr>
          <p:cNvCxnSpPr/>
          <p:nvPr/>
        </p:nvCxnSpPr>
        <p:spPr>
          <a:xfrm>
            <a:off x="2188391" y="548298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2EBEA0B-88CE-4789-B2A5-94947920CC2A}"/>
              </a:ext>
            </a:extLst>
          </p:cNvPr>
          <p:cNvSpPr txBox="1"/>
          <p:nvPr/>
        </p:nvSpPr>
        <p:spPr>
          <a:xfrm>
            <a:off x="4732744" y="2732016"/>
            <a:ext cx="6011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Génesis 1:29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1757E2A-8FE7-4986-BAA8-C8718FE25334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68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8E26CC25-CE96-443D-B0C0-C15B8529BCCA}"/>
              </a:ext>
            </a:extLst>
          </p:cNvPr>
          <p:cNvCxnSpPr/>
          <p:nvPr/>
        </p:nvCxnSpPr>
        <p:spPr>
          <a:xfrm>
            <a:off x="2188396" y="423296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DF29C811-6359-45AB-BA8C-652C1F1E4EA7}"/>
              </a:ext>
            </a:extLst>
          </p:cNvPr>
          <p:cNvCxnSpPr/>
          <p:nvPr/>
        </p:nvCxnSpPr>
        <p:spPr>
          <a:xfrm>
            <a:off x="2188392" y="46302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9A10EC1-5150-41A3-9406-BF6C33851A33}"/>
              </a:ext>
            </a:extLst>
          </p:cNvPr>
          <p:cNvSpPr txBox="1"/>
          <p:nvPr/>
        </p:nvSpPr>
        <p:spPr>
          <a:xfrm>
            <a:off x="2188391" y="3801471"/>
            <a:ext cx="91850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Y dijo Dios: He aquí que os he dado toda hierba que da simiente, que está sobre la haz de toda la tierra; y todo árbol en que hay fruto de árbol que da simiente, seros ha para comer.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95347D39-0379-4AB5-8A14-3CD671B43386}"/>
              </a:ext>
            </a:extLst>
          </p:cNvPr>
          <p:cNvCxnSpPr/>
          <p:nvPr/>
        </p:nvCxnSpPr>
        <p:spPr>
          <a:xfrm>
            <a:off x="2188395" y="508571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88503AF1-B4B1-4A13-813C-23C173BF8134}"/>
              </a:ext>
            </a:extLst>
          </p:cNvPr>
          <p:cNvCxnSpPr/>
          <p:nvPr/>
        </p:nvCxnSpPr>
        <p:spPr>
          <a:xfrm>
            <a:off x="2188391" y="548298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8674E59A-263F-45AE-B3BB-F2486BB43D45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FC70CD7-D7DD-4F91-A53E-C36284C8F4F8}"/>
              </a:ext>
            </a:extLst>
          </p:cNvPr>
          <p:cNvSpPr txBox="1"/>
          <p:nvPr/>
        </p:nvSpPr>
        <p:spPr>
          <a:xfrm>
            <a:off x="2008594" y="1869557"/>
            <a:ext cx="9447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Alimentación adecuada. Usted es lo que come. Una buena alimentación es esencial para una vida con salud y alegría.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1A6280D-6951-4F96-B414-16F845B05140}"/>
              </a:ext>
            </a:extLst>
          </p:cNvPr>
          <p:cNvSpPr txBox="1"/>
          <p:nvPr/>
        </p:nvSpPr>
        <p:spPr>
          <a:xfrm>
            <a:off x="4732744" y="2732016"/>
            <a:ext cx="6011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Génesis 1:29</a:t>
            </a:r>
          </a:p>
        </p:txBody>
      </p:sp>
    </p:spTree>
    <p:extLst>
      <p:ext uri="{BB962C8B-B14F-4D97-AF65-F5344CB8AC3E}">
        <p14:creationId xmlns:p14="http://schemas.microsoft.com/office/powerpoint/2010/main" val="852587750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518EE49-45DC-46AF-A5F5-DF8D6D752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90" b="28189"/>
          <a:stretch/>
        </p:blipFill>
        <p:spPr>
          <a:xfrm>
            <a:off x="0" y="-2486025"/>
            <a:ext cx="12192000" cy="136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9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">
        <p14:reveal/>
      </p:transition>
    </mc:Choice>
    <mc:Fallback xmlns="">
      <p:transition spd="slow" advClick="0" advTm="3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122710" y="2551837"/>
            <a:ext cx="79465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0" u="none" strike="noStrike" baseline="0" dirty="0"/>
              <a:t>El uso de vegetales en la</a:t>
            </a:r>
          </a:p>
          <a:p>
            <a:pPr algn="ctr"/>
            <a:r>
              <a:rPr lang="es-ES" sz="3600" b="1" i="0" u="none" strike="noStrike" baseline="0" dirty="0"/>
              <a:t>alimentación aumenta</a:t>
            </a:r>
          </a:p>
          <a:p>
            <a:pPr algn="ctr"/>
            <a:r>
              <a:rPr lang="es-ES" sz="3600" b="1" i="0" u="none" strike="noStrike" baseline="0" dirty="0"/>
              <a:t>la longevidad.</a:t>
            </a:r>
            <a:endParaRPr lang="pt-BR" sz="36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390470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7C0051ED-E1A0-4293-8241-A9B0C8C54EAB}"/>
              </a:ext>
            </a:extLst>
          </p:cNvPr>
          <p:cNvSpPr txBox="1"/>
          <p:nvPr/>
        </p:nvSpPr>
        <p:spPr>
          <a:xfrm>
            <a:off x="2008594" y="1869557"/>
            <a:ext cx="9447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Alimentación adecuada. Usted es lo que come. Una buena alimentación es esencial para una vida con salud y alegría.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8FD7C048-C06E-49BF-BC92-3E6FFD8B688A}"/>
              </a:ext>
            </a:extLst>
          </p:cNvPr>
          <p:cNvCxnSpPr/>
          <p:nvPr/>
        </p:nvCxnSpPr>
        <p:spPr>
          <a:xfrm>
            <a:off x="2188396" y="423296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A88C6697-DBB5-4207-A8C3-876D787075F4}"/>
              </a:ext>
            </a:extLst>
          </p:cNvPr>
          <p:cNvCxnSpPr/>
          <p:nvPr/>
        </p:nvCxnSpPr>
        <p:spPr>
          <a:xfrm>
            <a:off x="2188392" y="46302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350B483F-EF37-44CC-AA2C-9132C1C49189}"/>
              </a:ext>
            </a:extLst>
          </p:cNvPr>
          <p:cNvCxnSpPr/>
          <p:nvPr/>
        </p:nvCxnSpPr>
        <p:spPr>
          <a:xfrm>
            <a:off x="2188395" y="508571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6F577AA9-C4E6-4914-8686-2D657904F660}"/>
              </a:ext>
            </a:extLst>
          </p:cNvPr>
          <p:cNvSpPr txBox="1"/>
          <p:nvPr/>
        </p:nvSpPr>
        <p:spPr>
          <a:xfrm>
            <a:off x="4751794" y="2760293"/>
            <a:ext cx="4906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Levítico 11:1, 4, 6, 7, 10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B90F3E7-FA48-4CD6-A85F-B405B9878358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29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8E26CC25-CE96-443D-B0C0-C15B8529BCCA}"/>
              </a:ext>
            </a:extLst>
          </p:cNvPr>
          <p:cNvCxnSpPr/>
          <p:nvPr/>
        </p:nvCxnSpPr>
        <p:spPr>
          <a:xfrm>
            <a:off x="2188396" y="423296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DF29C811-6359-45AB-BA8C-652C1F1E4EA7}"/>
              </a:ext>
            </a:extLst>
          </p:cNvPr>
          <p:cNvCxnSpPr/>
          <p:nvPr/>
        </p:nvCxnSpPr>
        <p:spPr>
          <a:xfrm>
            <a:off x="2188392" y="46302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9A10EC1-5150-41A3-9406-BF6C33851A33}"/>
              </a:ext>
            </a:extLst>
          </p:cNvPr>
          <p:cNvSpPr txBox="1"/>
          <p:nvPr/>
        </p:nvSpPr>
        <p:spPr>
          <a:xfrm>
            <a:off x="2139581" y="3707621"/>
            <a:ext cx="91850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bg2">
                    <a:lumMod val="50000"/>
                  </a:schemeClr>
                </a:solidFill>
              </a:rPr>
              <a:t>4-Estos </a:t>
            </a:r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empero no comeréis de los que rumian y de los que tienen pezuña: el camello, porque rumia mas no tiene pezuña hendida, habéis de tenerlo por </a:t>
            </a:r>
            <a:r>
              <a:rPr lang="es-ES" sz="2800" b="1" dirty="0" smtClean="0">
                <a:solidFill>
                  <a:schemeClr val="bg2">
                    <a:lumMod val="50000"/>
                  </a:schemeClr>
                </a:solidFill>
              </a:rPr>
              <a:t>inmundo (…) 7-También el puerco, porque tiene pezuñas, y es de pezuñas hendidas, mas no rumia, </a:t>
            </a:r>
            <a:r>
              <a:rPr lang="es-ES" sz="2800" b="1" dirty="0" err="1" smtClean="0">
                <a:solidFill>
                  <a:schemeClr val="bg2">
                    <a:lumMod val="50000"/>
                  </a:schemeClr>
                </a:solidFill>
              </a:rPr>
              <a:t>tendréislo</a:t>
            </a:r>
            <a:r>
              <a:rPr lang="es-ES" sz="2800" b="1" dirty="0" smtClean="0">
                <a:solidFill>
                  <a:schemeClr val="bg2">
                    <a:lumMod val="50000"/>
                  </a:schemeClr>
                </a:solidFill>
              </a:rPr>
              <a:t> por inmundo (…)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95347D39-0379-4AB5-8A14-3CD671B43386}"/>
              </a:ext>
            </a:extLst>
          </p:cNvPr>
          <p:cNvCxnSpPr/>
          <p:nvPr/>
        </p:nvCxnSpPr>
        <p:spPr>
          <a:xfrm>
            <a:off x="2188395" y="508571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67E0D408-1AD9-43F5-A4D0-391CCED4E894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40E7242-C7FC-42BF-A4A4-410A425E12EC}"/>
              </a:ext>
            </a:extLst>
          </p:cNvPr>
          <p:cNvSpPr txBox="1"/>
          <p:nvPr/>
        </p:nvSpPr>
        <p:spPr>
          <a:xfrm>
            <a:off x="2008594" y="1869557"/>
            <a:ext cx="9447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Alimentación adecuada. Usted es lo que come. Una buena alimentación es esencial para una vida con salud y alegría.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63E14F3-344A-45A5-B595-05D6678778E8}"/>
              </a:ext>
            </a:extLst>
          </p:cNvPr>
          <p:cNvSpPr txBox="1"/>
          <p:nvPr/>
        </p:nvSpPr>
        <p:spPr>
          <a:xfrm>
            <a:off x="4751794" y="2760293"/>
            <a:ext cx="4906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Levítico 11:1, 4, 6, 7, 10</a:t>
            </a:r>
          </a:p>
        </p:txBody>
      </p:sp>
    </p:spTree>
    <p:extLst>
      <p:ext uri="{BB962C8B-B14F-4D97-AF65-F5344CB8AC3E}">
        <p14:creationId xmlns:p14="http://schemas.microsoft.com/office/powerpoint/2010/main" val="127829561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1694085" y="2695485"/>
            <a:ext cx="79465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0" u="none" strike="noStrike" baseline="0" dirty="0"/>
              <a:t>Dios seleccionó las carnes que podrían ser consumidas por los seres</a:t>
            </a:r>
          </a:p>
          <a:p>
            <a:pPr algn="ctr"/>
            <a:r>
              <a:rPr lang="es-ES" sz="3600" b="1" i="0" u="none" strike="noStrike" baseline="0" dirty="0"/>
              <a:t>humanos.</a:t>
            </a:r>
            <a:endParaRPr lang="pt-BR" sz="36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364598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2C4F9EBF-4B30-4A8F-A48F-F55F0BD03B1E}"/>
              </a:ext>
            </a:extLst>
          </p:cNvPr>
          <p:cNvSpPr txBox="1"/>
          <p:nvPr/>
        </p:nvSpPr>
        <p:spPr>
          <a:xfrm>
            <a:off x="2008594" y="1869557"/>
            <a:ext cx="9447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Alimentación adecuada. Usted es lo que come. Una buena alimentación es esencial para una vida con salud y alegría.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8FD7C048-C06E-49BF-BC92-3E6FFD8B688A}"/>
              </a:ext>
            </a:extLst>
          </p:cNvPr>
          <p:cNvCxnSpPr/>
          <p:nvPr/>
        </p:nvCxnSpPr>
        <p:spPr>
          <a:xfrm>
            <a:off x="2188396" y="423296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A88C6697-DBB5-4207-A8C3-876D787075F4}"/>
              </a:ext>
            </a:extLst>
          </p:cNvPr>
          <p:cNvCxnSpPr/>
          <p:nvPr/>
        </p:nvCxnSpPr>
        <p:spPr>
          <a:xfrm>
            <a:off x="2188392" y="46302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6F577AA9-C4E6-4914-8686-2D657904F660}"/>
              </a:ext>
            </a:extLst>
          </p:cNvPr>
          <p:cNvSpPr txBox="1"/>
          <p:nvPr/>
        </p:nvSpPr>
        <p:spPr>
          <a:xfrm>
            <a:off x="4685119" y="2731332"/>
            <a:ext cx="4906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Génesis 2:15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9C6B705-F420-4A76-B4E3-0C445CBFF832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30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8E26CC25-CE96-443D-B0C0-C15B8529BCCA}"/>
              </a:ext>
            </a:extLst>
          </p:cNvPr>
          <p:cNvCxnSpPr/>
          <p:nvPr/>
        </p:nvCxnSpPr>
        <p:spPr>
          <a:xfrm>
            <a:off x="2188396" y="423296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DF29C811-6359-45AB-BA8C-652C1F1E4EA7}"/>
              </a:ext>
            </a:extLst>
          </p:cNvPr>
          <p:cNvCxnSpPr/>
          <p:nvPr/>
        </p:nvCxnSpPr>
        <p:spPr>
          <a:xfrm>
            <a:off x="2188392" y="46302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9A10EC1-5150-41A3-9406-BF6C33851A33}"/>
              </a:ext>
            </a:extLst>
          </p:cNvPr>
          <p:cNvSpPr txBox="1"/>
          <p:nvPr/>
        </p:nvSpPr>
        <p:spPr>
          <a:xfrm>
            <a:off x="2188391" y="3801471"/>
            <a:ext cx="91850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Tomó, pues, Jehová Dios al hombre, y le puso en el huerto de Edén, para que lo labrara y lo guardase.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28A3BC9-D82A-45F4-8281-61DCDBF992D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827BD94-3F1B-4070-A169-9B9010EDD8AA}"/>
              </a:ext>
            </a:extLst>
          </p:cNvPr>
          <p:cNvSpPr txBox="1"/>
          <p:nvPr/>
        </p:nvSpPr>
        <p:spPr>
          <a:xfrm>
            <a:off x="2008594" y="1869557"/>
            <a:ext cx="9447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Alimentación adecuada. Usted es lo que come. Una buena alimentación es esencial para una vida con salud y alegría.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C771E24-8ABC-47DF-8E76-8B14AC6F7D80}"/>
              </a:ext>
            </a:extLst>
          </p:cNvPr>
          <p:cNvSpPr txBox="1"/>
          <p:nvPr/>
        </p:nvSpPr>
        <p:spPr>
          <a:xfrm>
            <a:off x="4685119" y="2731332"/>
            <a:ext cx="4906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Génesis 2:15</a:t>
            </a:r>
          </a:p>
        </p:txBody>
      </p:sp>
    </p:spTree>
    <p:extLst>
      <p:ext uri="{BB962C8B-B14F-4D97-AF65-F5344CB8AC3E}">
        <p14:creationId xmlns:p14="http://schemas.microsoft.com/office/powerpoint/2010/main" val="1057794795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122710" y="2443216"/>
            <a:ext cx="79465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0" u="none" strike="noStrike" baseline="0" dirty="0"/>
              <a:t>Dios creó al hombre para una vida activa. Una vida sedentaria es un</a:t>
            </a:r>
          </a:p>
          <a:p>
            <a:pPr algn="ctr"/>
            <a:r>
              <a:rPr lang="es-ES" sz="3600" b="1" i="0" u="none" strike="noStrike" baseline="0" dirty="0"/>
              <a:t>factor de riesgo para la salud.</a:t>
            </a:r>
            <a:endParaRPr lang="pt-BR" sz="36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399701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87D39EF1-926A-4BCE-BBA6-3BF58AB7A240}"/>
              </a:ext>
            </a:extLst>
          </p:cNvPr>
          <p:cNvSpPr txBox="1"/>
          <p:nvPr/>
        </p:nvSpPr>
        <p:spPr>
          <a:xfrm>
            <a:off x="2008594" y="1869557"/>
            <a:ext cx="9447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Alimentación adecuada. Usted es lo que come. Una buena alimentación es esencial para una vida con salud y alegría.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8FD7C048-C06E-49BF-BC92-3E6FFD8B688A}"/>
              </a:ext>
            </a:extLst>
          </p:cNvPr>
          <p:cNvCxnSpPr/>
          <p:nvPr/>
        </p:nvCxnSpPr>
        <p:spPr>
          <a:xfrm>
            <a:off x="2188396" y="423296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A88C6697-DBB5-4207-A8C3-876D787075F4}"/>
              </a:ext>
            </a:extLst>
          </p:cNvPr>
          <p:cNvCxnSpPr/>
          <p:nvPr/>
        </p:nvCxnSpPr>
        <p:spPr>
          <a:xfrm>
            <a:off x="2188392" y="46302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6F577AA9-C4E6-4914-8686-2D657904F660}"/>
              </a:ext>
            </a:extLst>
          </p:cNvPr>
          <p:cNvSpPr txBox="1"/>
          <p:nvPr/>
        </p:nvSpPr>
        <p:spPr>
          <a:xfrm>
            <a:off x="4789894" y="2731332"/>
            <a:ext cx="4906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Salmo 127:2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357FC639-E712-4363-BCCB-B05FE78247AB}"/>
              </a:ext>
            </a:extLst>
          </p:cNvPr>
          <p:cNvCxnSpPr/>
          <p:nvPr/>
        </p:nvCxnSpPr>
        <p:spPr>
          <a:xfrm>
            <a:off x="2208085" y="506837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25CAC756-B2EB-4FFA-A149-526304F1046F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22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8E26CC25-CE96-443D-B0C0-C15B8529BCCA}"/>
              </a:ext>
            </a:extLst>
          </p:cNvPr>
          <p:cNvCxnSpPr/>
          <p:nvPr/>
        </p:nvCxnSpPr>
        <p:spPr>
          <a:xfrm>
            <a:off x="2188396" y="423296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DF29C811-6359-45AB-BA8C-652C1F1E4EA7}"/>
              </a:ext>
            </a:extLst>
          </p:cNvPr>
          <p:cNvCxnSpPr/>
          <p:nvPr/>
        </p:nvCxnSpPr>
        <p:spPr>
          <a:xfrm>
            <a:off x="2188392" y="46302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9A10EC1-5150-41A3-9406-BF6C33851A33}"/>
              </a:ext>
            </a:extLst>
          </p:cNvPr>
          <p:cNvSpPr txBox="1"/>
          <p:nvPr/>
        </p:nvSpPr>
        <p:spPr>
          <a:xfrm>
            <a:off x="2188391" y="3801471"/>
            <a:ext cx="91850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 Por demás os es el madrugar á levantaros, el veniros tarde á reposar, El comer pan de dolores: Pues que á su amado dará Dios el sueño.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1E19BBAD-154F-4037-A309-4E558399FF5A}"/>
              </a:ext>
            </a:extLst>
          </p:cNvPr>
          <p:cNvCxnSpPr/>
          <p:nvPr/>
        </p:nvCxnSpPr>
        <p:spPr>
          <a:xfrm>
            <a:off x="2208085" y="506837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142B9C0B-6312-4741-A48E-2DD33DCB319E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18A6076-2E17-49AF-A794-86C566EE2B59}"/>
              </a:ext>
            </a:extLst>
          </p:cNvPr>
          <p:cNvSpPr txBox="1"/>
          <p:nvPr/>
        </p:nvSpPr>
        <p:spPr>
          <a:xfrm>
            <a:off x="2008594" y="1869557"/>
            <a:ext cx="9447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Alimentación adecuada. Usted es lo que come. Una buena alimentación es esencial para una vida con salud y alegría.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199A49E-0EE4-4498-899B-3E586074764E}"/>
              </a:ext>
            </a:extLst>
          </p:cNvPr>
          <p:cNvSpPr txBox="1"/>
          <p:nvPr/>
        </p:nvSpPr>
        <p:spPr>
          <a:xfrm>
            <a:off x="4789894" y="2731332"/>
            <a:ext cx="4906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Salmo 127:2</a:t>
            </a:r>
          </a:p>
        </p:txBody>
      </p:sp>
    </p:spTree>
    <p:extLst>
      <p:ext uri="{BB962C8B-B14F-4D97-AF65-F5344CB8AC3E}">
        <p14:creationId xmlns:p14="http://schemas.microsoft.com/office/powerpoint/2010/main" val="4092775987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3599767" y="2274838"/>
            <a:ext cx="49924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0" u="none" strike="noStrike" baseline="0" dirty="0"/>
              <a:t>Sin el descanso adecuado, nuestro sistema inmunológico se debilita.</a:t>
            </a:r>
            <a:endParaRPr lang="pt-BR" sz="36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102146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518EE49-45DC-46AF-A5F5-DF8D6D752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68" y="-1"/>
            <a:ext cx="12281536" cy="6908363"/>
          </a:xfrm>
          <a:prstGeom prst="rect">
            <a:avLst/>
          </a:prstGeom>
        </p:spPr>
      </p:pic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DD78766C-994D-43EC-9FA3-C1D1F6FCCE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" t="10815" r="7873"/>
          <a:stretch/>
        </p:blipFill>
        <p:spPr>
          <a:xfrm>
            <a:off x="4399460" y="1608097"/>
            <a:ext cx="6425028" cy="19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1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3226AFFA-3B85-49F7-A188-884D119707CF}"/>
              </a:ext>
            </a:extLst>
          </p:cNvPr>
          <p:cNvSpPr txBox="1"/>
          <p:nvPr/>
        </p:nvSpPr>
        <p:spPr>
          <a:xfrm>
            <a:off x="2008594" y="1869557"/>
            <a:ext cx="9447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Alimentación adecuada. Usted es lo que come. Una buena alimentación es esencial para una vida con salud y alegría.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8FD7C048-C06E-49BF-BC92-3E6FFD8B688A}"/>
              </a:ext>
            </a:extLst>
          </p:cNvPr>
          <p:cNvCxnSpPr/>
          <p:nvPr/>
        </p:nvCxnSpPr>
        <p:spPr>
          <a:xfrm>
            <a:off x="2188396" y="423296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A88C6697-DBB5-4207-A8C3-876D787075F4}"/>
              </a:ext>
            </a:extLst>
          </p:cNvPr>
          <p:cNvCxnSpPr/>
          <p:nvPr/>
        </p:nvCxnSpPr>
        <p:spPr>
          <a:xfrm>
            <a:off x="2188392" y="46302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6F577AA9-C4E6-4914-8686-2D657904F660}"/>
              </a:ext>
            </a:extLst>
          </p:cNvPr>
          <p:cNvSpPr txBox="1"/>
          <p:nvPr/>
        </p:nvSpPr>
        <p:spPr>
          <a:xfrm>
            <a:off x="4713694" y="2707624"/>
            <a:ext cx="4906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1 Coríntios 9:25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357FC639-E712-4363-BCCB-B05FE78247AB}"/>
              </a:ext>
            </a:extLst>
          </p:cNvPr>
          <p:cNvCxnSpPr/>
          <p:nvPr/>
        </p:nvCxnSpPr>
        <p:spPr>
          <a:xfrm>
            <a:off x="2208085" y="506837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18675E3F-47D1-49CC-BBAD-560E33618B53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62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8E26CC25-CE96-443D-B0C0-C15B8529BCCA}"/>
              </a:ext>
            </a:extLst>
          </p:cNvPr>
          <p:cNvCxnSpPr/>
          <p:nvPr/>
        </p:nvCxnSpPr>
        <p:spPr>
          <a:xfrm>
            <a:off x="2188396" y="423296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DF29C811-6359-45AB-BA8C-652C1F1E4EA7}"/>
              </a:ext>
            </a:extLst>
          </p:cNvPr>
          <p:cNvCxnSpPr/>
          <p:nvPr/>
        </p:nvCxnSpPr>
        <p:spPr>
          <a:xfrm>
            <a:off x="2188392" y="46302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9A10EC1-5150-41A3-9406-BF6C33851A33}"/>
              </a:ext>
            </a:extLst>
          </p:cNvPr>
          <p:cNvSpPr txBox="1"/>
          <p:nvPr/>
        </p:nvSpPr>
        <p:spPr>
          <a:xfrm>
            <a:off x="2188391" y="3801471"/>
            <a:ext cx="91850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Y todo aquel que lucha, de todo se abstiene: y ellos, á la verdad, para recibir una corona corruptible; mas nosotros, incorruptible.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1E19BBAD-154F-4037-A309-4E558399FF5A}"/>
              </a:ext>
            </a:extLst>
          </p:cNvPr>
          <p:cNvCxnSpPr/>
          <p:nvPr/>
        </p:nvCxnSpPr>
        <p:spPr>
          <a:xfrm>
            <a:off x="2208085" y="506837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9783B6D6-5FD5-4274-8260-DBF58C8B4CAD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8A113EC-FA93-4DD4-9DBB-F1FD98752CC4}"/>
              </a:ext>
            </a:extLst>
          </p:cNvPr>
          <p:cNvSpPr txBox="1"/>
          <p:nvPr/>
        </p:nvSpPr>
        <p:spPr>
          <a:xfrm>
            <a:off x="2008594" y="1869557"/>
            <a:ext cx="9447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Alimentación adecuada. Usted es lo que come. Una buena alimentación es esencial para una vida con salud y alegría.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E8A1322-E85D-4E44-95EA-42364C46D4C3}"/>
              </a:ext>
            </a:extLst>
          </p:cNvPr>
          <p:cNvSpPr txBox="1"/>
          <p:nvPr/>
        </p:nvSpPr>
        <p:spPr>
          <a:xfrm>
            <a:off x="4713694" y="2707624"/>
            <a:ext cx="4906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1 Coríntios 9:25</a:t>
            </a:r>
          </a:p>
        </p:txBody>
      </p:sp>
    </p:spTree>
    <p:extLst>
      <p:ext uri="{BB962C8B-B14F-4D97-AF65-F5344CB8AC3E}">
        <p14:creationId xmlns:p14="http://schemas.microsoft.com/office/powerpoint/2010/main" val="1878457789"/>
      </p:ext>
    </p:extLst>
  </p:cSld>
  <p:clrMapOvr>
    <a:masterClrMapping/>
  </p:clrMapOvr>
  <p:transition spd="slow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3061605" y="2551837"/>
            <a:ext cx="60687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0" u="none" strike="noStrike" baseline="0" dirty="0"/>
              <a:t>La falta de dominio propio al comer y al beber ha destruido muchos hogares.</a:t>
            </a:r>
            <a:endParaRPr lang="pt-BR" sz="36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17077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F1832CD5-84B5-4E42-A410-FD057650243E}"/>
              </a:ext>
            </a:extLst>
          </p:cNvPr>
          <p:cNvSpPr txBox="1"/>
          <p:nvPr/>
        </p:nvSpPr>
        <p:spPr>
          <a:xfrm>
            <a:off x="2080515" y="2025151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Proverbios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3:5-6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89CB7787-138C-490B-95E4-308DED1B4990}"/>
              </a:ext>
            </a:extLst>
          </p:cNvPr>
          <p:cNvCxnSpPr/>
          <p:nvPr/>
        </p:nvCxnSpPr>
        <p:spPr>
          <a:xfrm>
            <a:off x="2188396" y="385323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7F5CB62B-CAD9-4756-90B0-DB35BB50E67E}"/>
              </a:ext>
            </a:extLst>
          </p:cNvPr>
          <p:cNvCxnSpPr/>
          <p:nvPr/>
        </p:nvCxnSpPr>
        <p:spPr>
          <a:xfrm>
            <a:off x="2188380" y="426420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DE72D27A-BE0F-4E59-83E8-0476100EBCEC}"/>
              </a:ext>
            </a:extLst>
          </p:cNvPr>
          <p:cNvCxnSpPr/>
          <p:nvPr/>
        </p:nvCxnSpPr>
        <p:spPr>
          <a:xfrm>
            <a:off x="2188380" y="465472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43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FF7F2BB4-36C2-4029-84FD-07CFE000F749}"/>
              </a:ext>
            </a:extLst>
          </p:cNvPr>
          <p:cNvCxnSpPr/>
          <p:nvPr/>
        </p:nvCxnSpPr>
        <p:spPr>
          <a:xfrm>
            <a:off x="2188396" y="385323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2B1FA344-AC08-4BF3-A190-450473C3A4B8}"/>
              </a:ext>
            </a:extLst>
          </p:cNvPr>
          <p:cNvCxnSpPr/>
          <p:nvPr/>
        </p:nvCxnSpPr>
        <p:spPr>
          <a:xfrm>
            <a:off x="2188380" y="426420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24AA68C-3F07-41E1-ACCD-9DA18CC9E4E0}"/>
              </a:ext>
            </a:extLst>
          </p:cNvPr>
          <p:cNvSpPr txBox="1"/>
          <p:nvPr/>
        </p:nvSpPr>
        <p:spPr>
          <a:xfrm>
            <a:off x="2373325" y="3355647"/>
            <a:ext cx="90412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bg2">
                    <a:lumMod val="50000"/>
                  </a:schemeClr>
                </a:solidFill>
              </a:rPr>
              <a:t>5-Fíate </a:t>
            </a:r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de Jehová de todo tu corazón, Y no estribes en tu prudencia. </a:t>
            </a:r>
            <a:r>
              <a:rPr lang="es-ES" sz="2800" b="1" dirty="0" smtClean="0">
                <a:solidFill>
                  <a:schemeClr val="bg2">
                    <a:lumMod val="50000"/>
                  </a:schemeClr>
                </a:solidFill>
              </a:rPr>
              <a:t>6-Reconócelo </a:t>
            </a:r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en todos tus caminos, Y él enderezará tus veredas.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E95EAC0-A2FD-402C-871A-8C2358D6F9F5}"/>
              </a:ext>
            </a:extLst>
          </p:cNvPr>
          <p:cNvSpPr txBox="1"/>
          <p:nvPr/>
        </p:nvSpPr>
        <p:spPr>
          <a:xfrm>
            <a:off x="2080515" y="2025151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Proverbios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3:5-6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D700B91-192A-4DC2-912B-4AC84792B138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973CC80E-7AC6-4F18-A6AB-C865EF32DA88}"/>
              </a:ext>
            </a:extLst>
          </p:cNvPr>
          <p:cNvCxnSpPr/>
          <p:nvPr/>
        </p:nvCxnSpPr>
        <p:spPr>
          <a:xfrm>
            <a:off x="2188380" y="465472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7360816"/>
      </p:ext>
    </p:extLst>
  </p:cSld>
  <p:clrMapOvr>
    <a:masterClrMapping/>
  </p:clrMapOvr>
  <p:transition spd="slow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171499" y="1720840"/>
            <a:ext cx="73192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0" u="none" strike="noStrike" baseline="0" dirty="0"/>
              <a:t>Las personas que confían en Dios suelen enfrentar la enfermedad con más vigor y pueden contar con su poder para la restauración. Satanás utiliza el sufrimiento para apartar a las personas de Dios (Job 2:7).</a:t>
            </a:r>
            <a:endParaRPr lang="pt-BR" sz="36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160404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436379" y="889843"/>
            <a:ext cx="731924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0" u="none" strike="noStrike" baseline="0" dirty="0"/>
              <a:t>Pero podemos</a:t>
            </a:r>
          </a:p>
          <a:p>
            <a:pPr algn="ctr"/>
            <a:r>
              <a:rPr lang="es-ES" sz="3600" b="1" i="0" u="none" strike="noStrike" baseline="0" dirty="0"/>
              <a:t>orar a Dios por la cura de nuestras enfermedades y las de nuestros amados (Santiago 5:14-16). También debemos aprender a aceptar la voluntad de Dios para nuestra vida (2 Corintios 12:7-9). Por encima de la cura, en esta vida, Dios desea</a:t>
            </a:r>
          </a:p>
          <a:p>
            <a:pPr algn="ctr"/>
            <a:r>
              <a:rPr lang="es-ES" sz="3600" b="1" i="0" u="none" strike="noStrike" baseline="0" dirty="0"/>
              <a:t>nuestra salvación.</a:t>
            </a:r>
            <a:endParaRPr lang="pt-BR" sz="36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311924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35406625-238D-4097-A6B6-919A84CD17E6}"/>
              </a:ext>
            </a:extLst>
          </p:cNvPr>
          <p:cNvCxnSpPr/>
          <p:nvPr/>
        </p:nvCxnSpPr>
        <p:spPr>
          <a:xfrm>
            <a:off x="2188396" y="37603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AE32C06E-940E-4AEF-81E3-4D7F1577F576}"/>
              </a:ext>
            </a:extLst>
          </p:cNvPr>
          <p:cNvCxnSpPr/>
          <p:nvPr/>
        </p:nvCxnSpPr>
        <p:spPr>
          <a:xfrm>
            <a:off x="2188380" y="41713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A551F6D3-FF40-476F-9D3C-B686EB8C435D}"/>
              </a:ext>
            </a:extLst>
          </p:cNvPr>
          <p:cNvSpPr txBox="1"/>
          <p:nvPr/>
        </p:nvSpPr>
        <p:spPr>
          <a:xfrm>
            <a:off x="2080514" y="1951720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otros consejos podemos encontrar en la Palabra de Dios sobre nuestro estilo de vida?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547CB17-BBFB-4BA0-A7C2-D4CE094D27D2}"/>
              </a:ext>
            </a:extLst>
          </p:cNvPr>
          <p:cNvSpPr txBox="1"/>
          <p:nvPr/>
        </p:nvSpPr>
        <p:spPr>
          <a:xfrm>
            <a:off x="2080514" y="2905780"/>
            <a:ext cx="4015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Proverbios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17:22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3912F07-70B1-4AB9-A468-BE7889C7CE37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03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40270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583492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El corazón alegre produce buena disposición: Mas el espíritu triste seca los huesos.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4380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087AB0F-AC93-4E7B-8031-D652819BD9CC}"/>
              </a:ext>
            </a:extLst>
          </p:cNvPr>
          <p:cNvSpPr txBox="1"/>
          <p:nvPr/>
        </p:nvSpPr>
        <p:spPr>
          <a:xfrm>
            <a:off x="2080514" y="2905780"/>
            <a:ext cx="4015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Proverbios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17:22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6BE9B9E-DD1B-4D65-BCF9-9B6F3D262CF2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CB405EA-779E-49DF-A28A-83273239DC93}"/>
              </a:ext>
            </a:extLst>
          </p:cNvPr>
          <p:cNvSpPr txBox="1"/>
          <p:nvPr/>
        </p:nvSpPr>
        <p:spPr>
          <a:xfrm>
            <a:off x="2080514" y="1951720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otros consejos podemos encontrar en la Palabra de Dios sobre nuestro estilo de vida?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612176"/>
      </p:ext>
    </p:extLst>
  </p:cSld>
  <p:clrMapOvr>
    <a:masterClrMapping/>
  </p:clrMapOvr>
  <p:transition spd="slow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9547CB17-BBFB-4BA0-A7C2-D4CE094D27D2}"/>
              </a:ext>
            </a:extLst>
          </p:cNvPr>
          <p:cNvSpPr txBox="1"/>
          <p:nvPr/>
        </p:nvSpPr>
        <p:spPr>
          <a:xfrm>
            <a:off x="2080514" y="2905780"/>
            <a:ext cx="4015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Timoteo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2:9-10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1CD16FCE-BE7F-4D24-9721-50EBBCD5B467}"/>
              </a:ext>
            </a:extLst>
          </p:cNvPr>
          <p:cNvCxnSpPr/>
          <p:nvPr/>
        </p:nvCxnSpPr>
        <p:spPr>
          <a:xfrm>
            <a:off x="2188396" y="40270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B1EF0EC5-288E-4781-A4EE-7DBC15141F12}"/>
              </a:ext>
            </a:extLst>
          </p:cNvPr>
          <p:cNvCxnSpPr/>
          <p:nvPr/>
        </p:nvCxnSpPr>
        <p:spPr>
          <a:xfrm>
            <a:off x="2188380" y="44380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DEDC791C-3936-4887-9F7F-85C4687D9EA7}"/>
              </a:ext>
            </a:extLst>
          </p:cNvPr>
          <p:cNvCxnSpPr/>
          <p:nvPr/>
        </p:nvCxnSpPr>
        <p:spPr>
          <a:xfrm>
            <a:off x="2188395" y="48652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D628B2EF-4956-43AA-B127-406D7F26EE32}"/>
              </a:ext>
            </a:extLst>
          </p:cNvPr>
          <p:cNvCxnSpPr/>
          <p:nvPr/>
        </p:nvCxnSpPr>
        <p:spPr>
          <a:xfrm>
            <a:off x="2188379" y="52762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872BAC82-B357-417A-A0D5-B5414ABB197F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ED76D5B-FE02-4690-A798-24F70B60D9EA}"/>
              </a:ext>
            </a:extLst>
          </p:cNvPr>
          <p:cNvSpPr txBox="1"/>
          <p:nvPr/>
        </p:nvSpPr>
        <p:spPr>
          <a:xfrm>
            <a:off x="2080514" y="1951720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otros consejos podemos encontrar en la Palabra de Dios sobre nuestro estilo de vida?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18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1798860" y="2041026"/>
            <a:ext cx="79465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/>
              <a:t>Entre las principales enfermedades que más matan e incapacitan al mundo actualmente están las relacionadas</a:t>
            </a:r>
          </a:p>
          <a:p>
            <a:pPr algn="ctr"/>
            <a:r>
              <a:rPr lang="es-ES" sz="3600" b="1" dirty="0"/>
              <a:t>al estilo de vida, como la hipertensión, la diabetes, y las enfermedades cardiovasculares.</a:t>
            </a:r>
            <a:endParaRPr lang="pt-BR" sz="36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2234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40270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583492"/>
            <a:ext cx="93392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9-Asimismo 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también las mujeres, ataviándose en hábito honesto, con vergüenza y modestia; no con cabellos encrespados, u oro, </a:t>
            </a:r>
            <a:r>
              <a:rPr lang="es-ES" sz="2800" b="1" i="0" dirty="0" err="1">
                <a:solidFill>
                  <a:schemeClr val="bg2">
                    <a:lumMod val="50000"/>
                  </a:schemeClr>
                </a:solidFill>
                <a:effectLst/>
              </a:rPr>
              <a:t>ó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 perlas, </a:t>
            </a:r>
            <a:r>
              <a:rPr lang="es-ES" sz="2800" b="1" i="0" dirty="0" err="1">
                <a:solidFill>
                  <a:schemeClr val="bg2">
                    <a:lumMod val="50000"/>
                  </a:schemeClr>
                </a:solidFill>
                <a:effectLst/>
              </a:rPr>
              <a:t>ó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 vestidos costosos. </a:t>
            </a:r>
            <a:r>
              <a:rPr lang="es-ES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10-Sino 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de buenas obras, como conviene á mujeres que profesan piedad.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4380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087AB0F-AC93-4E7B-8031-D652819BD9CC}"/>
              </a:ext>
            </a:extLst>
          </p:cNvPr>
          <p:cNvSpPr txBox="1"/>
          <p:nvPr/>
        </p:nvSpPr>
        <p:spPr>
          <a:xfrm>
            <a:off x="2080514" y="2905780"/>
            <a:ext cx="4015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Timoteo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2:9-10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6F12E283-A5CF-46C8-943B-B4ED8BD10C29}"/>
              </a:ext>
            </a:extLst>
          </p:cNvPr>
          <p:cNvCxnSpPr/>
          <p:nvPr/>
        </p:nvCxnSpPr>
        <p:spPr>
          <a:xfrm>
            <a:off x="2188395" y="48652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96A67D28-D79D-4CBF-A57A-18CF0BCBBCE1}"/>
              </a:ext>
            </a:extLst>
          </p:cNvPr>
          <p:cNvCxnSpPr/>
          <p:nvPr/>
        </p:nvCxnSpPr>
        <p:spPr>
          <a:xfrm>
            <a:off x="2188379" y="52762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AE2CCDD0-D446-4302-B3A6-167EED597B81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1C86EF7-BD9E-40A0-81AF-FDD7A993A98C}"/>
              </a:ext>
            </a:extLst>
          </p:cNvPr>
          <p:cNvSpPr txBox="1"/>
          <p:nvPr/>
        </p:nvSpPr>
        <p:spPr>
          <a:xfrm>
            <a:off x="2080514" y="1951720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otros consejos podemos encontrar en la Palabra de Dios sobre nuestro estilo de vida?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420554"/>
      </p:ext>
    </p:extLst>
  </p:cSld>
  <p:clrMapOvr>
    <a:masterClrMapping/>
  </p:clrMapOvr>
  <p:transition spd="slow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9547CB17-BBFB-4BA0-A7C2-D4CE094D27D2}"/>
              </a:ext>
            </a:extLst>
          </p:cNvPr>
          <p:cNvSpPr txBox="1"/>
          <p:nvPr/>
        </p:nvSpPr>
        <p:spPr>
          <a:xfrm>
            <a:off x="2080514" y="2905780"/>
            <a:ext cx="4015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Filipenses 4:8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1CD16FCE-BE7F-4D24-9721-50EBBCD5B467}"/>
              </a:ext>
            </a:extLst>
          </p:cNvPr>
          <p:cNvCxnSpPr/>
          <p:nvPr/>
        </p:nvCxnSpPr>
        <p:spPr>
          <a:xfrm>
            <a:off x="2188396" y="40270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B1EF0EC5-288E-4781-A4EE-7DBC15141F12}"/>
              </a:ext>
            </a:extLst>
          </p:cNvPr>
          <p:cNvCxnSpPr/>
          <p:nvPr/>
        </p:nvCxnSpPr>
        <p:spPr>
          <a:xfrm>
            <a:off x="2188380" y="44380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DEDC791C-3936-4887-9F7F-85C4687D9EA7}"/>
              </a:ext>
            </a:extLst>
          </p:cNvPr>
          <p:cNvCxnSpPr/>
          <p:nvPr/>
        </p:nvCxnSpPr>
        <p:spPr>
          <a:xfrm>
            <a:off x="2188395" y="48652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D628B2EF-4956-43AA-B127-406D7F26EE32}"/>
              </a:ext>
            </a:extLst>
          </p:cNvPr>
          <p:cNvCxnSpPr/>
          <p:nvPr/>
        </p:nvCxnSpPr>
        <p:spPr>
          <a:xfrm>
            <a:off x="2188379" y="52762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33C1910B-26FD-4061-9D47-2B0E0D4F2E37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F8B34E0-2F7C-4407-BFD7-DF7F9D946A4B}"/>
              </a:ext>
            </a:extLst>
          </p:cNvPr>
          <p:cNvSpPr txBox="1"/>
          <p:nvPr/>
        </p:nvSpPr>
        <p:spPr>
          <a:xfrm>
            <a:off x="2080514" y="1951720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otros consejos podemos encontrar en la Palabra de Dios sobre nuestro estilo de vida?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3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40270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583492"/>
            <a:ext cx="91953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Por lo demás, hermanos, todo lo que es verdadero, todo lo honesto, todo lo justo, todo lo puro, todo lo amable, todo lo que es de buen nombre; si hay virtud alguna, si alguna alabanza, en esto pensad.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4380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087AB0F-AC93-4E7B-8031-D652819BD9CC}"/>
              </a:ext>
            </a:extLst>
          </p:cNvPr>
          <p:cNvSpPr txBox="1"/>
          <p:nvPr/>
        </p:nvSpPr>
        <p:spPr>
          <a:xfrm>
            <a:off x="2080514" y="2905780"/>
            <a:ext cx="4015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Filipenses 4:8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6F12E283-A5CF-46C8-943B-B4ED8BD10C29}"/>
              </a:ext>
            </a:extLst>
          </p:cNvPr>
          <p:cNvCxnSpPr/>
          <p:nvPr/>
        </p:nvCxnSpPr>
        <p:spPr>
          <a:xfrm>
            <a:off x="2188395" y="48652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96A67D28-D79D-4CBF-A57A-18CF0BCBBCE1}"/>
              </a:ext>
            </a:extLst>
          </p:cNvPr>
          <p:cNvCxnSpPr/>
          <p:nvPr/>
        </p:nvCxnSpPr>
        <p:spPr>
          <a:xfrm>
            <a:off x="2188379" y="52762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AFEEB6EF-5498-4682-A6F0-243EF884852B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8FA13EA-ABD2-4146-A579-CD02D7FD9560}"/>
              </a:ext>
            </a:extLst>
          </p:cNvPr>
          <p:cNvSpPr txBox="1"/>
          <p:nvPr/>
        </p:nvSpPr>
        <p:spPr>
          <a:xfrm>
            <a:off x="2080514" y="1951720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otros consejos podemos encontrar en la Palabra de Dios sobre nuestro estilo de vida?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035202"/>
      </p:ext>
    </p:extLst>
  </p:cSld>
  <p:clrMapOvr>
    <a:masterClrMapping/>
  </p:clrMapOvr>
  <p:transition spd="slow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1D28DD13-49A1-4272-994D-5203CF74B1CA}"/>
              </a:ext>
            </a:extLst>
          </p:cNvPr>
          <p:cNvCxnSpPr/>
          <p:nvPr/>
        </p:nvCxnSpPr>
        <p:spPr>
          <a:xfrm>
            <a:off x="2188396" y="378088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E46E2C00-B270-47EA-8108-B0F5960F1C8E}"/>
              </a:ext>
            </a:extLst>
          </p:cNvPr>
          <p:cNvCxnSpPr/>
          <p:nvPr/>
        </p:nvCxnSpPr>
        <p:spPr>
          <a:xfrm>
            <a:off x="2188380" y="419185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7070ED04-5638-4A2A-B973-DF8BA71E42EA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¿Cuál es el principio que debe regir la conducta cristiana?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Corintios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10:31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6500EBF-7632-4E05-985D-F7337352B482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68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78088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337339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Si pues coméis, </a:t>
            </a:r>
            <a:r>
              <a:rPr lang="es-ES" sz="2800" b="1" i="0" dirty="0" err="1">
                <a:solidFill>
                  <a:schemeClr val="bg2">
                    <a:lumMod val="50000"/>
                  </a:schemeClr>
                </a:solidFill>
                <a:effectLst/>
              </a:rPr>
              <a:t>ó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 bebéis, </a:t>
            </a:r>
            <a:r>
              <a:rPr lang="es-ES" sz="2800" b="1" i="0" dirty="0" err="1">
                <a:solidFill>
                  <a:schemeClr val="bg2">
                    <a:lumMod val="50000"/>
                  </a:schemeClr>
                </a:solidFill>
                <a:effectLst/>
              </a:rPr>
              <a:t>ó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 hacéis otra cosa, haced lo todo á gloria de Dios.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19185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39D1A62-8AE2-44B0-A1EA-A01993BABFCE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¿Cuál es el principio que debe regir la conducta cristiana?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Corintios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10:31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82C2153-BA8A-4E57-A2D3-8B6035031D68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3837"/>
      </p:ext>
    </p:extLst>
  </p:cSld>
  <p:clrMapOvr>
    <a:masterClrMapping/>
  </p:clrMapOvr>
  <p:transition spd="slow"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DD67913-EDD4-4F10-A456-D5218BD09A8C}"/>
              </a:ext>
            </a:extLst>
          </p:cNvPr>
          <p:cNvSpPr txBox="1"/>
          <p:nvPr/>
        </p:nvSpPr>
        <p:spPr>
          <a:xfrm>
            <a:off x="2089078" y="2065826"/>
            <a:ext cx="80138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Deseo que nuestra familia tenga salud. Por eso, utilizaré los remedios de Dios en mi hogar. Deseo honrar al Señor en mi cuerpo, haciendo todas</a:t>
            </a:r>
          </a:p>
          <a:p>
            <a:pPr algn="ctr"/>
            <a:r>
              <a:rPr lang="es-ES" sz="3600" b="1" dirty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las cosas para su honra y su gloria.</a:t>
            </a:r>
            <a:endParaRPr lang="pt-BR" sz="3600" b="1" dirty="0">
              <a:solidFill>
                <a:schemeClr val="bg1"/>
              </a:solidFill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58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39E1E03-8060-4AF6-B199-8506C6077A8D}"/>
              </a:ext>
            </a:extLst>
          </p:cNvPr>
          <p:cNvCxnSpPr/>
          <p:nvPr/>
        </p:nvCxnSpPr>
        <p:spPr>
          <a:xfrm>
            <a:off x="1602769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4BD9F2-98E5-4C5B-9032-9B51F4EFD21A}"/>
              </a:ext>
            </a:extLst>
          </p:cNvPr>
          <p:cNvSpPr txBox="1"/>
          <p:nvPr/>
        </p:nvSpPr>
        <p:spPr>
          <a:xfrm>
            <a:off x="3719245" y="297953"/>
            <a:ext cx="3719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Para pensar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82D1077-F180-41C4-B280-27E29F809B64}"/>
              </a:ext>
            </a:extLst>
          </p:cNvPr>
          <p:cNvCxnSpPr/>
          <p:nvPr/>
        </p:nvCxnSpPr>
        <p:spPr>
          <a:xfrm>
            <a:off x="7233007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19F968-243E-48C6-9269-9611A69566F5}"/>
              </a:ext>
            </a:extLst>
          </p:cNvPr>
          <p:cNvSpPr txBox="1"/>
          <p:nvPr/>
        </p:nvSpPr>
        <p:spPr>
          <a:xfrm>
            <a:off x="1602769" y="1510308"/>
            <a:ext cx="86302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“El aire puro, el sol, la abstinencia, el descanso, el ejercicio, un régimen alimenticio conveniente, el agua y </a:t>
            </a:r>
          </a:p>
          <a:p>
            <a:pPr algn="ctr"/>
            <a:r>
              <a:rPr lang="es-ES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la confianza en el poder divino son los</a:t>
            </a:r>
          </a:p>
          <a:p>
            <a:pPr algn="ctr"/>
            <a:r>
              <a:rPr lang="es-ES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remedios verdaderos.</a:t>
            </a:r>
            <a:endParaRPr lang="pt-BR" sz="3200" dirty="0"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11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39E1E03-8060-4AF6-B199-8506C6077A8D}"/>
              </a:ext>
            </a:extLst>
          </p:cNvPr>
          <p:cNvCxnSpPr/>
          <p:nvPr/>
        </p:nvCxnSpPr>
        <p:spPr>
          <a:xfrm>
            <a:off x="1602769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4BD9F2-98E5-4C5B-9032-9B51F4EFD21A}"/>
              </a:ext>
            </a:extLst>
          </p:cNvPr>
          <p:cNvSpPr txBox="1"/>
          <p:nvPr/>
        </p:nvSpPr>
        <p:spPr>
          <a:xfrm>
            <a:off x="3719245" y="297953"/>
            <a:ext cx="3719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Para pensar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82D1077-F180-41C4-B280-27E29F809B64}"/>
              </a:ext>
            </a:extLst>
          </p:cNvPr>
          <p:cNvCxnSpPr/>
          <p:nvPr/>
        </p:nvCxnSpPr>
        <p:spPr>
          <a:xfrm>
            <a:off x="7233007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19F968-243E-48C6-9269-9611A69566F5}"/>
              </a:ext>
            </a:extLst>
          </p:cNvPr>
          <p:cNvSpPr txBox="1"/>
          <p:nvPr/>
        </p:nvSpPr>
        <p:spPr>
          <a:xfrm>
            <a:off x="1602769" y="1510308"/>
            <a:ext cx="86302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[...] La naturaleza desempeña su obra con acierto</a:t>
            </a:r>
          </a:p>
          <a:p>
            <a:pPr algn="ctr"/>
            <a:r>
              <a:rPr lang="es-ES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y bien. Los que perseveren en obedecer a sus leyes encontrarán recompensa en la salud del cuerpo y la mente”</a:t>
            </a:r>
          </a:p>
          <a:p>
            <a:pPr algn="ctr"/>
            <a:r>
              <a:rPr lang="es-ES" sz="3200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(El ministerio de curación, p. 89).</a:t>
            </a:r>
            <a:endParaRPr lang="pt-BR" sz="3200" dirty="0"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33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122710" y="1720840"/>
            <a:ext cx="79465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0" u="none" strike="noStrike" baseline="0" dirty="0"/>
              <a:t>Los hábitos de vida</a:t>
            </a:r>
          </a:p>
          <a:p>
            <a:pPr algn="ctr"/>
            <a:r>
              <a:rPr lang="es-ES" sz="3600" b="1" i="0" u="none" strike="noStrike" baseline="0" dirty="0"/>
              <a:t>erróneos han llevado a muchas familias al sufrimiento. La cuestión de la prevención de enfermedades ha sido</a:t>
            </a:r>
          </a:p>
          <a:p>
            <a:pPr algn="ctr"/>
            <a:r>
              <a:rPr lang="es-ES" sz="3600" b="1" i="0" u="none" strike="noStrike" baseline="0" dirty="0"/>
              <a:t>uno de los mayores focos en la lucha</a:t>
            </a:r>
          </a:p>
          <a:p>
            <a:pPr algn="ctr"/>
            <a:r>
              <a:rPr lang="es-ES" sz="3600" b="1" i="0" u="none" strike="noStrike" baseline="0" dirty="0"/>
              <a:t>por la salud.</a:t>
            </a:r>
            <a:endParaRPr lang="pt-BR" sz="36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422571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8FD7C048-C06E-49BF-BC92-3E6FFD8B688A}"/>
              </a:ext>
            </a:extLst>
          </p:cNvPr>
          <p:cNvCxnSpPr/>
          <p:nvPr/>
        </p:nvCxnSpPr>
        <p:spPr>
          <a:xfrm>
            <a:off x="2150296" y="428421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A88C6697-DBB5-4207-A8C3-876D787075F4}"/>
              </a:ext>
            </a:extLst>
          </p:cNvPr>
          <p:cNvCxnSpPr/>
          <p:nvPr/>
        </p:nvCxnSpPr>
        <p:spPr>
          <a:xfrm>
            <a:off x="2150292" y="468148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EF4664-C27F-4D01-ABB4-52AD70C903A2}"/>
              </a:ext>
            </a:extLst>
          </p:cNvPr>
          <p:cNvSpPr txBox="1"/>
          <p:nvPr/>
        </p:nvSpPr>
        <p:spPr>
          <a:xfrm>
            <a:off x="2008594" y="1869557"/>
            <a:ext cx="9669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El proverbio popular “prevenir es mejor que curar” es bien</a:t>
            </a:r>
          </a:p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conocido. La ciencia ha comprobado cada día más esta</a:t>
            </a:r>
          </a:p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afirmación. ¿Qué podemos hacer para prevenir enfermedades?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495F3E11-1B96-4C45-816B-AA5055EDC522}"/>
              </a:ext>
            </a:extLst>
          </p:cNvPr>
          <p:cNvCxnSpPr/>
          <p:nvPr/>
        </p:nvCxnSpPr>
        <p:spPr>
          <a:xfrm>
            <a:off x="2150296" y="508217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1C27045-4C2C-4510-A7F8-86F5B6D77A5C}"/>
              </a:ext>
            </a:extLst>
          </p:cNvPr>
          <p:cNvSpPr txBox="1"/>
          <p:nvPr/>
        </p:nvSpPr>
        <p:spPr>
          <a:xfrm>
            <a:off x="2008594" y="3104748"/>
            <a:ext cx="344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Génesis 2:7</a:t>
            </a:r>
          </a:p>
        </p:txBody>
      </p:sp>
    </p:spTree>
    <p:extLst>
      <p:ext uri="{BB962C8B-B14F-4D97-AF65-F5344CB8AC3E}">
        <p14:creationId xmlns:p14="http://schemas.microsoft.com/office/powerpoint/2010/main" val="366390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C7B14865-8588-45E5-942A-EC0FE1C288B9}"/>
              </a:ext>
            </a:extLst>
          </p:cNvPr>
          <p:cNvCxnSpPr/>
          <p:nvPr/>
        </p:nvCxnSpPr>
        <p:spPr>
          <a:xfrm>
            <a:off x="2150296" y="428421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1CA7AAD8-C23F-457C-A34E-9E866BDA5DEF}"/>
              </a:ext>
            </a:extLst>
          </p:cNvPr>
          <p:cNvCxnSpPr/>
          <p:nvPr/>
        </p:nvCxnSpPr>
        <p:spPr>
          <a:xfrm>
            <a:off x="2150292" y="468148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0894110E-396F-46BB-9EBE-8439D3D58FFE}"/>
              </a:ext>
            </a:extLst>
          </p:cNvPr>
          <p:cNvCxnSpPr/>
          <p:nvPr/>
        </p:nvCxnSpPr>
        <p:spPr>
          <a:xfrm>
            <a:off x="2150296" y="508217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BE42414-A9C3-4283-B40A-C73E227520B0}"/>
              </a:ext>
            </a:extLst>
          </p:cNvPr>
          <p:cNvSpPr txBox="1"/>
          <p:nvPr/>
        </p:nvSpPr>
        <p:spPr>
          <a:xfrm>
            <a:off x="2197914" y="3788115"/>
            <a:ext cx="85480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Formó, pues, Jehová Dios al hombre del polvo de la tierra, y alentó en su nariz soplo de vida; y </a:t>
            </a:r>
            <a:r>
              <a:rPr lang="es-ES" sz="2800" b="1" dirty="0" err="1">
                <a:solidFill>
                  <a:schemeClr val="bg2">
                    <a:lumMod val="50000"/>
                  </a:schemeClr>
                </a:solidFill>
              </a:rPr>
              <a:t>fué</a:t>
            </a:r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 el hombre en alma viviente.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443AEEA-0014-4EB3-B6CD-24236EA93292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CC460A4-AEDE-458A-956E-F503EB8DF81D}"/>
              </a:ext>
            </a:extLst>
          </p:cNvPr>
          <p:cNvSpPr txBox="1"/>
          <p:nvPr/>
        </p:nvSpPr>
        <p:spPr>
          <a:xfrm>
            <a:off x="2008594" y="1869557"/>
            <a:ext cx="9669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El proverbio popular “prevenir es mejor que curar” es bien</a:t>
            </a:r>
          </a:p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conocido. La ciencia ha comprobado cada día más esta</a:t>
            </a:r>
          </a:p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afirmación. ¿Qué podemos hacer para prevenir enfermedades?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24680B2-383B-4156-8ECF-B5B7754A83A3}"/>
              </a:ext>
            </a:extLst>
          </p:cNvPr>
          <p:cNvSpPr txBox="1"/>
          <p:nvPr/>
        </p:nvSpPr>
        <p:spPr>
          <a:xfrm>
            <a:off x="2008594" y="3104748"/>
            <a:ext cx="344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Génesis 2:7</a:t>
            </a:r>
          </a:p>
        </p:txBody>
      </p:sp>
    </p:spTree>
    <p:extLst>
      <p:ext uri="{BB962C8B-B14F-4D97-AF65-F5344CB8AC3E}">
        <p14:creationId xmlns:p14="http://schemas.microsoft.com/office/powerpoint/2010/main" val="4108173412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1868184" y="2890391"/>
            <a:ext cx="84556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u="none" strike="noStrike" baseline="0" dirty="0"/>
              <a:t>La respiración profunda</a:t>
            </a:r>
          </a:p>
          <a:p>
            <a:pPr algn="ctr"/>
            <a:r>
              <a:rPr lang="es-ES" sz="3200" b="1" i="0" u="none" strike="noStrike" baseline="0" dirty="0"/>
              <a:t>es un relajante óptimo.</a:t>
            </a:r>
            <a:endParaRPr lang="pt-BR" sz="32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151870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8FD7C048-C06E-49BF-BC92-3E6FFD8B688A}"/>
              </a:ext>
            </a:extLst>
          </p:cNvPr>
          <p:cNvCxnSpPr/>
          <p:nvPr/>
        </p:nvCxnSpPr>
        <p:spPr>
          <a:xfrm>
            <a:off x="2150296" y="428421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1C27045-4C2C-4510-A7F8-86F5B6D77A5C}"/>
              </a:ext>
            </a:extLst>
          </p:cNvPr>
          <p:cNvSpPr txBox="1"/>
          <p:nvPr/>
        </p:nvSpPr>
        <p:spPr>
          <a:xfrm>
            <a:off x="2008594" y="3104748"/>
            <a:ext cx="344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Génesis 1:3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016C6D5-A108-45F5-A3D9-1BAC39CBFE41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6038F49-410E-4089-84CF-DCE730DF5ED4}"/>
              </a:ext>
            </a:extLst>
          </p:cNvPr>
          <p:cNvSpPr txBox="1"/>
          <p:nvPr/>
        </p:nvSpPr>
        <p:spPr>
          <a:xfrm>
            <a:off x="2008594" y="1869557"/>
            <a:ext cx="9669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El proverbio popular “prevenir es mejor que curar” es bien</a:t>
            </a:r>
          </a:p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conocido. La ciencia ha comprobado cada día más esta</a:t>
            </a:r>
          </a:p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afirmación. ¿Qué podemos hacer para prevenir enfermedades?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85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1376</TotalTime>
  <Words>1701</Words>
  <Application>Microsoft Office PowerPoint</Application>
  <PresentationFormat>Widescreen</PresentationFormat>
  <Paragraphs>172</Paragraphs>
  <Slides>47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47</vt:i4>
      </vt:variant>
    </vt:vector>
  </HeadingPairs>
  <TitlesOfParts>
    <vt:vector size="53" baseType="lpstr">
      <vt:lpstr>Arial</vt:lpstr>
      <vt:lpstr>Calibri</vt:lpstr>
      <vt:lpstr>Calibri Light</vt:lpstr>
      <vt:lpstr>STXingkai</vt:lpstr>
      <vt:lpstr>Vijaya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 Seifert</dc:creator>
  <cp:lastModifiedBy>DSA - Cristina Barbosa</cp:lastModifiedBy>
  <cp:revision>80</cp:revision>
  <dcterms:created xsi:type="dcterms:W3CDTF">2020-09-28T19:13:50Z</dcterms:created>
  <dcterms:modified xsi:type="dcterms:W3CDTF">2020-12-15T20:18:40Z</dcterms:modified>
</cp:coreProperties>
</file>