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1" r:id="rId4"/>
    <p:sldId id="360" r:id="rId5"/>
    <p:sldId id="410" r:id="rId6"/>
    <p:sldId id="467" r:id="rId7"/>
    <p:sldId id="293" r:id="rId8"/>
    <p:sldId id="270" r:id="rId9"/>
    <p:sldId id="430" r:id="rId10"/>
    <p:sldId id="447" r:id="rId11"/>
    <p:sldId id="448" r:id="rId12"/>
    <p:sldId id="429" r:id="rId13"/>
    <p:sldId id="468" r:id="rId14"/>
    <p:sldId id="469" r:id="rId15"/>
    <p:sldId id="470" r:id="rId16"/>
    <p:sldId id="471" r:id="rId17"/>
    <p:sldId id="472" r:id="rId18"/>
    <p:sldId id="473" r:id="rId19"/>
    <p:sldId id="449" r:id="rId20"/>
    <p:sldId id="450" r:id="rId21"/>
    <p:sldId id="451" r:id="rId22"/>
    <p:sldId id="280" r:id="rId23"/>
    <p:sldId id="279" r:id="rId24"/>
    <p:sldId id="474" r:id="rId25"/>
    <p:sldId id="475" r:id="rId26"/>
    <p:sldId id="463" r:id="rId27"/>
    <p:sldId id="391" r:id="rId28"/>
    <p:sldId id="392" r:id="rId29"/>
    <p:sldId id="476" r:id="rId30"/>
    <p:sldId id="401" r:id="rId31"/>
    <p:sldId id="402" r:id="rId32"/>
    <p:sldId id="477" r:id="rId33"/>
    <p:sldId id="478" r:id="rId34"/>
    <p:sldId id="479" r:id="rId35"/>
    <p:sldId id="480" r:id="rId36"/>
    <p:sldId id="481" r:id="rId37"/>
    <p:sldId id="482" r:id="rId38"/>
    <p:sldId id="403" r:id="rId39"/>
    <p:sldId id="404" r:id="rId40"/>
    <p:sldId id="464" r:id="rId41"/>
    <p:sldId id="465" r:id="rId42"/>
    <p:sldId id="466" r:id="rId43"/>
    <p:sldId id="446" r:id="rId44"/>
    <p:sldId id="409" r:id="rId4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51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474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902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956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940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03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26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34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5252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446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258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0B9A9-58B3-416B-BE1D-F2BD62139B0B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35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5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80F46EB8-3F17-4041-A57C-035D5D2A887C}"/>
              </a:ext>
            </a:extLst>
          </p:cNvPr>
          <p:cNvSpPr txBox="1"/>
          <p:nvPr/>
        </p:nvSpPr>
        <p:spPr>
          <a:xfrm>
            <a:off x="2008594" y="1869557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hacer para superar el dolor? David fue alguien que sufrió la pérdida de un hijo. Él puede enseñarnos cómo vencer el sufrimiento en familia: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82034F6-7F01-4862-8B97-3035EFED3BAA}"/>
              </a:ext>
            </a:extLst>
          </p:cNvPr>
          <p:cNvSpPr txBox="1"/>
          <p:nvPr/>
        </p:nvSpPr>
        <p:spPr>
          <a:xfrm>
            <a:off x="2008594" y="3191575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2 Samuel 12:22-23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350B483F-EF37-44CC-AA2C-9132C1C49189}"/>
              </a:ext>
            </a:extLst>
          </p:cNvPr>
          <p:cNvCxnSpPr/>
          <p:nvPr/>
        </p:nvCxnSpPr>
        <p:spPr>
          <a:xfrm>
            <a:off x="2188395" y="50857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444410B6-A96C-4928-828E-E3DFAE7FED77}"/>
              </a:ext>
            </a:extLst>
          </p:cNvPr>
          <p:cNvCxnSpPr/>
          <p:nvPr/>
        </p:nvCxnSpPr>
        <p:spPr>
          <a:xfrm>
            <a:off x="2188391" y="548298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820F454F-971E-409F-B1CB-C29CEF7213CC}"/>
              </a:ext>
            </a:extLst>
          </p:cNvPr>
          <p:cNvCxnSpPr/>
          <p:nvPr/>
        </p:nvCxnSpPr>
        <p:spPr>
          <a:xfrm>
            <a:off x="2188391" y="593504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5C47149D-9B48-4F57-8C72-0DBB941B5E5F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3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ED8132AD-097D-4FDE-9D66-67FD6D64287D}"/>
              </a:ext>
            </a:extLst>
          </p:cNvPr>
          <p:cNvSpPr txBox="1"/>
          <p:nvPr/>
        </p:nvSpPr>
        <p:spPr>
          <a:xfrm>
            <a:off x="2008594" y="3191575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2 Samuel 12:22-23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8E26CC25-CE96-443D-B0C0-C15B8529BCC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DF29C811-6359-45AB-BA8C-652C1F1E4EA7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9A10EC1-5150-41A3-9406-BF6C33851A33}"/>
              </a:ext>
            </a:extLst>
          </p:cNvPr>
          <p:cNvSpPr txBox="1"/>
          <p:nvPr/>
        </p:nvSpPr>
        <p:spPr>
          <a:xfrm>
            <a:off x="2188391" y="3801471"/>
            <a:ext cx="91850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2">
                    <a:lumMod val="50000"/>
                  </a:schemeClr>
                </a:solidFill>
              </a:rPr>
              <a:t>22-Y 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él respondió: Viviendo aún el niño, yo ayunaba y lloraba, diciendo: ¿Quién sabe si Dios tendrá compasión de mí, por manera que viva el niño</a:t>
            </a:r>
            <a:r>
              <a:rPr lang="es-ES" sz="2800" b="1" dirty="0" smtClean="0">
                <a:solidFill>
                  <a:schemeClr val="bg2">
                    <a:lumMod val="50000"/>
                  </a:schemeClr>
                </a:solidFill>
              </a:rPr>
              <a:t>? 23- 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Mas ahora que ya es muerto, ¿para qué tengo de ayunar? ¿podré yo hacerle volver? Yo voy á él, mas él no volverá á mí.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95347D39-0379-4AB5-8A14-3CD671B43386}"/>
              </a:ext>
            </a:extLst>
          </p:cNvPr>
          <p:cNvCxnSpPr/>
          <p:nvPr/>
        </p:nvCxnSpPr>
        <p:spPr>
          <a:xfrm>
            <a:off x="2188395" y="50857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88503AF1-B4B1-4A13-813C-23C173BF8134}"/>
              </a:ext>
            </a:extLst>
          </p:cNvPr>
          <p:cNvCxnSpPr/>
          <p:nvPr/>
        </p:nvCxnSpPr>
        <p:spPr>
          <a:xfrm>
            <a:off x="2188391" y="548298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5321233F-FBD6-415A-BB9C-4A9ED7D3A045}"/>
              </a:ext>
            </a:extLst>
          </p:cNvPr>
          <p:cNvCxnSpPr/>
          <p:nvPr/>
        </p:nvCxnSpPr>
        <p:spPr>
          <a:xfrm>
            <a:off x="2188391" y="593504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F5EBA093-0CBA-4BC6-B81E-29996CD88CB1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D4E3EAF-47A2-418B-B5E2-CAD22D279D97}"/>
              </a:ext>
            </a:extLst>
          </p:cNvPr>
          <p:cNvSpPr txBox="1"/>
          <p:nvPr/>
        </p:nvSpPr>
        <p:spPr>
          <a:xfrm>
            <a:off x="2008594" y="1869557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hacer para superar el dolor? David fue alguien que sufrió la pérdida de un hijo. Él puede enseñarnos cómo vencer el sufrimiento en familia: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259345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989145" y="2915827"/>
            <a:ext cx="7946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Acepte lo que no se puede cambiar.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237086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D82034F6-7F01-4862-8B97-3035EFED3BAA}"/>
              </a:ext>
            </a:extLst>
          </p:cNvPr>
          <p:cNvSpPr txBox="1"/>
          <p:nvPr/>
        </p:nvSpPr>
        <p:spPr>
          <a:xfrm>
            <a:off x="2008594" y="3191575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2 Samuel 12:20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350B483F-EF37-44CC-AA2C-9132C1C49189}"/>
              </a:ext>
            </a:extLst>
          </p:cNvPr>
          <p:cNvCxnSpPr/>
          <p:nvPr/>
        </p:nvCxnSpPr>
        <p:spPr>
          <a:xfrm>
            <a:off x="2188395" y="50857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444410B6-A96C-4928-828E-E3DFAE7FED77}"/>
              </a:ext>
            </a:extLst>
          </p:cNvPr>
          <p:cNvCxnSpPr/>
          <p:nvPr/>
        </p:nvCxnSpPr>
        <p:spPr>
          <a:xfrm>
            <a:off x="2188391" y="548298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E1BDFAB8-1FB5-43BA-991A-19B1B7744D67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AF76415-2112-446F-8CEE-336AF26B8141}"/>
              </a:ext>
            </a:extLst>
          </p:cNvPr>
          <p:cNvSpPr txBox="1"/>
          <p:nvPr/>
        </p:nvSpPr>
        <p:spPr>
          <a:xfrm>
            <a:off x="2008594" y="1869557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hacer para superar el dolor? David fue alguien que sufrió la pérdida de un hijo. Él puede enseñarnos cómo vencer el sufrimiento en familia: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60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ED8132AD-097D-4FDE-9D66-67FD6D64287D}"/>
              </a:ext>
            </a:extLst>
          </p:cNvPr>
          <p:cNvSpPr txBox="1"/>
          <p:nvPr/>
        </p:nvSpPr>
        <p:spPr>
          <a:xfrm>
            <a:off x="2008594" y="3191575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2 Samuel 12:20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8E26CC25-CE96-443D-B0C0-C15B8529BCC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DF29C811-6359-45AB-BA8C-652C1F1E4EA7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9A10EC1-5150-41A3-9406-BF6C33851A33}"/>
              </a:ext>
            </a:extLst>
          </p:cNvPr>
          <p:cNvSpPr txBox="1"/>
          <p:nvPr/>
        </p:nvSpPr>
        <p:spPr>
          <a:xfrm>
            <a:off x="2188391" y="3801471"/>
            <a:ext cx="91850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Entonces David se levantó de tierra, y </a:t>
            </a:r>
            <a:r>
              <a:rPr lang="es-ES" sz="2800" b="1" dirty="0" err="1">
                <a:solidFill>
                  <a:schemeClr val="bg2">
                    <a:lumMod val="50000"/>
                  </a:schemeClr>
                </a:solidFill>
              </a:rPr>
              <a:t>lavóse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 y </a:t>
            </a:r>
            <a:r>
              <a:rPr lang="es-ES" sz="2800" b="1" dirty="0" err="1">
                <a:solidFill>
                  <a:schemeClr val="bg2">
                    <a:lumMod val="50000"/>
                  </a:schemeClr>
                </a:solidFill>
              </a:rPr>
              <a:t>ungióse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, y mudó sus ropas, y entró á la casa de Jehová, y adoró. Y después vino á su casa, y demandó, y </a:t>
            </a:r>
            <a:r>
              <a:rPr lang="es-ES" sz="2800" b="1" dirty="0" err="1">
                <a:solidFill>
                  <a:schemeClr val="bg2">
                    <a:lumMod val="50000"/>
                  </a:schemeClr>
                </a:solidFill>
              </a:rPr>
              <a:t>pusiéronle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 pan, y comió.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95347D39-0379-4AB5-8A14-3CD671B43386}"/>
              </a:ext>
            </a:extLst>
          </p:cNvPr>
          <p:cNvCxnSpPr/>
          <p:nvPr/>
        </p:nvCxnSpPr>
        <p:spPr>
          <a:xfrm>
            <a:off x="2188395" y="50857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88503AF1-B4B1-4A13-813C-23C173BF8134}"/>
              </a:ext>
            </a:extLst>
          </p:cNvPr>
          <p:cNvCxnSpPr/>
          <p:nvPr/>
        </p:nvCxnSpPr>
        <p:spPr>
          <a:xfrm>
            <a:off x="2188391" y="548298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2F09BD69-599B-4F02-B88C-3DE5B8FFE771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AB6B12E-7C08-4ED9-B401-D6594CF80D85}"/>
              </a:ext>
            </a:extLst>
          </p:cNvPr>
          <p:cNvSpPr txBox="1"/>
          <p:nvPr/>
        </p:nvSpPr>
        <p:spPr>
          <a:xfrm>
            <a:off x="2008594" y="1869557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hacer para superar el dolor? David fue alguien que sufrió la pérdida de un hijo. Él puede enseñarnos cómo vencer el sufrimiento en familia: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052784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2443216"/>
            <a:ext cx="79465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Entregue su vida y la de su familia al cuidado de Dios. El sufrimiento en</a:t>
            </a:r>
          </a:p>
          <a:p>
            <a:pPr algn="ctr"/>
            <a:r>
              <a:rPr lang="es-ES" sz="3600" b="1" i="0" u="none" strike="noStrike" baseline="0" dirty="0"/>
              <a:t>la vida es inevitable; pero permanecer como víctima es opcional.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390470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D82034F6-7F01-4862-8B97-3035EFED3BAA}"/>
              </a:ext>
            </a:extLst>
          </p:cNvPr>
          <p:cNvSpPr txBox="1"/>
          <p:nvPr/>
        </p:nvSpPr>
        <p:spPr>
          <a:xfrm>
            <a:off x="2008594" y="3191575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2 Samuel 12:24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350B483F-EF37-44CC-AA2C-9132C1C49189}"/>
              </a:ext>
            </a:extLst>
          </p:cNvPr>
          <p:cNvCxnSpPr/>
          <p:nvPr/>
        </p:nvCxnSpPr>
        <p:spPr>
          <a:xfrm>
            <a:off x="2188395" y="50857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13A00D30-4A8E-4BFE-B07C-06070EEEE317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259CD5D-9F92-42B3-9970-9D18BDDE9B7F}"/>
              </a:ext>
            </a:extLst>
          </p:cNvPr>
          <p:cNvSpPr txBox="1"/>
          <p:nvPr/>
        </p:nvSpPr>
        <p:spPr>
          <a:xfrm>
            <a:off x="2008594" y="1869557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hacer para superar el dolor? David fue alguien que sufrió la pérdida de un hijo. Él puede enseñarnos cómo vencer el sufrimiento en familia: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31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ED8132AD-097D-4FDE-9D66-67FD6D64287D}"/>
              </a:ext>
            </a:extLst>
          </p:cNvPr>
          <p:cNvSpPr txBox="1"/>
          <p:nvPr/>
        </p:nvSpPr>
        <p:spPr>
          <a:xfrm>
            <a:off x="2008594" y="3191575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2 Samuel 12:24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8E26CC25-CE96-443D-B0C0-C15B8529BCC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DF29C811-6359-45AB-BA8C-652C1F1E4EA7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9A10EC1-5150-41A3-9406-BF6C33851A33}"/>
              </a:ext>
            </a:extLst>
          </p:cNvPr>
          <p:cNvSpPr txBox="1"/>
          <p:nvPr/>
        </p:nvSpPr>
        <p:spPr>
          <a:xfrm>
            <a:off x="2188391" y="3801471"/>
            <a:ext cx="9185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Y consoló David á Bath-</a:t>
            </a:r>
            <a:r>
              <a:rPr lang="es-ES" sz="2800" b="1" dirty="0" err="1">
                <a:solidFill>
                  <a:schemeClr val="bg2">
                    <a:lumMod val="50000"/>
                  </a:schemeClr>
                </a:solidFill>
              </a:rPr>
              <a:t>sheba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 su mujer, y entrando á ella, durmió con ella; y parió un hijo, y llamó su nombre Salomón, al cual amó Jehová: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95347D39-0379-4AB5-8A14-3CD671B43386}"/>
              </a:ext>
            </a:extLst>
          </p:cNvPr>
          <p:cNvCxnSpPr/>
          <p:nvPr/>
        </p:nvCxnSpPr>
        <p:spPr>
          <a:xfrm>
            <a:off x="2188395" y="50857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DBD7D235-A997-4206-9AE1-0C36CA585384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65F6DFD-BAB2-495F-8FFC-864F67132F0E}"/>
              </a:ext>
            </a:extLst>
          </p:cNvPr>
          <p:cNvSpPr txBox="1"/>
          <p:nvPr/>
        </p:nvSpPr>
        <p:spPr>
          <a:xfrm>
            <a:off x="2008594" y="1869557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hacer para superar el dolor? David fue alguien que sufrió la pérdida de un hijo. Él puede enseñarnos cómo vencer el sufrimiento en familia: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49472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2274838"/>
            <a:ext cx="79465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Enfóquese en lo que quedó y no en lo que se fue. No debe permanecer</a:t>
            </a:r>
          </a:p>
          <a:p>
            <a:pPr algn="ctr"/>
            <a:r>
              <a:rPr lang="es-ES" sz="3600" b="1" i="0" u="none" strike="noStrike" baseline="0" dirty="0"/>
              <a:t>prisionero de su angustia. Es una elección que usted tiene que hacer.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399701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A66E9EB0-6A23-4967-AA23-3667B526AEE5}"/>
              </a:ext>
            </a:extLst>
          </p:cNvPr>
          <p:cNvCxnSpPr/>
          <p:nvPr/>
        </p:nvCxnSpPr>
        <p:spPr>
          <a:xfrm>
            <a:off x="2188396" y="40994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0229E659-B0F7-49D1-94D8-A0453270DD93}"/>
              </a:ext>
            </a:extLst>
          </p:cNvPr>
          <p:cNvCxnSpPr/>
          <p:nvPr/>
        </p:nvCxnSpPr>
        <p:spPr>
          <a:xfrm>
            <a:off x="2188392" y="449666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D43B69E-C37D-4679-AF24-520D2B6D821F}"/>
              </a:ext>
            </a:extLst>
          </p:cNvPr>
          <p:cNvSpPr txBox="1"/>
          <p:nvPr/>
        </p:nvSpPr>
        <p:spPr>
          <a:xfrm>
            <a:off x="2008594" y="1869557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Además del apoyo divino, ¿con quién más podemos contar cuando pasamos por dificultades? </a:t>
            </a:r>
          </a:p>
          <a:p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(Filipenses 4:14)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266028B-AF68-4B67-95B5-57140A2CC705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88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90" b="28189"/>
          <a:stretch/>
        </p:blipFill>
        <p:spPr>
          <a:xfrm>
            <a:off x="0" y="-2486025"/>
            <a:ext cx="12192000" cy="136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">
        <p14:reveal/>
      </p:transition>
    </mc:Choice>
    <mc:Fallback xmlns="">
      <p:transition spd="slow" advClick="0" advTm="3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6" y="3622347"/>
            <a:ext cx="8763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Sin embargo, bien hicisteis que comunicasteis juntamente á mi tribulación.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0994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49666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DEB49C65-99ED-4930-93B4-7C874A6B6274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59286FD-8B7B-492A-90C9-70C34E91AB07}"/>
              </a:ext>
            </a:extLst>
          </p:cNvPr>
          <p:cNvSpPr txBox="1"/>
          <p:nvPr/>
        </p:nvSpPr>
        <p:spPr>
          <a:xfrm>
            <a:off x="2008594" y="1869557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Además del apoyo divino, ¿con quién más podemos contar cuando pasamos por dificultades? </a:t>
            </a:r>
          </a:p>
          <a:p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(Filipenses 4:14)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481881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3261034" y="2274838"/>
            <a:ext cx="56699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Dios espera que nos apoyemos los unos a los otros en los momentos de</a:t>
            </a:r>
          </a:p>
          <a:p>
            <a:pPr algn="ctr"/>
            <a:r>
              <a:rPr lang="es-ES" sz="3600" b="1" i="0" u="none" strike="noStrike" baseline="0" dirty="0"/>
              <a:t>dificultad.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366416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DE329D82-A11B-4108-90CF-1FF1833552C4}"/>
              </a:ext>
            </a:extLst>
          </p:cNvPr>
          <p:cNvCxnSpPr/>
          <p:nvPr/>
        </p:nvCxnSpPr>
        <p:spPr>
          <a:xfrm>
            <a:off x="2188396" y="41199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8FA6F29C-5D99-4089-93AC-CD6C56DD3968}"/>
              </a:ext>
            </a:extLst>
          </p:cNvPr>
          <p:cNvCxnSpPr/>
          <p:nvPr/>
        </p:nvCxnSpPr>
        <p:spPr>
          <a:xfrm>
            <a:off x="2188380" y="45309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55DA5450-B174-448F-9BA0-E28E89DD251E}"/>
              </a:ext>
            </a:extLst>
          </p:cNvPr>
          <p:cNvCxnSpPr/>
          <p:nvPr/>
        </p:nvCxnSpPr>
        <p:spPr>
          <a:xfrm>
            <a:off x="2188380" y="494186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0F6C4CC-0F22-417A-B58C-BE6C2CD315A7}"/>
              </a:ext>
            </a:extLst>
          </p:cNvPr>
          <p:cNvSpPr txBox="1"/>
          <p:nvPr/>
        </p:nvSpPr>
        <p:spPr>
          <a:xfrm>
            <a:off x="2080515" y="201116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¿Cuáles fueron los resultados del pecado en la humanidad?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8D957B2E-CC27-4B6E-A1D7-98B24F51DD62}"/>
              </a:ext>
            </a:extLst>
          </p:cNvPr>
          <p:cNvSpPr txBox="1"/>
          <p:nvPr/>
        </p:nvSpPr>
        <p:spPr>
          <a:xfrm>
            <a:off x="2080515" y="2951946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Génesis 3:16-19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87FA850-51ED-41A6-BB4D-77FC0C0C0554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40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FF7F2BB4-36C2-4029-84FD-07CFE000F749}"/>
              </a:ext>
            </a:extLst>
          </p:cNvPr>
          <p:cNvCxnSpPr/>
          <p:nvPr/>
        </p:nvCxnSpPr>
        <p:spPr>
          <a:xfrm>
            <a:off x="2188396" y="41199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2B1FA344-AC08-4BF3-A190-450473C3A4B8}"/>
              </a:ext>
            </a:extLst>
          </p:cNvPr>
          <p:cNvCxnSpPr/>
          <p:nvPr/>
        </p:nvCxnSpPr>
        <p:spPr>
          <a:xfrm>
            <a:off x="2188380" y="45309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2BD3E456-824C-478B-A97B-2CA9C836B77D}"/>
              </a:ext>
            </a:extLst>
          </p:cNvPr>
          <p:cNvCxnSpPr/>
          <p:nvPr/>
        </p:nvCxnSpPr>
        <p:spPr>
          <a:xfrm>
            <a:off x="2188380" y="494186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24AA68C-3F07-41E1-ACCD-9DA18CC9E4E0}"/>
              </a:ext>
            </a:extLst>
          </p:cNvPr>
          <p:cNvSpPr txBox="1"/>
          <p:nvPr/>
        </p:nvSpPr>
        <p:spPr>
          <a:xfrm>
            <a:off x="2080515" y="3643834"/>
            <a:ext cx="99991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700" b="1" dirty="0" smtClean="0">
                <a:solidFill>
                  <a:schemeClr val="bg2">
                    <a:lumMod val="50000"/>
                  </a:schemeClr>
                </a:solidFill>
              </a:rPr>
              <a:t>16-A </a:t>
            </a:r>
            <a:r>
              <a:rPr lang="es-ES" sz="2700" b="1" dirty="0">
                <a:solidFill>
                  <a:schemeClr val="bg2">
                    <a:lumMod val="50000"/>
                  </a:schemeClr>
                </a:solidFill>
              </a:rPr>
              <a:t>la mujer dijo: Multiplicaré en gran manera tus dolores y tus preñeces; </a:t>
            </a:r>
            <a:r>
              <a:rPr lang="es-ES" sz="2700" b="1" dirty="0" smtClean="0">
                <a:solidFill>
                  <a:schemeClr val="bg2">
                    <a:lumMod val="50000"/>
                  </a:schemeClr>
                </a:solidFill>
              </a:rPr>
              <a:t>(…) 17-Y al hombre dijo: (…) Maldita será la Tierra por amor de ti; con dolor comerás de ella todos los días de tu vida; 18-Espinos y cardos te producirá, y comerás hierba del campo; 19-En el sudor de tu rostro comerás el pan hasta que vuelva á la </a:t>
            </a:r>
            <a:r>
              <a:rPr lang="es-ES" sz="2700" b="1" dirty="0" err="1" smtClean="0">
                <a:solidFill>
                  <a:schemeClr val="bg2">
                    <a:lumMod val="50000"/>
                  </a:schemeClr>
                </a:solidFill>
              </a:rPr>
              <a:t>Tirra</a:t>
            </a:r>
            <a:r>
              <a:rPr lang="es-ES" sz="2700" b="1" dirty="0" smtClean="0">
                <a:solidFill>
                  <a:schemeClr val="bg2">
                    <a:lumMod val="50000"/>
                  </a:schemeClr>
                </a:solidFill>
              </a:rPr>
              <a:t>; porque de ella fuiste tomado: pues polvo eres, y al polvo serás tornado.</a:t>
            </a:r>
            <a:endParaRPr lang="pt-BR" sz="27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6DF41E2-E803-4D87-B044-5D7CC297FDCB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E811651-B6DD-48C7-AC1A-DE78045F3EDB}"/>
              </a:ext>
            </a:extLst>
          </p:cNvPr>
          <p:cNvSpPr txBox="1"/>
          <p:nvPr/>
        </p:nvSpPr>
        <p:spPr>
          <a:xfrm>
            <a:off x="2080515" y="201116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¿Cuáles fueron los resultados del pecado en la humanidad?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B2C0FA0-C242-4229-B791-CA47F4139570}"/>
              </a:ext>
            </a:extLst>
          </p:cNvPr>
          <p:cNvSpPr txBox="1"/>
          <p:nvPr/>
        </p:nvSpPr>
        <p:spPr>
          <a:xfrm>
            <a:off x="2080515" y="2951946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Génesis 3:16-19</a:t>
            </a:r>
          </a:p>
        </p:txBody>
      </p:sp>
    </p:spTree>
    <p:extLst>
      <p:ext uri="{BB962C8B-B14F-4D97-AF65-F5344CB8AC3E}">
        <p14:creationId xmlns:p14="http://schemas.microsoft.com/office/powerpoint/2010/main" val="2095549200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DE329D82-A11B-4108-90CF-1FF1833552C4}"/>
              </a:ext>
            </a:extLst>
          </p:cNvPr>
          <p:cNvCxnSpPr/>
          <p:nvPr/>
        </p:nvCxnSpPr>
        <p:spPr>
          <a:xfrm>
            <a:off x="2188396" y="41199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8FA6F29C-5D99-4089-93AC-CD6C56DD3968}"/>
              </a:ext>
            </a:extLst>
          </p:cNvPr>
          <p:cNvCxnSpPr/>
          <p:nvPr/>
        </p:nvCxnSpPr>
        <p:spPr>
          <a:xfrm>
            <a:off x="2188380" y="45309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8D957B2E-CC27-4B6E-A1D7-98B24F51DD62}"/>
              </a:ext>
            </a:extLst>
          </p:cNvPr>
          <p:cNvSpPr txBox="1"/>
          <p:nvPr/>
        </p:nvSpPr>
        <p:spPr>
          <a:xfrm>
            <a:off x="2080515" y="2951946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Romanos 6:23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AEF9C2B-8EC5-44B2-9A74-2A22708F4AE8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2979FBC-86ED-4E01-86F2-140E4A054177}"/>
              </a:ext>
            </a:extLst>
          </p:cNvPr>
          <p:cNvSpPr txBox="1"/>
          <p:nvPr/>
        </p:nvSpPr>
        <p:spPr>
          <a:xfrm>
            <a:off x="2080515" y="201116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¿Cuáles fueron los resultados del pecado en la humanidad?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43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FF7F2BB4-36C2-4029-84FD-07CFE000F749}"/>
              </a:ext>
            </a:extLst>
          </p:cNvPr>
          <p:cNvCxnSpPr/>
          <p:nvPr/>
        </p:nvCxnSpPr>
        <p:spPr>
          <a:xfrm>
            <a:off x="2188396" y="41199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2B1FA344-AC08-4BF3-A190-450473C3A4B8}"/>
              </a:ext>
            </a:extLst>
          </p:cNvPr>
          <p:cNvCxnSpPr/>
          <p:nvPr/>
        </p:nvCxnSpPr>
        <p:spPr>
          <a:xfrm>
            <a:off x="2188380" y="45309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24AA68C-3F07-41E1-ACCD-9DA18CC9E4E0}"/>
              </a:ext>
            </a:extLst>
          </p:cNvPr>
          <p:cNvSpPr txBox="1"/>
          <p:nvPr/>
        </p:nvSpPr>
        <p:spPr>
          <a:xfrm>
            <a:off x="2373325" y="3622347"/>
            <a:ext cx="9041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Porque la paga del pecado es muerte: mas la dádiva de Dios es vida eterna en Cristo Jesús Señor nuestro.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E95EAC0-A2FD-402C-871A-8C2358D6F9F5}"/>
              </a:ext>
            </a:extLst>
          </p:cNvPr>
          <p:cNvSpPr txBox="1"/>
          <p:nvPr/>
        </p:nvSpPr>
        <p:spPr>
          <a:xfrm>
            <a:off x="2080515" y="2951946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Romanos 6:23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E03B802-8335-4DF2-95E8-7180BC26B94E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94E98F4-386D-49B3-900B-58FD62E413C4}"/>
              </a:ext>
            </a:extLst>
          </p:cNvPr>
          <p:cNvSpPr txBox="1"/>
          <p:nvPr/>
        </p:nvSpPr>
        <p:spPr>
          <a:xfrm>
            <a:off x="2080515" y="201116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¿Cuáles fueron los resultados del pecado en la humanidad?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360816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200074" y="2551837"/>
            <a:ext cx="73192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De hecho, la muerte es el mayor drama que la humanidad enfrenta desde que el pecado entró</a:t>
            </a:r>
          </a:p>
          <a:p>
            <a:pPr algn="ctr"/>
            <a:r>
              <a:rPr lang="es-ES" sz="3600" b="1" i="0" u="none" strike="noStrike" baseline="0" dirty="0"/>
              <a:t>en este mundo.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311924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35406625-238D-4097-A6B6-919A84CD17E6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AE32C06E-940E-4AEF-81E3-4D7F1577F576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F86317B2-90D1-454D-B1DA-EA93399E4FDC}"/>
              </a:ext>
            </a:extLst>
          </p:cNvPr>
          <p:cNvCxnSpPr/>
          <p:nvPr/>
        </p:nvCxnSpPr>
        <p:spPr>
          <a:xfrm>
            <a:off x="2188395" y="461309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072A60BF-05B8-4DDA-86DC-C4AF29E18001}"/>
              </a:ext>
            </a:extLst>
          </p:cNvPr>
          <p:cNvCxnSpPr/>
          <p:nvPr/>
        </p:nvCxnSpPr>
        <p:spPr>
          <a:xfrm>
            <a:off x="2188379" y="502406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A4AD4A40-51C9-4487-9AB9-0E492C975070}"/>
              </a:ext>
            </a:extLst>
          </p:cNvPr>
          <p:cNvCxnSpPr/>
          <p:nvPr/>
        </p:nvCxnSpPr>
        <p:spPr>
          <a:xfrm>
            <a:off x="2188395" y="547612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F0E3160B-9FF1-42DC-973B-77A0957214F8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dice la Biblia como consuelo para quienes pierden un ser querido?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(1 Tesalonicenses 4:13-18)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07064EB-5220-478F-9344-EADF228E49AB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3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57520"/>
            <a:ext cx="995106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7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13-Tampoco</a:t>
            </a:r>
            <a:r>
              <a:rPr lang="es-ES" sz="27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, hermanos, queremos que ignoréis acerca de los que duermen, que no os entristezcáis como los otros que no tienen esperanza. </a:t>
            </a:r>
            <a:r>
              <a:rPr lang="es-ES" sz="27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14-Porque </a:t>
            </a:r>
            <a:r>
              <a:rPr lang="es-ES" sz="27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si creemos que Jesús murió y resucitó, así también traerá Dios con él á los que durmieron en </a:t>
            </a:r>
            <a:r>
              <a:rPr lang="es-ES" sz="2700" b="1" i="0" dirty="0" err="1" smtClean="0">
                <a:solidFill>
                  <a:schemeClr val="bg2">
                    <a:lumMod val="50000"/>
                  </a:schemeClr>
                </a:solidFill>
                <a:effectLst/>
              </a:rPr>
              <a:t>Jesú</a:t>
            </a:r>
            <a:r>
              <a:rPr lang="es-ES" sz="27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. 15-Porque el mismo Señor con aclamación, con voz de arcángel, y con trompeta de Dios, descenderá del cielo; y los muertos en Cristo resucitarán primero…</a:t>
            </a:r>
            <a:endParaRPr lang="pt-BR" sz="27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D171A1A2-95B4-4CC4-96EE-502ECBF740A8}"/>
              </a:ext>
            </a:extLst>
          </p:cNvPr>
          <p:cNvCxnSpPr/>
          <p:nvPr/>
        </p:nvCxnSpPr>
        <p:spPr>
          <a:xfrm>
            <a:off x="2188395" y="461309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B0F38CC3-93CE-4962-8689-253E461144DB}"/>
              </a:ext>
            </a:extLst>
          </p:cNvPr>
          <p:cNvCxnSpPr/>
          <p:nvPr/>
        </p:nvCxnSpPr>
        <p:spPr>
          <a:xfrm>
            <a:off x="2188379" y="502406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9ED9DB21-2F62-4E45-9563-7DD0A6AECB5A}"/>
              </a:ext>
            </a:extLst>
          </p:cNvPr>
          <p:cNvCxnSpPr/>
          <p:nvPr/>
        </p:nvCxnSpPr>
        <p:spPr>
          <a:xfrm>
            <a:off x="2188395" y="547612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9D346CCA-B590-47E1-B05A-30FF46AE176C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A236278-97EA-42FF-B84D-3BF1716537A0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dice la Biblia como consuelo para quienes pierden un ser querido?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(1 Tesalonicenses 4:13-18)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612176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210348" y="2274838"/>
            <a:ext cx="73192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La muerte no es el fin. El mismo Cristo que murió y resucitó traerá a la</a:t>
            </a:r>
          </a:p>
          <a:p>
            <a:pPr algn="ctr"/>
            <a:r>
              <a:rPr lang="es-ES" sz="3600" b="1" i="0" u="none" strike="noStrike" baseline="0" dirty="0"/>
              <a:t>vida a cada uno de los que lo aceptaron, cuando regrese.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228613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8" y="-1"/>
            <a:ext cx="12281536" cy="6908363"/>
          </a:xfrm>
          <a:prstGeom prst="rect">
            <a:avLst/>
          </a:prstGeom>
        </p:spPr>
      </p:pic>
      <p:pic>
        <p:nvPicPr>
          <p:cNvPr id="4" name="Imagem 3" descr="Interface gráfica do usuário&#10;&#10;Descrição gerada automaticamente">
            <a:extLst>
              <a:ext uri="{FF2B5EF4-FFF2-40B4-BE49-F238E27FC236}">
                <a16:creationId xmlns:a16="http://schemas.microsoft.com/office/drawing/2014/main" id="{C1F9FF2F-B7B5-4A44-BFA5-910DE9233B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14604" r="10717"/>
          <a:stretch/>
        </p:blipFill>
        <p:spPr>
          <a:xfrm>
            <a:off x="4374582" y="1666428"/>
            <a:ext cx="6425028" cy="19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1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1D28DD13-49A1-4272-994D-5203CF74B1CA}"/>
              </a:ext>
            </a:extLst>
          </p:cNvPr>
          <p:cNvCxnSpPr/>
          <p:nvPr/>
        </p:nvCxnSpPr>
        <p:spPr>
          <a:xfrm>
            <a:off x="2188396" y="37808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E46E2C00-B270-47EA-8108-B0F5960F1C8E}"/>
              </a:ext>
            </a:extLst>
          </p:cNvPr>
          <p:cNvCxnSpPr/>
          <p:nvPr/>
        </p:nvCxnSpPr>
        <p:spPr>
          <a:xfrm>
            <a:off x="2188380" y="41918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id="{C2753A39-A6E5-4DF5-AAA2-49544A13EEBF}"/>
              </a:ext>
            </a:extLst>
          </p:cNvPr>
          <p:cNvCxnSpPr/>
          <p:nvPr/>
        </p:nvCxnSpPr>
        <p:spPr>
          <a:xfrm>
            <a:off x="2188396" y="462337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id="{9A9542A7-D785-46E8-A0E2-31DBF29B3B27}"/>
              </a:ext>
            </a:extLst>
          </p:cNvPr>
          <p:cNvCxnSpPr/>
          <p:nvPr/>
        </p:nvCxnSpPr>
        <p:spPr>
          <a:xfrm>
            <a:off x="2188380" y="5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3808E33D-CD85-40A1-8C06-C80737B9E130}"/>
              </a:ext>
            </a:extLst>
          </p:cNvPr>
          <p:cNvCxnSpPr/>
          <p:nvPr/>
        </p:nvCxnSpPr>
        <p:spPr>
          <a:xfrm>
            <a:off x="2188380" y="547612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FA4CFC2-00C4-4F83-9149-34B393A8617A}"/>
              </a:ext>
            </a:extLst>
          </p:cNvPr>
          <p:cNvSpPr txBox="1"/>
          <p:nvPr/>
        </p:nvSpPr>
        <p:spPr>
          <a:xfrm>
            <a:off x="2080514" y="1954175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¿Y cómo quedarán los muertos hasta que Jesús regrese?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36966B7-EF74-4FB6-9536-3ED5D30AC7FD}"/>
              </a:ext>
            </a:extLst>
          </p:cNvPr>
          <p:cNvSpPr txBox="1"/>
          <p:nvPr/>
        </p:nvSpPr>
        <p:spPr>
          <a:xfrm>
            <a:off x="2080514" y="2877493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Eclesiastes 9:5,6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1923A4B-8A7C-41C3-8941-6377C1E5915E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68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808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37339"/>
            <a:ext cx="91953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5-Porque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los que viven saben que han de morir: mas los muertos nada saben, ni tienen más paga; porque su memoria es puesta en olvido. </a:t>
            </a:r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6-También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su amor, y su odio y su envidia, feneció ya: ni tiene ya más parte en el siglo, en todo lo que se hace debajo del sol.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918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8D0B151E-999C-4616-8A9F-5204996FAA80}"/>
              </a:ext>
            </a:extLst>
          </p:cNvPr>
          <p:cNvCxnSpPr/>
          <p:nvPr/>
        </p:nvCxnSpPr>
        <p:spPr>
          <a:xfrm>
            <a:off x="2188396" y="462337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66387C6E-B7EA-467C-89C9-5CEBADE00F92}"/>
              </a:ext>
            </a:extLst>
          </p:cNvPr>
          <p:cNvCxnSpPr/>
          <p:nvPr/>
        </p:nvCxnSpPr>
        <p:spPr>
          <a:xfrm>
            <a:off x="2188380" y="5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ACE8458C-794C-4AEB-AC36-977E4E6979F0}"/>
              </a:ext>
            </a:extLst>
          </p:cNvPr>
          <p:cNvCxnSpPr/>
          <p:nvPr/>
        </p:nvCxnSpPr>
        <p:spPr>
          <a:xfrm>
            <a:off x="2188380" y="547612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DD8882E1-DD66-4AC7-8B4A-93AD3DE79B99}"/>
              </a:ext>
            </a:extLst>
          </p:cNvPr>
          <p:cNvSpPr txBox="1"/>
          <p:nvPr/>
        </p:nvSpPr>
        <p:spPr>
          <a:xfrm>
            <a:off x="2080514" y="1954175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¿Y cómo quedarán los muertos hasta que Jesús regrese?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BF0BC4F-B113-4F58-A92F-5F22640D414C}"/>
              </a:ext>
            </a:extLst>
          </p:cNvPr>
          <p:cNvSpPr txBox="1"/>
          <p:nvPr/>
        </p:nvSpPr>
        <p:spPr>
          <a:xfrm>
            <a:off x="2080514" y="2877493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Eclesiastes 9:5,6</a:t>
            </a:r>
          </a:p>
        </p:txBody>
      </p:sp>
    </p:spTree>
    <p:extLst>
      <p:ext uri="{BB962C8B-B14F-4D97-AF65-F5344CB8AC3E}">
        <p14:creationId xmlns:p14="http://schemas.microsoft.com/office/powerpoint/2010/main" val="145913837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1D28DD13-49A1-4272-994D-5203CF74B1CA}"/>
              </a:ext>
            </a:extLst>
          </p:cNvPr>
          <p:cNvCxnSpPr/>
          <p:nvPr/>
        </p:nvCxnSpPr>
        <p:spPr>
          <a:xfrm>
            <a:off x="2188396" y="37808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E46E2C00-B270-47EA-8108-B0F5960F1C8E}"/>
              </a:ext>
            </a:extLst>
          </p:cNvPr>
          <p:cNvCxnSpPr/>
          <p:nvPr/>
        </p:nvCxnSpPr>
        <p:spPr>
          <a:xfrm>
            <a:off x="2188380" y="41918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36966B7-EF74-4FB6-9536-3ED5D30AC7FD}"/>
              </a:ext>
            </a:extLst>
          </p:cNvPr>
          <p:cNvSpPr txBox="1"/>
          <p:nvPr/>
        </p:nvSpPr>
        <p:spPr>
          <a:xfrm>
            <a:off x="2080513" y="284670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Salmo 115:17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AD22D1E-F76D-437F-BC55-83ADFA0F13AB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3AC22C7-2D93-4901-B484-0CDCED8949D5}"/>
              </a:ext>
            </a:extLst>
          </p:cNvPr>
          <p:cNvSpPr txBox="1"/>
          <p:nvPr/>
        </p:nvSpPr>
        <p:spPr>
          <a:xfrm>
            <a:off x="2080514" y="1954175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¿Y cómo quedarán los muertos hasta que Jesús regrese?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34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808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37339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No alabarán los muertos á JAH, Ni cuantos descienden al silencio;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918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DBC3ED42-9F48-4793-B32A-A8874593F3E4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2DE08C0-6B05-4582-9DED-30AD9B9AE4C9}"/>
              </a:ext>
            </a:extLst>
          </p:cNvPr>
          <p:cNvSpPr txBox="1"/>
          <p:nvPr/>
        </p:nvSpPr>
        <p:spPr>
          <a:xfrm>
            <a:off x="2080513" y="284670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Salmo 115:17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4A86160-4EE5-4040-9536-452EF1D135CB}"/>
              </a:ext>
            </a:extLst>
          </p:cNvPr>
          <p:cNvSpPr txBox="1"/>
          <p:nvPr/>
        </p:nvSpPr>
        <p:spPr>
          <a:xfrm>
            <a:off x="2080514" y="1954175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¿Y cómo quedarán los muertos hasta que Jesús regrese?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058457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36966B7-EF74-4FB6-9536-3ED5D30AC7FD}"/>
              </a:ext>
            </a:extLst>
          </p:cNvPr>
          <p:cNvSpPr txBox="1"/>
          <p:nvPr/>
        </p:nvSpPr>
        <p:spPr>
          <a:xfrm>
            <a:off x="2080513" y="2826155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Job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14:12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36F728F-0A49-4E0D-92BF-A0BFD87C699B}"/>
              </a:ext>
            </a:extLst>
          </p:cNvPr>
          <p:cNvSpPr txBox="1"/>
          <p:nvPr/>
        </p:nvSpPr>
        <p:spPr>
          <a:xfrm>
            <a:off x="2080514" y="1954175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¿Y cómo quedarán los muertos hasta que Jesús regrese?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3974136-43BA-47D4-AC9B-25D55F85CEEF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917DECC8-77E2-4984-87DA-83642AF82400}"/>
              </a:ext>
            </a:extLst>
          </p:cNvPr>
          <p:cNvCxnSpPr/>
          <p:nvPr/>
        </p:nvCxnSpPr>
        <p:spPr>
          <a:xfrm>
            <a:off x="2188396" y="415076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B6DA9F9A-24FB-4ACF-AD63-E7DE7CFDB091}"/>
              </a:ext>
            </a:extLst>
          </p:cNvPr>
          <p:cNvCxnSpPr/>
          <p:nvPr/>
        </p:nvCxnSpPr>
        <p:spPr>
          <a:xfrm>
            <a:off x="2188380" y="456172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11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415076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707210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Así el hombre yace, y no se tornará á levantar: Hasta que no haya cielo no despertarán, Ni se levantarán de su sueño.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56172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8507F2CD-9A23-41F6-9182-7E25004A9DFD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547D33E-611C-434F-ACB2-C1C1BC02E8D9}"/>
              </a:ext>
            </a:extLst>
          </p:cNvPr>
          <p:cNvSpPr txBox="1"/>
          <p:nvPr/>
        </p:nvSpPr>
        <p:spPr>
          <a:xfrm>
            <a:off x="2080513" y="2826155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Job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14:12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3E771B2-52D7-45E5-9FDD-42316B135DDD}"/>
              </a:ext>
            </a:extLst>
          </p:cNvPr>
          <p:cNvSpPr txBox="1"/>
          <p:nvPr/>
        </p:nvSpPr>
        <p:spPr>
          <a:xfrm>
            <a:off x="2080514" y="1954175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¿Y cómo quedarán los muertos hasta que Jesús regrese?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893928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1D28DD13-49A1-4272-994D-5203CF74B1CA}"/>
              </a:ext>
            </a:extLst>
          </p:cNvPr>
          <p:cNvCxnSpPr/>
          <p:nvPr/>
        </p:nvCxnSpPr>
        <p:spPr>
          <a:xfrm>
            <a:off x="2188396" y="37808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E46E2C00-B270-47EA-8108-B0F5960F1C8E}"/>
              </a:ext>
            </a:extLst>
          </p:cNvPr>
          <p:cNvCxnSpPr/>
          <p:nvPr/>
        </p:nvCxnSpPr>
        <p:spPr>
          <a:xfrm>
            <a:off x="2188380" y="41918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36966B7-EF74-4FB6-9536-3ED5D30AC7FD}"/>
              </a:ext>
            </a:extLst>
          </p:cNvPr>
          <p:cNvSpPr txBox="1"/>
          <p:nvPr/>
        </p:nvSpPr>
        <p:spPr>
          <a:xfrm>
            <a:off x="2080513" y="2839210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Job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7:9-10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7C67A57F-B518-4A8D-AD06-88E1DF5F8257}"/>
              </a:ext>
            </a:extLst>
          </p:cNvPr>
          <p:cNvCxnSpPr/>
          <p:nvPr/>
        </p:nvCxnSpPr>
        <p:spPr>
          <a:xfrm>
            <a:off x="2188380" y="462337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3074CB04-AAAD-4F29-9348-F6A4607A117A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005B58B-F546-4694-99F3-107C8895936B}"/>
              </a:ext>
            </a:extLst>
          </p:cNvPr>
          <p:cNvSpPr txBox="1"/>
          <p:nvPr/>
        </p:nvSpPr>
        <p:spPr>
          <a:xfrm>
            <a:off x="2080514" y="1954175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¿Y cómo quedarán los muertos hasta que Jesús regrese?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8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808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37339"/>
            <a:ext cx="9195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9-La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nube se consume, y se va: </a:t>
            </a:r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10-Así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el que desciende al sepulcro no subirá; </a:t>
            </a:r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10-No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tornará más á su casa, Ni su lugar le conocerá más.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918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6EBB23EB-9640-40EA-AC0C-765D9F2CB69B}"/>
              </a:ext>
            </a:extLst>
          </p:cNvPr>
          <p:cNvCxnSpPr/>
          <p:nvPr/>
        </p:nvCxnSpPr>
        <p:spPr>
          <a:xfrm>
            <a:off x="2188380" y="462337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E28881FF-706D-4F9C-9662-33D964580474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74A944F-6D0C-4F71-AC5B-19A211A064B6}"/>
              </a:ext>
            </a:extLst>
          </p:cNvPr>
          <p:cNvSpPr txBox="1"/>
          <p:nvPr/>
        </p:nvSpPr>
        <p:spPr>
          <a:xfrm>
            <a:off x="2080513" y="2839210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Job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7:9-10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71BF17A-D280-48C9-9513-E1B3D4D810E8}"/>
              </a:ext>
            </a:extLst>
          </p:cNvPr>
          <p:cNvSpPr txBox="1"/>
          <p:nvPr/>
        </p:nvSpPr>
        <p:spPr>
          <a:xfrm>
            <a:off x="2080514" y="1954175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¿Y cómo quedarán los muertos hasta que Jesús regrese?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009512"/>
      </p:ext>
    </p:extLst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6C67BA3-6C70-4415-B0B7-C9CB70408E38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Jesús, ¿con qué comparó la muerte?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(Juan 11:11-13)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81142DC7-40B5-4B91-B00A-C01C70AE37A9}"/>
              </a:ext>
            </a:extLst>
          </p:cNvPr>
          <p:cNvCxnSpPr/>
          <p:nvPr/>
        </p:nvCxnSpPr>
        <p:spPr>
          <a:xfrm>
            <a:off x="2188396" y="331856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id="{1919E32D-1181-4C6C-8333-846AFE17473F}"/>
              </a:ext>
            </a:extLst>
          </p:cNvPr>
          <p:cNvCxnSpPr/>
          <p:nvPr/>
        </p:nvCxnSpPr>
        <p:spPr>
          <a:xfrm>
            <a:off x="2188380" y="372953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B958414D-147D-4C62-9898-EA6A4C9A5415}"/>
              </a:ext>
            </a:extLst>
          </p:cNvPr>
          <p:cNvCxnSpPr/>
          <p:nvPr/>
        </p:nvCxnSpPr>
        <p:spPr>
          <a:xfrm>
            <a:off x="2188379" y="415077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53CAA245-0519-4D5D-8FAA-63596AF17158}"/>
              </a:ext>
            </a:extLst>
          </p:cNvPr>
          <p:cNvCxnSpPr/>
          <p:nvPr/>
        </p:nvCxnSpPr>
        <p:spPr>
          <a:xfrm>
            <a:off x="2188381" y="461311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7CC68155-D82B-4368-AC00-B4177F9620EC}"/>
              </a:ext>
            </a:extLst>
          </p:cNvPr>
          <p:cNvCxnSpPr/>
          <p:nvPr/>
        </p:nvCxnSpPr>
        <p:spPr>
          <a:xfrm>
            <a:off x="2188380" y="503435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A906EDEC-F713-4922-BA9D-0CF02CBBB36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06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31856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2875016"/>
            <a:ext cx="93392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11-Dicho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esto, </a:t>
            </a:r>
            <a:r>
              <a:rPr lang="es-ES" sz="2800" b="1" i="0" dirty="0" err="1">
                <a:solidFill>
                  <a:schemeClr val="bg2">
                    <a:lumMod val="50000"/>
                  </a:schemeClr>
                </a:solidFill>
                <a:effectLst/>
              </a:rPr>
              <a:t>díceles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 después: Lázaro nuestro amigo duerme; mas voy á despertarle del sueño. </a:t>
            </a:r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12-Dijeron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entonces sus discípulos: Señor, si duerme, salvo estará. </a:t>
            </a:r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13-Mas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esto decía Jesús de la muerte de él: y ellos pensaron que hablaba del reposar del sueño.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372953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9875099-E517-4000-B1CC-4324AEA9EDB1}"/>
              </a:ext>
            </a:extLst>
          </p:cNvPr>
          <p:cNvCxnSpPr/>
          <p:nvPr/>
        </p:nvCxnSpPr>
        <p:spPr>
          <a:xfrm>
            <a:off x="2188379" y="415077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08F88752-DBA7-42C2-B660-C53C0F554BB0}"/>
              </a:ext>
            </a:extLst>
          </p:cNvPr>
          <p:cNvCxnSpPr/>
          <p:nvPr/>
        </p:nvCxnSpPr>
        <p:spPr>
          <a:xfrm>
            <a:off x="2188381" y="461311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AD0806E2-A630-4C58-936B-07904295E133}"/>
              </a:ext>
            </a:extLst>
          </p:cNvPr>
          <p:cNvCxnSpPr/>
          <p:nvPr/>
        </p:nvCxnSpPr>
        <p:spPr>
          <a:xfrm>
            <a:off x="2188380" y="503435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8CB4C46E-73B0-4896-97FA-5FAACBE4D829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4F95DA2-7C7E-4D7A-B85F-F7A1C84526D8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Jesús, ¿con qué comparó la muerte?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(Juan 11:11-13)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725019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2279151"/>
            <a:ext cx="79465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Cuando leemos un diario, de inmediato encontramos noticias de tragedias y escenas de desesperación.</a:t>
            </a:r>
          </a:p>
          <a:p>
            <a:pPr algn="ctr"/>
            <a:r>
              <a:rPr lang="es-ES" sz="3600" b="1" dirty="0"/>
              <a:t>Seguramente su familia también ya debe haber pasado por situaciones difíciles.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2234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6CEFB8F2-050D-4AD9-B125-7946759B2450}"/>
              </a:ext>
            </a:extLst>
          </p:cNvPr>
          <p:cNvCxnSpPr/>
          <p:nvPr/>
        </p:nvCxnSpPr>
        <p:spPr>
          <a:xfrm>
            <a:off x="2188396" y="369870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997EE1CC-F6C3-4617-B77E-6D0972EA7C1F}"/>
              </a:ext>
            </a:extLst>
          </p:cNvPr>
          <p:cNvCxnSpPr/>
          <p:nvPr/>
        </p:nvCxnSpPr>
        <p:spPr>
          <a:xfrm>
            <a:off x="2188380" y="410967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B1EA7A3E-C9D8-47D5-A739-19FE15689030}"/>
              </a:ext>
            </a:extLst>
          </p:cNvPr>
          <p:cNvCxnSpPr/>
          <p:nvPr/>
        </p:nvCxnSpPr>
        <p:spPr>
          <a:xfrm>
            <a:off x="2188379" y="453091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BE3C2AEF-25C9-4D73-94C7-A686454089F7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14C1B61-D20D-4C72-A7C7-18DE17484EE2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¿Es posible vencer la muerte?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(Juan 11:25, 26)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86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69870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255156"/>
            <a:ext cx="93392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25-Dícele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Jesús: Yo soy la resurrección y la vida: el que cree en mí, aunque esté muerto, vivirá. </a:t>
            </a:r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26-Y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todo aquel que vive y cree en mí, no morirá eternamente. ¿Crees esto?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0967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9875099-E517-4000-B1CC-4324AEA9EDB1}"/>
              </a:ext>
            </a:extLst>
          </p:cNvPr>
          <p:cNvCxnSpPr/>
          <p:nvPr/>
        </p:nvCxnSpPr>
        <p:spPr>
          <a:xfrm>
            <a:off x="2188379" y="453091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E6342EA4-8ADF-4341-9732-2936B156187B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¿Es posible vencer la muerte?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(Juan 11:25, 26)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673F9BE-5E4E-4225-9D37-0AFC0EF61802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710634"/>
      </p:ext>
    </p:extLst>
  </p:cSld>
  <p:clrMapOvr>
    <a:masterClrMapping/>
  </p:clrMapOvr>
  <p:transition spd="slow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DD67913-EDD4-4F10-A456-D5218BD09A8C}"/>
              </a:ext>
            </a:extLst>
          </p:cNvPr>
          <p:cNvSpPr txBox="1"/>
          <p:nvPr/>
        </p:nvSpPr>
        <p:spPr>
          <a:xfrm>
            <a:off x="2089078" y="2275376"/>
            <a:ext cx="80138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Ante los infortunios de la vida, deseo llevar a mi familia a la victoria. Deseo la salvación en Cristo, que me hace vencer el sufrimiento e</a:t>
            </a:r>
          </a:p>
          <a:p>
            <a:pPr algn="ctr"/>
            <a:r>
              <a:rPr lang="es-ES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incluso la muerte.</a:t>
            </a:r>
            <a:endParaRPr lang="pt-BR" sz="3600" b="1" dirty="0">
              <a:solidFill>
                <a:schemeClr val="bg1"/>
              </a:solidFill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58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752536" y="1510308"/>
            <a:ext cx="99475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“ ‘Porque no envió Dios a su Hijo al mundo para condenar al mundo, sino para que el mundo sea salvo por él’ (Juan 3:17). Al contemplar a los hombres sumidos en el sufrimiento y la degradación, Cristo percibió que, donde solo se veía desesperación y ruina, había motivos</a:t>
            </a:r>
          </a:p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de esperanza…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33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479480" y="1221283"/>
            <a:ext cx="86302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Donde quiera </a:t>
            </a:r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existiera una sensación de necesidad, él</a:t>
            </a:r>
          </a:p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veía una oportunidad de elevación. Respondía a las almas tentadas, derrotadas, que se sentían perdidas, a punto de perecer, no con acusación, sino con bendición”</a:t>
            </a:r>
          </a:p>
          <a:p>
            <a:pPr algn="ctr"/>
            <a:r>
              <a:rPr lang="es-ES" sz="3200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(La educación, p. 79).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08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050791" y="2161419"/>
            <a:ext cx="79465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En esos momentos de dolor</a:t>
            </a:r>
          </a:p>
          <a:p>
            <a:pPr algn="ctr"/>
            <a:r>
              <a:rPr lang="es-ES" sz="3600" b="1" i="0" u="none" strike="noStrike" baseline="0" dirty="0"/>
              <a:t>y sufrimiento nos preguntamos qué hacer. ¿Dónde encontrar fuerzas para vencer nuestras dificultades?</a:t>
            </a:r>
          </a:p>
          <a:p>
            <a:pPr algn="ctr"/>
            <a:r>
              <a:rPr lang="es-ES" sz="3600" b="1" i="0" u="none" strike="noStrike" baseline="0" dirty="0"/>
              <a:t>¿Dónde poner nuestra esperanza?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422571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1212353" y="1972640"/>
            <a:ext cx="52295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Se dice que para enfrentar el dolor el primer requisito es tener una actitud positiva ante la vida. ¿Qué hacer para construir una actitud</a:t>
            </a:r>
          </a:p>
          <a:p>
            <a:pPr algn="ctr"/>
            <a:r>
              <a:rPr lang="es-ES" sz="3200" b="1" i="0" dirty="0">
                <a:effectLst/>
              </a:rPr>
              <a:t>de esperanza y encontrar alivio en los momentos de angustia?</a:t>
            </a:r>
            <a:endParaRPr lang="pt-BR" sz="3200" b="1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FD64908-F156-4E75-A05A-7832C39BED50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000FD11-65AB-4B8D-9172-DB9D17C7400F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53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EF4664-C27F-4D01-ABB4-52AD70C903A2}"/>
              </a:ext>
            </a:extLst>
          </p:cNvPr>
          <p:cNvSpPr txBox="1"/>
          <p:nvPr/>
        </p:nvSpPr>
        <p:spPr>
          <a:xfrm>
            <a:off x="2008594" y="186955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nos enseña la Biblia sobre el sufrimiento?</a:t>
            </a:r>
          </a:p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(Juan 16:33)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495F3E11-1B96-4C45-816B-AA5055EDC522}"/>
              </a:ext>
            </a:extLst>
          </p:cNvPr>
          <p:cNvCxnSpPr/>
          <p:nvPr/>
        </p:nvCxnSpPr>
        <p:spPr>
          <a:xfrm>
            <a:off x="2188396" y="44350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5CE9DAF9-D113-4A73-A664-11A60CDB6FBE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6" y="3160015"/>
            <a:ext cx="8548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Estas cosas os he hablado, para que en mí tengáis paz. En el mundo tendréis aflicción: mas confiad, yo he vencido al mundo.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4136BAED-1A85-4589-97FF-99B95AE797E7}"/>
              </a:ext>
            </a:extLst>
          </p:cNvPr>
          <p:cNvCxnSpPr/>
          <p:nvPr/>
        </p:nvCxnSpPr>
        <p:spPr>
          <a:xfrm>
            <a:off x="2188396" y="44350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902F603E-4D44-47A2-BC03-CADEB57064CA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506F26D-EC68-4A82-AF40-4549AAC16F60}"/>
              </a:ext>
            </a:extLst>
          </p:cNvPr>
          <p:cNvSpPr txBox="1"/>
          <p:nvPr/>
        </p:nvSpPr>
        <p:spPr>
          <a:xfrm>
            <a:off x="2008594" y="186955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nos enseña la Biblia sobre el sufrimiento?</a:t>
            </a:r>
          </a:p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(Juan 16:33)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173412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868184" y="1569912"/>
            <a:ext cx="84556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u="none" strike="noStrike" baseline="0" dirty="0"/>
              <a:t>El sufrimiento es una realidad en este mundo. Aun así, no todo lo que lastima su vida es resultado de algo que hizo. A veces es consecuencia de cosas que se hacen contra usted. En otras ocasiones, por ver a otras personas cuando son lastimadas. Una actitud vencedora, segura en poder tener la</a:t>
            </a:r>
          </a:p>
          <a:p>
            <a:pPr algn="ctr"/>
            <a:r>
              <a:rPr lang="es-ES" sz="3200" b="1" i="0" u="none" strike="noStrike" baseline="0" dirty="0"/>
              <a:t>victoria en Cristo, es el primer elemento para vencer toda barrera.</a:t>
            </a:r>
            <a:endParaRPr lang="pt-BR" sz="32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151870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1020</TotalTime>
  <Words>1693</Words>
  <Application>Microsoft Office PowerPoint</Application>
  <PresentationFormat>Widescreen</PresentationFormat>
  <Paragraphs>150</Paragraphs>
  <Slides>44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STXingkai</vt:lpstr>
      <vt:lpstr>Vijaya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DSA - Cristina Barbosa</cp:lastModifiedBy>
  <cp:revision>72</cp:revision>
  <dcterms:created xsi:type="dcterms:W3CDTF">2020-09-28T19:13:50Z</dcterms:created>
  <dcterms:modified xsi:type="dcterms:W3CDTF">2020-12-15T19:47:25Z</dcterms:modified>
</cp:coreProperties>
</file>