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0" r:id="rId3"/>
    <p:sldId id="267" r:id="rId4"/>
    <p:sldId id="266" r:id="rId5"/>
    <p:sldId id="292" r:id="rId6"/>
    <p:sldId id="291" r:id="rId7"/>
    <p:sldId id="262" r:id="rId8"/>
    <p:sldId id="269" r:id="rId9"/>
    <p:sldId id="270" r:id="rId10"/>
    <p:sldId id="263" r:id="rId11"/>
    <p:sldId id="272" r:id="rId12"/>
    <p:sldId id="271" r:id="rId13"/>
    <p:sldId id="258" r:id="rId14"/>
    <p:sldId id="274" r:id="rId15"/>
    <p:sldId id="273" r:id="rId16"/>
    <p:sldId id="275" r:id="rId17"/>
    <p:sldId id="277" r:id="rId18"/>
    <p:sldId id="276" r:id="rId19"/>
    <p:sldId id="278" r:id="rId20"/>
    <p:sldId id="280" r:id="rId21"/>
    <p:sldId id="279" r:id="rId22"/>
    <p:sldId id="281" r:id="rId23"/>
    <p:sldId id="283" r:id="rId24"/>
    <p:sldId id="282" r:id="rId25"/>
    <p:sldId id="284" r:id="rId26"/>
    <p:sldId id="286" r:id="rId27"/>
    <p:sldId id="285" r:id="rId28"/>
    <p:sldId id="287" r:id="rId29"/>
    <p:sldId id="260" r:id="rId30"/>
    <p:sldId id="288" r:id="rId3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0" d="100"/>
          <a:sy n="60" d="100"/>
        </p:scale>
        <p:origin x="96" y="12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B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
        <p:nvSpPr>
          <p:cNvPr id="4" name="Date Placeholder 3"/>
          <p:cNvSpPr>
            <a:spLocks noGrp="1"/>
          </p:cNvSpPr>
          <p:nvPr>
            <p:ph type="dt" sz="half" idx="10"/>
          </p:nvPr>
        </p:nvSpPr>
        <p:spPr/>
        <p:txBody>
          <a:bodyPr/>
          <a:lstStyle/>
          <a:p>
            <a:fld id="{F670B9A9-58B3-416B-BE1D-F2BD62139B0B}" type="datetimeFigureOut">
              <a:rPr lang="pt-BR" smtClean="0"/>
              <a:t>20/01/2021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2751519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10"/>
          </p:nvPr>
        </p:nvSpPr>
        <p:spPr/>
        <p:txBody>
          <a:bodyPr/>
          <a:lstStyle/>
          <a:p>
            <a:fld id="{F670B9A9-58B3-416B-BE1D-F2BD62139B0B}" type="datetimeFigureOut">
              <a:rPr lang="pt-BR" smtClean="0"/>
              <a:t>20/01/2021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2333474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pt-B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10"/>
          </p:nvPr>
        </p:nvSpPr>
        <p:spPr/>
        <p:txBody>
          <a:bodyPr/>
          <a:lstStyle/>
          <a:p>
            <a:fld id="{F670B9A9-58B3-416B-BE1D-F2BD62139B0B}" type="datetimeFigureOut">
              <a:rPr lang="pt-BR" smtClean="0"/>
              <a:t>20/01/2021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3122902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10"/>
          </p:nvPr>
        </p:nvSpPr>
        <p:spPr/>
        <p:txBody>
          <a:bodyPr/>
          <a:lstStyle/>
          <a:p>
            <a:fld id="{F670B9A9-58B3-416B-BE1D-F2BD62139B0B}" type="datetimeFigureOut">
              <a:rPr lang="pt-BR" smtClean="0"/>
              <a:t>20/01/2021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1677956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B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670B9A9-58B3-416B-BE1D-F2BD62139B0B}" type="datetimeFigureOut">
              <a:rPr lang="pt-BR" smtClean="0"/>
              <a:t>20/01/2021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2827940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p:cNvSpPr>
            <a:spLocks noGrp="1"/>
          </p:cNvSpPr>
          <p:nvPr>
            <p:ph type="dt" sz="half" idx="10"/>
          </p:nvPr>
        </p:nvSpPr>
        <p:spPr/>
        <p:txBody>
          <a:bodyPr/>
          <a:lstStyle/>
          <a:p>
            <a:fld id="{F670B9A9-58B3-416B-BE1D-F2BD62139B0B}" type="datetimeFigureOut">
              <a:rPr lang="pt-BR" smtClean="0"/>
              <a:t>20/01/2021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3630031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pt-B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p:cNvSpPr>
            <a:spLocks noGrp="1"/>
          </p:cNvSpPr>
          <p:nvPr>
            <p:ph type="dt" sz="half" idx="10"/>
          </p:nvPr>
        </p:nvSpPr>
        <p:spPr/>
        <p:txBody>
          <a:bodyPr/>
          <a:lstStyle/>
          <a:p>
            <a:fld id="{F670B9A9-58B3-416B-BE1D-F2BD62139B0B}" type="datetimeFigureOut">
              <a:rPr lang="pt-BR" smtClean="0"/>
              <a:t>20/01/2021</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268226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Date Placeholder 2"/>
          <p:cNvSpPr>
            <a:spLocks noGrp="1"/>
          </p:cNvSpPr>
          <p:nvPr>
            <p:ph type="dt" sz="half" idx="10"/>
          </p:nvPr>
        </p:nvSpPr>
        <p:spPr/>
        <p:txBody>
          <a:bodyPr/>
          <a:lstStyle/>
          <a:p>
            <a:fld id="{F670B9A9-58B3-416B-BE1D-F2BD62139B0B}" type="datetimeFigureOut">
              <a:rPr lang="pt-BR" smtClean="0"/>
              <a:t>20/01/2021</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3813348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70B9A9-58B3-416B-BE1D-F2BD62139B0B}" type="datetimeFigureOut">
              <a:rPr lang="pt-BR" smtClean="0"/>
              <a:t>20/01/2021</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3415252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670B9A9-58B3-416B-BE1D-F2BD62139B0B}" type="datetimeFigureOut">
              <a:rPr lang="pt-BR" smtClean="0"/>
              <a:t>20/01/2021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1653446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670B9A9-58B3-416B-BE1D-F2BD62139B0B}" type="datetimeFigureOut">
              <a:rPr lang="pt-BR" smtClean="0"/>
              <a:t>20/01/2021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BA559E00-01F1-4FF7-9E7B-86A9D3DE243C}" type="slidenum">
              <a:rPr lang="pt-BR" smtClean="0"/>
              <a:t>‹nº›</a:t>
            </a:fld>
            <a:endParaRPr lang="pt-BR"/>
          </a:p>
        </p:txBody>
      </p:sp>
    </p:spTree>
    <p:extLst>
      <p:ext uri="{BB962C8B-B14F-4D97-AF65-F5344CB8AC3E}">
        <p14:creationId xmlns:p14="http://schemas.microsoft.com/office/powerpoint/2010/main" val="2974258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70B9A9-58B3-416B-BE1D-F2BD62139B0B}" type="datetimeFigureOut">
              <a:rPr lang="pt-BR" smtClean="0"/>
              <a:t>20/01/2021</a:t>
            </a:fld>
            <a:endParaRPr lang="pt-B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59E00-01F1-4FF7-9E7B-86A9D3DE243C}" type="slidenum">
              <a:rPr lang="pt-BR" smtClean="0"/>
              <a:t>‹nº›</a:t>
            </a:fld>
            <a:endParaRPr lang="pt-BR"/>
          </a:p>
        </p:txBody>
      </p:sp>
    </p:spTree>
    <p:extLst>
      <p:ext uri="{BB962C8B-B14F-4D97-AF65-F5344CB8AC3E}">
        <p14:creationId xmlns:p14="http://schemas.microsoft.com/office/powerpoint/2010/main" val="1272358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653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81CB137-8730-4C0E-9A30-2F76FD6BB8B4}"/>
              </a:ext>
            </a:extLst>
          </p:cNvPr>
          <p:cNvSpPr txBox="1"/>
          <p:nvPr/>
        </p:nvSpPr>
        <p:spPr>
          <a:xfrm>
            <a:off x="2876763" y="2502709"/>
            <a:ext cx="5938465" cy="1815882"/>
          </a:xfrm>
          <a:prstGeom prst="rect">
            <a:avLst/>
          </a:prstGeom>
          <a:noFill/>
        </p:spPr>
        <p:txBody>
          <a:bodyPr wrap="square" rtlCol="0">
            <a:spAutoFit/>
          </a:bodyPr>
          <a:lstStyle/>
          <a:p>
            <a:pPr algn="ctr"/>
            <a:r>
              <a:rPr lang="es-ES" sz="2800" b="1" i="0" dirty="0">
                <a:effectLst/>
              </a:rPr>
              <a:t>El matrimonio fue creado por Dios y recibió una bendición sobre él. Dios</a:t>
            </a:r>
          </a:p>
          <a:p>
            <a:pPr algn="ctr"/>
            <a:r>
              <a:rPr lang="es-ES" sz="2800" b="1" i="0" dirty="0">
                <a:effectLst/>
              </a:rPr>
              <a:t>tiene un plan para su familia como tenía un plan para la familia de Adán.</a:t>
            </a:r>
            <a:endParaRPr lang="pt-BR" sz="2800" b="1" dirty="0"/>
          </a:p>
        </p:txBody>
      </p:sp>
    </p:spTree>
    <p:extLst>
      <p:ext uri="{BB962C8B-B14F-4D97-AF65-F5344CB8AC3E}">
        <p14:creationId xmlns:p14="http://schemas.microsoft.com/office/powerpoint/2010/main" val="33989674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2</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0" name="Conector reto 9">
            <a:extLst>
              <a:ext uri="{FF2B5EF4-FFF2-40B4-BE49-F238E27FC236}">
                <a16:creationId xmlns:a16="http://schemas.microsoft.com/office/drawing/2014/main" id="{101C8082-D27C-4DED-BC6A-B3F894BE81B7}"/>
              </a:ext>
            </a:extLst>
          </p:cNvPr>
          <p:cNvCxnSpPr/>
          <p:nvPr/>
        </p:nvCxnSpPr>
        <p:spPr>
          <a:xfrm>
            <a:off x="2188396" y="4243224"/>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Conector reto 12">
            <a:extLst>
              <a:ext uri="{FF2B5EF4-FFF2-40B4-BE49-F238E27FC236}">
                <a16:creationId xmlns:a16="http://schemas.microsoft.com/office/drawing/2014/main" id="{60C39057-2D24-44D7-B29F-01F1D67EA951}"/>
              </a:ext>
            </a:extLst>
          </p:cNvPr>
          <p:cNvCxnSpPr/>
          <p:nvPr/>
        </p:nvCxnSpPr>
        <p:spPr>
          <a:xfrm>
            <a:off x="2188394" y="3820271"/>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EDD9DA5C-16C5-4918-8359-0FC9A60D60DE}"/>
              </a:ext>
            </a:extLst>
          </p:cNvPr>
          <p:cNvSpPr txBox="1"/>
          <p:nvPr/>
        </p:nvSpPr>
        <p:spPr>
          <a:xfrm>
            <a:off x="585630" y="493158"/>
            <a:ext cx="6482994" cy="923330"/>
          </a:xfrm>
          <a:prstGeom prst="rect">
            <a:avLst/>
          </a:prstGeom>
          <a:noFill/>
        </p:spPr>
        <p:txBody>
          <a:bodyPr wrap="square" rtlCol="0">
            <a:spAutoFit/>
          </a:bodyPr>
          <a:lstStyle/>
          <a:p>
            <a:r>
              <a:rPr lang="pt-BR" sz="5400" b="1" dirty="0" err="1">
                <a:solidFill>
                  <a:srgbClr val="C00000"/>
                </a:solidFill>
              </a:rPr>
              <a:t>Usted</a:t>
            </a:r>
            <a:r>
              <a:rPr lang="pt-BR" sz="5400" b="1" dirty="0">
                <a:solidFill>
                  <a:srgbClr val="C00000"/>
                </a:solidFill>
              </a:rPr>
              <a:t> y </a:t>
            </a:r>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endParaRPr lang="pt-BR" sz="5400" b="1" dirty="0">
              <a:solidFill>
                <a:srgbClr val="C00000"/>
              </a:solidFill>
            </a:endParaRPr>
          </a:p>
        </p:txBody>
      </p:sp>
      <p:sp>
        <p:nvSpPr>
          <p:cNvPr id="7" name="CaixaDeTexto 6">
            <a:extLst>
              <a:ext uri="{FF2B5EF4-FFF2-40B4-BE49-F238E27FC236}">
                <a16:creationId xmlns:a16="http://schemas.microsoft.com/office/drawing/2014/main" id="{2DDAD727-2862-4723-B525-F4B8175A94B6}"/>
              </a:ext>
            </a:extLst>
          </p:cNvPr>
          <p:cNvSpPr txBox="1"/>
          <p:nvPr/>
        </p:nvSpPr>
        <p:spPr>
          <a:xfrm>
            <a:off x="2080515" y="2062534"/>
            <a:ext cx="9447073" cy="954107"/>
          </a:xfrm>
          <a:prstGeom prst="rect">
            <a:avLst/>
          </a:prstGeom>
          <a:noFill/>
        </p:spPr>
        <p:txBody>
          <a:bodyPr wrap="square" rtlCol="0">
            <a:spAutoFit/>
          </a:bodyPr>
          <a:lstStyle/>
          <a:p>
            <a:r>
              <a:rPr lang="es-ES" sz="2800" b="1" dirty="0">
                <a:latin typeface="Arial" panose="020B0604020202020204" pitchFamily="34" charset="0"/>
                <a:cs typeface="Arial" panose="020B0604020202020204" pitchFamily="34" charset="0"/>
              </a:rPr>
              <a:t>¿Qué debería ser el hombre para la mujer y viceversa? </a:t>
            </a:r>
            <a:r>
              <a:rPr lang="es-ES" sz="2800" dirty="0">
                <a:latin typeface="Arial" panose="020B0604020202020204" pitchFamily="34" charset="0"/>
                <a:cs typeface="Arial" panose="020B0604020202020204" pitchFamily="34" charset="0"/>
              </a:rPr>
              <a:t>(Génesis 2:18)</a:t>
            </a:r>
            <a:endParaRPr lang="pt-B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26570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2</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sp>
        <p:nvSpPr>
          <p:cNvPr id="9" name="CaixaDeTexto 8">
            <a:extLst>
              <a:ext uri="{FF2B5EF4-FFF2-40B4-BE49-F238E27FC236}">
                <a16:creationId xmlns:a16="http://schemas.microsoft.com/office/drawing/2014/main" id="{A986D6D4-3A5E-4ED5-AB26-107B83F5D5DE}"/>
              </a:ext>
            </a:extLst>
          </p:cNvPr>
          <p:cNvSpPr txBox="1"/>
          <p:nvPr/>
        </p:nvSpPr>
        <p:spPr>
          <a:xfrm>
            <a:off x="2080515" y="2062534"/>
            <a:ext cx="9447073" cy="954107"/>
          </a:xfrm>
          <a:prstGeom prst="rect">
            <a:avLst/>
          </a:prstGeom>
          <a:noFill/>
        </p:spPr>
        <p:txBody>
          <a:bodyPr wrap="square" rtlCol="0">
            <a:spAutoFit/>
          </a:bodyPr>
          <a:lstStyle/>
          <a:p>
            <a:r>
              <a:rPr lang="es-ES" sz="2800" b="1" dirty="0">
                <a:latin typeface="Arial" panose="020B0604020202020204" pitchFamily="34" charset="0"/>
                <a:cs typeface="Arial" panose="020B0604020202020204" pitchFamily="34" charset="0"/>
              </a:rPr>
              <a:t>¿Qué debería ser el hombre para la mujer y viceversa? </a:t>
            </a:r>
            <a:r>
              <a:rPr lang="es-ES" sz="2800" dirty="0">
                <a:latin typeface="Arial" panose="020B0604020202020204" pitchFamily="34" charset="0"/>
                <a:cs typeface="Arial" panose="020B0604020202020204" pitchFamily="34" charset="0"/>
              </a:rPr>
              <a:t>(Génesis 2:18)</a:t>
            </a:r>
            <a:endParaRPr lang="pt-BR" sz="2800" dirty="0">
              <a:latin typeface="Arial" panose="020B0604020202020204" pitchFamily="34" charset="0"/>
              <a:cs typeface="Arial" panose="020B0604020202020204" pitchFamily="34" charset="0"/>
            </a:endParaRPr>
          </a:p>
        </p:txBody>
      </p:sp>
      <p:cxnSp>
        <p:nvCxnSpPr>
          <p:cNvPr id="10" name="Conector reto 9">
            <a:extLst>
              <a:ext uri="{FF2B5EF4-FFF2-40B4-BE49-F238E27FC236}">
                <a16:creationId xmlns:a16="http://schemas.microsoft.com/office/drawing/2014/main" id="{101C8082-D27C-4DED-BC6A-B3F894BE81B7}"/>
              </a:ext>
            </a:extLst>
          </p:cNvPr>
          <p:cNvCxnSpPr/>
          <p:nvPr/>
        </p:nvCxnSpPr>
        <p:spPr>
          <a:xfrm>
            <a:off x="2188396" y="4243224"/>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Conector reto 12">
            <a:extLst>
              <a:ext uri="{FF2B5EF4-FFF2-40B4-BE49-F238E27FC236}">
                <a16:creationId xmlns:a16="http://schemas.microsoft.com/office/drawing/2014/main" id="{60C39057-2D24-44D7-B29F-01F1D67EA951}"/>
              </a:ext>
            </a:extLst>
          </p:cNvPr>
          <p:cNvCxnSpPr/>
          <p:nvPr/>
        </p:nvCxnSpPr>
        <p:spPr>
          <a:xfrm>
            <a:off x="2188394" y="3820271"/>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6D577372-24B0-4E97-BFAD-41315A960544}"/>
              </a:ext>
            </a:extLst>
          </p:cNvPr>
          <p:cNvSpPr txBox="1"/>
          <p:nvPr/>
        </p:nvSpPr>
        <p:spPr>
          <a:xfrm>
            <a:off x="2172980" y="3362103"/>
            <a:ext cx="9195333" cy="954107"/>
          </a:xfrm>
          <a:prstGeom prst="rect">
            <a:avLst/>
          </a:prstGeom>
          <a:noFill/>
        </p:spPr>
        <p:txBody>
          <a:bodyPr wrap="square" rtlCol="0">
            <a:spAutoFit/>
          </a:bodyPr>
          <a:lstStyle/>
          <a:p>
            <a:r>
              <a:rPr lang="es-ES" sz="2800" b="1" i="0" dirty="0">
                <a:solidFill>
                  <a:schemeClr val="bg2">
                    <a:lumMod val="25000"/>
                  </a:schemeClr>
                </a:solidFill>
                <a:effectLst/>
              </a:rPr>
              <a:t>Y dijo Jehová Dios: No es bueno que el hombre esté solo; </a:t>
            </a:r>
            <a:r>
              <a:rPr lang="es-ES" sz="2800" b="1" i="0" dirty="0" err="1">
                <a:solidFill>
                  <a:schemeClr val="bg2">
                    <a:lumMod val="25000"/>
                  </a:schemeClr>
                </a:solidFill>
                <a:effectLst/>
              </a:rPr>
              <a:t>haréle</a:t>
            </a:r>
            <a:r>
              <a:rPr lang="es-ES" sz="2800" b="1" i="0" dirty="0">
                <a:solidFill>
                  <a:schemeClr val="bg2">
                    <a:lumMod val="25000"/>
                  </a:schemeClr>
                </a:solidFill>
                <a:effectLst/>
              </a:rPr>
              <a:t> ayuda idónea para él.</a:t>
            </a:r>
            <a:endParaRPr lang="pt-BR" sz="2800" b="1" dirty="0">
              <a:solidFill>
                <a:schemeClr val="bg2">
                  <a:lumMod val="25000"/>
                </a:schemeClr>
              </a:solidFill>
            </a:endParaRPr>
          </a:p>
        </p:txBody>
      </p:sp>
      <p:sp>
        <p:nvSpPr>
          <p:cNvPr id="7" name="CaixaDeTexto 6">
            <a:extLst>
              <a:ext uri="{FF2B5EF4-FFF2-40B4-BE49-F238E27FC236}">
                <a16:creationId xmlns:a16="http://schemas.microsoft.com/office/drawing/2014/main" id="{F3379954-5918-4293-A53E-584F2D578AD6}"/>
              </a:ext>
            </a:extLst>
          </p:cNvPr>
          <p:cNvSpPr txBox="1"/>
          <p:nvPr/>
        </p:nvSpPr>
        <p:spPr>
          <a:xfrm>
            <a:off x="585630" y="493158"/>
            <a:ext cx="6482994" cy="923330"/>
          </a:xfrm>
          <a:prstGeom prst="rect">
            <a:avLst/>
          </a:prstGeom>
          <a:noFill/>
        </p:spPr>
        <p:txBody>
          <a:bodyPr wrap="square" rtlCol="0">
            <a:spAutoFit/>
          </a:bodyPr>
          <a:lstStyle/>
          <a:p>
            <a:r>
              <a:rPr lang="pt-BR" sz="5400" b="1" dirty="0" err="1">
                <a:solidFill>
                  <a:srgbClr val="C00000"/>
                </a:solidFill>
              </a:rPr>
              <a:t>Usted</a:t>
            </a:r>
            <a:r>
              <a:rPr lang="pt-BR" sz="5400" b="1" dirty="0">
                <a:solidFill>
                  <a:srgbClr val="C00000"/>
                </a:solidFill>
              </a:rPr>
              <a:t> y </a:t>
            </a:r>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endParaRPr lang="pt-BR" sz="5400" b="1" dirty="0">
              <a:solidFill>
                <a:srgbClr val="C00000"/>
              </a:solidFill>
            </a:endParaRPr>
          </a:p>
        </p:txBody>
      </p:sp>
    </p:spTree>
    <p:extLst>
      <p:ext uri="{BB962C8B-B14F-4D97-AF65-F5344CB8AC3E}">
        <p14:creationId xmlns:p14="http://schemas.microsoft.com/office/powerpoint/2010/main" val="3984594139"/>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2C0B9F94-C6F8-4F4B-A47C-1B64C04FDC53}"/>
              </a:ext>
            </a:extLst>
          </p:cNvPr>
          <p:cNvSpPr txBox="1"/>
          <p:nvPr/>
        </p:nvSpPr>
        <p:spPr>
          <a:xfrm>
            <a:off x="2912723" y="1465019"/>
            <a:ext cx="6366554" cy="4401205"/>
          </a:xfrm>
          <a:prstGeom prst="rect">
            <a:avLst/>
          </a:prstGeom>
          <a:noFill/>
        </p:spPr>
        <p:txBody>
          <a:bodyPr wrap="square" rtlCol="0">
            <a:spAutoFit/>
          </a:bodyPr>
          <a:lstStyle/>
          <a:p>
            <a:pPr algn="ctr"/>
            <a:r>
              <a:rPr lang="es-ES" sz="2800" b="1" i="0" dirty="0">
                <a:effectLst/>
              </a:rPr>
              <a:t>Somos seres sociales. Nos necesitamos unos a otros para sobrevivir. En el matrimonio, esposo y esposa se vuelven una sola carne (Génesis 2:8). El hombre y la mujer fueron creados diferentes uno del otro, ¡pero no somos de planetas diferentes! Tenemos diferencias físicas, emocionales y mentales que, cuando</a:t>
            </a:r>
          </a:p>
          <a:p>
            <a:pPr algn="ctr"/>
            <a:r>
              <a:rPr lang="es-ES" sz="2800" b="1" i="0" dirty="0">
                <a:effectLst/>
              </a:rPr>
              <a:t>son comprendidas, enriquecen </a:t>
            </a:r>
          </a:p>
          <a:p>
            <a:pPr algn="ctr"/>
            <a:r>
              <a:rPr lang="es-ES" sz="2800" b="1" i="0" dirty="0">
                <a:effectLst/>
              </a:rPr>
              <a:t>la relación.</a:t>
            </a:r>
            <a:endParaRPr lang="pt-BR" sz="2800" b="1" dirty="0"/>
          </a:p>
        </p:txBody>
      </p:sp>
    </p:spTree>
    <p:extLst>
      <p:ext uri="{BB962C8B-B14F-4D97-AF65-F5344CB8AC3E}">
        <p14:creationId xmlns:p14="http://schemas.microsoft.com/office/powerpoint/2010/main" val="24880338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3</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0" name="Conector reto 9">
            <a:extLst>
              <a:ext uri="{FF2B5EF4-FFF2-40B4-BE49-F238E27FC236}">
                <a16:creationId xmlns:a16="http://schemas.microsoft.com/office/drawing/2014/main" id="{101C8082-D27C-4DED-BC6A-B3F894BE81B7}"/>
              </a:ext>
            </a:extLst>
          </p:cNvPr>
          <p:cNvCxnSpPr/>
          <p:nvPr/>
        </p:nvCxnSpPr>
        <p:spPr>
          <a:xfrm>
            <a:off x="2188396" y="4243224"/>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Conector reto 12">
            <a:extLst>
              <a:ext uri="{FF2B5EF4-FFF2-40B4-BE49-F238E27FC236}">
                <a16:creationId xmlns:a16="http://schemas.microsoft.com/office/drawing/2014/main" id="{60C39057-2D24-44D7-B29F-01F1D67EA951}"/>
              </a:ext>
            </a:extLst>
          </p:cNvPr>
          <p:cNvCxnSpPr/>
          <p:nvPr/>
        </p:nvCxnSpPr>
        <p:spPr>
          <a:xfrm>
            <a:off x="2188394" y="3820271"/>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Conector reto 14">
            <a:extLst>
              <a:ext uri="{FF2B5EF4-FFF2-40B4-BE49-F238E27FC236}">
                <a16:creationId xmlns:a16="http://schemas.microsoft.com/office/drawing/2014/main" id="{E7BE0F19-818D-4475-81A6-10AA9B09D3A1}"/>
              </a:ext>
            </a:extLst>
          </p:cNvPr>
          <p:cNvCxnSpPr/>
          <p:nvPr/>
        </p:nvCxnSpPr>
        <p:spPr>
          <a:xfrm>
            <a:off x="2188392" y="4640491"/>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Conector reto 11">
            <a:extLst>
              <a:ext uri="{FF2B5EF4-FFF2-40B4-BE49-F238E27FC236}">
                <a16:creationId xmlns:a16="http://schemas.microsoft.com/office/drawing/2014/main" id="{AF706F75-6C8C-410F-985E-53F4EFFEB414}"/>
              </a:ext>
            </a:extLst>
          </p:cNvPr>
          <p:cNvCxnSpPr/>
          <p:nvPr/>
        </p:nvCxnSpPr>
        <p:spPr>
          <a:xfrm>
            <a:off x="2222601" y="5114815"/>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Conector reto 13">
            <a:extLst>
              <a:ext uri="{FF2B5EF4-FFF2-40B4-BE49-F238E27FC236}">
                <a16:creationId xmlns:a16="http://schemas.microsoft.com/office/drawing/2014/main" id="{0461E9FF-4C67-4006-82EA-A8B15E74761D}"/>
              </a:ext>
            </a:extLst>
          </p:cNvPr>
          <p:cNvCxnSpPr/>
          <p:nvPr/>
        </p:nvCxnSpPr>
        <p:spPr>
          <a:xfrm>
            <a:off x="2222597" y="5512082"/>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247C8882-9768-4A01-AA33-FFAE7D0DC7AE}"/>
              </a:ext>
            </a:extLst>
          </p:cNvPr>
          <p:cNvSpPr txBox="1"/>
          <p:nvPr/>
        </p:nvSpPr>
        <p:spPr>
          <a:xfrm>
            <a:off x="585630" y="493158"/>
            <a:ext cx="6482994" cy="923330"/>
          </a:xfrm>
          <a:prstGeom prst="rect">
            <a:avLst/>
          </a:prstGeom>
          <a:noFill/>
        </p:spPr>
        <p:txBody>
          <a:bodyPr wrap="square" rtlCol="0">
            <a:spAutoFit/>
          </a:bodyPr>
          <a:lstStyle/>
          <a:p>
            <a:r>
              <a:rPr lang="pt-BR" sz="5400" b="1" dirty="0" err="1">
                <a:solidFill>
                  <a:srgbClr val="C00000"/>
                </a:solidFill>
              </a:rPr>
              <a:t>Usted</a:t>
            </a:r>
            <a:r>
              <a:rPr lang="pt-BR" sz="5400" b="1" dirty="0">
                <a:solidFill>
                  <a:srgbClr val="C00000"/>
                </a:solidFill>
              </a:rPr>
              <a:t> y </a:t>
            </a:r>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endParaRPr lang="pt-BR" sz="5400" b="1" dirty="0">
              <a:solidFill>
                <a:srgbClr val="C00000"/>
              </a:solidFill>
            </a:endParaRPr>
          </a:p>
        </p:txBody>
      </p:sp>
      <p:sp>
        <p:nvSpPr>
          <p:cNvPr id="7" name="CaixaDeTexto 6">
            <a:extLst>
              <a:ext uri="{FF2B5EF4-FFF2-40B4-BE49-F238E27FC236}">
                <a16:creationId xmlns:a16="http://schemas.microsoft.com/office/drawing/2014/main" id="{1FEC620E-E9C6-4E70-97B2-04A4DCA995BA}"/>
              </a:ext>
            </a:extLst>
          </p:cNvPr>
          <p:cNvSpPr txBox="1"/>
          <p:nvPr/>
        </p:nvSpPr>
        <p:spPr>
          <a:xfrm>
            <a:off x="2080515" y="2062534"/>
            <a:ext cx="9447073" cy="954107"/>
          </a:xfrm>
          <a:prstGeom prst="rect">
            <a:avLst/>
          </a:prstGeom>
          <a:noFill/>
        </p:spPr>
        <p:txBody>
          <a:bodyPr wrap="square" rtlCol="0">
            <a:spAutoFit/>
          </a:bodyPr>
          <a:lstStyle/>
          <a:p>
            <a:r>
              <a:rPr lang="es-ES" sz="2800" b="1" dirty="0">
                <a:latin typeface="Arial" panose="020B0604020202020204" pitchFamily="34" charset="0"/>
                <a:cs typeface="Arial" panose="020B0604020202020204" pitchFamily="34" charset="0"/>
              </a:rPr>
              <a:t>¿Qué es necesario para lidiar con las diferencias? </a:t>
            </a:r>
          </a:p>
          <a:p>
            <a:r>
              <a:rPr lang="es-ES" sz="2800" dirty="0">
                <a:latin typeface="Arial" panose="020B0604020202020204" pitchFamily="34" charset="0"/>
                <a:cs typeface="Arial" panose="020B0604020202020204" pitchFamily="34" charset="0"/>
              </a:rPr>
              <a:t>(1 Corintios 13:4-7)</a:t>
            </a:r>
            <a:endParaRPr lang="pt-B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66748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3</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sp>
        <p:nvSpPr>
          <p:cNvPr id="9" name="CaixaDeTexto 8">
            <a:extLst>
              <a:ext uri="{FF2B5EF4-FFF2-40B4-BE49-F238E27FC236}">
                <a16:creationId xmlns:a16="http://schemas.microsoft.com/office/drawing/2014/main" id="{A986D6D4-3A5E-4ED5-AB26-107B83F5D5DE}"/>
              </a:ext>
            </a:extLst>
          </p:cNvPr>
          <p:cNvSpPr txBox="1"/>
          <p:nvPr/>
        </p:nvSpPr>
        <p:spPr>
          <a:xfrm>
            <a:off x="2080515" y="2062534"/>
            <a:ext cx="9447073" cy="954107"/>
          </a:xfrm>
          <a:prstGeom prst="rect">
            <a:avLst/>
          </a:prstGeom>
          <a:noFill/>
        </p:spPr>
        <p:txBody>
          <a:bodyPr wrap="square" rtlCol="0">
            <a:spAutoFit/>
          </a:bodyPr>
          <a:lstStyle/>
          <a:p>
            <a:r>
              <a:rPr lang="es-ES" sz="2800" b="1" dirty="0">
                <a:latin typeface="Arial" panose="020B0604020202020204" pitchFamily="34" charset="0"/>
                <a:cs typeface="Arial" panose="020B0604020202020204" pitchFamily="34" charset="0"/>
              </a:rPr>
              <a:t>¿Qué es necesario para lidiar con las diferencias? </a:t>
            </a:r>
          </a:p>
          <a:p>
            <a:r>
              <a:rPr lang="es-ES" sz="2800" dirty="0">
                <a:latin typeface="Arial" panose="020B0604020202020204" pitchFamily="34" charset="0"/>
                <a:cs typeface="Arial" panose="020B0604020202020204" pitchFamily="34" charset="0"/>
              </a:rPr>
              <a:t>(1 Corintios 13:4-7)</a:t>
            </a:r>
            <a:endParaRPr lang="pt-BR" sz="2800" dirty="0">
              <a:latin typeface="Arial" panose="020B0604020202020204" pitchFamily="34" charset="0"/>
              <a:cs typeface="Arial" panose="020B0604020202020204" pitchFamily="34" charset="0"/>
            </a:endParaRPr>
          </a:p>
        </p:txBody>
      </p:sp>
      <p:cxnSp>
        <p:nvCxnSpPr>
          <p:cNvPr id="10" name="Conector reto 9">
            <a:extLst>
              <a:ext uri="{FF2B5EF4-FFF2-40B4-BE49-F238E27FC236}">
                <a16:creationId xmlns:a16="http://schemas.microsoft.com/office/drawing/2014/main" id="{101C8082-D27C-4DED-BC6A-B3F894BE81B7}"/>
              </a:ext>
            </a:extLst>
          </p:cNvPr>
          <p:cNvCxnSpPr/>
          <p:nvPr/>
        </p:nvCxnSpPr>
        <p:spPr>
          <a:xfrm>
            <a:off x="2188396" y="4243224"/>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Conector reto 12">
            <a:extLst>
              <a:ext uri="{FF2B5EF4-FFF2-40B4-BE49-F238E27FC236}">
                <a16:creationId xmlns:a16="http://schemas.microsoft.com/office/drawing/2014/main" id="{60C39057-2D24-44D7-B29F-01F1D67EA951}"/>
              </a:ext>
            </a:extLst>
          </p:cNvPr>
          <p:cNvCxnSpPr/>
          <p:nvPr/>
        </p:nvCxnSpPr>
        <p:spPr>
          <a:xfrm>
            <a:off x="2188394" y="3820271"/>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Conector reto 14">
            <a:extLst>
              <a:ext uri="{FF2B5EF4-FFF2-40B4-BE49-F238E27FC236}">
                <a16:creationId xmlns:a16="http://schemas.microsoft.com/office/drawing/2014/main" id="{E7BE0F19-818D-4475-81A6-10AA9B09D3A1}"/>
              </a:ext>
            </a:extLst>
          </p:cNvPr>
          <p:cNvCxnSpPr/>
          <p:nvPr/>
        </p:nvCxnSpPr>
        <p:spPr>
          <a:xfrm>
            <a:off x="2188392" y="4640491"/>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6D577372-24B0-4E97-BFAD-41315A960544}"/>
              </a:ext>
            </a:extLst>
          </p:cNvPr>
          <p:cNvSpPr txBox="1"/>
          <p:nvPr/>
        </p:nvSpPr>
        <p:spPr>
          <a:xfrm>
            <a:off x="2172980" y="3362103"/>
            <a:ext cx="9426544" cy="2246769"/>
          </a:xfrm>
          <a:prstGeom prst="rect">
            <a:avLst/>
          </a:prstGeom>
          <a:noFill/>
        </p:spPr>
        <p:txBody>
          <a:bodyPr wrap="square" rtlCol="0">
            <a:spAutoFit/>
          </a:bodyPr>
          <a:lstStyle/>
          <a:p>
            <a:r>
              <a:rPr lang="es-ES" sz="2800" b="1" i="0" dirty="0" smtClean="0">
                <a:solidFill>
                  <a:schemeClr val="bg2">
                    <a:lumMod val="25000"/>
                  </a:schemeClr>
                </a:solidFill>
                <a:effectLst/>
              </a:rPr>
              <a:t>4-La </a:t>
            </a:r>
            <a:r>
              <a:rPr lang="es-ES" sz="2800" b="1" i="0" dirty="0">
                <a:solidFill>
                  <a:schemeClr val="bg2">
                    <a:lumMod val="25000"/>
                  </a:schemeClr>
                </a:solidFill>
                <a:effectLst/>
              </a:rPr>
              <a:t>caridad es sufrida, es benigna; la caridad no tiene envidia, la caridad no hace sinrazón, no se ensancha; </a:t>
            </a:r>
            <a:r>
              <a:rPr lang="es-ES" sz="2800" b="1" i="0" dirty="0" smtClean="0">
                <a:solidFill>
                  <a:schemeClr val="bg2">
                    <a:lumMod val="25000"/>
                  </a:schemeClr>
                </a:solidFill>
                <a:effectLst/>
              </a:rPr>
              <a:t>5-No </a:t>
            </a:r>
            <a:r>
              <a:rPr lang="es-ES" sz="2800" b="1" i="0" dirty="0">
                <a:solidFill>
                  <a:schemeClr val="bg2">
                    <a:lumMod val="25000"/>
                  </a:schemeClr>
                </a:solidFill>
                <a:effectLst/>
              </a:rPr>
              <a:t>es injuriosa, no busca lo suyo, no se irrita, no piensa el mal; </a:t>
            </a:r>
            <a:r>
              <a:rPr lang="es-ES" sz="2800" b="1" i="0" dirty="0" smtClean="0">
                <a:solidFill>
                  <a:schemeClr val="bg2">
                    <a:lumMod val="25000"/>
                  </a:schemeClr>
                </a:solidFill>
                <a:effectLst/>
              </a:rPr>
              <a:t>6-No </a:t>
            </a:r>
            <a:r>
              <a:rPr lang="es-ES" sz="2800" b="1" i="0" dirty="0">
                <a:solidFill>
                  <a:schemeClr val="bg2">
                    <a:lumMod val="25000"/>
                  </a:schemeClr>
                </a:solidFill>
                <a:effectLst/>
              </a:rPr>
              <a:t>se huelga de la injusticia, mas se huelga de la verdad; </a:t>
            </a:r>
            <a:r>
              <a:rPr lang="es-ES" sz="2800" b="1" i="0" dirty="0" smtClean="0">
                <a:solidFill>
                  <a:schemeClr val="bg2">
                    <a:lumMod val="25000"/>
                  </a:schemeClr>
                </a:solidFill>
                <a:effectLst/>
              </a:rPr>
              <a:t>7-Todo </a:t>
            </a:r>
            <a:r>
              <a:rPr lang="es-ES" sz="2800" b="1" i="0" dirty="0">
                <a:solidFill>
                  <a:schemeClr val="bg2">
                    <a:lumMod val="25000"/>
                  </a:schemeClr>
                </a:solidFill>
                <a:effectLst/>
              </a:rPr>
              <a:t>lo sufre, todo lo cree, todo lo espera, todo lo soporta.</a:t>
            </a:r>
            <a:endParaRPr lang="pt-BR" sz="2800" b="1" dirty="0">
              <a:solidFill>
                <a:schemeClr val="bg2">
                  <a:lumMod val="25000"/>
                </a:schemeClr>
              </a:solidFill>
            </a:endParaRPr>
          </a:p>
        </p:txBody>
      </p:sp>
      <p:cxnSp>
        <p:nvCxnSpPr>
          <p:cNvPr id="12" name="Conector reto 11">
            <a:extLst>
              <a:ext uri="{FF2B5EF4-FFF2-40B4-BE49-F238E27FC236}">
                <a16:creationId xmlns:a16="http://schemas.microsoft.com/office/drawing/2014/main" id="{AF706F75-6C8C-410F-985E-53F4EFFEB414}"/>
              </a:ext>
            </a:extLst>
          </p:cNvPr>
          <p:cNvCxnSpPr/>
          <p:nvPr/>
        </p:nvCxnSpPr>
        <p:spPr>
          <a:xfrm>
            <a:off x="2222601" y="5114815"/>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Conector reto 13">
            <a:extLst>
              <a:ext uri="{FF2B5EF4-FFF2-40B4-BE49-F238E27FC236}">
                <a16:creationId xmlns:a16="http://schemas.microsoft.com/office/drawing/2014/main" id="{0461E9FF-4C67-4006-82EA-A8B15E74761D}"/>
              </a:ext>
            </a:extLst>
          </p:cNvPr>
          <p:cNvCxnSpPr/>
          <p:nvPr/>
        </p:nvCxnSpPr>
        <p:spPr>
          <a:xfrm>
            <a:off x="2222597" y="5512082"/>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7" name="CaixaDeTexto 6">
            <a:extLst>
              <a:ext uri="{FF2B5EF4-FFF2-40B4-BE49-F238E27FC236}">
                <a16:creationId xmlns:a16="http://schemas.microsoft.com/office/drawing/2014/main" id="{B9DA8AF3-EAE1-4538-A908-0B5E476761A3}"/>
              </a:ext>
            </a:extLst>
          </p:cNvPr>
          <p:cNvSpPr txBox="1"/>
          <p:nvPr/>
        </p:nvSpPr>
        <p:spPr>
          <a:xfrm>
            <a:off x="585630" y="493158"/>
            <a:ext cx="6482994" cy="923330"/>
          </a:xfrm>
          <a:prstGeom prst="rect">
            <a:avLst/>
          </a:prstGeom>
          <a:noFill/>
        </p:spPr>
        <p:txBody>
          <a:bodyPr wrap="square" rtlCol="0">
            <a:spAutoFit/>
          </a:bodyPr>
          <a:lstStyle/>
          <a:p>
            <a:r>
              <a:rPr lang="pt-BR" sz="5400" b="1" dirty="0" err="1">
                <a:solidFill>
                  <a:srgbClr val="C00000"/>
                </a:solidFill>
              </a:rPr>
              <a:t>Usted</a:t>
            </a:r>
            <a:r>
              <a:rPr lang="pt-BR" sz="5400" b="1" dirty="0">
                <a:solidFill>
                  <a:srgbClr val="C00000"/>
                </a:solidFill>
              </a:rPr>
              <a:t> y </a:t>
            </a:r>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endParaRPr lang="pt-BR" sz="5400" b="1" dirty="0">
              <a:solidFill>
                <a:srgbClr val="C00000"/>
              </a:solidFill>
            </a:endParaRPr>
          </a:p>
        </p:txBody>
      </p:sp>
    </p:spTree>
    <p:extLst>
      <p:ext uri="{BB962C8B-B14F-4D97-AF65-F5344CB8AC3E}">
        <p14:creationId xmlns:p14="http://schemas.microsoft.com/office/powerpoint/2010/main" val="2399536816"/>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81CB137-8730-4C0E-9A30-2F76FD6BB8B4}"/>
              </a:ext>
            </a:extLst>
          </p:cNvPr>
          <p:cNvSpPr txBox="1"/>
          <p:nvPr/>
        </p:nvSpPr>
        <p:spPr>
          <a:xfrm>
            <a:off x="3041149" y="2441064"/>
            <a:ext cx="5938465" cy="2246769"/>
          </a:xfrm>
          <a:prstGeom prst="rect">
            <a:avLst/>
          </a:prstGeom>
          <a:noFill/>
        </p:spPr>
        <p:txBody>
          <a:bodyPr wrap="square" rtlCol="0">
            <a:spAutoFit/>
          </a:bodyPr>
          <a:lstStyle/>
          <a:p>
            <a:pPr algn="ctr"/>
            <a:r>
              <a:rPr lang="es-ES" sz="2800" b="1" i="0" dirty="0">
                <a:effectLst/>
              </a:rPr>
              <a:t>La gran noticia es que el amor se puede desarrollar en cada una de estas cualidades. Podemos crecer en amor, aun cuando parece que </a:t>
            </a:r>
          </a:p>
          <a:p>
            <a:pPr algn="ctr"/>
            <a:r>
              <a:rPr lang="es-ES" sz="2800" b="1" i="0" dirty="0">
                <a:effectLst/>
              </a:rPr>
              <a:t>no hay vuelta atrás.</a:t>
            </a:r>
            <a:endParaRPr lang="pt-BR" sz="2800" b="1" dirty="0"/>
          </a:p>
        </p:txBody>
      </p:sp>
    </p:spTree>
    <p:extLst>
      <p:ext uri="{BB962C8B-B14F-4D97-AF65-F5344CB8AC3E}">
        <p14:creationId xmlns:p14="http://schemas.microsoft.com/office/powerpoint/2010/main" val="31576537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4</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0" name="Conector reto 9">
            <a:extLst>
              <a:ext uri="{FF2B5EF4-FFF2-40B4-BE49-F238E27FC236}">
                <a16:creationId xmlns:a16="http://schemas.microsoft.com/office/drawing/2014/main" id="{101C8082-D27C-4DED-BC6A-B3F894BE81B7}"/>
              </a:ext>
            </a:extLst>
          </p:cNvPr>
          <p:cNvCxnSpPr/>
          <p:nvPr/>
        </p:nvCxnSpPr>
        <p:spPr>
          <a:xfrm>
            <a:off x="2188396" y="3904181"/>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Conector reto 12">
            <a:extLst>
              <a:ext uri="{FF2B5EF4-FFF2-40B4-BE49-F238E27FC236}">
                <a16:creationId xmlns:a16="http://schemas.microsoft.com/office/drawing/2014/main" id="{60C39057-2D24-44D7-B29F-01F1D67EA951}"/>
              </a:ext>
            </a:extLst>
          </p:cNvPr>
          <p:cNvCxnSpPr/>
          <p:nvPr/>
        </p:nvCxnSpPr>
        <p:spPr>
          <a:xfrm>
            <a:off x="2188394" y="3481228"/>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Conector reto 14">
            <a:extLst>
              <a:ext uri="{FF2B5EF4-FFF2-40B4-BE49-F238E27FC236}">
                <a16:creationId xmlns:a16="http://schemas.microsoft.com/office/drawing/2014/main" id="{E7BE0F19-818D-4475-81A6-10AA9B09D3A1}"/>
              </a:ext>
            </a:extLst>
          </p:cNvPr>
          <p:cNvCxnSpPr/>
          <p:nvPr/>
        </p:nvCxnSpPr>
        <p:spPr>
          <a:xfrm>
            <a:off x="2188392" y="4301448"/>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B5550055-11FC-47C4-A445-3F833344E860}"/>
              </a:ext>
            </a:extLst>
          </p:cNvPr>
          <p:cNvSpPr txBox="1"/>
          <p:nvPr/>
        </p:nvSpPr>
        <p:spPr>
          <a:xfrm>
            <a:off x="585630" y="493158"/>
            <a:ext cx="6482994" cy="923330"/>
          </a:xfrm>
          <a:prstGeom prst="rect">
            <a:avLst/>
          </a:prstGeom>
          <a:noFill/>
        </p:spPr>
        <p:txBody>
          <a:bodyPr wrap="square" rtlCol="0">
            <a:spAutoFit/>
          </a:bodyPr>
          <a:lstStyle/>
          <a:p>
            <a:r>
              <a:rPr lang="pt-BR" sz="5400" b="1" dirty="0" err="1">
                <a:solidFill>
                  <a:srgbClr val="C00000"/>
                </a:solidFill>
              </a:rPr>
              <a:t>Usted</a:t>
            </a:r>
            <a:r>
              <a:rPr lang="pt-BR" sz="5400" b="1" dirty="0">
                <a:solidFill>
                  <a:srgbClr val="C00000"/>
                </a:solidFill>
              </a:rPr>
              <a:t> y </a:t>
            </a:r>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endParaRPr lang="pt-BR" sz="5400" b="1" dirty="0">
              <a:solidFill>
                <a:srgbClr val="C00000"/>
              </a:solidFill>
            </a:endParaRPr>
          </a:p>
        </p:txBody>
      </p:sp>
      <p:sp>
        <p:nvSpPr>
          <p:cNvPr id="7" name="CaixaDeTexto 6">
            <a:extLst>
              <a:ext uri="{FF2B5EF4-FFF2-40B4-BE49-F238E27FC236}">
                <a16:creationId xmlns:a16="http://schemas.microsoft.com/office/drawing/2014/main" id="{896818E0-F2C9-4B0B-93BD-A505E8D263EE}"/>
              </a:ext>
            </a:extLst>
          </p:cNvPr>
          <p:cNvSpPr txBox="1"/>
          <p:nvPr/>
        </p:nvSpPr>
        <p:spPr>
          <a:xfrm>
            <a:off x="2080515" y="2062534"/>
            <a:ext cx="9447073" cy="523220"/>
          </a:xfrm>
          <a:prstGeom prst="rect">
            <a:avLst/>
          </a:prstGeom>
          <a:noFill/>
        </p:spPr>
        <p:txBody>
          <a:bodyPr wrap="square" rtlCol="0">
            <a:spAutoFit/>
          </a:bodyPr>
          <a:lstStyle/>
          <a:p>
            <a:r>
              <a:rPr lang="es-ES" sz="2800" b="1" dirty="0">
                <a:latin typeface="Arial" panose="020B0604020202020204" pitchFamily="34" charset="0"/>
                <a:cs typeface="Arial" panose="020B0604020202020204" pitchFamily="34" charset="0"/>
              </a:rPr>
              <a:t>¿Qué reconoció Adán en Eva? </a:t>
            </a:r>
            <a:r>
              <a:rPr lang="es-ES" sz="2800" dirty="0">
                <a:latin typeface="Arial" panose="020B0604020202020204" pitchFamily="34" charset="0"/>
                <a:cs typeface="Arial" panose="020B0604020202020204" pitchFamily="34" charset="0"/>
              </a:rPr>
              <a:t>(Génesis 2:23)</a:t>
            </a:r>
            <a:endParaRPr lang="pt-B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50568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4</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sp>
        <p:nvSpPr>
          <p:cNvPr id="9" name="CaixaDeTexto 8">
            <a:extLst>
              <a:ext uri="{FF2B5EF4-FFF2-40B4-BE49-F238E27FC236}">
                <a16:creationId xmlns:a16="http://schemas.microsoft.com/office/drawing/2014/main" id="{A986D6D4-3A5E-4ED5-AB26-107B83F5D5DE}"/>
              </a:ext>
            </a:extLst>
          </p:cNvPr>
          <p:cNvSpPr txBox="1"/>
          <p:nvPr/>
        </p:nvSpPr>
        <p:spPr>
          <a:xfrm>
            <a:off x="2080515" y="2062534"/>
            <a:ext cx="9447073" cy="523220"/>
          </a:xfrm>
          <a:prstGeom prst="rect">
            <a:avLst/>
          </a:prstGeom>
          <a:noFill/>
        </p:spPr>
        <p:txBody>
          <a:bodyPr wrap="square" rtlCol="0">
            <a:spAutoFit/>
          </a:bodyPr>
          <a:lstStyle/>
          <a:p>
            <a:r>
              <a:rPr lang="es-ES" sz="2800" b="1" dirty="0">
                <a:latin typeface="Arial" panose="020B0604020202020204" pitchFamily="34" charset="0"/>
                <a:cs typeface="Arial" panose="020B0604020202020204" pitchFamily="34" charset="0"/>
              </a:rPr>
              <a:t>¿Qué reconoció Adán en Eva? </a:t>
            </a:r>
            <a:r>
              <a:rPr lang="es-ES" sz="2800" dirty="0">
                <a:latin typeface="Arial" panose="020B0604020202020204" pitchFamily="34" charset="0"/>
                <a:cs typeface="Arial" panose="020B0604020202020204" pitchFamily="34" charset="0"/>
              </a:rPr>
              <a:t>(Génesis 2:23)</a:t>
            </a:r>
            <a:endParaRPr lang="pt-BR" sz="2800" dirty="0">
              <a:latin typeface="Arial" panose="020B0604020202020204" pitchFamily="34" charset="0"/>
              <a:cs typeface="Arial" panose="020B0604020202020204" pitchFamily="34" charset="0"/>
            </a:endParaRPr>
          </a:p>
        </p:txBody>
      </p:sp>
      <p:cxnSp>
        <p:nvCxnSpPr>
          <p:cNvPr id="10" name="Conector reto 9">
            <a:extLst>
              <a:ext uri="{FF2B5EF4-FFF2-40B4-BE49-F238E27FC236}">
                <a16:creationId xmlns:a16="http://schemas.microsoft.com/office/drawing/2014/main" id="{101C8082-D27C-4DED-BC6A-B3F894BE81B7}"/>
              </a:ext>
            </a:extLst>
          </p:cNvPr>
          <p:cNvCxnSpPr/>
          <p:nvPr/>
        </p:nvCxnSpPr>
        <p:spPr>
          <a:xfrm>
            <a:off x="2188396" y="3904181"/>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Conector reto 12">
            <a:extLst>
              <a:ext uri="{FF2B5EF4-FFF2-40B4-BE49-F238E27FC236}">
                <a16:creationId xmlns:a16="http://schemas.microsoft.com/office/drawing/2014/main" id="{60C39057-2D24-44D7-B29F-01F1D67EA951}"/>
              </a:ext>
            </a:extLst>
          </p:cNvPr>
          <p:cNvCxnSpPr/>
          <p:nvPr/>
        </p:nvCxnSpPr>
        <p:spPr>
          <a:xfrm>
            <a:off x="2188394" y="3481228"/>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Conector reto 14">
            <a:extLst>
              <a:ext uri="{FF2B5EF4-FFF2-40B4-BE49-F238E27FC236}">
                <a16:creationId xmlns:a16="http://schemas.microsoft.com/office/drawing/2014/main" id="{E7BE0F19-818D-4475-81A6-10AA9B09D3A1}"/>
              </a:ext>
            </a:extLst>
          </p:cNvPr>
          <p:cNvCxnSpPr/>
          <p:nvPr/>
        </p:nvCxnSpPr>
        <p:spPr>
          <a:xfrm>
            <a:off x="2188392" y="4301448"/>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6D577372-24B0-4E97-BFAD-41315A960544}"/>
              </a:ext>
            </a:extLst>
          </p:cNvPr>
          <p:cNvSpPr txBox="1"/>
          <p:nvPr/>
        </p:nvSpPr>
        <p:spPr>
          <a:xfrm>
            <a:off x="2172980" y="3023060"/>
            <a:ext cx="9195333" cy="1384995"/>
          </a:xfrm>
          <a:prstGeom prst="rect">
            <a:avLst/>
          </a:prstGeom>
          <a:noFill/>
        </p:spPr>
        <p:txBody>
          <a:bodyPr wrap="square" rtlCol="0">
            <a:spAutoFit/>
          </a:bodyPr>
          <a:lstStyle/>
          <a:p>
            <a:r>
              <a:rPr lang="es-ES" sz="2800" b="1" i="0" dirty="0">
                <a:solidFill>
                  <a:schemeClr val="bg2">
                    <a:lumMod val="25000"/>
                  </a:schemeClr>
                </a:solidFill>
                <a:effectLst/>
              </a:rPr>
              <a:t>Y dijo Adam: Esto es ahora hueso de mis huesos, y carne de mi carne: ésta será llamada Varona, porque del varón </a:t>
            </a:r>
            <a:r>
              <a:rPr lang="es-ES" sz="2800" b="1" i="0" dirty="0" err="1">
                <a:solidFill>
                  <a:schemeClr val="bg2">
                    <a:lumMod val="25000"/>
                  </a:schemeClr>
                </a:solidFill>
                <a:effectLst/>
              </a:rPr>
              <a:t>fué</a:t>
            </a:r>
            <a:r>
              <a:rPr lang="es-ES" sz="2800" b="1" i="0" dirty="0">
                <a:solidFill>
                  <a:schemeClr val="bg2">
                    <a:lumMod val="25000"/>
                  </a:schemeClr>
                </a:solidFill>
                <a:effectLst/>
              </a:rPr>
              <a:t> tomada.</a:t>
            </a:r>
            <a:endParaRPr lang="pt-BR" sz="2800" b="1" dirty="0">
              <a:solidFill>
                <a:schemeClr val="bg2">
                  <a:lumMod val="25000"/>
                </a:schemeClr>
              </a:solidFill>
            </a:endParaRPr>
          </a:p>
        </p:txBody>
      </p:sp>
      <p:sp>
        <p:nvSpPr>
          <p:cNvPr id="7" name="CaixaDeTexto 6">
            <a:extLst>
              <a:ext uri="{FF2B5EF4-FFF2-40B4-BE49-F238E27FC236}">
                <a16:creationId xmlns:a16="http://schemas.microsoft.com/office/drawing/2014/main" id="{AF17CAE2-8EB8-47E2-847B-99B3D467F7E7}"/>
              </a:ext>
            </a:extLst>
          </p:cNvPr>
          <p:cNvSpPr txBox="1"/>
          <p:nvPr/>
        </p:nvSpPr>
        <p:spPr>
          <a:xfrm>
            <a:off x="585630" y="493158"/>
            <a:ext cx="6482994" cy="923330"/>
          </a:xfrm>
          <a:prstGeom prst="rect">
            <a:avLst/>
          </a:prstGeom>
          <a:noFill/>
        </p:spPr>
        <p:txBody>
          <a:bodyPr wrap="square" rtlCol="0">
            <a:spAutoFit/>
          </a:bodyPr>
          <a:lstStyle/>
          <a:p>
            <a:r>
              <a:rPr lang="pt-BR" sz="5400" b="1" dirty="0" err="1">
                <a:solidFill>
                  <a:srgbClr val="C00000"/>
                </a:solidFill>
              </a:rPr>
              <a:t>Usted</a:t>
            </a:r>
            <a:r>
              <a:rPr lang="pt-BR" sz="5400" b="1" dirty="0">
                <a:solidFill>
                  <a:srgbClr val="C00000"/>
                </a:solidFill>
              </a:rPr>
              <a:t> y </a:t>
            </a:r>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endParaRPr lang="pt-BR" sz="5400" b="1" dirty="0">
              <a:solidFill>
                <a:srgbClr val="C00000"/>
              </a:solidFill>
            </a:endParaRPr>
          </a:p>
        </p:txBody>
      </p:sp>
    </p:spTree>
    <p:extLst>
      <p:ext uri="{BB962C8B-B14F-4D97-AF65-F5344CB8AC3E}">
        <p14:creationId xmlns:p14="http://schemas.microsoft.com/office/powerpoint/2010/main" val="3224264222"/>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2C0B9F94-C6F8-4F4B-A47C-1B64C04FDC53}"/>
              </a:ext>
            </a:extLst>
          </p:cNvPr>
          <p:cNvSpPr txBox="1"/>
          <p:nvPr/>
        </p:nvSpPr>
        <p:spPr>
          <a:xfrm>
            <a:off x="2993203" y="1659285"/>
            <a:ext cx="5938465" cy="3539430"/>
          </a:xfrm>
          <a:prstGeom prst="rect">
            <a:avLst/>
          </a:prstGeom>
          <a:noFill/>
        </p:spPr>
        <p:txBody>
          <a:bodyPr wrap="square" rtlCol="0">
            <a:spAutoFit/>
          </a:bodyPr>
          <a:lstStyle/>
          <a:p>
            <a:pPr algn="ctr"/>
            <a:r>
              <a:rPr lang="es-ES" sz="2800" b="1" i="0" dirty="0">
                <a:effectLst/>
              </a:rPr>
              <a:t>La expresión "hueso de mis huesos" indica que Adán reconoció en Eva a</a:t>
            </a:r>
          </a:p>
          <a:p>
            <a:pPr algn="ctr"/>
            <a:r>
              <a:rPr lang="es-ES" sz="2800" b="1" i="0" dirty="0">
                <a:effectLst/>
              </a:rPr>
              <a:t>alguien especial y con la cual él deseaba compartir su vida. </a:t>
            </a:r>
          </a:p>
          <a:p>
            <a:pPr algn="ctr"/>
            <a:endParaRPr lang="es-ES" sz="2800" b="1" dirty="0"/>
          </a:p>
          <a:p>
            <a:pPr algn="ctr"/>
            <a:r>
              <a:rPr lang="es-ES" sz="2800" b="1" i="0" dirty="0">
                <a:effectLst/>
              </a:rPr>
              <a:t>(Haga una lista de</a:t>
            </a:r>
          </a:p>
          <a:p>
            <a:pPr algn="ctr"/>
            <a:r>
              <a:rPr lang="es-ES" sz="2800" b="1" i="0" dirty="0">
                <a:effectLst/>
              </a:rPr>
              <a:t>tres cosas positivas que usted admira de su cónyuge y muéstresela.)</a:t>
            </a:r>
            <a:endParaRPr lang="pt-BR" sz="2800" b="1" dirty="0"/>
          </a:p>
        </p:txBody>
      </p:sp>
    </p:spTree>
    <p:extLst>
      <p:ext uri="{BB962C8B-B14F-4D97-AF65-F5344CB8AC3E}">
        <p14:creationId xmlns:p14="http://schemas.microsoft.com/office/powerpoint/2010/main" val="22311566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E351D1B5-BAD3-4F7E-A7C0-25A2D9F9927C}"/>
              </a:ext>
            </a:extLst>
          </p:cNvPr>
          <p:cNvSpPr txBox="1"/>
          <p:nvPr/>
        </p:nvSpPr>
        <p:spPr>
          <a:xfrm>
            <a:off x="2744057" y="2096006"/>
            <a:ext cx="7047644" cy="2862322"/>
          </a:xfrm>
          <a:prstGeom prst="rect">
            <a:avLst/>
          </a:prstGeom>
          <a:noFill/>
        </p:spPr>
        <p:txBody>
          <a:bodyPr wrap="square" rtlCol="0">
            <a:spAutoFit/>
          </a:bodyPr>
          <a:lstStyle/>
          <a:p>
            <a:pPr algn="ctr"/>
            <a:r>
              <a:rPr lang="es-ES" sz="3600" b="1" dirty="0">
                <a:latin typeface="Vijaya" panose="02020604020202020204" pitchFamily="18" charset="0"/>
                <a:ea typeface="STXingkai" panose="020B0503020204020204" pitchFamily="2" charset="-122"/>
                <a:cs typeface="Vijaya" panose="02020604020202020204" pitchFamily="18" charset="0"/>
              </a:rPr>
              <a:t>¿Cómo está tu familia?  Casi siempre hacemos esta pregunta a las personas que conocemos, es casi automático.  En un mundo tan poblado, es increíble cómo el ser humano está tan solo. </a:t>
            </a:r>
            <a:endParaRPr lang="pt-BR" sz="3600" b="1" dirty="0">
              <a:latin typeface="Vijaya" panose="02020604020202020204" pitchFamily="18" charset="0"/>
              <a:ea typeface="STXingkai" panose="020B0503020204020204" pitchFamily="2" charset="-122"/>
              <a:cs typeface="Vijaya" panose="02020604020202020204" pitchFamily="18" charset="0"/>
            </a:endParaRPr>
          </a:p>
        </p:txBody>
      </p:sp>
    </p:spTree>
    <p:extLst>
      <p:ext uri="{BB962C8B-B14F-4D97-AF65-F5344CB8AC3E}">
        <p14:creationId xmlns:p14="http://schemas.microsoft.com/office/powerpoint/2010/main" val="3083721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5" name="CaixaDeTexto 4">
            <a:extLst>
              <a:ext uri="{FF2B5EF4-FFF2-40B4-BE49-F238E27FC236}">
                <a16:creationId xmlns:a16="http://schemas.microsoft.com/office/drawing/2014/main" id="{C2770A13-A7F3-468E-95D1-8717E2FFF946}"/>
              </a:ext>
            </a:extLst>
          </p:cNvPr>
          <p:cNvSpPr txBox="1"/>
          <p:nvPr/>
        </p:nvSpPr>
        <p:spPr>
          <a:xfrm>
            <a:off x="503438" y="493158"/>
            <a:ext cx="6482994" cy="923330"/>
          </a:xfrm>
          <a:prstGeom prst="rect">
            <a:avLst/>
          </a:prstGeom>
          <a:noFill/>
        </p:spPr>
        <p:txBody>
          <a:bodyPr wrap="square" rtlCol="0">
            <a:spAutoFit/>
          </a:bodyPr>
          <a:lstStyle/>
          <a:p>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r>
              <a:rPr lang="pt-BR" sz="5400" b="1" dirty="0">
                <a:solidFill>
                  <a:srgbClr val="C00000"/>
                </a:solidFill>
              </a:rPr>
              <a:t> y </a:t>
            </a:r>
            <a:r>
              <a:rPr lang="pt-BR" sz="5400" b="1" dirty="0" err="1">
                <a:solidFill>
                  <a:srgbClr val="C00000"/>
                </a:solidFill>
              </a:rPr>
              <a:t>Dios</a:t>
            </a:r>
            <a:endParaRPr lang="pt-BR" sz="5400" b="1" dirty="0">
              <a:solidFill>
                <a:srgbClr val="C00000"/>
              </a:solidFill>
            </a:endParaRPr>
          </a:p>
        </p:txBody>
      </p: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1</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0" name="Conector reto 9">
            <a:extLst>
              <a:ext uri="{FF2B5EF4-FFF2-40B4-BE49-F238E27FC236}">
                <a16:creationId xmlns:a16="http://schemas.microsoft.com/office/drawing/2014/main" id="{101C8082-D27C-4DED-BC6A-B3F894BE81B7}"/>
              </a:ext>
            </a:extLst>
          </p:cNvPr>
          <p:cNvCxnSpPr/>
          <p:nvPr/>
        </p:nvCxnSpPr>
        <p:spPr>
          <a:xfrm>
            <a:off x="2188396" y="4181581"/>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Conector reto 12">
            <a:extLst>
              <a:ext uri="{FF2B5EF4-FFF2-40B4-BE49-F238E27FC236}">
                <a16:creationId xmlns:a16="http://schemas.microsoft.com/office/drawing/2014/main" id="{60C39057-2D24-44D7-B29F-01F1D67EA951}"/>
              </a:ext>
            </a:extLst>
          </p:cNvPr>
          <p:cNvCxnSpPr/>
          <p:nvPr/>
        </p:nvCxnSpPr>
        <p:spPr>
          <a:xfrm>
            <a:off x="2188394" y="3758628"/>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Conector reto 14">
            <a:extLst>
              <a:ext uri="{FF2B5EF4-FFF2-40B4-BE49-F238E27FC236}">
                <a16:creationId xmlns:a16="http://schemas.microsoft.com/office/drawing/2014/main" id="{E7BE0F19-818D-4475-81A6-10AA9B09D3A1}"/>
              </a:ext>
            </a:extLst>
          </p:cNvPr>
          <p:cNvCxnSpPr/>
          <p:nvPr/>
        </p:nvCxnSpPr>
        <p:spPr>
          <a:xfrm>
            <a:off x="2188392" y="4578848"/>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02D1FF50-D0CD-49E9-959B-53D63033A3A5}"/>
              </a:ext>
            </a:extLst>
          </p:cNvPr>
          <p:cNvSpPr txBox="1"/>
          <p:nvPr/>
        </p:nvSpPr>
        <p:spPr>
          <a:xfrm>
            <a:off x="2080515" y="2062534"/>
            <a:ext cx="9447073" cy="954107"/>
          </a:xfrm>
          <a:prstGeom prst="rect">
            <a:avLst/>
          </a:prstGeom>
          <a:noFill/>
        </p:spPr>
        <p:txBody>
          <a:bodyPr wrap="square" rtlCol="0">
            <a:spAutoFit/>
          </a:bodyPr>
          <a:lstStyle/>
          <a:p>
            <a:r>
              <a:rPr lang="es-ES" sz="2800" b="1" dirty="0">
                <a:latin typeface="Arial" panose="020B0604020202020204" pitchFamily="34" charset="0"/>
                <a:cs typeface="Arial" panose="020B0604020202020204" pitchFamily="34" charset="0"/>
              </a:rPr>
              <a:t>¿A quién podemos recurrir cuando surgen dificultades en nuestros hogares? </a:t>
            </a:r>
            <a:r>
              <a:rPr lang="es-ES" sz="2800" dirty="0">
                <a:latin typeface="Arial" panose="020B0604020202020204" pitchFamily="34" charset="0"/>
                <a:cs typeface="Arial" panose="020B0604020202020204" pitchFamily="34" charset="0"/>
              </a:rPr>
              <a:t>(Salmo 127:1)</a:t>
            </a:r>
            <a:endParaRPr lang="pt-B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84010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1</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sp>
        <p:nvSpPr>
          <p:cNvPr id="9" name="CaixaDeTexto 8">
            <a:extLst>
              <a:ext uri="{FF2B5EF4-FFF2-40B4-BE49-F238E27FC236}">
                <a16:creationId xmlns:a16="http://schemas.microsoft.com/office/drawing/2014/main" id="{A986D6D4-3A5E-4ED5-AB26-107B83F5D5DE}"/>
              </a:ext>
            </a:extLst>
          </p:cNvPr>
          <p:cNvSpPr txBox="1"/>
          <p:nvPr/>
        </p:nvSpPr>
        <p:spPr>
          <a:xfrm>
            <a:off x="2080515" y="2062534"/>
            <a:ext cx="9447073" cy="954107"/>
          </a:xfrm>
          <a:prstGeom prst="rect">
            <a:avLst/>
          </a:prstGeom>
          <a:noFill/>
        </p:spPr>
        <p:txBody>
          <a:bodyPr wrap="square" rtlCol="0">
            <a:spAutoFit/>
          </a:bodyPr>
          <a:lstStyle/>
          <a:p>
            <a:r>
              <a:rPr lang="es-ES" sz="2800" b="1" dirty="0">
                <a:latin typeface="Arial" panose="020B0604020202020204" pitchFamily="34" charset="0"/>
                <a:cs typeface="Arial" panose="020B0604020202020204" pitchFamily="34" charset="0"/>
              </a:rPr>
              <a:t>¿A quién podemos recurrir cuando surgen dificultades en nuestros hogares? </a:t>
            </a:r>
            <a:r>
              <a:rPr lang="es-ES" sz="2800" dirty="0">
                <a:latin typeface="Arial" panose="020B0604020202020204" pitchFamily="34" charset="0"/>
                <a:cs typeface="Arial" panose="020B0604020202020204" pitchFamily="34" charset="0"/>
              </a:rPr>
              <a:t>(Salmo 127:1)</a:t>
            </a:r>
            <a:endParaRPr lang="pt-BR" sz="2800" dirty="0">
              <a:latin typeface="Arial" panose="020B0604020202020204" pitchFamily="34" charset="0"/>
              <a:cs typeface="Arial" panose="020B0604020202020204" pitchFamily="34" charset="0"/>
            </a:endParaRPr>
          </a:p>
        </p:txBody>
      </p:sp>
      <p:cxnSp>
        <p:nvCxnSpPr>
          <p:cNvPr id="10" name="Conector reto 9">
            <a:extLst>
              <a:ext uri="{FF2B5EF4-FFF2-40B4-BE49-F238E27FC236}">
                <a16:creationId xmlns:a16="http://schemas.microsoft.com/office/drawing/2014/main" id="{101C8082-D27C-4DED-BC6A-B3F894BE81B7}"/>
              </a:ext>
            </a:extLst>
          </p:cNvPr>
          <p:cNvCxnSpPr/>
          <p:nvPr/>
        </p:nvCxnSpPr>
        <p:spPr>
          <a:xfrm>
            <a:off x="2188396" y="4181581"/>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Conector reto 12">
            <a:extLst>
              <a:ext uri="{FF2B5EF4-FFF2-40B4-BE49-F238E27FC236}">
                <a16:creationId xmlns:a16="http://schemas.microsoft.com/office/drawing/2014/main" id="{60C39057-2D24-44D7-B29F-01F1D67EA951}"/>
              </a:ext>
            </a:extLst>
          </p:cNvPr>
          <p:cNvCxnSpPr/>
          <p:nvPr/>
        </p:nvCxnSpPr>
        <p:spPr>
          <a:xfrm>
            <a:off x="2188394" y="3758628"/>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Conector reto 14">
            <a:extLst>
              <a:ext uri="{FF2B5EF4-FFF2-40B4-BE49-F238E27FC236}">
                <a16:creationId xmlns:a16="http://schemas.microsoft.com/office/drawing/2014/main" id="{E7BE0F19-818D-4475-81A6-10AA9B09D3A1}"/>
              </a:ext>
            </a:extLst>
          </p:cNvPr>
          <p:cNvCxnSpPr/>
          <p:nvPr/>
        </p:nvCxnSpPr>
        <p:spPr>
          <a:xfrm>
            <a:off x="2188392" y="4578848"/>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6D577372-24B0-4E97-BFAD-41315A960544}"/>
              </a:ext>
            </a:extLst>
          </p:cNvPr>
          <p:cNvSpPr txBox="1"/>
          <p:nvPr/>
        </p:nvSpPr>
        <p:spPr>
          <a:xfrm>
            <a:off x="2172980" y="3300460"/>
            <a:ext cx="9195333" cy="1384995"/>
          </a:xfrm>
          <a:prstGeom prst="rect">
            <a:avLst/>
          </a:prstGeom>
          <a:noFill/>
        </p:spPr>
        <p:txBody>
          <a:bodyPr wrap="square" rtlCol="0">
            <a:spAutoFit/>
          </a:bodyPr>
          <a:lstStyle/>
          <a:p>
            <a:r>
              <a:rPr lang="es-ES" sz="2800" b="1" i="0" dirty="0">
                <a:solidFill>
                  <a:schemeClr val="bg2">
                    <a:lumMod val="25000"/>
                  </a:schemeClr>
                </a:solidFill>
                <a:effectLst/>
              </a:rPr>
              <a:t>Si Jehová no edificare la casa, En vano trabajan los que la edifican: Si Jehová no guardare la ciudad, En vano vela la guarda.</a:t>
            </a:r>
            <a:endParaRPr lang="pt-BR" sz="2800" b="1" dirty="0">
              <a:solidFill>
                <a:schemeClr val="bg2">
                  <a:lumMod val="25000"/>
                </a:schemeClr>
              </a:solidFill>
            </a:endParaRPr>
          </a:p>
        </p:txBody>
      </p:sp>
      <p:sp>
        <p:nvSpPr>
          <p:cNvPr id="7" name="CaixaDeTexto 6">
            <a:extLst>
              <a:ext uri="{FF2B5EF4-FFF2-40B4-BE49-F238E27FC236}">
                <a16:creationId xmlns:a16="http://schemas.microsoft.com/office/drawing/2014/main" id="{5400583B-D5BD-4D04-BF29-09FF4E878247}"/>
              </a:ext>
            </a:extLst>
          </p:cNvPr>
          <p:cNvSpPr txBox="1"/>
          <p:nvPr/>
        </p:nvSpPr>
        <p:spPr>
          <a:xfrm>
            <a:off x="503438" y="493158"/>
            <a:ext cx="6482994" cy="923330"/>
          </a:xfrm>
          <a:prstGeom prst="rect">
            <a:avLst/>
          </a:prstGeom>
          <a:noFill/>
        </p:spPr>
        <p:txBody>
          <a:bodyPr wrap="square" rtlCol="0">
            <a:spAutoFit/>
          </a:bodyPr>
          <a:lstStyle/>
          <a:p>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r>
              <a:rPr lang="pt-BR" sz="5400" b="1" dirty="0">
                <a:solidFill>
                  <a:srgbClr val="C00000"/>
                </a:solidFill>
              </a:rPr>
              <a:t> y </a:t>
            </a:r>
            <a:r>
              <a:rPr lang="pt-BR" sz="5400" b="1" dirty="0" err="1">
                <a:solidFill>
                  <a:srgbClr val="C00000"/>
                </a:solidFill>
              </a:rPr>
              <a:t>Dios</a:t>
            </a:r>
            <a:endParaRPr lang="pt-BR" sz="5400" b="1" dirty="0">
              <a:solidFill>
                <a:srgbClr val="C00000"/>
              </a:solidFill>
            </a:endParaRPr>
          </a:p>
        </p:txBody>
      </p:sp>
    </p:spTree>
    <p:extLst>
      <p:ext uri="{BB962C8B-B14F-4D97-AF65-F5344CB8AC3E}">
        <p14:creationId xmlns:p14="http://schemas.microsoft.com/office/powerpoint/2010/main" val="2095549200"/>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81CB137-8730-4C0E-9A30-2F76FD6BB8B4}"/>
              </a:ext>
            </a:extLst>
          </p:cNvPr>
          <p:cNvSpPr txBox="1"/>
          <p:nvPr/>
        </p:nvSpPr>
        <p:spPr>
          <a:xfrm>
            <a:off x="3126767" y="2204759"/>
            <a:ext cx="5938465" cy="2246769"/>
          </a:xfrm>
          <a:prstGeom prst="rect">
            <a:avLst/>
          </a:prstGeom>
          <a:noFill/>
        </p:spPr>
        <p:txBody>
          <a:bodyPr wrap="square" rtlCol="0">
            <a:spAutoFit/>
          </a:bodyPr>
          <a:lstStyle/>
          <a:p>
            <a:pPr algn="ctr"/>
            <a:r>
              <a:rPr lang="es-ES" sz="2800" b="1" i="0" dirty="0">
                <a:effectLst/>
              </a:rPr>
              <a:t>Mientras la pareja esté empeñada en edificar una relación de amor, surgirán</a:t>
            </a:r>
          </a:p>
          <a:p>
            <a:pPr algn="ctr"/>
            <a:r>
              <a:rPr lang="es-ES" sz="2800" b="1" i="0" dirty="0">
                <a:effectLst/>
              </a:rPr>
              <a:t>dificultades. Pero cuando los cónyuges le piden ayuda a Dios, ciertamente</a:t>
            </a:r>
          </a:p>
          <a:p>
            <a:pPr algn="ctr"/>
            <a:r>
              <a:rPr lang="es-ES" sz="2800" b="1" i="0" dirty="0">
                <a:effectLst/>
              </a:rPr>
              <a:t>encontrarán ayuda.</a:t>
            </a:r>
            <a:endParaRPr lang="pt-BR" sz="2800" b="1" dirty="0"/>
          </a:p>
        </p:txBody>
      </p:sp>
    </p:spTree>
    <p:extLst>
      <p:ext uri="{BB962C8B-B14F-4D97-AF65-F5344CB8AC3E}">
        <p14:creationId xmlns:p14="http://schemas.microsoft.com/office/powerpoint/2010/main" val="40760288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2</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3" name="Conector reto 12">
            <a:extLst>
              <a:ext uri="{FF2B5EF4-FFF2-40B4-BE49-F238E27FC236}">
                <a16:creationId xmlns:a16="http://schemas.microsoft.com/office/drawing/2014/main" id="{60C39057-2D24-44D7-B29F-01F1D67EA951}"/>
              </a:ext>
            </a:extLst>
          </p:cNvPr>
          <p:cNvCxnSpPr/>
          <p:nvPr/>
        </p:nvCxnSpPr>
        <p:spPr>
          <a:xfrm>
            <a:off x="2188394" y="3645614"/>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Conector reto 13">
            <a:extLst>
              <a:ext uri="{FF2B5EF4-FFF2-40B4-BE49-F238E27FC236}">
                <a16:creationId xmlns:a16="http://schemas.microsoft.com/office/drawing/2014/main" id="{76A3835F-FADA-4EEF-8C22-8499356FEB30}"/>
              </a:ext>
            </a:extLst>
          </p:cNvPr>
          <p:cNvCxnSpPr/>
          <p:nvPr/>
        </p:nvCxnSpPr>
        <p:spPr>
          <a:xfrm>
            <a:off x="2188393" y="4819910"/>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8" name="Conector reto 17">
            <a:extLst>
              <a:ext uri="{FF2B5EF4-FFF2-40B4-BE49-F238E27FC236}">
                <a16:creationId xmlns:a16="http://schemas.microsoft.com/office/drawing/2014/main" id="{7D60F858-D90E-4887-BA02-B9568E17D05B}"/>
              </a:ext>
            </a:extLst>
          </p:cNvPr>
          <p:cNvCxnSpPr/>
          <p:nvPr/>
        </p:nvCxnSpPr>
        <p:spPr>
          <a:xfrm>
            <a:off x="2188393" y="6125713"/>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8FB1963E-CE76-4F3C-8056-932ADCB874EF}"/>
              </a:ext>
            </a:extLst>
          </p:cNvPr>
          <p:cNvSpPr txBox="1"/>
          <p:nvPr/>
        </p:nvSpPr>
        <p:spPr>
          <a:xfrm>
            <a:off x="503438" y="493158"/>
            <a:ext cx="6482994" cy="923330"/>
          </a:xfrm>
          <a:prstGeom prst="rect">
            <a:avLst/>
          </a:prstGeom>
          <a:noFill/>
        </p:spPr>
        <p:txBody>
          <a:bodyPr wrap="square" rtlCol="0">
            <a:spAutoFit/>
          </a:bodyPr>
          <a:lstStyle/>
          <a:p>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r>
              <a:rPr lang="pt-BR" sz="5400" b="1" dirty="0">
                <a:solidFill>
                  <a:srgbClr val="C00000"/>
                </a:solidFill>
              </a:rPr>
              <a:t> y </a:t>
            </a:r>
            <a:r>
              <a:rPr lang="pt-BR" sz="5400" b="1" dirty="0" err="1">
                <a:solidFill>
                  <a:srgbClr val="C00000"/>
                </a:solidFill>
              </a:rPr>
              <a:t>Dios</a:t>
            </a:r>
            <a:endParaRPr lang="pt-BR" sz="5400" b="1" dirty="0">
              <a:solidFill>
                <a:srgbClr val="C00000"/>
              </a:solidFill>
            </a:endParaRPr>
          </a:p>
        </p:txBody>
      </p:sp>
      <p:sp>
        <p:nvSpPr>
          <p:cNvPr id="7" name="CaixaDeTexto 6">
            <a:extLst>
              <a:ext uri="{FF2B5EF4-FFF2-40B4-BE49-F238E27FC236}">
                <a16:creationId xmlns:a16="http://schemas.microsoft.com/office/drawing/2014/main" id="{C4E1E876-818E-4ADA-91A3-D2069C1A2E3C}"/>
              </a:ext>
            </a:extLst>
          </p:cNvPr>
          <p:cNvSpPr txBox="1"/>
          <p:nvPr/>
        </p:nvSpPr>
        <p:spPr>
          <a:xfrm>
            <a:off x="2080515" y="2062534"/>
            <a:ext cx="9447073" cy="523220"/>
          </a:xfrm>
          <a:prstGeom prst="rect">
            <a:avLst/>
          </a:prstGeom>
          <a:noFill/>
        </p:spPr>
        <p:txBody>
          <a:bodyPr wrap="square" rtlCol="0">
            <a:spAutoFit/>
          </a:bodyPr>
          <a:lstStyle/>
          <a:p>
            <a:r>
              <a:rPr lang="es-ES" sz="2800" b="1" dirty="0">
                <a:latin typeface="Arial" panose="020B0604020202020204" pitchFamily="34" charset="0"/>
                <a:cs typeface="Arial" panose="020B0604020202020204" pitchFamily="34" charset="0"/>
              </a:rPr>
              <a:t>¿Qué enseña el matrimonio sobre Dios?</a:t>
            </a:r>
            <a:endParaRPr lang="pt-BR" sz="2800" dirty="0">
              <a:latin typeface="Arial" panose="020B0604020202020204" pitchFamily="34" charset="0"/>
              <a:cs typeface="Arial" panose="020B0604020202020204" pitchFamily="34" charset="0"/>
            </a:endParaRPr>
          </a:p>
        </p:txBody>
      </p:sp>
      <p:sp>
        <p:nvSpPr>
          <p:cNvPr id="10" name="CaixaDeTexto 9">
            <a:extLst>
              <a:ext uri="{FF2B5EF4-FFF2-40B4-BE49-F238E27FC236}">
                <a16:creationId xmlns:a16="http://schemas.microsoft.com/office/drawing/2014/main" id="{1849DF7D-D82B-448D-9B74-04DCD0BDD316}"/>
              </a:ext>
            </a:extLst>
          </p:cNvPr>
          <p:cNvSpPr txBox="1"/>
          <p:nvPr/>
        </p:nvSpPr>
        <p:spPr>
          <a:xfrm>
            <a:off x="2080516" y="2676799"/>
            <a:ext cx="1977776" cy="523220"/>
          </a:xfrm>
          <a:prstGeom prst="rect">
            <a:avLst/>
          </a:prstGeom>
          <a:noFill/>
        </p:spPr>
        <p:txBody>
          <a:bodyPr wrap="square" rtlCol="0">
            <a:spAutoFit/>
          </a:bodyPr>
          <a:lstStyle/>
          <a:p>
            <a:r>
              <a:rPr lang="pt-BR" sz="2800" dirty="0">
                <a:latin typeface="Arial" panose="020B0604020202020204" pitchFamily="34" charset="0"/>
                <a:cs typeface="Arial" panose="020B0604020202020204" pitchFamily="34" charset="0"/>
              </a:rPr>
              <a:t>1 Juan 4:8</a:t>
            </a:r>
          </a:p>
        </p:txBody>
      </p:sp>
      <p:sp>
        <p:nvSpPr>
          <p:cNvPr id="11" name="CaixaDeTexto 10">
            <a:extLst>
              <a:ext uri="{FF2B5EF4-FFF2-40B4-BE49-F238E27FC236}">
                <a16:creationId xmlns:a16="http://schemas.microsoft.com/office/drawing/2014/main" id="{C1777403-DDDF-4883-BD86-03C218198511}"/>
              </a:ext>
            </a:extLst>
          </p:cNvPr>
          <p:cNvSpPr txBox="1"/>
          <p:nvPr/>
        </p:nvSpPr>
        <p:spPr>
          <a:xfrm>
            <a:off x="2080514" y="3851095"/>
            <a:ext cx="3446959" cy="523220"/>
          </a:xfrm>
          <a:prstGeom prst="rect">
            <a:avLst/>
          </a:prstGeom>
          <a:noFill/>
        </p:spPr>
        <p:txBody>
          <a:bodyPr wrap="square" rtlCol="0">
            <a:spAutoFit/>
          </a:bodyPr>
          <a:lstStyle/>
          <a:p>
            <a:r>
              <a:rPr lang="pt-BR" sz="2800" dirty="0" err="1">
                <a:latin typeface="Arial" panose="020B0604020202020204" pitchFamily="34" charset="0"/>
                <a:cs typeface="Arial" panose="020B0604020202020204" pitchFamily="34" charset="0"/>
              </a:rPr>
              <a:t>Deuteronomio</a:t>
            </a:r>
            <a:r>
              <a:rPr lang="pt-BR" sz="2800" dirty="0">
                <a:latin typeface="Arial" panose="020B0604020202020204" pitchFamily="34" charset="0"/>
                <a:cs typeface="Arial" panose="020B0604020202020204" pitchFamily="34" charset="0"/>
              </a:rPr>
              <a:t> 6:4</a:t>
            </a:r>
          </a:p>
        </p:txBody>
      </p:sp>
      <p:sp>
        <p:nvSpPr>
          <p:cNvPr id="23" name="CaixaDeTexto 22">
            <a:extLst>
              <a:ext uri="{FF2B5EF4-FFF2-40B4-BE49-F238E27FC236}">
                <a16:creationId xmlns:a16="http://schemas.microsoft.com/office/drawing/2014/main" id="{0DE1D5C7-00B9-4331-BA69-684FD0D50C97}"/>
              </a:ext>
            </a:extLst>
          </p:cNvPr>
          <p:cNvSpPr txBox="1"/>
          <p:nvPr/>
        </p:nvSpPr>
        <p:spPr>
          <a:xfrm>
            <a:off x="2080514" y="5156898"/>
            <a:ext cx="3446959" cy="523220"/>
          </a:xfrm>
          <a:prstGeom prst="rect">
            <a:avLst/>
          </a:prstGeom>
          <a:noFill/>
        </p:spPr>
        <p:txBody>
          <a:bodyPr wrap="square" rtlCol="0">
            <a:spAutoFit/>
          </a:bodyPr>
          <a:lstStyle/>
          <a:p>
            <a:r>
              <a:rPr lang="pt-BR" sz="2800" dirty="0">
                <a:latin typeface="Arial" panose="020B0604020202020204" pitchFamily="34" charset="0"/>
                <a:cs typeface="Arial" panose="020B0604020202020204" pitchFamily="34" charset="0"/>
              </a:rPr>
              <a:t>2 </a:t>
            </a:r>
            <a:r>
              <a:rPr lang="pt-BR" sz="2800" dirty="0" err="1">
                <a:latin typeface="Arial" panose="020B0604020202020204" pitchFamily="34" charset="0"/>
                <a:cs typeface="Arial" panose="020B0604020202020204" pitchFamily="34" charset="0"/>
              </a:rPr>
              <a:t>Corintios</a:t>
            </a:r>
            <a:r>
              <a:rPr lang="pt-BR" sz="2800" dirty="0">
                <a:latin typeface="Arial" panose="020B0604020202020204" pitchFamily="34" charset="0"/>
                <a:cs typeface="Arial" panose="020B0604020202020204" pitchFamily="34" charset="0"/>
              </a:rPr>
              <a:t> </a:t>
            </a:r>
            <a:r>
              <a:rPr lang="pt-BR" sz="2800" dirty="0" smtClean="0">
                <a:latin typeface="Arial" panose="020B0604020202020204" pitchFamily="34" charset="0"/>
                <a:cs typeface="Arial" panose="020B0604020202020204" pitchFamily="34" charset="0"/>
              </a:rPr>
              <a:t>13:13-14</a:t>
            </a:r>
            <a:endParaRPr lang="pt-B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2109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2</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sp>
        <p:nvSpPr>
          <p:cNvPr id="9" name="CaixaDeTexto 8">
            <a:extLst>
              <a:ext uri="{FF2B5EF4-FFF2-40B4-BE49-F238E27FC236}">
                <a16:creationId xmlns:a16="http://schemas.microsoft.com/office/drawing/2014/main" id="{A986D6D4-3A5E-4ED5-AB26-107B83F5D5DE}"/>
              </a:ext>
            </a:extLst>
          </p:cNvPr>
          <p:cNvSpPr txBox="1"/>
          <p:nvPr/>
        </p:nvSpPr>
        <p:spPr>
          <a:xfrm>
            <a:off x="2080515" y="2062534"/>
            <a:ext cx="9447073" cy="523220"/>
          </a:xfrm>
          <a:prstGeom prst="rect">
            <a:avLst/>
          </a:prstGeom>
          <a:noFill/>
        </p:spPr>
        <p:txBody>
          <a:bodyPr wrap="square" rtlCol="0">
            <a:spAutoFit/>
          </a:bodyPr>
          <a:lstStyle/>
          <a:p>
            <a:r>
              <a:rPr lang="es-ES" sz="2800" b="1" dirty="0">
                <a:latin typeface="Arial" panose="020B0604020202020204" pitchFamily="34" charset="0"/>
                <a:cs typeface="Arial" panose="020B0604020202020204" pitchFamily="34" charset="0"/>
              </a:rPr>
              <a:t>¿Qué enseña el matrimonio sobre Dios?</a:t>
            </a:r>
            <a:endParaRPr lang="pt-BR" sz="2800" dirty="0">
              <a:latin typeface="Arial" panose="020B0604020202020204" pitchFamily="34" charset="0"/>
              <a:cs typeface="Arial" panose="020B0604020202020204" pitchFamily="34" charset="0"/>
            </a:endParaRPr>
          </a:p>
        </p:txBody>
      </p:sp>
      <p:cxnSp>
        <p:nvCxnSpPr>
          <p:cNvPr id="13" name="Conector reto 12">
            <a:extLst>
              <a:ext uri="{FF2B5EF4-FFF2-40B4-BE49-F238E27FC236}">
                <a16:creationId xmlns:a16="http://schemas.microsoft.com/office/drawing/2014/main" id="{60C39057-2D24-44D7-B29F-01F1D67EA951}"/>
              </a:ext>
            </a:extLst>
          </p:cNvPr>
          <p:cNvCxnSpPr/>
          <p:nvPr/>
        </p:nvCxnSpPr>
        <p:spPr>
          <a:xfrm>
            <a:off x="2188394" y="3645614"/>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6D577372-24B0-4E97-BFAD-41315A960544}"/>
              </a:ext>
            </a:extLst>
          </p:cNvPr>
          <p:cNvSpPr txBox="1"/>
          <p:nvPr/>
        </p:nvSpPr>
        <p:spPr>
          <a:xfrm>
            <a:off x="2172980" y="3187446"/>
            <a:ext cx="9195333" cy="523220"/>
          </a:xfrm>
          <a:prstGeom prst="rect">
            <a:avLst/>
          </a:prstGeom>
          <a:noFill/>
        </p:spPr>
        <p:txBody>
          <a:bodyPr wrap="square" rtlCol="0">
            <a:spAutoFit/>
          </a:bodyPr>
          <a:lstStyle/>
          <a:p>
            <a:r>
              <a:rPr lang="es-ES" sz="2800" b="1" dirty="0">
                <a:solidFill>
                  <a:schemeClr val="bg2">
                    <a:lumMod val="25000"/>
                  </a:schemeClr>
                </a:solidFill>
              </a:rPr>
              <a:t>El que no ama, no conoce á Dios; porque Dios es amor.</a:t>
            </a:r>
            <a:endParaRPr lang="pt-BR" sz="2800" b="1" dirty="0">
              <a:solidFill>
                <a:schemeClr val="bg2">
                  <a:lumMod val="25000"/>
                </a:schemeClr>
              </a:solidFill>
            </a:endParaRPr>
          </a:p>
        </p:txBody>
      </p:sp>
      <p:sp>
        <p:nvSpPr>
          <p:cNvPr id="12" name="CaixaDeTexto 11">
            <a:extLst>
              <a:ext uri="{FF2B5EF4-FFF2-40B4-BE49-F238E27FC236}">
                <a16:creationId xmlns:a16="http://schemas.microsoft.com/office/drawing/2014/main" id="{70844FC4-F481-455F-8C11-2A62094772A7}"/>
              </a:ext>
            </a:extLst>
          </p:cNvPr>
          <p:cNvSpPr txBox="1"/>
          <p:nvPr/>
        </p:nvSpPr>
        <p:spPr>
          <a:xfrm>
            <a:off x="2080516" y="2676799"/>
            <a:ext cx="1977776" cy="523220"/>
          </a:xfrm>
          <a:prstGeom prst="rect">
            <a:avLst/>
          </a:prstGeom>
          <a:noFill/>
        </p:spPr>
        <p:txBody>
          <a:bodyPr wrap="square" rtlCol="0">
            <a:spAutoFit/>
          </a:bodyPr>
          <a:lstStyle/>
          <a:p>
            <a:r>
              <a:rPr lang="pt-BR" sz="2800" dirty="0">
                <a:latin typeface="Arial" panose="020B0604020202020204" pitchFamily="34" charset="0"/>
                <a:cs typeface="Arial" panose="020B0604020202020204" pitchFamily="34" charset="0"/>
              </a:rPr>
              <a:t>1 Juan 4:8</a:t>
            </a:r>
          </a:p>
        </p:txBody>
      </p:sp>
      <p:cxnSp>
        <p:nvCxnSpPr>
          <p:cNvPr id="14" name="Conector reto 13">
            <a:extLst>
              <a:ext uri="{FF2B5EF4-FFF2-40B4-BE49-F238E27FC236}">
                <a16:creationId xmlns:a16="http://schemas.microsoft.com/office/drawing/2014/main" id="{76A3835F-FADA-4EEF-8C22-8499356FEB30}"/>
              </a:ext>
            </a:extLst>
          </p:cNvPr>
          <p:cNvCxnSpPr/>
          <p:nvPr/>
        </p:nvCxnSpPr>
        <p:spPr>
          <a:xfrm>
            <a:off x="2188393" y="4819910"/>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16" name="CaixaDeTexto 15">
            <a:extLst>
              <a:ext uri="{FF2B5EF4-FFF2-40B4-BE49-F238E27FC236}">
                <a16:creationId xmlns:a16="http://schemas.microsoft.com/office/drawing/2014/main" id="{DE6E9F46-2B52-482D-A4CA-70AD8E251A8A}"/>
              </a:ext>
            </a:extLst>
          </p:cNvPr>
          <p:cNvSpPr txBox="1"/>
          <p:nvPr/>
        </p:nvSpPr>
        <p:spPr>
          <a:xfrm>
            <a:off x="2172979" y="4361742"/>
            <a:ext cx="9195333" cy="523220"/>
          </a:xfrm>
          <a:prstGeom prst="rect">
            <a:avLst/>
          </a:prstGeom>
          <a:noFill/>
        </p:spPr>
        <p:txBody>
          <a:bodyPr wrap="square" rtlCol="0">
            <a:spAutoFit/>
          </a:bodyPr>
          <a:lstStyle/>
          <a:p>
            <a:r>
              <a:rPr lang="es-ES" sz="2800" b="1" dirty="0">
                <a:solidFill>
                  <a:schemeClr val="bg2">
                    <a:lumMod val="25000"/>
                  </a:schemeClr>
                </a:solidFill>
              </a:rPr>
              <a:t>Oye, Israel: Jehová nuestro Dios, Jehová uno es:</a:t>
            </a:r>
            <a:endParaRPr lang="pt-BR" sz="2800" b="1" dirty="0">
              <a:solidFill>
                <a:schemeClr val="bg2">
                  <a:lumMod val="25000"/>
                </a:schemeClr>
              </a:solidFill>
            </a:endParaRPr>
          </a:p>
        </p:txBody>
      </p:sp>
      <p:sp>
        <p:nvSpPr>
          <p:cNvPr id="17" name="CaixaDeTexto 16">
            <a:extLst>
              <a:ext uri="{FF2B5EF4-FFF2-40B4-BE49-F238E27FC236}">
                <a16:creationId xmlns:a16="http://schemas.microsoft.com/office/drawing/2014/main" id="{708C6DBB-EAF5-4EC7-BE76-B89FEB5805EE}"/>
              </a:ext>
            </a:extLst>
          </p:cNvPr>
          <p:cNvSpPr txBox="1"/>
          <p:nvPr/>
        </p:nvSpPr>
        <p:spPr>
          <a:xfrm>
            <a:off x="2080514" y="3851095"/>
            <a:ext cx="3446959" cy="523220"/>
          </a:xfrm>
          <a:prstGeom prst="rect">
            <a:avLst/>
          </a:prstGeom>
          <a:noFill/>
        </p:spPr>
        <p:txBody>
          <a:bodyPr wrap="square" rtlCol="0">
            <a:spAutoFit/>
          </a:bodyPr>
          <a:lstStyle/>
          <a:p>
            <a:r>
              <a:rPr lang="pt-BR" sz="2800" dirty="0" err="1">
                <a:latin typeface="Arial" panose="020B0604020202020204" pitchFamily="34" charset="0"/>
                <a:cs typeface="Arial" panose="020B0604020202020204" pitchFamily="34" charset="0"/>
              </a:rPr>
              <a:t>Deuteronomio</a:t>
            </a:r>
            <a:r>
              <a:rPr lang="pt-BR" sz="2800" dirty="0">
                <a:latin typeface="Arial" panose="020B0604020202020204" pitchFamily="34" charset="0"/>
                <a:cs typeface="Arial" panose="020B0604020202020204" pitchFamily="34" charset="0"/>
              </a:rPr>
              <a:t> 6:4</a:t>
            </a:r>
          </a:p>
        </p:txBody>
      </p:sp>
      <p:cxnSp>
        <p:nvCxnSpPr>
          <p:cNvPr id="18" name="Conector reto 17">
            <a:extLst>
              <a:ext uri="{FF2B5EF4-FFF2-40B4-BE49-F238E27FC236}">
                <a16:creationId xmlns:a16="http://schemas.microsoft.com/office/drawing/2014/main" id="{7D60F858-D90E-4887-BA02-B9568E17D05B}"/>
              </a:ext>
            </a:extLst>
          </p:cNvPr>
          <p:cNvCxnSpPr/>
          <p:nvPr/>
        </p:nvCxnSpPr>
        <p:spPr>
          <a:xfrm>
            <a:off x="2188393" y="6125713"/>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19" name="CaixaDeTexto 18">
            <a:extLst>
              <a:ext uri="{FF2B5EF4-FFF2-40B4-BE49-F238E27FC236}">
                <a16:creationId xmlns:a16="http://schemas.microsoft.com/office/drawing/2014/main" id="{D879C197-ED5E-4445-9605-AB226CFBD198}"/>
              </a:ext>
            </a:extLst>
          </p:cNvPr>
          <p:cNvSpPr txBox="1"/>
          <p:nvPr/>
        </p:nvSpPr>
        <p:spPr>
          <a:xfrm>
            <a:off x="2172979" y="5667545"/>
            <a:ext cx="9772410" cy="830997"/>
          </a:xfrm>
          <a:prstGeom prst="rect">
            <a:avLst/>
          </a:prstGeom>
          <a:noFill/>
        </p:spPr>
        <p:txBody>
          <a:bodyPr wrap="square" rtlCol="0">
            <a:spAutoFit/>
          </a:bodyPr>
          <a:lstStyle/>
          <a:p>
            <a:r>
              <a:rPr lang="pt-BR" sz="2400" b="1" dirty="0" smtClean="0">
                <a:solidFill>
                  <a:schemeClr val="bg2">
                    <a:lumMod val="25000"/>
                  </a:schemeClr>
                </a:solidFill>
              </a:rPr>
              <a:t>13-Todos </a:t>
            </a:r>
            <a:r>
              <a:rPr lang="pt-BR" sz="2400" b="1" dirty="0" err="1">
                <a:solidFill>
                  <a:schemeClr val="bg2">
                    <a:lumMod val="25000"/>
                  </a:schemeClr>
                </a:solidFill>
              </a:rPr>
              <a:t>los</a:t>
            </a:r>
            <a:r>
              <a:rPr lang="pt-BR" sz="2400" b="1" dirty="0">
                <a:solidFill>
                  <a:schemeClr val="bg2">
                    <a:lumMod val="25000"/>
                  </a:schemeClr>
                </a:solidFill>
              </a:rPr>
              <a:t> santos os </a:t>
            </a:r>
            <a:r>
              <a:rPr lang="pt-BR" sz="2400" b="1" dirty="0" err="1">
                <a:solidFill>
                  <a:schemeClr val="bg2">
                    <a:lumMod val="25000"/>
                  </a:schemeClr>
                </a:solidFill>
              </a:rPr>
              <a:t>saludan</a:t>
            </a:r>
            <a:r>
              <a:rPr lang="pt-BR" sz="2400" b="1" dirty="0" smtClean="0">
                <a:solidFill>
                  <a:schemeClr val="bg2">
                    <a:lumMod val="25000"/>
                  </a:schemeClr>
                </a:solidFill>
              </a:rPr>
              <a:t>. 14-La </a:t>
            </a:r>
            <a:r>
              <a:rPr lang="pt-BR" sz="2400" b="1" dirty="0" err="1" smtClean="0">
                <a:solidFill>
                  <a:schemeClr val="bg2">
                    <a:lumMod val="25000"/>
                  </a:schemeClr>
                </a:solidFill>
              </a:rPr>
              <a:t>Gracia</a:t>
            </a:r>
            <a:r>
              <a:rPr lang="pt-BR" sz="2400" b="1" dirty="0" smtClean="0">
                <a:solidFill>
                  <a:schemeClr val="bg2">
                    <a:lumMod val="25000"/>
                  </a:schemeClr>
                </a:solidFill>
              </a:rPr>
              <a:t> </a:t>
            </a:r>
            <a:r>
              <a:rPr lang="pt-BR" sz="2400" b="1" dirty="0" err="1" smtClean="0">
                <a:solidFill>
                  <a:schemeClr val="bg2">
                    <a:lumMod val="25000"/>
                  </a:schemeClr>
                </a:solidFill>
              </a:rPr>
              <a:t>del</a:t>
            </a:r>
            <a:r>
              <a:rPr lang="pt-BR" sz="2400" b="1" dirty="0" smtClean="0">
                <a:solidFill>
                  <a:schemeClr val="bg2">
                    <a:lumMod val="25000"/>
                  </a:schemeClr>
                </a:solidFill>
              </a:rPr>
              <a:t> </a:t>
            </a:r>
            <a:r>
              <a:rPr lang="pt-BR" sz="2400" b="1" dirty="0" err="1" smtClean="0">
                <a:solidFill>
                  <a:schemeClr val="bg2">
                    <a:lumMod val="25000"/>
                  </a:schemeClr>
                </a:solidFill>
              </a:rPr>
              <a:t>Señor</a:t>
            </a:r>
            <a:r>
              <a:rPr lang="pt-BR" sz="2400" b="1" dirty="0" smtClean="0">
                <a:solidFill>
                  <a:schemeClr val="bg2">
                    <a:lumMod val="25000"/>
                  </a:schemeClr>
                </a:solidFill>
              </a:rPr>
              <a:t> </a:t>
            </a:r>
            <a:r>
              <a:rPr lang="pt-BR" sz="2400" b="1" dirty="0" err="1" smtClean="0">
                <a:solidFill>
                  <a:schemeClr val="bg2">
                    <a:lumMod val="25000"/>
                  </a:schemeClr>
                </a:solidFill>
              </a:rPr>
              <a:t>Jesúcristo</a:t>
            </a:r>
            <a:r>
              <a:rPr lang="pt-BR" sz="2400" b="1" dirty="0" smtClean="0">
                <a:solidFill>
                  <a:schemeClr val="bg2">
                    <a:lumMod val="25000"/>
                  </a:schemeClr>
                </a:solidFill>
              </a:rPr>
              <a:t>, </a:t>
            </a:r>
            <a:r>
              <a:rPr lang="pt-BR" sz="2400" b="1" dirty="0" err="1" smtClean="0">
                <a:solidFill>
                  <a:schemeClr val="bg2">
                    <a:lumMod val="25000"/>
                  </a:schemeClr>
                </a:solidFill>
              </a:rPr>
              <a:t>el</a:t>
            </a:r>
            <a:r>
              <a:rPr lang="pt-BR" sz="2400" b="1" dirty="0" smtClean="0">
                <a:solidFill>
                  <a:schemeClr val="bg2">
                    <a:lumMod val="25000"/>
                  </a:schemeClr>
                </a:solidFill>
              </a:rPr>
              <a:t> amor de </a:t>
            </a:r>
            <a:r>
              <a:rPr lang="pt-BR" sz="2400" b="1" dirty="0" err="1" smtClean="0">
                <a:solidFill>
                  <a:schemeClr val="bg2">
                    <a:lumMod val="25000"/>
                  </a:schemeClr>
                </a:solidFill>
              </a:rPr>
              <a:t>Dios</a:t>
            </a:r>
            <a:r>
              <a:rPr lang="pt-BR" sz="2400" b="1" dirty="0" smtClean="0">
                <a:solidFill>
                  <a:schemeClr val="bg2">
                    <a:lumMod val="25000"/>
                  </a:schemeClr>
                </a:solidFill>
              </a:rPr>
              <a:t>, y </a:t>
            </a:r>
            <a:r>
              <a:rPr lang="pt-BR" sz="2400" b="1" dirty="0" err="1" smtClean="0">
                <a:solidFill>
                  <a:schemeClr val="bg2">
                    <a:lumMod val="25000"/>
                  </a:schemeClr>
                </a:solidFill>
              </a:rPr>
              <a:t>la</a:t>
            </a:r>
            <a:r>
              <a:rPr lang="pt-BR" sz="2400" b="1" dirty="0" smtClean="0">
                <a:solidFill>
                  <a:schemeClr val="bg2">
                    <a:lumMod val="25000"/>
                  </a:schemeClr>
                </a:solidFill>
              </a:rPr>
              <a:t> </a:t>
            </a:r>
            <a:r>
              <a:rPr lang="pt-BR" sz="2400" b="1" dirty="0" err="1" smtClean="0">
                <a:solidFill>
                  <a:schemeClr val="bg2">
                    <a:lumMod val="25000"/>
                  </a:schemeClr>
                </a:solidFill>
              </a:rPr>
              <a:t>comunión</a:t>
            </a:r>
            <a:r>
              <a:rPr lang="pt-BR" sz="2400" b="1" dirty="0" smtClean="0">
                <a:solidFill>
                  <a:schemeClr val="bg2">
                    <a:lumMod val="25000"/>
                  </a:schemeClr>
                </a:solidFill>
              </a:rPr>
              <a:t> </a:t>
            </a:r>
            <a:r>
              <a:rPr lang="pt-BR" sz="2400" b="1" dirty="0" err="1" smtClean="0">
                <a:solidFill>
                  <a:schemeClr val="bg2">
                    <a:lumMod val="25000"/>
                  </a:schemeClr>
                </a:solidFill>
              </a:rPr>
              <a:t>del</a:t>
            </a:r>
            <a:r>
              <a:rPr lang="pt-BR" sz="2400" b="1" dirty="0" smtClean="0">
                <a:solidFill>
                  <a:schemeClr val="bg2">
                    <a:lumMod val="25000"/>
                  </a:schemeClr>
                </a:solidFill>
              </a:rPr>
              <a:t> </a:t>
            </a:r>
            <a:r>
              <a:rPr lang="pt-BR" sz="2400" b="1" dirty="0" err="1" smtClean="0">
                <a:solidFill>
                  <a:schemeClr val="bg2">
                    <a:lumMod val="25000"/>
                  </a:schemeClr>
                </a:solidFill>
              </a:rPr>
              <a:t>Espíritu</a:t>
            </a:r>
            <a:r>
              <a:rPr lang="pt-BR" sz="2400" b="1" dirty="0" smtClean="0">
                <a:solidFill>
                  <a:schemeClr val="bg2">
                    <a:lumMod val="25000"/>
                  </a:schemeClr>
                </a:solidFill>
              </a:rPr>
              <a:t> Santo </a:t>
            </a:r>
            <a:r>
              <a:rPr lang="pt-BR" sz="2400" b="1" dirty="0" err="1" smtClean="0">
                <a:solidFill>
                  <a:schemeClr val="bg2">
                    <a:lumMod val="25000"/>
                  </a:schemeClr>
                </a:solidFill>
              </a:rPr>
              <a:t>sean</a:t>
            </a:r>
            <a:r>
              <a:rPr lang="pt-BR" sz="2400" b="1" dirty="0" smtClean="0">
                <a:solidFill>
                  <a:schemeClr val="bg2">
                    <a:lumMod val="25000"/>
                  </a:schemeClr>
                </a:solidFill>
              </a:rPr>
              <a:t> com todos </a:t>
            </a:r>
            <a:r>
              <a:rPr lang="pt-BR" sz="2400" b="1" dirty="0" err="1" smtClean="0">
                <a:solidFill>
                  <a:schemeClr val="bg2">
                    <a:lumMod val="25000"/>
                  </a:schemeClr>
                </a:solidFill>
              </a:rPr>
              <a:t>vosotros</a:t>
            </a:r>
            <a:r>
              <a:rPr lang="pt-BR" sz="2400" b="1" dirty="0" smtClean="0">
                <a:solidFill>
                  <a:schemeClr val="bg2">
                    <a:lumMod val="25000"/>
                  </a:schemeClr>
                </a:solidFill>
              </a:rPr>
              <a:t>. </a:t>
            </a:r>
            <a:r>
              <a:rPr lang="pt-BR" sz="2400" b="1" dirty="0" err="1" smtClean="0">
                <a:solidFill>
                  <a:schemeClr val="bg2">
                    <a:lumMod val="25000"/>
                  </a:schemeClr>
                </a:solidFill>
              </a:rPr>
              <a:t>Amén</a:t>
            </a:r>
            <a:r>
              <a:rPr lang="pt-BR" sz="2400" b="1" dirty="0" smtClean="0">
                <a:solidFill>
                  <a:schemeClr val="bg2">
                    <a:lumMod val="25000"/>
                  </a:schemeClr>
                </a:solidFill>
              </a:rPr>
              <a:t>.</a:t>
            </a:r>
            <a:endParaRPr lang="pt-BR" sz="2400" b="1" dirty="0">
              <a:solidFill>
                <a:schemeClr val="bg2">
                  <a:lumMod val="25000"/>
                </a:schemeClr>
              </a:solidFill>
            </a:endParaRPr>
          </a:p>
        </p:txBody>
      </p:sp>
      <p:sp>
        <p:nvSpPr>
          <p:cNvPr id="20" name="CaixaDeTexto 19">
            <a:extLst>
              <a:ext uri="{FF2B5EF4-FFF2-40B4-BE49-F238E27FC236}">
                <a16:creationId xmlns:a16="http://schemas.microsoft.com/office/drawing/2014/main" id="{BCE8ECB7-AB41-4D5B-ABE6-1F2E8CEFFE91}"/>
              </a:ext>
            </a:extLst>
          </p:cNvPr>
          <p:cNvSpPr txBox="1"/>
          <p:nvPr/>
        </p:nvSpPr>
        <p:spPr>
          <a:xfrm>
            <a:off x="2080514" y="5156898"/>
            <a:ext cx="3446959" cy="523220"/>
          </a:xfrm>
          <a:prstGeom prst="rect">
            <a:avLst/>
          </a:prstGeom>
          <a:noFill/>
        </p:spPr>
        <p:txBody>
          <a:bodyPr wrap="square" rtlCol="0">
            <a:spAutoFit/>
          </a:bodyPr>
          <a:lstStyle/>
          <a:p>
            <a:r>
              <a:rPr lang="pt-BR" sz="2800" dirty="0">
                <a:latin typeface="Arial" panose="020B0604020202020204" pitchFamily="34" charset="0"/>
                <a:cs typeface="Arial" panose="020B0604020202020204" pitchFamily="34" charset="0"/>
              </a:rPr>
              <a:t>2 </a:t>
            </a:r>
            <a:r>
              <a:rPr lang="pt-BR" sz="2800" dirty="0" err="1">
                <a:latin typeface="Arial" panose="020B0604020202020204" pitchFamily="34" charset="0"/>
                <a:cs typeface="Arial" panose="020B0604020202020204" pitchFamily="34" charset="0"/>
              </a:rPr>
              <a:t>Corintios</a:t>
            </a:r>
            <a:r>
              <a:rPr lang="pt-BR" sz="2800" dirty="0">
                <a:latin typeface="Arial" panose="020B0604020202020204" pitchFamily="34" charset="0"/>
                <a:cs typeface="Arial" panose="020B0604020202020204" pitchFamily="34" charset="0"/>
              </a:rPr>
              <a:t> </a:t>
            </a:r>
            <a:r>
              <a:rPr lang="pt-BR" sz="2800" dirty="0" smtClean="0">
                <a:latin typeface="Arial" panose="020B0604020202020204" pitchFamily="34" charset="0"/>
                <a:cs typeface="Arial" panose="020B0604020202020204" pitchFamily="34" charset="0"/>
              </a:rPr>
              <a:t>13:13-14</a:t>
            </a:r>
            <a:endParaRPr lang="pt-BR" sz="2800" dirty="0">
              <a:latin typeface="Arial" panose="020B0604020202020204" pitchFamily="34" charset="0"/>
              <a:cs typeface="Arial" panose="020B0604020202020204" pitchFamily="34" charset="0"/>
            </a:endParaRPr>
          </a:p>
        </p:txBody>
      </p:sp>
      <p:sp>
        <p:nvSpPr>
          <p:cNvPr id="7" name="CaixaDeTexto 6">
            <a:extLst>
              <a:ext uri="{FF2B5EF4-FFF2-40B4-BE49-F238E27FC236}">
                <a16:creationId xmlns:a16="http://schemas.microsoft.com/office/drawing/2014/main" id="{7E58A9FA-1AAD-437C-A7DD-753DEEAA91B6}"/>
              </a:ext>
            </a:extLst>
          </p:cNvPr>
          <p:cNvSpPr txBox="1"/>
          <p:nvPr/>
        </p:nvSpPr>
        <p:spPr>
          <a:xfrm>
            <a:off x="503438" y="493158"/>
            <a:ext cx="6482994" cy="923330"/>
          </a:xfrm>
          <a:prstGeom prst="rect">
            <a:avLst/>
          </a:prstGeom>
          <a:noFill/>
        </p:spPr>
        <p:txBody>
          <a:bodyPr wrap="square" rtlCol="0">
            <a:spAutoFit/>
          </a:bodyPr>
          <a:lstStyle/>
          <a:p>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r>
              <a:rPr lang="pt-BR" sz="5400" b="1" dirty="0">
                <a:solidFill>
                  <a:srgbClr val="C00000"/>
                </a:solidFill>
              </a:rPr>
              <a:t> y </a:t>
            </a:r>
            <a:r>
              <a:rPr lang="pt-BR" sz="5400" b="1" dirty="0" err="1">
                <a:solidFill>
                  <a:srgbClr val="C00000"/>
                </a:solidFill>
              </a:rPr>
              <a:t>Dios</a:t>
            </a:r>
            <a:endParaRPr lang="pt-BR" sz="5400" b="1" dirty="0">
              <a:solidFill>
                <a:srgbClr val="C00000"/>
              </a:solidFill>
            </a:endParaRPr>
          </a:p>
        </p:txBody>
      </p:sp>
    </p:spTree>
    <p:extLst>
      <p:ext uri="{BB962C8B-B14F-4D97-AF65-F5344CB8AC3E}">
        <p14:creationId xmlns:p14="http://schemas.microsoft.com/office/powerpoint/2010/main" val="166048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2C0B9F94-C6F8-4F4B-A47C-1B64C04FDC53}"/>
              </a:ext>
            </a:extLst>
          </p:cNvPr>
          <p:cNvSpPr txBox="1"/>
          <p:nvPr/>
        </p:nvSpPr>
        <p:spPr>
          <a:xfrm>
            <a:off x="2952106" y="2810933"/>
            <a:ext cx="5938465" cy="1815882"/>
          </a:xfrm>
          <a:prstGeom prst="rect">
            <a:avLst/>
          </a:prstGeom>
          <a:noFill/>
        </p:spPr>
        <p:txBody>
          <a:bodyPr wrap="square" rtlCol="0">
            <a:spAutoFit/>
          </a:bodyPr>
          <a:lstStyle/>
          <a:p>
            <a:pPr algn="ctr"/>
            <a:r>
              <a:rPr lang="es-ES" sz="2800" b="1" i="0" dirty="0">
                <a:effectLst/>
              </a:rPr>
              <a:t>Así como hombre y mujer se vuelven una sola carne, Padre, Hijo y Espíritu</a:t>
            </a:r>
          </a:p>
          <a:p>
            <a:pPr algn="ctr"/>
            <a:r>
              <a:rPr lang="es-ES" sz="2800" b="1" i="0" dirty="0">
                <a:effectLst/>
              </a:rPr>
              <a:t>Santo son tres personas, pero</a:t>
            </a:r>
          </a:p>
          <a:p>
            <a:pPr algn="ctr"/>
            <a:r>
              <a:rPr lang="es-ES" sz="2800" b="1" i="0" dirty="0">
                <a:effectLst/>
              </a:rPr>
              <a:t>es un solo Dios.</a:t>
            </a:r>
            <a:endParaRPr lang="pt-BR" sz="2800" b="1" dirty="0"/>
          </a:p>
        </p:txBody>
      </p:sp>
    </p:spTree>
    <p:extLst>
      <p:ext uri="{BB962C8B-B14F-4D97-AF65-F5344CB8AC3E}">
        <p14:creationId xmlns:p14="http://schemas.microsoft.com/office/powerpoint/2010/main" val="42044341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3</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0" name="Conector reto 9">
            <a:extLst>
              <a:ext uri="{FF2B5EF4-FFF2-40B4-BE49-F238E27FC236}">
                <a16:creationId xmlns:a16="http://schemas.microsoft.com/office/drawing/2014/main" id="{101C8082-D27C-4DED-BC6A-B3F894BE81B7}"/>
              </a:ext>
            </a:extLst>
          </p:cNvPr>
          <p:cNvCxnSpPr/>
          <p:nvPr/>
        </p:nvCxnSpPr>
        <p:spPr>
          <a:xfrm>
            <a:off x="2188396" y="4181581"/>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Conector reto 12">
            <a:extLst>
              <a:ext uri="{FF2B5EF4-FFF2-40B4-BE49-F238E27FC236}">
                <a16:creationId xmlns:a16="http://schemas.microsoft.com/office/drawing/2014/main" id="{60C39057-2D24-44D7-B29F-01F1D67EA951}"/>
              </a:ext>
            </a:extLst>
          </p:cNvPr>
          <p:cNvCxnSpPr/>
          <p:nvPr/>
        </p:nvCxnSpPr>
        <p:spPr>
          <a:xfrm>
            <a:off x="2188394" y="3758628"/>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CE0CD351-45F6-472E-805A-16DC62DE3ACF}"/>
              </a:ext>
            </a:extLst>
          </p:cNvPr>
          <p:cNvSpPr txBox="1"/>
          <p:nvPr/>
        </p:nvSpPr>
        <p:spPr>
          <a:xfrm>
            <a:off x="503438" y="493158"/>
            <a:ext cx="6482994" cy="923330"/>
          </a:xfrm>
          <a:prstGeom prst="rect">
            <a:avLst/>
          </a:prstGeom>
          <a:noFill/>
        </p:spPr>
        <p:txBody>
          <a:bodyPr wrap="square" rtlCol="0">
            <a:spAutoFit/>
          </a:bodyPr>
          <a:lstStyle/>
          <a:p>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r>
              <a:rPr lang="pt-BR" sz="5400" b="1" dirty="0">
                <a:solidFill>
                  <a:srgbClr val="C00000"/>
                </a:solidFill>
              </a:rPr>
              <a:t> y </a:t>
            </a:r>
            <a:r>
              <a:rPr lang="pt-BR" sz="5400" b="1" dirty="0" err="1">
                <a:solidFill>
                  <a:srgbClr val="C00000"/>
                </a:solidFill>
              </a:rPr>
              <a:t>Dios</a:t>
            </a:r>
            <a:endParaRPr lang="pt-BR" sz="5400" b="1" dirty="0">
              <a:solidFill>
                <a:srgbClr val="C00000"/>
              </a:solidFill>
            </a:endParaRPr>
          </a:p>
        </p:txBody>
      </p:sp>
      <p:sp>
        <p:nvSpPr>
          <p:cNvPr id="7" name="CaixaDeTexto 6">
            <a:extLst>
              <a:ext uri="{FF2B5EF4-FFF2-40B4-BE49-F238E27FC236}">
                <a16:creationId xmlns:a16="http://schemas.microsoft.com/office/drawing/2014/main" id="{E8C25FCE-DE5D-4200-919F-B318B8A699E0}"/>
              </a:ext>
            </a:extLst>
          </p:cNvPr>
          <p:cNvSpPr txBox="1"/>
          <p:nvPr/>
        </p:nvSpPr>
        <p:spPr>
          <a:xfrm>
            <a:off x="2080515" y="2062534"/>
            <a:ext cx="9447073" cy="954107"/>
          </a:xfrm>
          <a:prstGeom prst="rect">
            <a:avLst/>
          </a:prstGeom>
          <a:noFill/>
        </p:spPr>
        <p:txBody>
          <a:bodyPr wrap="square" rtlCol="0">
            <a:spAutoFit/>
          </a:bodyPr>
          <a:lstStyle/>
          <a:p>
            <a:r>
              <a:rPr lang="es-ES" sz="2800" b="1" dirty="0">
                <a:latin typeface="Arial" panose="020B0604020202020204" pitchFamily="34" charset="0"/>
                <a:cs typeface="Arial" panose="020B0604020202020204" pitchFamily="34" charset="0"/>
              </a:rPr>
              <a:t>Dios también tiene una familia. ¿A quién invita él a participar? </a:t>
            </a:r>
            <a:r>
              <a:rPr lang="es-ES" sz="2800" dirty="0">
                <a:latin typeface="Arial" panose="020B0604020202020204" pitchFamily="34" charset="0"/>
                <a:cs typeface="Arial" panose="020B0604020202020204" pitchFamily="34" charset="0"/>
              </a:rPr>
              <a:t>(Efesios 2:19)</a:t>
            </a:r>
            <a:endParaRPr lang="pt-B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91740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3</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sp>
        <p:nvSpPr>
          <p:cNvPr id="9" name="CaixaDeTexto 8">
            <a:extLst>
              <a:ext uri="{FF2B5EF4-FFF2-40B4-BE49-F238E27FC236}">
                <a16:creationId xmlns:a16="http://schemas.microsoft.com/office/drawing/2014/main" id="{A986D6D4-3A5E-4ED5-AB26-107B83F5D5DE}"/>
              </a:ext>
            </a:extLst>
          </p:cNvPr>
          <p:cNvSpPr txBox="1"/>
          <p:nvPr/>
        </p:nvSpPr>
        <p:spPr>
          <a:xfrm>
            <a:off x="2080515" y="2062534"/>
            <a:ext cx="9447073" cy="954107"/>
          </a:xfrm>
          <a:prstGeom prst="rect">
            <a:avLst/>
          </a:prstGeom>
          <a:noFill/>
        </p:spPr>
        <p:txBody>
          <a:bodyPr wrap="square" rtlCol="0">
            <a:spAutoFit/>
          </a:bodyPr>
          <a:lstStyle/>
          <a:p>
            <a:r>
              <a:rPr lang="es-ES" sz="2800" b="1" dirty="0">
                <a:latin typeface="Arial" panose="020B0604020202020204" pitchFamily="34" charset="0"/>
                <a:cs typeface="Arial" panose="020B0604020202020204" pitchFamily="34" charset="0"/>
              </a:rPr>
              <a:t>Dios también tiene una familia. ¿A quién invita él a participar? </a:t>
            </a:r>
            <a:r>
              <a:rPr lang="es-ES" sz="2800" dirty="0">
                <a:latin typeface="Arial" panose="020B0604020202020204" pitchFamily="34" charset="0"/>
                <a:cs typeface="Arial" panose="020B0604020202020204" pitchFamily="34" charset="0"/>
              </a:rPr>
              <a:t>(Efesios 2:19)</a:t>
            </a:r>
            <a:endParaRPr lang="pt-BR" sz="2800" dirty="0">
              <a:latin typeface="Arial" panose="020B0604020202020204" pitchFamily="34" charset="0"/>
              <a:cs typeface="Arial" panose="020B0604020202020204" pitchFamily="34" charset="0"/>
            </a:endParaRPr>
          </a:p>
        </p:txBody>
      </p:sp>
      <p:cxnSp>
        <p:nvCxnSpPr>
          <p:cNvPr id="10" name="Conector reto 9">
            <a:extLst>
              <a:ext uri="{FF2B5EF4-FFF2-40B4-BE49-F238E27FC236}">
                <a16:creationId xmlns:a16="http://schemas.microsoft.com/office/drawing/2014/main" id="{101C8082-D27C-4DED-BC6A-B3F894BE81B7}"/>
              </a:ext>
            </a:extLst>
          </p:cNvPr>
          <p:cNvCxnSpPr/>
          <p:nvPr/>
        </p:nvCxnSpPr>
        <p:spPr>
          <a:xfrm>
            <a:off x="2188396" y="4181581"/>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Conector reto 12">
            <a:extLst>
              <a:ext uri="{FF2B5EF4-FFF2-40B4-BE49-F238E27FC236}">
                <a16:creationId xmlns:a16="http://schemas.microsoft.com/office/drawing/2014/main" id="{60C39057-2D24-44D7-B29F-01F1D67EA951}"/>
              </a:ext>
            </a:extLst>
          </p:cNvPr>
          <p:cNvCxnSpPr/>
          <p:nvPr/>
        </p:nvCxnSpPr>
        <p:spPr>
          <a:xfrm>
            <a:off x="2188394" y="3758628"/>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6D577372-24B0-4E97-BFAD-41315A960544}"/>
              </a:ext>
            </a:extLst>
          </p:cNvPr>
          <p:cNvSpPr txBox="1"/>
          <p:nvPr/>
        </p:nvSpPr>
        <p:spPr>
          <a:xfrm>
            <a:off x="2172980" y="3300460"/>
            <a:ext cx="9498089" cy="954107"/>
          </a:xfrm>
          <a:prstGeom prst="rect">
            <a:avLst/>
          </a:prstGeom>
          <a:noFill/>
        </p:spPr>
        <p:txBody>
          <a:bodyPr wrap="square" rtlCol="0">
            <a:spAutoFit/>
          </a:bodyPr>
          <a:lstStyle/>
          <a:p>
            <a:r>
              <a:rPr lang="es-ES" sz="2800" b="1" i="0" dirty="0">
                <a:solidFill>
                  <a:schemeClr val="bg2">
                    <a:lumMod val="50000"/>
                  </a:schemeClr>
                </a:solidFill>
                <a:effectLst/>
              </a:rPr>
              <a:t>Así que ya no sois extranjeros ni advenedizos, sino juntamente </a:t>
            </a:r>
            <a:r>
              <a:rPr lang="es-ES" sz="2800" b="1" i="0" dirty="0" smtClean="0">
                <a:solidFill>
                  <a:schemeClr val="bg2">
                    <a:lumMod val="50000"/>
                  </a:schemeClr>
                </a:solidFill>
                <a:effectLst/>
              </a:rPr>
              <a:t>conciudadanos de </a:t>
            </a:r>
            <a:r>
              <a:rPr lang="es-ES" sz="2800" b="1" i="0" dirty="0">
                <a:solidFill>
                  <a:schemeClr val="bg2">
                    <a:lumMod val="50000"/>
                  </a:schemeClr>
                </a:solidFill>
                <a:effectLst/>
              </a:rPr>
              <a:t>los santos, y </a:t>
            </a:r>
            <a:r>
              <a:rPr lang="es-ES" sz="2800" b="1" i="0" dirty="0" smtClean="0">
                <a:solidFill>
                  <a:schemeClr val="bg2">
                    <a:lumMod val="50000"/>
                  </a:schemeClr>
                </a:solidFill>
                <a:effectLst/>
              </a:rPr>
              <a:t>miembros de la familia </a:t>
            </a:r>
            <a:r>
              <a:rPr lang="es-ES" sz="2800" b="1" i="0" dirty="0">
                <a:solidFill>
                  <a:schemeClr val="bg2">
                    <a:lumMod val="50000"/>
                  </a:schemeClr>
                </a:solidFill>
                <a:effectLst/>
              </a:rPr>
              <a:t>de </a:t>
            </a:r>
            <a:r>
              <a:rPr lang="es-ES" sz="2800" b="1" i="0" dirty="0" smtClean="0">
                <a:solidFill>
                  <a:schemeClr val="bg2">
                    <a:lumMod val="50000"/>
                  </a:schemeClr>
                </a:solidFill>
                <a:effectLst/>
              </a:rPr>
              <a:t>Dios,</a:t>
            </a:r>
            <a:endParaRPr lang="pt-BR" sz="2800" b="1" dirty="0">
              <a:solidFill>
                <a:schemeClr val="bg2">
                  <a:lumMod val="50000"/>
                </a:schemeClr>
              </a:solidFill>
            </a:endParaRPr>
          </a:p>
        </p:txBody>
      </p:sp>
      <p:sp>
        <p:nvSpPr>
          <p:cNvPr id="7" name="CaixaDeTexto 6">
            <a:extLst>
              <a:ext uri="{FF2B5EF4-FFF2-40B4-BE49-F238E27FC236}">
                <a16:creationId xmlns:a16="http://schemas.microsoft.com/office/drawing/2014/main" id="{5ACC35DA-D90A-4618-B299-DE2A3525816B}"/>
              </a:ext>
            </a:extLst>
          </p:cNvPr>
          <p:cNvSpPr txBox="1"/>
          <p:nvPr/>
        </p:nvSpPr>
        <p:spPr>
          <a:xfrm>
            <a:off x="503438" y="493158"/>
            <a:ext cx="6482994" cy="923330"/>
          </a:xfrm>
          <a:prstGeom prst="rect">
            <a:avLst/>
          </a:prstGeom>
          <a:noFill/>
        </p:spPr>
        <p:txBody>
          <a:bodyPr wrap="square" rtlCol="0">
            <a:spAutoFit/>
          </a:bodyPr>
          <a:lstStyle/>
          <a:p>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r>
              <a:rPr lang="pt-BR" sz="5400" b="1" dirty="0">
                <a:solidFill>
                  <a:srgbClr val="C00000"/>
                </a:solidFill>
              </a:rPr>
              <a:t> y </a:t>
            </a:r>
            <a:r>
              <a:rPr lang="pt-BR" sz="5400" b="1" dirty="0" err="1">
                <a:solidFill>
                  <a:srgbClr val="C00000"/>
                </a:solidFill>
              </a:rPr>
              <a:t>Dios</a:t>
            </a:r>
            <a:endParaRPr lang="pt-BR" sz="5400" b="1" dirty="0">
              <a:solidFill>
                <a:srgbClr val="C00000"/>
              </a:solidFill>
            </a:endParaRPr>
          </a:p>
        </p:txBody>
      </p:sp>
    </p:spTree>
    <p:extLst>
      <p:ext uri="{BB962C8B-B14F-4D97-AF65-F5344CB8AC3E}">
        <p14:creationId xmlns:p14="http://schemas.microsoft.com/office/powerpoint/2010/main" val="2681685589"/>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81CB137-8730-4C0E-9A30-2F76FD6BB8B4}"/>
              </a:ext>
            </a:extLst>
          </p:cNvPr>
          <p:cNvSpPr txBox="1"/>
          <p:nvPr/>
        </p:nvSpPr>
        <p:spPr>
          <a:xfrm>
            <a:off x="3020600" y="2225307"/>
            <a:ext cx="5938465" cy="2677656"/>
          </a:xfrm>
          <a:prstGeom prst="rect">
            <a:avLst/>
          </a:prstGeom>
          <a:noFill/>
        </p:spPr>
        <p:txBody>
          <a:bodyPr wrap="square" rtlCol="0">
            <a:spAutoFit/>
          </a:bodyPr>
          <a:lstStyle/>
          <a:p>
            <a:pPr algn="ctr"/>
            <a:r>
              <a:rPr lang="es-ES" sz="2800" b="1" i="0" dirty="0">
                <a:effectLst/>
              </a:rPr>
              <a:t>Dios se encontraba todos los días con Adán y Eva. Él quiere vivir en intimidad</a:t>
            </a:r>
          </a:p>
          <a:p>
            <a:pPr algn="ctr"/>
            <a:r>
              <a:rPr lang="es-ES" sz="2800" b="1" i="0" dirty="0">
                <a:effectLst/>
              </a:rPr>
              <a:t>con el ser humano. Como una gran familia, Dios quiere que ante las</a:t>
            </a:r>
          </a:p>
          <a:p>
            <a:pPr algn="ctr"/>
            <a:r>
              <a:rPr lang="es-ES" sz="2800" b="1" i="0" dirty="0">
                <a:effectLst/>
              </a:rPr>
              <a:t>crisis nos apoyemos unos a otros (Gálatas 6:2).</a:t>
            </a:r>
            <a:endParaRPr lang="pt-BR" sz="2800" b="1" dirty="0"/>
          </a:p>
        </p:txBody>
      </p:sp>
    </p:spTree>
    <p:extLst>
      <p:ext uri="{BB962C8B-B14F-4D97-AF65-F5344CB8AC3E}">
        <p14:creationId xmlns:p14="http://schemas.microsoft.com/office/powerpoint/2010/main" val="31796757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7DD67913-EDD4-4F10-A456-D5218BD09A8C}"/>
              </a:ext>
            </a:extLst>
          </p:cNvPr>
          <p:cNvSpPr txBox="1"/>
          <p:nvPr/>
        </p:nvSpPr>
        <p:spPr>
          <a:xfrm>
            <a:off x="2003461" y="1895232"/>
            <a:ext cx="8013843" cy="2554545"/>
          </a:xfrm>
          <a:prstGeom prst="rect">
            <a:avLst/>
          </a:prstGeom>
          <a:noFill/>
        </p:spPr>
        <p:txBody>
          <a:bodyPr wrap="square" rtlCol="0">
            <a:spAutoFit/>
          </a:bodyPr>
          <a:lstStyle/>
          <a:p>
            <a:pPr algn="ctr"/>
            <a:r>
              <a:rPr lang="es-ES" sz="3200" b="1" dirty="0">
                <a:solidFill>
                  <a:schemeClr val="bg1"/>
                </a:solidFill>
                <a:latin typeface="Vijaya" panose="02020604020202020204" pitchFamily="18" charset="0"/>
                <a:ea typeface="STXingkai" panose="020B0503020204020204" pitchFamily="2" charset="-122"/>
                <a:cs typeface="Vijaya" panose="02020604020202020204" pitchFamily="18" charset="0"/>
              </a:rPr>
              <a:t>Entiendo que el matrimonio es una bendición de Dios para mí. Intentaré desarrollar mi amor por mi cónyuge.</a:t>
            </a:r>
          </a:p>
          <a:p>
            <a:pPr algn="ctr"/>
            <a:r>
              <a:rPr lang="es-ES" sz="3200" b="1" dirty="0">
                <a:solidFill>
                  <a:schemeClr val="bg1"/>
                </a:solidFill>
                <a:latin typeface="Vijaya" panose="02020604020202020204" pitchFamily="18" charset="0"/>
                <a:ea typeface="STXingkai" panose="020B0503020204020204" pitchFamily="2" charset="-122"/>
                <a:cs typeface="Vijaya" panose="02020604020202020204" pitchFamily="18" charset="0"/>
              </a:rPr>
              <a:t>Ante las dificultades que puedan existir en el hogar, deseo la ayuda de Dios. Quiero que Dios </a:t>
            </a:r>
          </a:p>
          <a:p>
            <a:pPr algn="ctr"/>
            <a:r>
              <a:rPr lang="es-ES" sz="3200" b="1" dirty="0">
                <a:solidFill>
                  <a:schemeClr val="bg1"/>
                </a:solidFill>
                <a:latin typeface="Vijaya" panose="02020604020202020204" pitchFamily="18" charset="0"/>
                <a:ea typeface="STXingkai" panose="020B0503020204020204" pitchFamily="2" charset="-122"/>
                <a:cs typeface="Vijaya" panose="02020604020202020204" pitchFamily="18" charset="0"/>
              </a:rPr>
              <a:t>me reciba en su familia.</a:t>
            </a:r>
            <a:endParaRPr lang="pt-BR" sz="3200" b="1" dirty="0">
              <a:solidFill>
                <a:schemeClr val="bg1"/>
              </a:solidFill>
              <a:latin typeface="Vijaya" panose="02020604020202020204" pitchFamily="18" charset="0"/>
              <a:ea typeface="STXingkai" panose="020B0503020204020204" pitchFamily="2" charset="-122"/>
              <a:cs typeface="Vijaya" panose="02020604020202020204" pitchFamily="18" charset="0"/>
            </a:endParaRPr>
          </a:p>
        </p:txBody>
      </p:sp>
    </p:spTree>
    <p:extLst>
      <p:ext uri="{BB962C8B-B14F-4D97-AF65-F5344CB8AC3E}">
        <p14:creationId xmlns:p14="http://schemas.microsoft.com/office/powerpoint/2010/main" val="15680429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E351D1B5-BAD3-4F7E-A7C0-25A2D9F9927C}"/>
              </a:ext>
            </a:extLst>
          </p:cNvPr>
          <p:cNvSpPr txBox="1"/>
          <p:nvPr/>
        </p:nvSpPr>
        <p:spPr>
          <a:xfrm>
            <a:off x="2089078" y="1572131"/>
            <a:ext cx="8013843" cy="3600986"/>
          </a:xfrm>
          <a:prstGeom prst="rect">
            <a:avLst/>
          </a:prstGeom>
          <a:noFill/>
        </p:spPr>
        <p:txBody>
          <a:bodyPr wrap="square" rtlCol="0">
            <a:spAutoFit/>
          </a:bodyPr>
          <a:lstStyle/>
          <a:p>
            <a:pPr algn="ctr"/>
            <a:r>
              <a:rPr lang="es-ES" sz="3600" b="1" dirty="0">
                <a:latin typeface="Vijaya" panose="02020604020202020204" pitchFamily="18" charset="0"/>
                <a:ea typeface="STXingkai" panose="020B0503020204020204" pitchFamily="2" charset="-122"/>
                <a:cs typeface="Vijaya" panose="02020604020202020204" pitchFamily="18" charset="0"/>
              </a:rPr>
              <a:t>En una época de relaciones tan frágiles y aislamiento social, el mundo parece haber olvidado la importancia de la familia.  Te invitamos a estudiar estas lecciones con nosotros. </a:t>
            </a:r>
          </a:p>
          <a:p>
            <a:pPr algn="ctr"/>
            <a:endParaRPr lang="es-ES" sz="3600" b="1" dirty="0">
              <a:latin typeface="Vijaya" panose="02020604020202020204" pitchFamily="18" charset="0"/>
              <a:ea typeface="STXingkai" panose="020B0503020204020204" pitchFamily="2" charset="-122"/>
              <a:cs typeface="Vijaya" panose="02020604020202020204" pitchFamily="18" charset="0"/>
            </a:endParaRPr>
          </a:p>
          <a:p>
            <a:pPr algn="ctr"/>
            <a:r>
              <a:rPr lang="es-ES" sz="3600" b="1" dirty="0">
                <a:latin typeface="Vijaya" panose="02020604020202020204" pitchFamily="18" charset="0"/>
                <a:ea typeface="STXingkai" panose="020B0503020204020204" pitchFamily="2" charset="-122"/>
                <a:cs typeface="Vijaya" panose="02020604020202020204" pitchFamily="18" charset="0"/>
              </a:rPr>
              <a:t> </a:t>
            </a:r>
            <a:r>
              <a:rPr lang="es-ES" sz="4800" b="1" dirty="0">
                <a:latin typeface="Vijaya" panose="02020604020202020204" pitchFamily="18" charset="0"/>
                <a:ea typeface="STXingkai" panose="020B0503020204020204" pitchFamily="2" charset="-122"/>
                <a:cs typeface="Vijaya" panose="02020604020202020204" pitchFamily="18" charset="0"/>
              </a:rPr>
              <a:t>Sea muy bienvenido.  </a:t>
            </a:r>
            <a:endParaRPr lang="pt-BR" sz="4000" b="1" dirty="0">
              <a:latin typeface="Vijaya" panose="02020604020202020204" pitchFamily="18" charset="0"/>
              <a:ea typeface="STXingkai" panose="020B0503020204020204" pitchFamily="2" charset="-122"/>
              <a:cs typeface="Vijaya" panose="02020604020202020204" pitchFamily="18" charset="0"/>
            </a:endParaRPr>
          </a:p>
        </p:txBody>
      </p:sp>
    </p:spTree>
    <p:extLst>
      <p:ext uri="{BB962C8B-B14F-4D97-AF65-F5344CB8AC3E}">
        <p14:creationId xmlns:p14="http://schemas.microsoft.com/office/powerpoint/2010/main" val="2972061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5" name="Conector reto 4">
            <a:extLst>
              <a:ext uri="{FF2B5EF4-FFF2-40B4-BE49-F238E27FC236}">
                <a16:creationId xmlns:a16="http://schemas.microsoft.com/office/drawing/2014/main" id="{139E1E03-8060-4AF6-B199-8506C6077A8D}"/>
              </a:ext>
            </a:extLst>
          </p:cNvPr>
          <p:cNvCxnSpPr/>
          <p:nvPr/>
        </p:nvCxnSpPr>
        <p:spPr>
          <a:xfrm>
            <a:off x="1602769" y="1160980"/>
            <a:ext cx="2116476" cy="0"/>
          </a:xfrm>
          <a:prstGeom prst="line">
            <a:avLst/>
          </a:prstGeom>
          <a:ln w="38100"/>
        </p:spPr>
        <p:style>
          <a:lnRef idx="1">
            <a:schemeClr val="dk1"/>
          </a:lnRef>
          <a:fillRef idx="0">
            <a:schemeClr val="dk1"/>
          </a:fillRef>
          <a:effectRef idx="0">
            <a:schemeClr val="dk1"/>
          </a:effectRef>
          <a:fontRef idx="minor">
            <a:schemeClr val="tx1"/>
          </a:fontRef>
        </p:style>
      </p:cxnSp>
      <p:sp>
        <p:nvSpPr>
          <p:cNvPr id="7" name="CaixaDeTexto 6">
            <a:extLst>
              <a:ext uri="{FF2B5EF4-FFF2-40B4-BE49-F238E27FC236}">
                <a16:creationId xmlns:a16="http://schemas.microsoft.com/office/drawing/2014/main" id="{CC4BD9F2-98E5-4C5B-9032-9B51F4EFD21A}"/>
              </a:ext>
            </a:extLst>
          </p:cNvPr>
          <p:cNvSpPr txBox="1"/>
          <p:nvPr/>
        </p:nvSpPr>
        <p:spPr>
          <a:xfrm>
            <a:off x="3719245" y="554803"/>
            <a:ext cx="3719240" cy="923330"/>
          </a:xfrm>
          <a:prstGeom prst="rect">
            <a:avLst/>
          </a:prstGeom>
          <a:noFill/>
        </p:spPr>
        <p:txBody>
          <a:bodyPr wrap="square" rtlCol="0">
            <a:spAutoFit/>
          </a:bodyPr>
          <a:lstStyle/>
          <a:p>
            <a:r>
              <a:rPr lang="pt-BR" sz="5400" b="1" dirty="0">
                <a:solidFill>
                  <a:srgbClr val="C00000"/>
                </a:solidFill>
              </a:rPr>
              <a:t>Para pensar</a:t>
            </a:r>
          </a:p>
        </p:txBody>
      </p:sp>
      <p:cxnSp>
        <p:nvCxnSpPr>
          <p:cNvPr id="8" name="Conector reto 7">
            <a:extLst>
              <a:ext uri="{FF2B5EF4-FFF2-40B4-BE49-F238E27FC236}">
                <a16:creationId xmlns:a16="http://schemas.microsoft.com/office/drawing/2014/main" id="{582D1077-F180-41C4-B280-27E29F809B64}"/>
              </a:ext>
            </a:extLst>
          </p:cNvPr>
          <p:cNvCxnSpPr/>
          <p:nvPr/>
        </p:nvCxnSpPr>
        <p:spPr>
          <a:xfrm>
            <a:off x="7233007" y="1160980"/>
            <a:ext cx="2116476" cy="0"/>
          </a:xfrm>
          <a:prstGeom prst="line">
            <a:avLst/>
          </a:prstGeom>
          <a:ln w="38100"/>
        </p:spPr>
        <p:style>
          <a:lnRef idx="1">
            <a:schemeClr val="dk1"/>
          </a:lnRef>
          <a:fillRef idx="0">
            <a:schemeClr val="dk1"/>
          </a:fillRef>
          <a:effectRef idx="0">
            <a:schemeClr val="dk1"/>
          </a:effectRef>
          <a:fontRef idx="minor">
            <a:schemeClr val="tx1"/>
          </a:fontRef>
        </p:style>
      </p:cxnSp>
      <p:sp>
        <p:nvSpPr>
          <p:cNvPr id="10" name="CaixaDeTexto 9">
            <a:extLst>
              <a:ext uri="{FF2B5EF4-FFF2-40B4-BE49-F238E27FC236}">
                <a16:creationId xmlns:a16="http://schemas.microsoft.com/office/drawing/2014/main" id="{8D19F968-243E-48C6-9269-9611A69566F5}"/>
              </a:ext>
            </a:extLst>
          </p:cNvPr>
          <p:cNvSpPr txBox="1"/>
          <p:nvPr/>
        </p:nvSpPr>
        <p:spPr>
          <a:xfrm>
            <a:off x="1428108" y="1576733"/>
            <a:ext cx="8866597" cy="3046988"/>
          </a:xfrm>
          <a:prstGeom prst="rect">
            <a:avLst/>
          </a:prstGeom>
          <a:noFill/>
        </p:spPr>
        <p:txBody>
          <a:bodyPr wrap="square" rtlCol="0">
            <a:spAutoFit/>
          </a:bodyPr>
          <a:lstStyle/>
          <a:p>
            <a:pPr algn="ctr"/>
            <a:r>
              <a:rPr lang="es-ES" sz="3200" b="1" dirty="0">
                <a:latin typeface="Vijaya" panose="02020604020202020204" pitchFamily="18" charset="0"/>
                <a:ea typeface="STXingkai" panose="020B0503020204020204" pitchFamily="2" charset="-122"/>
                <a:cs typeface="Vijaya" panose="02020604020202020204" pitchFamily="18" charset="0"/>
              </a:rPr>
              <a:t>“Dios celebró el primer casamiento. [...] Cuando se reconocen y obedecen los principios divinos en esta relación, el matrimonio es una bendición: salvaguarda la felicidad y la pureza de la raza, satisface las necesidades sociales del hombre y eleva su naturaleza física, intelectual y moral”</a:t>
            </a:r>
          </a:p>
          <a:p>
            <a:pPr algn="ctr"/>
            <a:r>
              <a:rPr lang="es-ES" sz="3200" dirty="0">
                <a:latin typeface="Vijaya" panose="02020604020202020204" pitchFamily="18" charset="0"/>
                <a:ea typeface="STXingkai" panose="020B0503020204020204" pitchFamily="2" charset="-122"/>
                <a:cs typeface="Vijaya" panose="02020604020202020204" pitchFamily="18" charset="0"/>
              </a:rPr>
              <a:t>(Patriarcas y profetas, p. 27).</a:t>
            </a:r>
            <a:endParaRPr lang="pt-BR" sz="3200" dirty="0">
              <a:latin typeface="Vijaya" panose="02020604020202020204" pitchFamily="18" charset="0"/>
              <a:ea typeface="STXingkai" panose="020B0503020204020204" pitchFamily="2" charset="-122"/>
              <a:cs typeface="Vijaya" panose="02020604020202020204" pitchFamily="18" charset="0"/>
            </a:endParaRPr>
          </a:p>
        </p:txBody>
      </p:sp>
    </p:spTree>
    <p:extLst>
      <p:ext uri="{BB962C8B-B14F-4D97-AF65-F5344CB8AC3E}">
        <p14:creationId xmlns:p14="http://schemas.microsoft.com/office/powerpoint/2010/main" val="307520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E351D1B5-BAD3-4F7E-A7C0-25A2D9F9927C}"/>
              </a:ext>
            </a:extLst>
          </p:cNvPr>
          <p:cNvSpPr txBox="1"/>
          <p:nvPr/>
        </p:nvSpPr>
        <p:spPr>
          <a:xfrm>
            <a:off x="2943225" y="1228268"/>
            <a:ext cx="6749907" cy="2308324"/>
          </a:xfrm>
          <a:prstGeom prst="rect">
            <a:avLst/>
          </a:prstGeom>
          <a:noFill/>
        </p:spPr>
        <p:txBody>
          <a:bodyPr wrap="square" rtlCol="0">
            <a:spAutoFit/>
          </a:bodyPr>
          <a:lstStyle/>
          <a:p>
            <a:pPr algn="ctr"/>
            <a:r>
              <a:rPr lang="es-ES" sz="3600" b="1" dirty="0">
                <a:latin typeface="Vijaya" panose="02020604020202020204" pitchFamily="18" charset="0"/>
                <a:ea typeface="STXingkai" panose="020B0503020204020204" pitchFamily="2" charset="-122"/>
                <a:cs typeface="Vijaya" panose="02020604020202020204" pitchFamily="18" charset="0"/>
              </a:rPr>
              <a:t>Al final de los 14 estudios queremos hacerte la pregunta: ¿Cómo está tu familia?  Oraremos  para que su respuesta sea muy segura:</a:t>
            </a:r>
            <a:endParaRPr lang="pt-BR" sz="3600" b="1" dirty="0">
              <a:latin typeface="Vijaya" panose="02020604020202020204" pitchFamily="18" charset="0"/>
              <a:ea typeface="STXingkai" panose="020B0503020204020204" pitchFamily="2" charset="-122"/>
              <a:cs typeface="Vijaya" panose="02020604020202020204" pitchFamily="18" charset="0"/>
            </a:endParaRPr>
          </a:p>
        </p:txBody>
      </p:sp>
      <p:sp>
        <p:nvSpPr>
          <p:cNvPr id="3" name="CaixaDeTexto 2">
            <a:extLst>
              <a:ext uri="{FF2B5EF4-FFF2-40B4-BE49-F238E27FC236}">
                <a16:creationId xmlns:a16="http://schemas.microsoft.com/office/drawing/2014/main" id="{922E08E0-D410-4B1A-A910-09C8091DC639}"/>
              </a:ext>
            </a:extLst>
          </p:cNvPr>
          <p:cNvSpPr txBox="1"/>
          <p:nvPr/>
        </p:nvSpPr>
        <p:spPr>
          <a:xfrm>
            <a:off x="2445251" y="3823771"/>
            <a:ext cx="8013843" cy="830997"/>
          </a:xfrm>
          <a:prstGeom prst="rect">
            <a:avLst/>
          </a:prstGeom>
          <a:noFill/>
        </p:spPr>
        <p:txBody>
          <a:bodyPr wrap="square" rtlCol="0">
            <a:spAutoFit/>
          </a:bodyPr>
          <a:lstStyle/>
          <a:p>
            <a:pPr algn="ctr"/>
            <a:r>
              <a:rPr lang="es-ES" sz="4800" b="1" dirty="0">
                <a:latin typeface="Vijaya" panose="02020604020202020204" pitchFamily="18" charset="0"/>
                <a:ea typeface="STXingkai" panose="020B0503020204020204" pitchFamily="2" charset="-122"/>
                <a:cs typeface="Vijaya" panose="02020604020202020204" pitchFamily="18" charset="0"/>
              </a:rPr>
              <a:t>¡Mi familia está muy bien, gracias!</a:t>
            </a:r>
            <a:endParaRPr lang="pt-BR" sz="4800" b="1" dirty="0">
              <a:latin typeface="Vijaya" panose="02020604020202020204" pitchFamily="18" charset="0"/>
              <a:ea typeface="STXingkai" panose="020B0503020204020204" pitchFamily="2" charset="-122"/>
              <a:cs typeface="Vijaya" panose="02020604020202020204" pitchFamily="18" charset="0"/>
            </a:endParaRPr>
          </a:p>
        </p:txBody>
      </p:sp>
    </p:spTree>
    <p:extLst>
      <p:ext uri="{BB962C8B-B14F-4D97-AF65-F5344CB8AC3E}">
        <p14:creationId xmlns:p14="http://schemas.microsoft.com/office/powerpoint/2010/main" val="4117023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9518EE49-45DC-46AF-A5F5-DF8D6D752BDB}"/>
              </a:ext>
            </a:extLst>
          </p:cNvPr>
          <p:cNvPicPr>
            <a:picLocks noChangeAspect="1"/>
          </p:cNvPicPr>
          <p:nvPr/>
        </p:nvPicPr>
        <p:blipFill rotWithShape="1">
          <a:blip r:embed="rId2">
            <a:extLst>
              <a:ext uri="{28A0092B-C50C-407E-A947-70E740481C1C}">
                <a14:useLocalDpi xmlns:a14="http://schemas.microsoft.com/office/drawing/2010/main" val="0"/>
              </a:ext>
            </a:extLst>
          </a:blip>
          <a:srcRect r="63890" b="28189"/>
          <a:stretch/>
        </p:blipFill>
        <p:spPr>
          <a:xfrm>
            <a:off x="0" y="-2486025"/>
            <a:ext cx="12192000" cy="13638349"/>
          </a:xfrm>
          <a:prstGeom prst="rect">
            <a:avLst/>
          </a:prstGeom>
        </p:spPr>
      </p:pic>
    </p:spTree>
    <p:extLst>
      <p:ext uri="{BB962C8B-B14F-4D97-AF65-F5344CB8AC3E}">
        <p14:creationId xmlns:p14="http://schemas.microsoft.com/office/powerpoint/2010/main" val="3722295868"/>
      </p:ext>
    </p:extLst>
  </p:cSld>
  <p:clrMapOvr>
    <a:masterClrMapping/>
  </p:clrMapOvr>
  <mc:AlternateContent xmlns:mc="http://schemas.openxmlformats.org/markup-compatibility/2006" xmlns:p14="http://schemas.microsoft.com/office/powerpoint/2010/main">
    <mc:Choice Requires="p14">
      <p:transition spd="med" p14:dur="700" advClick="0" advTm="300">
        <p:fade/>
      </p:transition>
    </mc:Choice>
    <mc:Fallback xmlns="">
      <p:transition spd="med" advClick="0" advTm="3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9518EE49-45DC-46AF-A5F5-DF8D6D752B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68" y="-1"/>
            <a:ext cx="12281536" cy="6908363"/>
          </a:xfrm>
          <a:prstGeom prst="rect">
            <a:avLst/>
          </a:prstGeom>
        </p:spPr>
      </p:pic>
      <p:pic>
        <p:nvPicPr>
          <p:cNvPr id="4" name="Imagem 3" descr="Uma imagem contendo Padrão do plano de fundo&#10;&#10;Descrição gerada automaticamente">
            <a:extLst>
              <a:ext uri="{FF2B5EF4-FFF2-40B4-BE49-F238E27FC236}">
                <a16:creationId xmlns:a16="http://schemas.microsoft.com/office/drawing/2014/main" id="{93610498-7439-4421-99EE-0CBCB1E71B0D}"/>
              </a:ext>
            </a:extLst>
          </p:cNvPr>
          <p:cNvPicPr>
            <a:picLocks noChangeAspect="1"/>
          </p:cNvPicPr>
          <p:nvPr/>
        </p:nvPicPr>
        <p:blipFill rotWithShape="1">
          <a:blip r:embed="rId3">
            <a:extLst>
              <a:ext uri="{28A0092B-C50C-407E-A947-70E740481C1C}">
                <a14:useLocalDpi xmlns:a14="http://schemas.microsoft.com/office/drawing/2010/main" val="0"/>
              </a:ext>
            </a:extLst>
          </a:blip>
          <a:srcRect l="7807" t="9636" r="927" b="3804"/>
          <a:stretch/>
        </p:blipFill>
        <p:spPr>
          <a:xfrm>
            <a:off x="4389527" y="1876424"/>
            <a:ext cx="6462428" cy="1904466"/>
          </a:xfrm>
          <a:prstGeom prst="rect">
            <a:avLst/>
          </a:prstGeom>
        </p:spPr>
      </p:pic>
    </p:spTree>
    <p:extLst>
      <p:ext uri="{BB962C8B-B14F-4D97-AF65-F5344CB8AC3E}">
        <p14:creationId xmlns:p14="http://schemas.microsoft.com/office/powerpoint/2010/main" val="4088561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DE3A791-E637-45B7-A6E8-58531B430365}"/>
              </a:ext>
            </a:extLst>
          </p:cNvPr>
          <p:cNvSpPr txBox="1"/>
          <p:nvPr/>
        </p:nvSpPr>
        <p:spPr>
          <a:xfrm>
            <a:off x="2741487" y="2013736"/>
            <a:ext cx="6709025" cy="3108543"/>
          </a:xfrm>
          <a:prstGeom prst="rect">
            <a:avLst/>
          </a:prstGeom>
          <a:noFill/>
        </p:spPr>
        <p:txBody>
          <a:bodyPr wrap="square" rtlCol="0">
            <a:spAutoFit/>
          </a:bodyPr>
          <a:lstStyle/>
          <a:p>
            <a:pPr algn="ctr"/>
            <a:r>
              <a:rPr lang="es-ES" sz="2800" b="1" i="0" u="none" strike="noStrike" baseline="0" dirty="0"/>
              <a:t>Vivimos un momento de crisis general, y esta ha alcanzado a la familia. Parece que en los días actuales cada vez es más difícil mantenerla unida. ¿Qué hace que la familia sea algo especial para nosotros? ¿Por qué es importante? ¿Qué podemos hacer para experimentar la felicidad en familia?</a:t>
            </a:r>
            <a:endParaRPr lang="pt-BR" sz="2800" b="1" dirty="0"/>
          </a:p>
        </p:txBody>
      </p:sp>
    </p:spTree>
    <p:extLst>
      <p:ext uri="{BB962C8B-B14F-4D97-AF65-F5344CB8AC3E}">
        <p14:creationId xmlns:p14="http://schemas.microsoft.com/office/powerpoint/2010/main" val="19876445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1</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cxnSp>
        <p:nvCxnSpPr>
          <p:cNvPr id="10" name="Conector reto 9">
            <a:extLst>
              <a:ext uri="{FF2B5EF4-FFF2-40B4-BE49-F238E27FC236}">
                <a16:creationId xmlns:a16="http://schemas.microsoft.com/office/drawing/2014/main" id="{101C8082-D27C-4DED-BC6A-B3F894BE81B7}"/>
              </a:ext>
            </a:extLst>
          </p:cNvPr>
          <p:cNvCxnSpPr/>
          <p:nvPr/>
        </p:nvCxnSpPr>
        <p:spPr>
          <a:xfrm>
            <a:off x="2188396" y="3688422"/>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Conector reto 12">
            <a:extLst>
              <a:ext uri="{FF2B5EF4-FFF2-40B4-BE49-F238E27FC236}">
                <a16:creationId xmlns:a16="http://schemas.microsoft.com/office/drawing/2014/main" id="{60C39057-2D24-44D7-B29F-01F1D67EA951}"/>
              </a:ext>
            </a:extLst>
          </p:cNvPr>
          <p:cNvCxnSpPr/>
          <p:nvPr/>
        </p:nvCxnSpPr>
        <p:spPr>
          <a:xfrm>
            <a:off x="2188394" y="3265469"/>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Conector reto 13">
            <a:extLst>
              <a:ext uri="{FF2B5EF4-FFF2-40B4-BE49-F238E27FC236}">
                <a16:creationId xmlns:a16="http://schemas.microsoft.com/office/drawing/2014/main" id="{5DBE3C6E-320C-47AB-A172-60FAFF36F88B}"/>
              </a:ext>
            </a:extLst>
          </p:cNvPr>
          <p:cNvCxnSpPr/>
          <p:nvPr/>
        </p:nvCxnSpPr>
        <p:spPr>
          <a:xfrm>
            <a:off x="2188394" y="4508642"/>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Conector reto 14">
            <a:extLst>
              <a:ext uri="{FF2B5EF4-FFF2-40B4-BE49-F238E27FC236}">
                <a16:creationId xmlns:a16="http://schemas.microsoft.com/office/drawing/2014/main" id="{E7BE0F19-818D-4475-81A6-10AA9B09D3A1}"/>
              </a:ext>
            </a:extLst>
          </p:cNvPr>
          <p:cNvCxnSpPr/>
          <p:nvPr/>
        </p:nvCxnSpPr>
        <p:spPr>
          <a:xfrm>
            <a:off x="2188392" y="4085689"/>
            <a:ext cx="9339208" cy="0"/>
          </a:xfrm>
          <a:prstGeom prst="line">
            <a:avLst/>
          </a:prstGeom>
          <a:ln w="38100"/>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6C9F2DD3-2DFF-4635-90BF-AF10FC8A2A49}"/>
              </a:ext>
            </a:extLst>
          </p:cNvPr>
          <p:cNvSpPr txBox="1"/>
          <p:nvPr/>
        </p:nvSpPr>
        <p:spPr>
          <a:xfrm>
            <a:off x="585630" y="493158"/>
            <a:ext cx="6482994" cy="923330"/>
          </a:xfrm>
          <a:prstGeom prst="rect">
            <a:avLst/>
          </a:prstGeom>
          <a:noFill/>
        </p:spPr>
        <p:txBody>
          <a:bodyPr wrap="square" rtlCol="0">
            <a:spAutoFit/>
          </a:bodyPr>
          <a:lstStyle/>
          <a:p>
            <a:r>
              <a:rPr lang="pt-BR" sz="5400" b="1" dirty="0" err="1">
                <a:solidFill>
                  <a:srgbClr val="C00000"/>
                </a:solidFill>
              </a:rPr>
              <a:t>Usted</a:t>
            </a:r>
            <a:r>
              <a:rPr lang="pt-BR" sz="5400" b="1" dirty="0">
                <a:solidFill>
                  <a:srgbClr val="C00000"/>
                </a:solidFill>
              </a:rPr>
              <a:t> y </a:t>
            </a:r>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endParaRPr lang="pt-BR" sz="5400" b="1" dirty="0">
              <a:solidFill>
                <a:srgbClr val="C00000"/>
              </a:solidFill>
            </a:endParaRPr>
          </a:p>
        </p:txBody>
      </p:sp>
      <p:sp>
        <p:nvSpPr>
          <p:cNvPr id="7" name="CaixaDeTexto 6">
            <a:extLst>
              <a:ext uri="{FF2B5EF4-FFF2-40B4-BE49-F238E27FC236}">
                <a16:creationId xmlns:a16="http://schemas.microsoft.com/office/drawing/2014/main" id="{D50E5FB8-4C1C-4A07-9889-8C9A7E0E1219}"/>
              </a:ext>
            </a:extLst>
          </p:cNvPr>
          <p:cNvSpPr txBox="1"/>
          <p:nvPr/>
        </p:nvSpPr>
        <p:spPr>
          <a:xfrm>
            <a:off x="2080515" y="2062534"/>
            <a:ext cx="7361435" cy="523220"/>
          </a:xfrm>
          <a:prstGeom prst="rect">
            <a:avLst/>
          </a:prstGeom>
          <a:noFill/>
        </p:spPr>
        <p:txBody>
          <a:bodyPr wrap="square" rtlCol="0">
            <a:spAutoFit/>
          </a:bodyPr>
          <a:lstStyle/>
          <a:p>
            <a:r>
              <a:rPr lang="es-ES" sz="2800" b="1" dirty="0">
                <a:latin typeface="Arial" panose="020B0604020202020204" pitchFamily="34" charset="0"/>
                <a:cs typeface="Arial" panose="020B0604020202020204" pitchFamily="34" charset="0"/>
              </a:rPr>
              <a:t>¿Quién creó la familia? </a:t>
            </a:r>
            <a:r>
              <a:rPr lang="es-ES" sz="2800" dirty="0">
                <a:latin typeface="Arial" panose="020B0604020202020204" pitchFamily="34" charset="0"/>
                <a:cs typeface="Arial" panose="020B0604020202020204" pitchFamily="34" charset="0"/>
              </a:rPr>
              <a:t>(Génesis 1:28)</a:t>
            </a:r>
            <a:endParaRPr lang="pt-B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85614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aixaDeTexto 12">
            <a:extLst>
              <a:ext uri="{FF2B5EF4-FFF2-40B4-BE49-F238E27FC236}">
                <a16:creationId xmlns:a16="http://schemas.microsoft.com/office/drawing/2014/main" id="{8E55591C-0653-403A-9DAB-A71B4DA7CBEF}"/>
              </a:ext>
            </a:extLst>
          </p:cNvPr>
          <p:cNvSpPr txBox="1"/>
          <p:nvPr/>
        </p:nvSpPr>
        <p:spPr>
          <a:xfrm>
            <a:off x="2188394" y="2765092"/>
            <a:ext cx="9195333" cy="1815882"/>
          </a:xfrm>
          <a:prstGeom prst="rect">
            <a:avLst/>
          </a:prstGeom>
          <a:noFill/>
        </p:spPr>
        <p:txBody>
          <a:bodyPr wrap="square" rtlCol="0">
            <a:spAutoFit/>
          </a:bodyPr>
          <a:lstStyle/>
          <a:p>
            <a:r>
              <a:rPr lang="es-ES" sz="2800" b="1" dirty="0">
                <a:solidFill>
                  <a:schemeClr val="bg2">
                    <a:lumMod val="25000"/>
                  </a:schemeClr>
                </a:solidFill>
              </a:rPr>
              <a:t>Y los bendijo Dios; y </a:t>
            </a:r>
            <a:r>
              <a:rPr lang="es-ES" sz="2800" b="1" dirty="0" err="1">
                <a:solidFill>
                  <a:schemeClr val="bg2">
                    <a:lumMod val="25000"/>
                  </a:schemeClr>
                </a:solidFill>
              </a:rPr>
              <a:t>díjoles</a:t>
            </a:r>
            <a:r>
              <a:rPr lang="es-ES" sz="2800" b="1" dirty="0">
                <a:solidFill>
                  <a:schemeClr val="bg2">
                    <a:lumMod val="25000"/>
                  </a:schemeClr>
                </a:solidFill>
              </a:rPr>
              <a:t> Dios: Fructificad y multiplicad, y henchid la tierra, y sojuzgadla, y señoread en los peces de la mar, y en las aves de los cielos, y en todas las bestias que se mueven sobre la tierra.</a:t>
            </a:r>
            <a:endParaRPr lang="pt-BR" sz="2800" b="1" dirty="0">
              <a:solidFill>
                <a:schemeClr val="bg2">
                  <a:lumMod val="25000"/>
                </a:schemeClr>
              </a:solidFill>
            </a:endParaRPr>
          </a:p>
        </p:txBody>
      </p:sp>
      <p:sp>
        <p:nvSpPr>
          <p:cNvPr id="2" name="Retângulo 1">
            <a:extLst>
              <a:ext uri="{FF2B5EF4-FFF2-40B4-BE49-F238E27FC236}">
                <a16:creationId xmlns:a16="http://schemas.microsoft.com/office/drawing/2014/main" id="{6390DD83-3680-4A26-9017-ADE92FE42287}"/>
              </a:ext>
            </a:extLst>
          </p:cNvPr>
          <p:cNvSpPr/>
          <p:nvPr/>
        </p:nvSpPr>
        <p:spPr>
          <a:xfrm>
            <a:off x="0" y="1263721"/>
            <a:ext cx="5815173" cy="2363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cxnSp>
        <p:nvCxnSpPr>
          <p:cNvPr id="4" name="Conector reto 3">
            <a:extLst>
              <a:ext uri="{FF2B5EF4-FFF2-40B4-BE49-F238E27FC236}">
                <a16:creationId xmlns:a16="http://schemas.microsoft.com/office/drawing/2014/main" id="{4FBD2508-5E6D-4FFE-B048-A79E5E60FEE1}"/>
              </a:ext>
            </a:extLst>
          </p:cNvPr>
          <p:cNvCxnSpPr/>
          <p:nvPr/>
        </p:nvCxnSpPr>
        <p:spPr>
          <a:xfrm>
            <a:off x="5527497" y="1294545"/>
            <a:ext cx="6072027" cy="0"/>
          </a:xfrm>
          <a:prstGeom prst="line">
            <a:avLst/>
          </a:prstGeom>
          <a:ln w="57150"/>
        </p:spPr>
        <p:style>
          <a:lnRef idx="1">
            <a:schemeClr val="dk1"/>
          </a:lnRef>
          <a:fillRef idx="0">
            <a:schemeClr val="dk1"/>
          </a:fillRef>
          <a:effectRef idx="0">
            <a:schemeClr val="dk1"/>
          </a:effectRef>
          <a:fontRef idx="minor">
            <a:schemeClr val="tx1"/>
          </a:fontRef>
        </p:style>
      </p:cxnSp>
      <p:sp>
        <p:nvSpPr>
          <p:cNvPr id="5" name="CaixaDeTexto 4">
            <a:extLst>
              <a:ext uri="{FF2B5EF4-FFF2-40B4-BE49-F238E27FC236}">
                <a16:creationId xmlns:a16="http://schemas.microsoft.com/office/drawing/2014/main" id="{C2770A13-A7F3-468E-95D1-8717E2FFF946}"/>
              </a:ext>
            </a:extLst>
          </p:cNvPr>
          <p:cNvSpPr txBox="1"/>
          <p:nvPr/>
        </p:nvSpPr>
        <p:spPr>
          <a:xfrm>
            <a:off x="585630" y="493158"/>
            <a:ext cx="6482994" cy="923330"/>
          </a:xfrm>
          <a:prstGeom prst="rect">
            <a:avLst/>
          </a:prstGeom>
          <a:noFill/>
        </p:spPr>
        <p:txBody>
          <a:bodyPr wrap="square" rtlCol="0">
            <a:spAutoFit/>
          </a:bodyPr>
          <a:lstStyle/>
          <a:p>
            <a:r>
              <a:rPr lang="pt-BR" sz="5400" b="1" dirty="0" err="1">
                <a:solidFill>
                  <a:srgbClr val="C00000"/>
                </a:solidFill>
              </a:rPr>
              <a:t>Usted</a:t>
            </a:r>
            <a:r>
              <a:rPr lang="pt-BR" sz="5400" b="1" dirty="0">
                <a:solidFill>
                  <a:srgbClr val="C00000"/>
                </a:solidFill>
              </a:rPr>
              <a:t> y </a:t>
            </a:r>
            <a:r>
              <a:rPr lang="pt-BR" sz="5400" b="1" dirty="0" err="1">
                <a:solidFill>
                  <a:srgbClr val="C00000"/>
                </a:solidFill>
              </a:rPr>
              <a:t>su</a:t>
            </a:r>
            <a:r>
              <a:rPr lang="pt-BR" sz="5400" b="1" dirty="0">
                <a:solidFill>
                  <a:srgbClr val="C00000"/>
                </a:solidFill>
              </a:rPr>
              <a:t> </a:t>
            </a:r>
            <a:r>
              <a:rPr lang="pt-BR" sz="5400" b="1" dirty="0" err="1">
                <a:solidFill>
                  <a:srgbClr val="C00000"/>
                </a:solidFill>
              </a:rPr>
              <a:t>familia</a:t>
            </a:r>
            <a:endParaRPr lang="pt-BR" sz="5400" b="1" dirty="0">
              <a:solidFill>
                <a:srgbClr val="C00000"/>
              </a:solidFill>
            </a:endParaRPr>
          </a:p>
        </p:txBody>
      </p:sp>
      <p:sp>
        <p:nvSpPr>
          <p:cNvPr id="6" name="CaixaDeTexto 5">
            <a:extLst>
              <a:ext uri="{FF2B5EF4-FFF2-40B4-BE49-F238E27FC236}">
                <a16:creationId xmlns:a16="http://schemas.microsoft.com/office/drawing/2014/main" id="{8A67902C-C4E8-482B-A40C-B33FA11DCF16}"/>
              </a:ext>
            </a:extLst>
          </p:cNvPr>
          <p:cNvSpPr txBox="1"/>
          <p:nvPr/>
        </p:nvSpPr>
        <p:spPr>
          <a:xfrm>
            <a:off x="585630" y="2062534"/>
            <a:ext cx="1226047" cy="2215991"/>
          </a:xfrm>
          <a:prstGeom prst="rect">
            <a:avLst/>
          </a:prstGeom>
          <a:noFill/>
        </p:spPr>
        <p:txBody>
          <a:bodyPr wrap="square" rtlCol="0">
            <a:spAutoFit/>
          </a:bodyPr>
          <a:lstStyle/>
          <a:p>
            <a:r>
              <a:rPr lang="pt-BR" sz="13800" b="1" dirty="0">
                <a:latin typeface="Arial" panose="020B0604020202020204" pitchFamily="34" charset="0"/>
                <a:cs typeface="Arial" panose="020B0604020202020204" pitchFamily="34" charset="0"/>
              </a:rPr>
              <a:t>1</a:t>
            </a:r>
          </a:p>
        </p:txBody>
      </p:sp>
      <p:cxnSp>
        <p:nvCxnSpPr>
          <p:cNvPr id="8" name="Conector reto 7">
            <a:extLst>
              <a:ext uri="{FF2B5EF4-FFF2-40B4-BE49-F238E27FC236}">
                <a16:creationId xmlns:a16="http://schemas.microsoft.com/office/drawing/2014/main" id="{8B9D14D3-ADF5-4741-995D-A075203E2C33}"/>
              </a:ext>
            </a:extLst>
          </p:cNvPr>
          <p:cNvCxnSpPr/>
          <p:nvPr/>
        </p:nvCxnSpPr>
        <p:spPr>
          <a:xfrm>
            <a:off x="1811677" y="2062534"/>
            <a:ext cx="0" cy="4050590"/>
          </a:xfrm>
          <a:prstGeom prst="line">
            <a:avLst/>
          </a:prstGeom>
          <a:ln w="57150"/>
        </p:spPr>
        <p:style>
          <a:lnRef idx="1">
            <a:schemeClr val="dk1"/>
          </a:lnRef>
          <a:fillRef idx="0">
            <a:schemeClr val="dk1"/>
          </a:fillRef>
          <a:effectRef idx="0">
            <a:schemeClr val="dk1"/>
          </a:effectRef>
          <a:fontRef idx="minor">
            <a:schemeClr val="tx1"/>
          </a:fontRef>
        </p:style>
      </p:cxnSp>
      <p:sp>
        <p:nvSpPr>
          <p:cNvPr id="9" name="CaixaDeTexto 8">
            <a:extLst>
              <a:ext uri="{FF2B5EF4-FFF2-40B4-BE49-F238E27FC236}">
                <a16:creationId xmlns:a16="http://schemas.microsoft.com/office/drawing/2014/main" id="{A986D6D4-3A5E-4ED5-AB26-107B83F5D5DE}"/>
              </a:ext>
            </a:extLst>
          </p:cNvPr>
          <p:cNvSpPr txBox="1"/>
          <p:nvPr/>
        </p:nvSpPr>
        <p:spPr>
          <a:xfrm>
            <a:off x="2080515" y="2062534"/>
            <a:ext cx="7361435" cy="523220"/>
          </a:xfrm>
          <a:prstGeom prst="rect">
            <a:avLst/>
          </a:prstGeom>
          <a:noFill/>
        </p:spPr>
        <p:txBody>
          <a:bodyPr wrap="square" rtlCol="0">
            <a:spAutoFit/>
          </a:bodyPr>
          <a:lstStyle/>
          <a:p>
            <a:r>
              <a:rPr lang="es-ES" sz="2800" b="1" dirty="0">
                <a:latin typeface="Arial" panose="020B0604020202020204" pitchFamily="34" charset="0"/>
                <a:cs typeface="Arial" panose="020B0604020202020204" pitchFamily="34" charset="0"/>
              </a:rPr>
              <a:t>¿Quién creó la familia? </a:t>
            </a:r>
            <a:r>
              <a:rPr lang="es-ES" sz="2800" dirty="0">
                <a:latin typeface="Arial" panose="020B0604020202020204" pitchFamily="34" charset="0"/>
                <a:cs typeface="Arial" panose="020B0604020202020204" pitchFamily="34" charset="0"/>
              </a:rPr>
              <a:t>(Génesis 1:28)</a:t>
            </a:r>
            <a:endParaRPr lang="pt-BR" sz="2800" dirty="0">
              <a:latin typeface="Arial" panose="020B0604020202020204" pitchFamily="34" charset="0"/>
              <a:cs typeface="Arial" panose="020B0604020202020204" pitchFamily="34" charset="0"/>
            </a:endParaRPr>
          </a:p>
        </p:txBody>
      </p:sp>
      <p:cxnSp>
        <p:nvCxnSpPr>
          <p:cNvPr id="11" name="Conector reto 10">
            <a:extLst>
              <a:ext uri="{FF2B5EF4-FFF2-40B4-BE49-F238E27FC236}">
                <a16:creationId xmlns:a16="http://schemas.microsoft.com/office/drawing/2014/main" id="{958730D9-260F-446C-8C9C-AC84DAF56AA3}"/>
              </a:ext>
            </a:extLst>
          </p:cNvPr>
          <p:cNvCxnSpPr/>
          <p:nvPr/>
        </p:nvCxnSpPr>
        <p:spPr>
          <a:xfrm>
            <a:off x="2188396" y="3688422"/>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Conector reto 13">
            <a:extLst>
              <a:ext uri="{FF2B5EF4-FFF2-40B4-BE49-F238E27FC236}">
                <a16:creationId xmlns:a16="http://schemas.microsoft.com/office/drawing/2014/main" id="{9B7B8CE6-7D59-4963-9A3D-20CA57F3DF08}"/>
              </a:ext>
            </a:extLst>
          </p:cNvPr>
          <p:cNvCxnSpPr/>
          <p:nvPr/>
        </p:nvCxnSpPr>
        <p:spPr>
          <a:xfrm>
            <a:off x="2188394" y="3265469"/>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Conector reto 14">
            <a:extLst>
              <a:ext uri="{FF2B5EF4-FFF2-40B4-BE49-F238E27FC236}">
                <a16:creationId xmlns:a16="http://schemas.microsoft.com/office/drawing/2014/main" id="{966C68CB-5344-482E-9CF3-99F2A0C2A88C}"/>
              </a:ext>
            </a:extLst>
          </p:cNvPr>
          <p:cNvCxnSpPr/>
          <p:nvPr/>
        </p:nvCxnSpPr>
        <p:spPr>
          <a:xfrm>
            <a:off x="2188394" y="4508642"/>
            <a:ext cx="93392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6" name="Conector reto 15">
            <a:extLst>
              <a:ext uri="{FF2B5EF4-FFF2-40B4-BE49-F238E27FC236}">
                <a16:creationId xmlns:a16="http://schemas.microsoft.com/office/drawing/2014/main" id="{145D1821-6353-4AD2-ADB6-4003C06064A6}"/>
              </a:ext>
            </a:extLst>
          </p:cNvPr>
          <p:cNvCxnSpPr/>
          <p:nvPr/>
        </p:nvCxnSpPr>
        <p:spPr>
          <a:xfrm>
            <a:off x="2188392" y="4085689"/>
            <a:ext cx="9339208"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08173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TotalTime>
  <Words>1095</Words>
  <Application>Microsoft Office PowerPoint</Application>
  <PresentationFormat>Widescreen</PresentationFormat>
  <Paragraphs>93</Paragraphs>
  <Slides>30</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30</vt:i4>
      </vt:variant>
    </vt:vector>
  </HeadingPairs>
  <TitlesOfParts>
    <vt:vector size="36" baseType="lpstr">
      <vt:lpstr>Arial</vt:lpstr>
      <vt:lpstr>Calibri</vt:lpstr>
      <vt:lpstr>Calibri Light</vt:lpstr>
      <vt:lpstr>STXingkai</vt:lpstr>
      <vt:lpstr>Vijaya</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Alana Seifert</dc:creator>
  <cp:lastModifiedBy>Cristina Barbosa</cp:lastModifiedBy>
  <cp:revision>13</cp:revision>
  <dcterms:created xsi:type="dcterms:W3CDTF">2020-09-28T19:13:50Z</dcterms:created>
  <dcterms:modified xsi:type="dcterms:W3CDTF">2021-01-20T19:48:54Z</dcterms:modified>
</cp:coreProperties>
</file>