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Agrandir Narrow" charset="1" panose="00000506000000000000"/>
      <p:regular r:id="rId19"/>
    </p:embeddedFont>
    <p:embeddedFont>
      <p:font typeface="Agrandir Narrow Bold" charset="1" panose="00000806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3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96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06638" y="7766735"/>
            <a:ext cx="1474725" cy="2117751"/>
          </a:xfrm>
          <a:custGeom>
            <a:avLst/>
            <a:gdLst/>
            <a:ahLst/>
            <a:cxnLst/>
            <a:rect r="r" b="b" t="t" l="l"/>
            <a:pathLst>
              <a:path h="2117751" w="1474725">
                <a:moveTo>
                  <a:pt x="0" y="0"/>
                </a:moveTo>
                <a:lnTo>
                  <a:pt x="1474724" y="0"/>
                </a:lnTo>
                <a:lnTo>
                  <a:pt x="1474724" y="2117751"/>
                </a:lnTo>
                <a:lnTo>
                  <a:pt x="0" y="211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471555" y="4204478"/>
            <a:ext cx="7305477" cy="5680009"/>
          </a:xfrm>
          <a:custGeom>
            <a:avLst/>
            <a:gdLst/>
            <a:ahLst/>
            <a:cxnLst/>
            <a:rect r="r" b="b" t="t" l="l"/>
            <a:pathLst>
              <a:path h="5680009" w="7305477">
                <a:moveTo>
                  <a:pt x="7305478" y="0"/>
                </a:moveTo>
                <a:lnTo>
                  <a:pt x="0" y="0"/>
                </a:lnTo>
                <a:lnTo>
                  <a:pt x="0" y="5680008"/>
                </a:lnTo>
                <a:lnTo>
                  <a:pt x="7305478" y="5680008"/>
                </a:lnTo>
                <a:lnTo>
                  <a:pt x="7305478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141664" y="4591839"/>
            <a:ext cx="4925596" cy="5292648"/>
          </a:xfrm>
          <a:custGeom>
            <a:avLst/>
            <a:gdLst/>
            <a:ahLst/>
            <a:cxnLst/>
            <a:rect r="r" b="b" t="t" l="l"/>
            <a:pathLst>
              <a:path h="5292648" w="4925596">
                <a:moveTo>
                  <a:pt x="0" y="0"/>
                </a:moveTo>
                <a:lnTo>
                  <a:pt x="4925596" y="0"/>
                </a:lnTo>
                <a:lnTo>
                  <a:pt x="4925596" y="5292647"/>
                </a:lnTo>
                <a:lnTo>
                  <a:pt x="0" y="52926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3114" y="284270"/>
            <a:ext cx="11625586" cy="4435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73"/>
              </a:lnSpc>
            </a:pPr>
            <a:r>
              <a:rPr lang="en-US" sz="11248">
                <a:solidFill>
                  <a:srgbClr val="FAF7E8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Cuando tus hijos NO quieren ir a la iglesia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88426" y="8023474"/>
            <a:ext cx="8340091" cy="1957082"/>
            <a:chOff x="0" y="0"/>
            <a:chExt cx="2196567" cy="5154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6567" cy="515445"/>
            </a:xfrm>
            <a:custGeom>
              <a:avLst/>
              <a:gdLst/>
              <a:ahLst/>
              <a:cxnLst/>
              <a:rect r="r" b="b" t="t" l="l"/>
              <a:pathLst>
                <a:path h="515445" w="2196567">
                  <a:moveTo>
                    <a:pt x="47342" y="0"/>
                  </a:moveTo>
                  <a:lnTo>
                    <a:pt x="2149225" y="0"/>
                  </a:lnTo>
                  <a:cubicBezTo>
                    <a:pt x="2161781" y="0"/>
                    <a:pt x="2173823" y="4988"/>
                    <a:pt x="2182701" y="13866"/>
                  </a:cubicBezTo>
                  <a:cubicBezTo>
                    <a:pt x="2191579" y="22745"/>
                    <a:pt x="2196567" y="34786"/>
                    <a:pt x="2196567" y="47342"/>
                  </a:cubicBezTo>
                  <a:lnTo>
                    <a:pt x="2196567" y="468103"/>
                  </a:lnTo>
                  <a:cubicBezTo>
                    <a:pt x="2196567" y="494250"/>
                    <a:pt x="2175371" y="515445"/>
                    <a:pt x="2149225" y="515445"/>
                  </a:cubicBezTo>
                  <a:lnTo>
                    <a:pt x="47342" y="515445"/>
                  </a:lnTo>
                  <a:cubicBezTo>
                    <a:pt x="34786" y="515445"/>
                    <a:pt x="22745" y="510458"/>
                    <a:pt x="13866" y="501579"/>
                  </a:cubicBezTo>
                  <a:cubicBezTo>
                    <a:pt x="4988" y="492701"/>
                    <a:pt x="0" y="480659"/>
                    <a:pt x="0" y="468103"/>
                  </a:cubicBezTo>
                  <a:lnTo>
                    <a:pt x="0" y="47342"/>
                  </a:lnTo>
                  <a:cubicBezTo>
                    <a:pt x="0" y="34786"/>
                    <a:pt x="4988" y="22745"/>
                    <a:pt x="13866" y="13866"/>
                  </a:cubicBezTo>
                  <a:cubicBezTo>
                    <a:pt x="22745" y="4988"/>
                    <a:pt x="34786" y="0"/>
                    <a:pt x="47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6725B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61925"/>
              <a:ext cx="2196567" cy="6773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299">
                  <a:solidFill>
                    <a:srgbClr val="06725B"/>
                  </a:solidFill>
                  <a:latin typeface="Agrandir Narrow"/>
                  <a:ea typeface="Agrandir Narrow"/>
                  <a:cs typeface="Agrandir Narrow"/>
                  <a:sym typeface="Agrandir Narrow"/>
                </a:rPr>
                <a:t> "El «no quiero ir» de un niño es a menudo una súplica silenciosa para ser escuchado y protegido".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241208">
            <a:off x="1075780" y="6674108"/>
            <a:ext cx="3180070" cy="3435887"/>
          </a:xfrm>
          <a:custGeom>
            <a:avLst/>
            <a:gdLst/>
            <a:ahLst/>
            <a:cxnLst/>
            <a:rect r="r" b="b" t="t" l="l"/>
            <a:pathLst>
              <a:path h="3435887" w="3180070">
                <a:moveTo>
                  <a:pt x="0" y="0"/>
                </a:moveTo>
                <a:lnTo>
                  <a:pt x="3180071" y="0"/>
                </a:lnTo>
                <a:lnTo>
                  <a:pt x="3180071" y="3435887"/>
                </a:lnTo>
                <a:lnTo>
                  <a:pt x="0" y="343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43687" y="2230662"/>
            <a:ext cx="4751576" cy="4823935"/>
          </a:xfrm>
          <a:custGeom>
            <a:avLst/>
            <a:gdLst/>
            <a:ahLst/>
            <a:cxnLst/>
            <a:rect r="r" b="b" t="t" l="l"/>
            <a:pathLst>
              <a:path h="4823935" w="4751576">
                <a:moveTo>
                  <a:pt x="0" y="0"/>
                </a:moveTo>
                <a:lnTo>
                  <a:pt x="4751576" y="0"/>
                </a:lnTo>
                <a:lnTo>
                  <a:pt x="4751576" y="4823934"/>
                </a:lnTo>
                <a:lnTo>
                  <a:pt x="0" y="4823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434012" y="2601915"/>
            <a:ext cx="10048920" cy="4876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La autora cuenta la historia de su hija de 6 años que no quería ir a la iglesia.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Después de orar y observar, descubrió la verdadera causa.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No era rebeldía ni aburrimiento: era MIEDO a causa de una escena que vio cerca de la iglesia.</a:t>
            </a:r>
          </a:p>
          <a:p>
            <a:pPr algn="just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403090" y="589133"/>
            <a:ext cx="17884910" cy="1254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20"/>
              </a:lnSpc>
            </a:pPr>
            <a:r>
              <a:rPr lang="en-US" sz="8000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 veces, la razón no es la que imaginamos</a:t>
            </a:r>
          </a:p>
        </p:txBody>
      </p:sp>
    </p:spTree>
  </p:cSld>
  <p:clrMapOvr>
    <a:masterClrMapping/>
  </p:clrMapOvr>
  <p:transition spd="slow">
    <p:push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037236" y="3259171"/>
            <a:ext cx="2949359" cy="965245"/>
          </a:xfrm>
          <a:custGeom>
            <a:avLst/>
            <a:gdLst/>
            <a:ahLst/>
            <a:cxnLst/>
            <a:rect r="r" b="b" t="t" l="l"/>
            <a:pathLst>
              <a:path h="965245" w="2949359">
                <a:moveTo>
                  <a:pt x="0" y="0"/>
                </a:moveTo>
                <a:lnTo>
                  <a:pt x="2949359" y="0"/>
                </a:lnTo>
                <a:lnTo>
                  <a:pt x="2949359" y="965244"/>
                </a:lnTo>
                <a:lnTo>
                  <a:pt x="0" y="965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9521591" y="3259171"/>
            <a:ext cx="2949359" cy="965245"/>
          </a:xfrm>
          <a:custGeom>
            <a:avLst/>
            <a:gdLst/>
            <a:ahLst/>
            <a:cxnLst/>
            <a:rect r="r" b="b" t="t" l="l"/>
            <a:pathLst>
              <a:path h="965245" w="2949359">
                <a:moveTo>
                  <a:pt x="0" y="0"/>
                </a:moveTo>
                <a:lnTo>
                  <a:pt x="2949359" y="0"/>
                </a:lnTo>
                <a:lnTo>
                  <a:pt x="2949359" y="965244"/>
                </a:lnTo>
                <a:lnTo>
                  <a:pt x="0" y="965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93298" y="591763"/>
            <a:ext cx="14321517" cy="1254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20"/>
              </a:lnSpc>
            </a:pPr>
            <a:r>
              <a:rPr lang="en-US" sz="8000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Escucha, Observa, Ora y Espera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37236" y="4424680"/>
            <a:ext cx="7741977" cy="1275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No siempre tendrás las respuestas de inmediato.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517323" y="4424680"/>
            <a:ext cx="7741977" cy="1275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Una actitud serena abre puertas que la ansiedad cierra.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2968" y="2108540"/>
            <a:ext cx="5907254" cy="104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Paciencia: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17323" y="2108540"/>
            <a:ext cx="5907254" cy="104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Calma: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7236" y="5794693"/>
            <a:ext cx="5907254" cy="104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Apoyo: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517323" y="5794693"/>
            <a:ext cx="7528584" cy="104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Cambio de perspectiva: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2968" y="7034213"/>
            <a:ext cx="7741977" cy="3075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Dios está a tu lado, y no dudes en buscar ayuda en tu comunidad.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Lo que tu hijo más necesita es un </a:t>
            </a: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padre o una madre dispuesto a estar cerca y esperar con fe.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21591" y="7034213"/>
            <a:ext cx="7741977" cy="247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No te veas como el "policía de la asistencia a la iglesia". Mírate como el principal pastor y guía espiritual de tu hijo. Tu hogar es su primera iglesia.</a:t>
            </a:r>
          </a:p>
        </p:txBody>
      </p:sp>
    </p:spTree>
  </p:cSld>
  <p:clrMapOvr>
    <a:masterClrMapping/>
  </p:clrMapOvr>
  <p:transition spd="slow">
    <p:push dir="l"/>
  </p:transition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A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407409"/>
            <a:ext cx="18288000" cy="3150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"Quizás el viaje más importante que emprendas con tu hijo no sea el viaje a la iglesia cada sábado, sino el paciente y constante viaje hacia su corazón". </a:t>
            </a:r>
          </a:p>
        </p:txBody>
      </p:sp>
    </p:spTree>
  </p:cSld>
  <p:clrMapOvr>
    <a:masterClrMapping/>
  </p:clrMapOvr>
  <p:transition spd="slow">
    <p:push dir="l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1207" y="593503"/>
            <a:ext cx="16177767" cy="9099994"/>
          </a:xfrm>
          <a:custGeom>
            <a:avLst/>
            <a:gdLst/>
            <a:ahLst/>
            <a:cxnLst/>
            <a:rect r="r" b="b" t="t" l="l"/>
            <a:pathLst>
              <a:path h="9099994" w="16177767">
                <a:moveTo>
                  <a:pt x="0" y="0"/>
                </a:moveTo>
                <a:lnTo>
                  <a:pt x="16177766" y="0"/>
                </a:lnTo>
                <a:lnTo>
                  <a:pt x="16177766" y="9099994"/>
                </a:lnTo>
                <a:lnTo>
                  <a:pt x="0" y="90999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76803" y="1785070"/>
            <a:ext cx="6716860" cy="6716860"/>
          </a:xfrm>
          <a:custGeom>
            <a:avLst/>
            <a:gdLst/>
            <a:ahLst/>
            <a:cxnLst/>
            <a:rect r="r" b="b" t="t" l="l"/>
            <a:pathLst>
              <a:path h="6716860" w="6716860">
                <a:moveTo>
                  <a:pt x="0" y="0"/>
                </a:moveTo>
                <a:lnTo>
                  <a:pt x="6716860" y="0"/>
                </a:lnTo>
                <a:lnTo>
                  <a:pt x="6716860" y="6716860"/>
                </a:lnTo>
                <a:lnTo>
                  <a:pt x="0" y="6716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9956" y="736084"/>
            <a:ext cx="10212391" cy="4407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93"/>
              </a:lnSpc>
            </a:pPr>
            <a:r>
              <a:rPr lang="en-US" sz="11163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El "No Quiero Ir" </a:t>
            </a:r>
          </a:p>
          <a:p>
            <a:pPr algn="l">
              <a:lnSpc>
                <a:spcPts val="10493"/>
              </a:lnSpc>
            </a:pPr>
            <a:r>
              <a:rPr lang="en-US" sz="11163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No Siempre </a:t>
            </a:r>
          </a:p>
          <a:p>
            <a:pPr algn="l">
              <a:lnSpc>
                <a:spcPts val="10493"/>
              </a:lnSpc>
            </a:pPr>
            <a:r>
              <a:rPr lang="en-US" sz="11163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es Rebeldía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9956" y="5386918"/>
            <a:ext cx="12176847" cy="3131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3"/>
              </a:lnSpc>
            </a:pPr>
            <a:r>
              <a:rPr lang="en-US" sz="345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- Lucas, de 9 años, prefería su tableta a la iglesia.</a:t>
            </a:r>
          </a:p>
          <a:p>
            <a:pPr algn="l">
              <a:lnSpc>
                <a:spcPts val="4843"/>
              </a:lnSpc>
            </a:pPr>
            <a:r>
              <a:rPr lang="en-US" sz="345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- Sus padres intentaron forzarlo, premiarlo y castigarlo, sin éxito</a:t>
            </a:r>
          </a:p>
          <a:p>
            <a:pPr algn="l">
              <a:lnSpc>
                <a:spcPts val="4843"/>
              </a:lnSpc>
            </a:pPr>
            <a:r>
              <a:rPr lang="en-US" sz="345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-</a:t>
            </a:r>
            <a:r>
              <a:rPr lang="en-US" sz="3459" b="true">
                <a:solidFill>
                  <a:srgbClr val="06725B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 La clave: </a:t>
            </a:r>
            <a:r>
              <a:rPr lang="en-US" sz="345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Su comportamiento no era rebeldía, </a:t>
            </a:r>
          </a:p>
          <a:p>
            <a:pPr algn="l">
              <a:lnSpc>
                <a:spcPts val="4843"/>
              </a:lnSpc>
            </a:pPr>
            <a:r>
              <a:rPr lang="en-US" sz="345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  sino una desconexión emocional</a:t>
            </a:r>
          </a:p>
          <a:p>
            <a:pPr algn="l">
              <a:lnSpc>
                <a:spcPts val="4843"/>
              </a:lnSpc>
            </a:pPr>
            <a:r>
              <a:rPr lang="en-US" sz="345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- "A veces, decir «no quiero ir» es una advertencia".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8207875">
            <a:off x="12693837" y="5433142"/>
            <a:ext cx="1205818" cy="1731593"/>
          </a:xfrm>
          <a:custGeom>
            <a:avLst/>
            <a:gdLst/>
            <a:ahLst/>
            <a:cxnLst/>
            <a:rect r="r" b="b" t="t" l="l"/>
            <a:pathLst>
              <a:path h="1731593" w="1205818">
                <a:moveTo>
                  <a:pt x="0" y="1731593"/>
                </a:moveTo>
                <a:lnTo>
                  <a:pt x="1205818" y="1731593"/>
                </a:lnTo>
                <a:lnTo>
                  <a:pt x="1205818" y="0"/>
                </a:lnTo>
                <a:lnTo>
                  <a:pt x="0" y="0"/>
                </a:lnTo>
                <a:lnTo>
                  <a:pt x="0" y="173159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0667362">
            <a:off x="5114296" y="4227178"/>
            <a:ext cx="5448136" cy="1783026"/>
          </a:xfrm>
          <a:custGeom>
            <a:avLst/>
            <a:gdLst/>
            <a:ahLst/>
            <a:cxnLst/>
            <a:rect r="r" b="b" t="t" l="l"/>
            <a:pathLst>
              <a:path h="1783026" w="5448136">
                <a:moveTo>
                  <a:pt x="5448136" y="0"/>
                </a:moveTo>
                <a:lnTo>
                  <a:pt x="0" y="0"/>
                </a:lnTo>
                <a:lnTo>
                  <a:pt x="0" y="1783027"/>
                </a:lnTo>
                <a:lnTo>
                  <a:pt x="5448136" y="1783027"/>
                </a:lnTo>
                <a:lnTo>
                  <a:pt x="54481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26615" y="7064367"/>
            <a:ext cx="1432149" cy="4553073"/>
          </a:xfrm>
          <a:custGeom>
            <a:avLst/>
            <a:gdLst/>
            <a:ahLst/>
            <a:cxnLst/>
            <a:rect r="r" b="b" t="t" l="l"/>
            <a:pathLst>
              <a:path h="4553073" w="1432149">
                <a:moveTo>
                  <a:pt x="0" y="0"/>
                </a:moveTo>
                <a:lnTo>
                  <a:pt x="1432149" y="0"/>
                </a:lnTo>
                <a:lnTo>
                  <a:pt x="1432149" y="4553073"/>
                </a:lnTo>
                <a:lnTo>
                  <a:pt x="0" y="4553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296746" y="2059068"/>
            <a:ext cx="9114423" cy="10567447"/>
          </a:xfrm>
          <a:custGeom>
            <a:avLst/>
            <a:gdLst/>
            <a:ahLst/>
            <a:cxnLst/>
            <a:rect r="r" b="b" t="t" l="l"/>
            <a:pathLst>
              <a:path h="10567447" w="9114423">
                <a:moveTo>
                  <a:pt x="0" y="0"/>
                </a:moveTo>
                <a:lnTo>
                  <a:pt x="9114423" y="0"/>
                </a:lnTo>
                <a:lnTo>
                  <a:pt x="9114423" y="10567447"/>
                </a:lnTo>
                <a:lnTo>
                  <a:pt x="0" y="105674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97085" y="6285834"/>
            <a:ext cx="11108230" cy="3065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"La silla de la iglesia puede estar ocupada, pero el corazón del niño puede estar a kilómetros de distancia. Nuestro objetivo no es llenar la silla, sino alcanzar su corazón".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3298" y="591763"/>
            <a:ext cx="17586030" cy="3159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20"/>
              </a:lnSpc>
            </a:pPr>
            <a:r>
              <a:rPr lang="en-US" sz="8000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¿Hemos confundido la obediencia externa de nuestros hijos con una verdadera conexión interna con la fe?</a:t>
            </a:r>
          </a:p>
        </p:txBody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19209" y="2453494"/>
            <a:ext cx="8340091" cy="1108721"/>
            <a:chOff x="0" y="0"/>
            <a:chExt cx="2196567" cy="2920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6567" cy="292009"/>
            </a:xfrm>
            <a:custGeom>
              <a:avLst/>
              <a:gdLst/>
              <a:ahLst/>
              <a:cxnLst/>
              <a:rect r="r" b="b" t="t" l="l"/>
              <a:pathLst>
                <a:path h="292009" w="2196567">
                  <a:moveTo>
                    <a:pt x="47342" y="0"/>
                  </a:moveTo>
                  <a:lnTo>
                    <a:pt x="2149225" y="0"/>
                  </a:lnTo>
                  <a:cubicBezTo>
                    <a:pt x="2161781" y="0"/>
                    <a:pt x="2173823" y="4988"/>
                    <a:pt x="2182701" y="13866"/>
                  </a:cubicBezTo>
                  <a:cubicBezTo>
                    <a:pt x="2191579" y="22745"/>
                    <a:pt x="2196567" y="34786"/>
                    <a:pt x="2196567" y="47342"/>
                  </a:cubicBezTo>
                  <a:lnTo>
                    <a:pt x="2196567" y="244667"/>
                  </a:lnTo>
                  <a:cubicBezTo>
                    <a:pt x="2196567" y="257223"/>
                    <a:pt x="2191579" y="269264"/>
                    <a:pt x="2182701" y="278143"/>
                  </a:cubicBezTo>
                  <a:cubicBezTo>
                    <a:pt x="2173823" y="287021"/>
                    <a:pt x="2161781" y="292009"/>
                    <a:pt x="2149225" y="292009"/>
                  </a:cubicBezTo>
                  <a:lnTo>
                    <a:pt x="47342" y="292009"/>
                  </a:lnTo>
                  <a:cubicBezTo>
                    <a:pt x="21196" y="292009"/>
                    <a:pt x="0" y="270813"/>
                    <a:pt x="0" y="244667"/>
                  </a:cubicBezTo>
                  <a:lnTo>
                    <a:pt x="0" y="47342"/>
                  </a:lnTo>
                  <a:cubicBezTo>
                    <a:pt x="0" y="34786"/>
                    <a:pt x="4988" y="22745"/>
                    <a:pt x="13866" y="13866"/>
                  </a:cubicBezTo>
                  <a:cubicBezTo>
                    <a:pt x="22745" y="4988"/>
                    <a:pt x="34786" y="0"/>
                    <a:pt x="47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6725B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61925"/>
              <a:ext cx="2196567" cy="4539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299">
                  <a:solidFill>
                    <a:srgbClr val="06725B"/>
                  </a:solidFill>
                  <a:latin typeface="Agrandir Narrow"/>
                  <a:ea typeface="Agrandir Narrow"/>
                  <a:cs typeface="Agrandir Narrow"/>
                  <a:sym typeface="Agrandir Narrow"/>
                </a:rPr>
                <a:t>En lugar de (❌):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241208">
            <a:off x="-377825" y="4651416"/>
            <a:ext cx="3180070" cy="3435887"/>
          </a:xfrm>
          <a:custGeom>
            <a:avLst/>
            <a:gdLst/>
            <a:ahLst/>
            <a:cxnLst/>
            <a:rect r="r" b="b" t="t" l="l"/>
            <a:pathLst>
              <a:path h="3435887" w="3180070">
                <a:moveTo>
                  <a:pt x="0" y="0"/>
                </a:moveTo>
                <a:lnTo>
                  <a:pt x="3180070" y="0"/>
                </a:lnTo>
                <a:lnTo>
                  <a:pt x="3180070" y="3435887"/>
                </a:lnTo>
                <a:lnTo>
                  <a:pt x="0" y="343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210380" y="4007259"/>
            <a:ext cx="10048920" cy="247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Presionar con argumentos o regaños.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Ofrecer premios o castigos inmediatos.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Responder con enojo o frustración.</a:t>
            </a:r>
          </a:p>
          <a:p>
            <a:pPr algn="just">
              <a:lnSpc>
                <a:spcPts val="475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9144000" y="6369359"/>
            <a:ext cx="8340091" cy="1108721"/>
            <a:chOff x="0" y="0"/>
            <a:chExt cx="2196567" cy="2920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96567" cy="292009"/>
            </a:xfrm>
            <a:custGeom>
              <a:avLst/>
              <a:gdLst/>
              <a:ahLst/>
              <a:cxnLst/>
              <a:rect r="r" b="b" t="t" l="l"/>
              <a:pathLst>
                <a:path h="292009" w="2196567">
                  <a:moveTo>
                    <a:pt x="47342" y="0"/>
                  </a:moveTo>
                  <a:lnTo>
                    <a:pt x="2149225" y="0"/>
                  </a:lnTo>
                  <a:cubicBezTo>
                    <a:pt x="2161781" y="0"/>
                    <a:pt x="2173823" y="4988"/>
                    <a:pt x="2182701" y="13866"/>
                  </a:cubicBezTo>
                  <a:cubicBezTo>
                    <a:pt x="2191579" y="22745"/>
                    <a:pt x="2196567" y="34786"/>
                    <a:pt x="2196567" y="47342"/>
                  </a:cubicBezTo>
                  <a:lnTo>
                    <a:pt x="2196567" y="244667"/>
                  </a:lnTo>
                  <a:cubicBezTo>
                    <a:pt x="2196567" y="257223"/>
                    <a:pt x="2191579" y="269264"/>
                    <a:pt x="2182701" y="278143"/>
                  </a:cubicBezTo>
                  <a:cubicBezTo>
                    <a:pt x="2173823" y="287021"/>
                    <a:pt x="2161781" y="292009"/>
                    <a:pt x="2149225" y="292009"/>
                  </a:cubicBezTo>
                  <a:lnTo>
                    <a:pt x="47342" y="292009"/>
                  </a:lnTo>
                  <a:cubicBezTo>
                    <a:pt x="21196" y="292009"/>
                    <a:pt x="0" y="270813"/>
                    <a:pt x="0" y="244667"/>
                  </a:cubicBezTo>
                  <a:lnTo>
                    <a:pt x="0" y="47342"/>
                  </a:lnTo>
                  <a:cubicBezTo>
                    <a:pt x="0" y="34786"/>
                    <a:pt x="4988" y="22745"/>
                    <a:pt x="13866" y="13866"/>
                  </a:cubicBezTo>
                  <a:cubicBezTo>
                    <a:pt x="22745" y="4988"/>
                    <a:pt x="34786" y="0"/>
                    <a:pt x="47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6725B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161925"/>
              <a:ext cx="2196567" cy="4539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19"/>
                </a:lnSpc>
              </a:pPr>
              <a:r>
                <a:rPr lang="en-US" sz="3299">
                  <a:solidFill>
                    <a:srgbClr val="06725B"/>
                  </a:solidFill>
                  <a:latin typeface="Agrandir Narrow"/>
                  <a:ea typeface="Agrandir Narrow"/>
                  <a:cs typeface="Agrandir Narrow"/>
                  <a:sym typeface="Agrandir Narrow"/>
                </a:rPr>
                <a:t>Lo más sensato (✔️):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3536557" y="2488431"/>
            <a:ext cx="3239651" cy="3361505"/>
          </a:xfrm>
          <a:custGeom>
            <a:avLst/>
            <a:gdLst/>
            <a:ahLst/>
            <a:cxnLst/>
            <a:rect r="r" b="b" t="t" l="l"/>
            <a:pathLst>
              <a:path h="3361505" w="3239651">
                <a:moveTo>
                  <a:pt x="0" y="0"/>
                </a:moveTo>
                <a:lnTo>
                  <a:pt x="3239651" y="0"/>
                </a:lnTo>
                <a:lnTo>
                  <a:pt x="3239651" y="3361506"/>
                </a:lnTo>
                <a:lnTo>
                  <a:pt x="0" y="33615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142724" y="6515256"/>
            <a:ext cx="3378540" cy="3408363"/>
          </a:xfrm>
          <a:custGeom>
            <a:avLst/>
            <a:gdLst/>
            <a:ahLst/>
            <a:cxnLst/>
            <a:rect r="r" b="b" t="t" l="l"/>
            <a:pathLst>
              <a:path h="3408363" w="3378540">
                <a:moveTo>
                  <a:pt x="0" y="0"/>
                </a:moveTo>
                <a:lnTo>
                  <a:pt x="3378540" y="0"/>
                </a:lnTo>
                <a:lnTo>
                  <a:pt x="3378540" y="3408364"/>
                </a:lnTo>
                <a:lnTo>
                  <a:pt x="0" y="34083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018552" y="27158"/>
            <a:ext cx="14250896" cy="2207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20"/>
              </a:lnSpc>
            </a:pPr>
            <a:r>
              <a:rPr lang="en-US" sz="8000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La Primera Reacción: Pausa y Escucha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21264" y="7535008"/>
            <a:ext cx="10440275" cy="3676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Detenerse y escuchar con empatía.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Preguntar con calma: ¿Cómo te sientes? ¿Qué te molesta?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Observar si es un problema recurrente.</a:t>
            </a:r>
          </a:p>
          <a:p>
            <a:pPr algn="just">
              <a:lnSpc>
                <a:spcPts val="4759"/>
              </a:lnSpc>
            </a:pPr>
          </a:p>
          <a:p>
            <a:pPr algn="just">
              <a:lnSpc>
                <a:spcPts val="4759"/>
              </a:lnSpc>
            </a:pP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38885" y="4915154"/>
            <a:ext cx="6221470" cy="2032105"/>
            <a:chOff x="0" y="0"/>
            <a:chExt cx="1638577" cy="5352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38577" cy="535205"/>
            </a:xfrm>
            <a:custGeom>
              <a:avLst/>
              <a:gdLst/>
              <a:ahLst/>
              <a:cxnLst/>
              <a:rect r="r" b="b" t="t" l="l"/>
              <a:pathLst>
                <a:path h="535205" w="1638577">
                  <a:moveTo>
                    <a:pt x="63464" y="0"/>
                  </a:moveTo>
                  <a:lnTo>
                    <a:pt x="1575113" y="0"/>
                  </a:lnTo>
                  <a:cubicBezTo>
                    <a:pt x="1610163" y="0"/>
                    <a:pt x="1638577" y="28414"/>
                    <a:pt x="1638577" y="63464"/>
                  </a:cubicBezTo>
                  <a:lnTo>
                    <a:pt x="1638577" y="471741"/>
                  </a:lnTo>
                  <a:cubicBezTo>
                    <a:pt x="1638577" y="506791"/>
                    <a:pt x="1610163" y="535205"/>
                    <a:pt x="1575113" y="535205"/>
                  </a:cubicBezTo>
                  <a:lnTo>
                    <a:pt x="63464" y="535205"/>
                  </a:lnTo>
                  <a:cubicBezTo>
                    <a:pt x="28414" y="535205"/>
                    <a:pt x="0" y="506791"/>
                    <a:pt x="0" y="471741"/>
                  </a:cubicBezTo>
                  <a:lnTo>
                    <a:pt x="0" y="63464"/>
                  </a:lnTo>
                  <a:cubicBezTo>
                    <a:pt x="0" y="28414"/>
                    <a:pt x="28414" y="0"/>
                    <a:pt x="634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6725B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61925"/>
              <a:ext cx="1638577" cy="697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299">
                  <a:solidFill>
                    <a:srgbClr val="06725B"/>
                  </a:solidFill>
                  <a:latin typeface="Agrandir Narrow"/>
                  <a:ea typeface="Agrandir Narrow"/>
                  <a:cs typeface="Agrandir Narrow"/>
                  <a:sym typeface="Agrandir Narrow"/>
                </a:rPr>
                <a:t>¿Qué necesidad no resuelta hay detrás?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144000" y="5371909"/>
            <a:ext cx="6219214" cy="5371846"/>
          </a:xfrm>
          <a:custGeom>
            <a:avLst/>
            <a:gdLst/>
            <a:ahLst/>
            <a:cxnLst/>
            <a:rect r="r" b="b" t="t" l="l"/>
            <a:pathLst>
              <a:path h="5371846" w="6219214">
                <a:moveTo>
                  <a:pt x="0" y="0"/>
                </a:moveTo>
                <a:lnTo>
                  <a:pt x="6219214" y="0"/>
                </a:lnTo>
                <a:lnTo>
                  <a:pt x="6219214" y="5371847"/>
                </a:lnTo>
                <a:lnTo>
                  <a:pt x="0" y="5371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309371" y="1531005"/>
            <a:ext cx="2618042" cy="4114800"/>
          </a:xfrm>
          <a:custGeom>
            <a:avLst/>
            <a:gdLst/>
            <a:ahLst/>
            <a:cxnLst/>
            <a:rect r="r" b="b" t="t" l="l"/>
            <a:pathLst>
              <a:path h="4114800" w="2618042">
                <a:moveTo>
                  <a:pt x="2618042" y="0"/>
                </a:moveTo>
                <a:lnTo>
                  <a:pt x="0" y="0"/>
                </a:lnTo>
                <a:lnTo>
                  <a:pt x="0" y="4114800"/>
                </a:lnTo>
                <a:lnTo>
                  <a:pt x="2618042" y="4114800"/>
                </a:lnTo>
                <a:lnTo>
                  <a:pt x="26180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727109">
            <a:off x="15855904" y="310222"/>
            <a:ext cx="1872530" cy="1558881"/>
          </a:xfrm>
          <a:custGeom>
            <a:avLst/>
            <a:gdLst/>
            <a:ahLst/>
            <a:cxnLst/>
            <a:rect r="r" b="b" t="t" l="l"/>
            <a:pathLst>
              <a:path h="1558881" w="1872530">
                <a:moveTo>
                  <a:pt x="0" y="0"/>
                </a:moveTo>
                <a:lnTo>
                  <a:pt x="1872531" y="0"/>
                </a:lnTo>
                <a:lnTo>
                  <a:pt x="1872531" y="1558881"/>
                </a:lnTo>
                <a:lnTo>
                  <a:pt x="0" y="15588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93298" y="591763"/>
            <a:ext cx="16134115" cy="2207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20"/>
              </a:lnSpc>
            </a:pPr>
            <a:r>
              <a:rPr lang="en-US" sz="8000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Límites con amor, escucha con intención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785723"/>
            <a:ext cx="11073111" cy="187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Si es una actitud rebelde, es necesario establecer límites firmes con paciencia.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Recordar que ir a la iglesia es un valor familiar.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7038975"/>
            <a:ext cx="11073111" cy="187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¿Busca atención?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¿Siente frustración?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¿Está probando los límites?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887519" y="6590531"/>
            <a:ext cx="4732176" cy="193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5"/>
              </a:lnSpc>
            </a:pPr>
            <a:r>
              <a:rPr lang="en-US" sz="2654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"Detrás de muchos comportamientos rebeldes, hay necesidades que deben comprenderse, no reprimirse".</a:t>
            </a: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038646" y="4468596"/>
            <a:ext cx="2949359" cy="965245"/>
          </a:xfrm>
          <a:custGeom>
            <a:avLst/>
            <a:gdLst/>
            <a:ahLst/>
            <a:cxnLst/>
            <a:rect r="r" b="b" t="t" l="l"/>
            <a:pathLst>
              <a:path h="965245" w="2949359">
                <a:moveTo>
                  <a:pt x="0" y="0"/>
                </a:moveTo>
                <a:lnTo>
                  <a:pt x="2949359" y="0"/>
                </a:lnTo>
                <a:lnTo>
                  <a:pt x="2949359" y="965244"/>
                </a:lnTo>
                <a:lnTo>
                  <a:pt x="0" y="965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9517323" y="4468596"/>
            <a:ext cx="2949359" cy="965245"/>
          </a:xfrm>
          <a:custGeom>
            <a:avLst/>
            <a:gdLst/>
            <a:ahLst/>
            <a:cxnLst/>
            <a:rect r="r" b="b" t="t" l="l"/>
            <a:pathLst>
              <a:path h="965245" w="2949359">
                <a:moveTo>
                  <a:pt x="0" y="0"/>
                </a:moveTo>
                <a:lnTo>
                  <a:pt x="2949359" y="0"/>
                </a:lnTo>
                <a:lnTo>
                  <a:pt x="2949359" y="965244"/>
                </a:lnTo>
                <a:lnTo>
                  <a:pt x="0" y="965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93298" y="591763"/>
            <a:ext cx="14321517" cy="2207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20"/>
              </a:lnSpc>
            </a:pPr>
            <a:r>
              <a:rPr lang="en-US" sz="8000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Una fe duradera se construye en la infancia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582285"/>
            <a:ext cx="7741977" cy="3075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La mayoría de las decisiones de fe se toman antes de los 13 años.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El desinterés surge si la iglesia parece irrelevante o desconectada.</a:t>
            </a:r>
          </a:p>
          <a:p>
            <a:pPr algn="l">
              <a:lnSpc>
                <a:spcPts val="47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517323" y="5582285"/>
            <a:ext cx="7741977" cy="3676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La fe duradera se desarrolla en jóvenes que fueron escuchados, incluidos y apoyados por adultos comprometidos.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388273"/>
            <a:ext cx="8488623" cy="104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Grupo Barna: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17323" y="3388273"/>
            <a:ext cx="9764900" cy="104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Instituto Juvenil Fuller ("Fe Fiel"):</a:t>
            </a:r>
          </a:p>
        </p:txBody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4603" y="-650169"/>
            <a:ext cx="6285548" cy="12508554"/>
          </a:xfrm>
          <a:custGeom>
            <a:avLst/>
            <a:gdLst/>
            <a:ahLst/>
            <a:cxnLst/>
            <a:rect r="r" b="b" t="t" l="l"/>
            <a:pathLst>
              <a:path h="12508554" w="6285548">
                <a:moveTo>
                  <a:pt x="0" y="0"/>
                </a:moveTo>
                <a:lnTo>
                  <a:pt x="6285548" y="0"/>
                </a:lnTo>
                <a:lnTo>
                  <a:pt x="6285548" y="12508554"/>
                </a:lnTo>
                <a:lnTo>
                  <a:pt x="0" y="12508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90151" y="4362858"/>
            <a:ext cx="2002080" cy="332846"/>
          </a:xfrm>
          <a:custGeom>
            <a:avLst/>
            <a:gdLst/>
            <a:ahLst/>
            <a:cxnLst/>
            <a:rect r="r" b="b" t="t" l="l"/>
            <a:pathLst>
              <a:path h="332846" w="2002080">
                <a:moveTo>
                  <a:pt x="0" y="0"/>
                </a:moveTo>
                <a:lnTo>
                  <a:pt x="2002080" y="0"/>
                </a:lnTo>
                <a:lnTo>
                  <a:pt x="2002080" y="332846"/>
                </a:lnTo>
                <a:lnTo>
                  <a:pt x="0" y="33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348026" y="1424182"/>
            <a:ext cx="10487416" cy="1254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20"/>
              </a:lnSpc>
            </a:pPr>
            <a:r>
              <a:rPr lang="en-US" sz="8000" b="true">
                <a:solidFill>
                  <a:srgbClr val="06725B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¿Por qué no quiere ir?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68689" y="2515743"/>
            <a:ext cx="4309593" cy="1014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10"/>
              </a:lnSpc>
            </a:pPr>
            <a:r>
              <a:rPr lang="en-US" sz="6500" b="true">
                <a:solidFill>
                  <a:srgbClr val="004AA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RECHAZO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84892" y="8841570"/>
            <a:ext cx="1374428" cy="56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7"/>
              </a:lnSpc>
            </a:pPr>
            <a:r>
              <a:rPr lang="en-US" sz="3699" b="true">
                <a:solidFill>
                  <a:srgbClr val="004AA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fatiga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24984" y="7576396"/>
            <a:ext cx="3997005" cy="56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7"/>
              </a:lnSpc>
            </a:pPr>
            <a:r>
              <a:rPr lang="en-US" sz="3699" b="true">
                <a:solidFill>
                  <a:srgbClr val="8EFBDA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falta de conexión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60817" y="6226333"/>
            <a:ext cx="3997005" cy="1007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7"/>
              </a:lnSpc>
            </a:pPr>
            <a:r>
              <a:rPr lang="en-US" sz="3699" b="true">
                <a:solidFill>
                  <a:srgbClr val="F5F5F5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Clases poco atractivas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08881" y="5314421"/>
            <a:ext cx="5814011" cy="56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7"/>
              </a:lnSpc>
            </a:pPr>
            <a:r>
              <a:rPr lang="en-US" sz="3699" b="true">
                <a:solidFill>
                  <a:srgbClr val="F5F5F5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Conflictos no resueltos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101978"/>
            <a:ext cx="5814011" cy="627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9"/>
              </a:lnSpc>
            </a:pPr>
            <a:r>
              <a:rPr lang="en-US" sz="3999" b="true">
                <a:solidFill>
                  <a:srgbClr val="F5F5F5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Inconsistencia en casa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92243" y="7409644"/>
            <a:ext cx="9873860" cy="1311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28967F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Acoso, peleas o malas experiencias.</a:t>
            </a:r>
          </a:p>
          <a:p>
            <a:pPr algn="l">
              <a:lnSpc>
                <a:spcPts val="489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9144000" y="6246145"/>
            <a:ext cx="9873860" cy="1311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28967F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Contenido aburrido, repetitivo o lenguaje complejo.</a:t>
            </a:r>
          </a:p>
          <a:p>
            <a:pPr algn="l">
              <a:lnSpc>
                <a:spcPts val="489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00" y="5211094"/>
            <a:ext cx="9873860" cy="692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28967F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Se siente solo, ignorado o sin amigos.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144000" y="8566149"/>
            <a:ext cx="9873860" cy="692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28967F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Cansancio físico o emocional de la semana.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44000" y="3688593"/>
            <a:ext cx="9873860" cy="1311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28967F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La fe no se vive a diario y se percibe como una obligación de fin de semana.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6842711" y="5373019"/>
            <a:ext cx="2002080" cy="332846"/>
          </a:xfrm>
          <a:custGeom>
            <a:avLst/>
            <a:gdLst/>
            <a:ahLst/>
            <a:cxnLst/>
            <a:rect r="r" b="b" t="t" l="l"/>
            <a:pathLst>
              <a:path h="332846" w="2002080">
                <a:moveTo>
                  <a:pt x="0" y="0"/>
                </a:moveTo>
                <a:lnTo>
                  <a:pt x="2002081" y="0"/>
                </a:lnTo>
                <a:lnTo>
                  <a:pt x="2002081" y="332845"/>
                </a:lnTo>
                <a:lnTo>
                  <a:pt x="0" y="332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274446" y="6539225"/>
            <a:ext cx="2667791" cy="443520"/>
          </a:xfrm>
          <a:custGeom>
            <a:avLst/>
            <a:gdLst/>
            <a:ahLst/>
            <a:cxnLst/>
            <a:rect r="r" b="b" t="t" l="l"/>
            <a:pathLst>
              <a:path h="443520" w="2667791">
                <a:moveTo>
                  <a:pt x="0" y="0"/>
                </a:moveTo>
                <a:lnTo>
                  <a:pt x="2667791" y="0"/>
                </a:lnTo>
                <a:lnTo>
                  <a:pt x="2667791" y="443520"/>
                </a:lnTo>
                <a:lnTo>
                  <a:pt x="0" y="443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257822" y="7586584"/>
            <a:ext cx="2684415" cy="446284"/>
          </a:xfrm>
          <a:custGeom>
            <a:avLst/>
            <a:gdLst/>
            <a:ahLst/>
            <a:cxnLst/>
            <a:rect r="r" b="b" t="t" l="l"/>
            <a:pathLst>
              <a:path h="446284" w="2684415">
                <a:moveTo>
                  <a:pt x="0" y="0"/>
                </a:moveTo>
                <a:lnTo>
                  <a:pt x="2684415" y="0"/>
                </a:lnTo>
                <a:lnTo>
                  <a:pt x="2684415" y="446284"/>
                </a:lnTo>
                <a:lnTo>
                  <a:pt x="0" y="446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257822" y="8925454"/>
            <a:ext cx="2586970" cy="430084"/>
          </a:xfrm>
          <a:custGeom>
            <a:avLst/>
            <a:gdLst/>
            <a:ahLst/>
            <a:cxnLst/>
            <a:rect r="r" b="b" t="t" l="l"/>
            <a:pathLst>
              <a:path h="430084" w="2586970">
                <a:moveTo>
                  <a:pt x="0" y="0"/>
                </a:moveTo>
                <a:lnTo>
                  <a:pt x="2586970" y="0"/>
                </a:lnTo>
                <a:lnTo>
                  <a:pt x="2586970" y="430084"/>
                </a:lnTo>
                <a:lnTo>
                  <a:pt x="0" y="430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128983">
            <a:off x="8778707" y="2750878"/>
            <a:ext cx="1907900" cy="2057539"/>
          </a:xfrm>
          <a:custGeom>
            <a:avLst/>
            <a:gdLst/>
            <a:ahLst/>
            <a:cxnLst/>
            <a:rect r="r" b="b" t="t" l="l"/>
            <a:pathLst>
              <a:path h="2057539" w="1907900">
                <a:moveTo>
                  <a:pt x="0" y="0"/>
                </a:moveTo>
                <a:lnTo>
                  <a:pt x="1907900" y="0"/>
                </a:lnTo>
                <a:lnTo>
                  <a:pt x="1907900" y="2057539"/>
                </a:lnTo>
                <a:lnTo>
                  <a:pt x="0" y="2057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128983">
            <a:off x="9031779" y="6706283"/>
            <a:ext cx="1907900" cy="2057539"/>
          </a:xfrm>
          <a:custGeom>
            <a:avLst/>
            <a:gdLst/>
            <a:ahLst/>
            <a:cxnLst/>
            <a:rect r="r" b="b" t="t" l="l"/>
            <a:pathLst>
              <a:path h="2057539" w="1907900">
                <a:moveTo>
                  <a:pt x="0" y="0"/>
                </a:moveTo>
                <a:lnTo>
                  <a:pt x="1907900" y="0"/>
                </a:lnTo>
                <a:lnTo>
                  <a:pt x="1907900" y="2057539"/>
                </a:lnTo>
                <a:lnTo>
                  <a:pt x="0" y="2057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55915" y="2445944"/>
            <a:ext cx="2394724" cy="2725149"/>
          </a:xfrm>
          <a:custGeom>
            <a:avLst/>
            <a:gdLst/>
            <a:ahLst/>
            <a:cxnLst/>
            <a:rect r="r" b="b" t="t" l="l"/>
            <a:pathLst>
              <a:path h="2725149" w="2394724">
                <a:moveTo>
                  <a:pt x="0" y="0"/>
                </a:moveTo>
                <a:lnTo>
                  <a:pt x="2394724" y="0"/>
                </a:lnTo>
                <a:lnTo>
                  <a:pt x="2394724" y="2725149"/>
                </a:lnTo>
                <a:lnTo>
                  <a:pt x="0" y="2725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30018" y="6105162"/>
            <a:ext cx="1609570" cy="3586785"/>
          </a:xfrm>
          <a:custGeom>
            <a:avLst/>
            <a:gdLst/>
            <a:ahLst/>
            <a:cxnLst/>
            <a:rect r="r" b="b" t="t" l="l"/>
            <a:pathLst>
              <a:path h="3586785" w="1609570">
                <a:moveTo>
                  <a:pt x="0" y="0"/>
                </a:moveTo>
                <a:lnTo>
                  <a:pt x="1609570" y="0"/>
                </a:lnTo>
                <a:lnTo>
                  <a:pt x="1609570" y="3586785"/>
                </a:lnTo>
                <a:lnTo>
                  <a:pt x="0" y="35867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93298" y="591763"/>
            <a:ext cx="16134115" cy="1254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20"/>
              </a:lnSpc>
            </a:pPr>
            <a:r>
              <a:rPr lang="en-US" sz="8000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Consejos prácticos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01256" y="2884765"/>
            <a:ext cx="6958044" cy="3059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8541" indent="-344270" lvl="1">
              <a:lnSpc>
                <a:spcPts val="4464"/>
              </a:lnSpc>
              <a:buFont typeface="Arial"/>
              <a:buChar char="•"/>
            </a:pPr>
            <a:r>
              <a:rPr lang="en-US" sz="318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Dejar lista la ropa y las cosas el viernes.</a:t>
            </a:r>
          </a:p>
          <a:p>
            <a:pPr algn="l" marL="688541" indent="-344270" lvl="1">
              <a:lnSpc>
                <a:spcPts val="4464"/>
              </a:lnSpc>
              <a:buFont typeface="Arial"/>
              <a:buChar char="•"/>
            </a:pPr>
            <a:r>
              <a:rPr lang="en-US" sz="318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Cena ligera y noche tranquila para evitar el estrés matutino.</a:t>
            </a:r>
          </a:p>
          <a:p>
            <a:pPr algn="l">
              <a:lnSpc>
                <a:spcPts val="5864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4843310" y="2960965"/>
            <a:ext cx="3768468" cy="194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3"/>
              </a:lnSpc>
            </a:pPr>
            <a:r>
              <a:rPr lang="en-US" sz="4361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1. Prepara el Sabbath con antelación: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43310" y="7019738"/>
            <a:ext cx="4593837" cy="13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3"/>
              </a:lnSpc>
            </a:pPr>
            <a:r>
              <a:rPr lang="en-US" sz="4361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2. Llega temprano y ayuda: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01256" y="6707789"/>
            <a:ext cx="6958044" cy="315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0130" indent="-355065" lvl="1">
              <a:lnSpc>
                <a:spcPts val="4604"/>
              </a:lnSpc>
              <a:buFont typeface="Arial"/>
              <a:buChar char="•"/>
            </a:pPr>
            <a:r>
              <a:rPr lang="en-US" sz="328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Permite una integración tranquila.</a:t>
            </a:r>
          </a:p>
          <a:p>
            <a:pPr algn="l" marL="710130" indent="-355065" lvl="1">
              <a:lnSpc>
                <a:spcPts val="4604"/>
              </a:lnSpc>
              <a:buFont typeface="Arial"/>
              <a:buChar char="•"/>
            </a:pPr>
            <a:r>
              <a:rPr lang="en-US" sz="328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I</a:t>
            </a:r>
            <a:r>
              <a:rPr lang="en-US" sz="328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nvolucrarlo en tareas sencillas (repartir folletos, saludar) lo hace sentir útil y parte del grupo.</a:t>
            </a:r>
          </a:p>
          <a:p>
            <a:pPr algn="l">
              <a:lnSpc>
                <a:spcPts val="6004"/>
              </a:lnSpc>
            </a:pPr>
          </a:p>
        </p:txBody>
      </p:sp>
    </p:spTree>
  </p:cSld>
  <p:clrMapOvr>
    <a:masterClrMapping/>
  </p:clrMapOvr>
  <p:transition spd="slow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128983">
            <a:off x="9002975" y="2458409"/>
            <a:ext cx="1417785" cy="1528983"/>
          </a:xfrm>
          <a:custGeom>
            <a:avLst/>
            <a:gdLst/>
            <a:ahLst/>
            <a:cxnLst/>
            <a:rect r="r" b="b" t="t" l="l"/>
            <a:pathLst>
              <a:path h="1528983" w="1417785">
                <a:moveTo>
                  <a:pt x="0" y="0"/>
                </a:moveTo>
                <a:lnTo>
                  <a:pt x="1417785" y="0"/>
                </a:lnTo>
                <a:lnTo>
                  <a:pt x="1417785" y="1528984"/>
                </a:lnTo>
                <a:lnTo>
                  <a:pt x="0" y="1528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128983">
            <a:off x="9167982" y="4959392"/>
            <a:ext cx="1217729" cy="1313237"/>
          </a:xfrm>
          <a:custGeom>
            <a:avLst/>
            <a:gdLst/>
            <a:ahLst/>
            <a:cxnLst/>
            <a:rect r="r" b="b" t="t" l="l"/>
            <a:pathLst>
              <a:path h="1313237" w="1217729">
                <a:moveTo>
                  <a:pt x="0" y="0"/>
                </a:moveTo>
                <a:lnTo>
                  <a:pt x="1217729" y="0"/>
                </a:lnTo>
                <a:lnTo>
                  <a:pt x="1217729" y="1313237"/>
                </a:lnTo>
                <a:lnTo>
                  <a:pt x="0" y="1313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128983">
            <a:off x="9128423" y="7325156"/>
            <a:ext cx="1217729" cy="1313237"/>
          </a:xfrm>
          <a:custGeom>
            <a:avLst/>
            <a:gdLst/>
            <a:ahLst/>
            <a:cxnLst/>
            <a:rect r="r" b="b" t="t" l="l"/>
            <a:pathLst>
              <a:path h="1313237" w="1217729">
                <a:moveTo>
                  <a:pt x="0" y="0"/>
                </a:moveTo>
                <a:lnTo>
                  <a:pt x="1217729" y="0"/>
                </a:lnTo>
                <a:lnTo>
                  <a:pt x="1217729" y="1313237"/>
                </a:lnTo>
                <a:lnTo>
                  <a:pt x="0" y="1313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04141">
            <a:off x="601468" y="1922232"/>
            <a:ext cx="3178733" cy="2638348"/>
          </a:xfrm>
          <a:custGeom>
            <a:avLst/>
            <a:gdLst/>
            <a:ahLst/>
            <a:cxnLst/>
            <a:rect r="r" b="b" t="t" l="l"/>
            <a:pathLst>
              <a:path h="2638348" w="3178733">
                <a:moveTo>
                  <a:pt x="0" y="0"/>
                </a:moveTo>
                <a:lnTo>
                  <a:pt x="3178733" y="0"/>
                </a:lnTo>
                <a:lnTo>
                  <a:pt x="3178733" y="2638348"/>
                </a:lnTo>
                <a:lnTo>
                  <a:pt x="0" y="2638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212154">
            <a:off x="783034" y="4551014"/>
            <a:ext cx="3218039" cy="2526161"/>
          </a:xfrm>
          <a:custGeom>
            <a:avLst/>
            <a:gdLst/>
            <a:ahLst/>
            <a:cxnLst/>
            <a:rect r="r" b="b" t="t" l="l"/>
            <a:pathLst>
              <a:path h="2526161" w="3218039">
                <a:moveTo>
                  <a:pt x="0" y="0"/>
                </a:moveTo>
                <a:lnTo>
                  <a:pt x="3218040" y="0"/>
                </a:lnTo>
                <a:lnTo>
                  <a:pt x="3218040" y="2526161"/>
                </a:lnTo>
                <a:lnTo>
                  <a:pt x="0" y="2526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459777">
            <a:off x="1028700" y="6895275"/>
            <a:ext cx="3414611" cy="2876810"/>
          </a:xfrm>
          <a:custGeom>
            <a:avLst/>
            <a:gdLst/>
            <a:ahLst/>
            <a:cxnLst/>
            <a:rect r="r" b="b" t="t" l="l"/>
            <a:pathLst>
              <a:path h="2876810" w="3414611">
                <a:moveTo>
                  <a:pt x="0" y="0"/>
                </a:moveTo>
                <a:lnTo>
                  <a:pt x="3414611" y="0"/>
                </a:lnTo>
                <a:lnTo>
                  <a:pt x="3414611" y="2876810"/>
                </a:lnTo>
                <a:lnTo>
                  <a:pt x="0" y="2876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424001" y="7332544"/>
            <a:ext cx="4181152" cy="1222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6"/>
              </a:lnSpc>
            </a:pPr>
            <a:r>
              <a:rPr lang="en-US" sz="396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5. Acompáñalo, no solo lo "dejes":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3298" y="591763"/>
            <a:ext cx="16134115" cy="1254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20"/>
              </a:lnSpc>
            </a:pPr>
            <a:r>
              <a:rPr lang="en-US" sz="8000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Consejos prácticos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509711" y="2430841"/>
            <a:ext cx="6958044" cy="2920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04"/>
              </a:lnSpc>
            </a:pPr>
            <a:r>
              <a:rPr lang="en-US" sz="378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La conexión espiritual se construye en casa, no solo los sábados.</a:t>
            </a:r>
          </a:p>
          <a:p>
            <a:pPr algn="l">
              <a:lnSpc>
                <a:spcPts val="670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4424001" y="2526091"/>
            <a:ext cx="4436354" cy="13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3"/>
              </a:lnSpc>
            </a:pPr>
            <a:r>
              <a:rPr lang="en-US" sz="4361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3. Valora el culto familiar diario: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24001" y="4848445"/>
            <a:ext cx="4181152" cy="1767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6"/>
              </a:lnSpc>
            </a:pPr>
            <a:r>
              <a:rPr lang="en-US" sz="396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4. Demuestra tu propio entusiasmo:</a:t>
            </a:r>
          </a:p>
          <a:p>
            <a:pPr algn="l">
              <a:lnSpc>
                <a:spcPts val="4326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509711" y="4857585"/>
            <a:ext cx="6958044" cy="260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4"/>
              </a:lnSpc>
            </a:pPr>
            <a:r>
              <a:rPr lang="en-US" sz="358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Tu actitud es contagiosa. Vívelo como un privilegio, no como una obligación.</a:t>
            </a:r>
          </a:p>
          <a:p>
            <a:pPr algn="l">
              <a:lnSpc>
                <a:spcPts val="5024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0509711" y="7085135"/>
            <a:ext cx="6958044" cy="197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4"/>
              </a:lnSpc>
            </a:pPr>
            <a:r>
              <a:rPr lang="en-US" sz="3589">
                <a:solidFill>
                  <a:srgbClr val="0672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Participa en sus clases, conoce a sus maestros y amigos. Demuéstrale que caminan juntos.</a:t>
            </a:r>
          </a:p>
        </p:txBody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DAGxLt4YA7U</dc:identifier>
  <dcterms:modified xsi:type="dcterms:W3CDTF">2011-08-01T06:04:30Z</dcterms:modified>
  <cp:revision>1</cp:revision>
  <dc:title>Presentación Recursos Humanos moderno en verde y beige</dc:title>
</cp:coreProperties>
</file>