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i2FTaSmaJmMC5OtM9273haWDls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customschemas.google.com/relationships/presentationmetadata" Target="meta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8" name="Google Shape;278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Generados en razón de las muchas diferencias entre las personas, como en el modo de pensar, de reaccionar, de amar, de gustos e ideas, de expresar sentimientos, entre tantas otras.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No se debe gastar mucha energía para extirparlos, pues para eso sería necesario eliminar personas, por el simple hecho de ser diferentes.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0" name="Google Shape;15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Generados en razón de las muchas diferencias entre las personas, como en el modo de pensar, de reaccionar, de amar, de gustos e ideas, de expresar sentimientos, entre tantas otras.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/>
              <a:t>No se debe gastar mucha energía para extirparlos, pues para eso sería necesario eliminar personas, por el simple hecho de ser diferentes.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0" name="Google Shape;16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2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2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2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Google Shape;8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Google Shape;8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3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Relationship Id="rId4" Type="http://schemas.openxmlformats.org/officeDocument/2006/relationships/image" Target="../media/image20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6.png"/><Relationship Id="rId4" Type="http://schemas.openxmlformats.org/officeDocument/2006/relationships/image" Target="../media/image14.png"/><Relationship Id="rId5" Type="http://schemas.openxmlformats.org/officeDocument/2006/relationships/image" Target="../media/image19.png"/><Relationship Id="rId6" Type="http://schemas.openxmlformats.org/officeDocument/2006/relationships/image" Target="../media/image12.png"/><Relationship Id="rId7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Relationship Id="rId4" Type="http://schemas.openxmlformats.org/officeDocument/2006/relationships/image" Target="../media/image9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1.jpg"/><Relationship Id="rId4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relacionada" id="100" name="Google Shape;100;p1"/>
          <p:cNvPicPr preferRelativeResize="0"/>
          <p:nvPr/>
        </p:nvPicPr>
        <p:blipFill rotWithShape="1">
          <a:blip r:embed="rId3">
            <a:alphaModFix/>
          </a:blip>
          <a:srcRect b="0" l="0" r="5332" t="0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"/>
          <p:cNvSpPr/>
          <p:nvPr/>
        </p:nvSpPr>
        <p:spPr>
          <a:xfrm>
            <a:off x="7488621" y="2277613"/>
            <a:ext cx="4703379" cy="4580387"/>
          </a:xfrm>
          <a:custGeom>
            <a:rect b="b" l="l" r="r" t="t"/>
            <a:pathLst>
              <a:path extrusionOk="0" h="1298" w="1333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lt1">
              <a:alpha val="6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>
            <p:ph type="ctrTitle"/>
          </p:nvPr>
        </p:nvSpPr>
        <p:spPr>
          <a:xfrm>
            <a:off x="7488623" y="3231925"/>
            <a:ext cx="4385400" cy="1834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7200"/>
              <a:buFont typeface="Calibri"/>
              <a:buNone/>
            </a:pPr>
            <a:r>
              <a:rPr b="1" lang="en-US" sz="7200">
                <a:solidFill>
                  <a:srgbClr val="FF0000"/>
                </a:solidFill>
              </a:rPr>
              <a:t>Conflictos</a:t>
            </a:r>
            <a:r>
              <a:rPr lang="en-US" sz="4320"/>
              <a:t> </a:t>
            </a:r>
            <a:br>
              <a:rPr lang="en-US" sz="4320"/>
            </a:br>
            <a:r>
              <a:rPr lang="en-US" sz="4320"/>
              <a:t>¿qué hago?</a:t>
            </a:r>
            <a:endParaRPr/>
          </a:p>
        </p:txBody>
      </p:sp>
      <p:sp>
        <p:nvSpPr>
          <p:cNvPr id="103" name="Google Shape;103;p1"/>
          <p:cNvSpPr txBox="1"/>
          <p:nvPr>
            <p:ph idx="1" type="subTitle"/>
          </p:nvPr>
        </p:nvSpPr>
        <p:spPr>
          <a:xfrm>
            <a:off x="7782910" y="5242675"/>
            <a:ext cx="4330262" cy="683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sz="2000"/>
              <a:t>Preparado por: Ney Devis</a:t>
            </a:r>
            <a:endParaRPr/>
          </a:p>
        </p:txBody>
      </p:sp>
      <p:cxnSp>
        <p:nvCxnSpPr>
          <p:cNvPr id="104" name="Google Shape;104;p1"/>
          <p:cNvCxnSpPr/>
          <p:nvPr/>
        </p:nvCxnSpPr>
        <p:spPr>
          <a:xfrm>
            <a:off x="9480331" y="5123793"/>
            <a:ext cx="935420" cy="0"/>
          </a:xfrm>
          <a:prstGeom prst="straightConnector1">
            <a:avLst/>
          </a:prstGeom>
          <a:noFill/>
          <a:ln cap="sq" cmpd="sng" w="25400">
            <a:solidFill>
              <a:srgbClr val="262626"/>
            </a:solidFill>
            <a:prstDash val="solid"/>
            <a:bevel/>
            <a:headEnd len="sm" w="sm" type="none"/>
            <a:tailEnd len="sm" w="sm" type="none"/>
          </a:ln>
        </p:spPr>
      </p:cxnSp>
      <p:sp>
        <p:nvSpPr>
          <p:cNvPr id="105" name="Google Shape;105;p1"/>
          <p:cNvSpPr/>
          <p:nvPr/>
        </p:nvSpPr>
        <p:spPr>
          <a:xfrm>
            <a:off x="778526" y="5380672"/>
            <a:ext cx="60960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Airaos, pero no pequéis; no se ponga el sol sobre vuestro enojo (</a:t>
            </a:r>
            <a:r>
              <a:rPr b="0" i="1" lang="en-US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Efesios 4:26 NRSV). </a:t>
            </a:r>
            <a:endParaRPr b="0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magen relacionada" id="216" name="Google Shape;216;p10"/>
          <p:cNvPicPr preferRelativeResize="0"/>
          <p:nvPr/>
        </p:nvPicPr>
        <p:blipFill rotWithShape="1">
          <a:blip r:embed="rId3">
            <a:alphaModFix/>
          </a:blip>
          <a:srcRect b="2" l="18783" r="24343" t="0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18" name="Google Shape;218;p10"/>
          <p:cNvSpPr txBox="1"/>
          <p:nvPr/>
        </p:nvSpPr>
        <p:spPr>
          <a:xfrm>
            <a:off x="804998" y="798445"/>
            <a:ext cx="4803636" cy="13116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7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Principios en Resolución de Conflictos. 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804997" y="2272143"/>
            <a:ext cx="5100043" cy="3788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4572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Arial"/>
              <a:buChar char="•"/>
            </a:pPr>
            <a:r>
              <a:rPr b="1" i="0" lang="en-US" sz="36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Busque áreas en las que tenga la culpa. </a:t>
            </a:r>
            <a:r>
              <a:rPr b="0" i="0" lang="en-US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Cuando usted busca su responsabilidad en el conflicto, esto hace que la otra parte se ablande y a menudo venga en su defensa. </a:t>
            </a:r>
            <a:endParaRPr/>
          </a:p>
          <a:p>
            <a:pPr indent="20320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14141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1"/>
          <p:cNvSpPr txBox="1"/>
          <p:nvPr>
            <p:ph type="title"/>
          </p:nvPr>
        </p:nvSpPr>
        <p:spPr>
          <a:xfrm>
            <a:off x="695898" y="627053"/>
            <a:ext cx="615659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b="1" lang="en-US" sz="3600"/>
              <a:t>Hágase las siguientes preguntas: </a:t>
            </a:r>
            <a:endParaRPr sz="3600"/>
          </a:p>
        </p:txBody>
      </p:sp>
      <p:sp>
        <p:nvSpPr>
          <p:cNvPr id="225" name="Google Shape;225;p11"/>
          <p:cNvSpPr txBox="1"/>
          <p:nvPr>
            <p:ph idx="1" type="body"/>
          </p:nvPr>
        </p:nvSpPr>
        <p:spPr>
          <a:xfrm>
            <a:off x="781457" y="1952615"/>
            <a:ext cx="5696461" cy="4278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a. ¿Es una batalla digna? </a:t>
            </a:r>
            <a:r>
              <a:rPr lang="en-US"/>
              <a:t>Proverbios 19:11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b. ¿Estoy equivocado?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c. ¿Debo reaccionar o responder?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</a:pPr>
            <a:r>
              <a:rPr b="1" lang="en-US"/>
              <a:t>d. ¿Qué diferencia va a ser esto en mi vida en tres días? ¿Qué impacto tendrá en cinco años? </a:t>
            </a:r>
            <a:endParaRPr/>
          </a:p>
        </p:txBody>
      </p:sp>
      <p:sp>
        <p:nvSpPr>
          <p:cNvPr id="226" name="Google Shape;226;p11"/>
          <p:cNvSpPr/>
          <p:nvPr/>
        </p:nvSpPr>
        <p:spPr>
          <a:xfrm flipH="1">
            <a:off x="6582780" y="-2008"/>
            <a:ext cx="5609220" cy="5840278"/>
          </a:xfrm>
          <a:custGeom>
            <a:rect b="b" l="l" r="r" t="t"/>
            <a:pathLst>
              <a:path extrusionOk="0" h="5840278" w="560922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n relacionada" id="227" name="Google Shape;227;p11"/>
          <p:cNvPicPr preferRelativeResize="0"/>
          <p:nvPr/>
        </p:nvPicPr>
        <p:blipFill rotWithShape="1">
          <a:blip r:embed="rId3">
            <a:alphaModFix/>
          </a:blip>
          <a:srcRect b="1" l="18687" r="9139" t="0"/>
          <a:stretch/>
        </p:blipFill>
        <p:spPr>
          <a:xfrm>
            <a:off x="6750141" y="-2"/>
            <a:ext cx="5441859" cy="5654940"/>
          </a:xfrm>
          <a:custGeom>
            <a:rect b="b" l="l" r="r" t="t"/>
            <a:pathLst>
              <a:path extrusionOk="0" h="5654940" w="5441859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2"/>
          <p:cNvSpPr/>
          <p:nvPr/>
        </p:nvSpPr>
        <p:spPr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3"/>
            </a:srgbClr>
          </a:solidFill>
          <a:ln cap="sq" cmpd="thinThick" w="127000">
            <a:solidFill>
              <a:srgbClr val="595959">
                <a:alpha val="8000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2"/>
          <p:cNvSpPr txBox="1"/>
          <p:nvPr/>
        </p:nvSpPr>
        <p:spPr>
          <a:xfrm>
            <a:off x="655721" y="2831338"/>
            <a:ext cx="3657600" cy="288757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4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Aprende a perdonar</a:t>
            </a:r>
            <a:br>
              <a:rPr b="0" i="0" lang="en-US" sz="259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-US" sz="259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59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Si no perdonas a otros, tu Padre tampoco te perdonará tus delitos.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0" i="0" lang="en-US" sz="259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Mateo 6:15</a:t>
            </a:r>
            <a:endParaRPr/>
          </a:p>
          <a:p>
            <a:pPr indent="0" lvl="0" marL="0" marR="0" rtl="0" algn="ctr">
              <a:lnSpc>
                <a:spcPct val="7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259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4" name="Google Shape;234;p12"/>
          <p:cNvCxnSpPr/>
          <p:nvPr/>
        </p:nvCxnSpPr>
        <p:spPr>
          <a:xfrm>
            <a:off x="1191126" y="3910267"/>
            <a:ext cx="2586790" cy="0"/>
          </a:xfrm>
          <a:prstGeom prst="straightConnector1">
            <a:avLst/>
          </a:prstGeom>
          <a:noFill/>
          <a:ln cap="flat" cmpd="sng" w="22225">
            <a:solidFill>
              <a:srgbClr val="D9D9D9"/>
            </a:solidFill>
            <a:prstDash val="solid"/>
            <a:miter lim="800000"/>
            <a:headEnd len="sm" w="sm" type="none"/>
            <a:tailEnd len="sm" w="sm" type="none"/>
          </a:ln>
        </p:spPr>
      </p:cxnSp>
      <p:pic>
        <p:nvPicPr>
          <p:cNvPr descr="Resultado de imagen para esposos apoyo emocional" id="235" name="Google Shape;235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53822" y="975392"/>
            <a:ext cx="6553545" cy="491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3"/>
          <p:cNvSpPr/>
          <p:nvPr/>
        </p:nvSpPr>
        <p:spPr>
          <a:xfrm>
            <a:off x="484096" y="470925"/>
            <a:ext cx="4381009" cy="5892104"/>
          </a:xfrm>
          <a:custGeom>
            <a:rect b="b" l="l" r="r" t="t"/>
            <a:pathLst>
              <a:path extrusionOk="0" h="5892104" w="4381009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13"/>
          <p:cNvSpPr txBox="1"/>
          <p:nvPr>
            <p:ph type="title"/>
          </p:nvPr>
        </p:nvSpPr>
        <p:spPr>
          <a:xfrm>
            <a:off x="863029" y="1012004"/>
            <a:ext cx="3416158" cy="47954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Sugerencias</a:t>
            </a:r>
            <a:endParaRPr/>
          </a:p>
        </p:txBody>
      </p:sp>
      <p:grpSp>
        <p:nvGrpSpPr>
          <p:cNvPr id="242" name="Google Shape;242;p13"/>
          <p:cNvGrpSpPr/>
          <p:nvPr/>
        </p:nvGrpSpPr>
        <p:grpSpPr>
          <a:xfrm>
            <a:off x="5194300" y="473366"/>
            <a:ext cx="6513603" cy="5880540"/>
            <a:chOff x="0" y="2442"/>
            <a:chExt cx="6513603" cy="5880540"/>
          </a:xfrm>
        </p:grpSpPr>
        <p:sp>
          <p:nvSpPr>
            <p:cNvPr id="243" name="Google Shape;243;p13"/>
            <p:cNvSpPr/>
            <p:nvPr/>
          </p:nvSpPr>
          <p:spPr>
            <a:xfrm>
              <a:off x="0" y="2442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13"/>
            <p:cNvSpPr/>
            <p:nvPr/>
          </p:nvSpPr>
          <p:spPr>
            <a:xfrm>
              <a:off x="374497" y="280994"/>
              <a:ext cx="680904" cy="68090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3"/>
            <p:cNvSpPr/>
            <p:nvPr/>
          </p:nvSpPr>
          <p:spPr>
            <a:xfrm>
              <a:off x="1429899" y="2442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3"/>
            <p:cNvSpPr txBox="1"/>
            <p:nvPr/>
          </p:nvSpPr>
          <p:spPr>
            <a:xfrm>
              <a:off x="1429899" y="2442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Use recursos espirituales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13"/>
            <p:cNvSpPr/>
            <p:nvPr/>
          </p:nvSpPr>
          <p:spPr>
            <a:xfrm>
              <a:off x="0" y="1549953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3"/>
            <p:cNvSpPr/>
            <p:nvPr/>
          </p:nvSpPr>
          <p:spPr>
            <a:xfrm>
              <a:off x="374497" y="1828505"/>
              <a:ext cx="680904" cy="68090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3"/>
            <p:cNvSpPr/>
            <p:nvPr/>
          </p:nvSpPr>
          <p:spPr>
            <a:xfrm>
              <a:off x="1429899" y="1549953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13"/>
            <p:cNvSpPr txBox="1"/>
            <p:nvPr/>
          </p:nvSpPr>
          <p:spPr>
            <a:xfrm>
              <a:off x="1429899" y="1549953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Use la </a:t>
              </a:r>
              <a:r>
                <a:rPr b="1" i="0" lang="en-US" sz="2200" u="sng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voz 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tranquila, baja. (1 Reyes 19:12). 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Baja la voz. Respire hondo y hable en tonos medidos. 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13"/>
            <p:cNvSpPr/>
            <p:nvPr/>
          </p:nvSpPr>
          <p:spPr>
            <a:xfrm>
              <a:off x="0" y="3097464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3"/>
            <p:cNvSpPr/>
            <p:nvPr/>
          </p:nvSpPr>
          <p:spPr>
            <a:xfrm>
              <a:off x="374497" y="3376015"/>
              <a:ext cx="680904" cy="68090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1429899" y="309746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3"/>
            <p:cNvSpPr txBox="1"/>
            <p:nvPr/>
          </p:nvSpPr>
          <p:spPr>
            <a:xfrm>
              <a:off x="1429899" y="309746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Mantenga su sentido del </a:t>
              </a:r>
              <a:r>
                <a:rPr b="1" i="0" lang="en-US" sz="2200" u="sng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Humor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13"/>
            <p:cNvSpPr/>
            <p:nvPr/>
          </p:nvSpPr>
          <p:spPr>
            <a:xfrm>
              <a:off x="0" y="4644974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374497" y="4923526"/>
              <a:ext cx="680904" cy="68090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13"/>
            <p:cNvSpPr/>
            <p:nvPr/>
          </p:nvSpPr>
          <p:spPr>
            <a:xfrm>
              <a:off x="1429899" y="464497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13"/>
            <p:cNvSpPr txBox="1"/>
            <p:nvPr/>
          </p:nvSpPr>
          <p:spPr>
            <a:xfrm>
              <a:off x="1429899" y="464497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lo tome como algo </a:t>
              </a:r>
              <a:r>
                <a:rPr b="1" i="0" lang="en-US" sz="2200" u="sng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Personal</a:t>
              </a:r>
              <a:r>
                <a:rPr b="1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4"/>
          <p:cNvSpPr/>
          <p:nvPr/>
        </p:nvSpPr>
        <p:spPr>
          <a:xfrm>
            <a:off x="484096" y="470925"/>
            <a:ext cx="4381009" cy="5892104"/>
          </a:xfrm>
          <a:custGeom>
            <a:rect b="b" l="l" r="r" t="t"/>
            <a:pathLst>
              <a:path extrusionOk="0" h="5892104" w="4381009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14"/>
          <p:cNvSpPr txBox="1"/>
          <p:nvPr>
            <p:ph type="title"/>
          </p:nvPr>
        </p:nvSpPr>
        <p:spPr>
          <a:xfrm>
            <a:off x="863029" y="1012004"/>
            <a:ext cx="3416158" cy="47954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lang="en-US">
                <a:solidFill>
                  <a:srgbClr val="FFFFFF"/>
                </a:solidFill>
              </a:rPr>
              <a:t>Sugerencias</a:t>
            </a:r>
            <a:endParaRPr/>
          </a:p>
        </p:txBody>
      </p:sp>
      <p:grpSp>
        <p:nvGrpSpPr>
          <p:cNvPr id="265" name="Google Shape;265;p14"/>
          <p:cNvGrpSpPr/>
          <p:nvPr/>
        </p:nvGrpSpPr>
        <p:grpSpPr>
          <a:xfrm>
            <a:off x="5194300" y="471596"/>
            <a:ext cx="6513603" cy="5884081"/>
            <a:chOff x="0" y="672"/>
            <a:chExt cx="6513603" cy="5884081"/>
          </a:xfrm>
        </p:grpSpPr>
        <p:sp>
          <p:nvSpPr>
            <p:cNvPr id="266" name="Google Shape;266;p14"/>
            <p:cNvSpPr/>
            <p:nvPr/>
          </p:nvSpPr>
          <p:spPr>
            <a:xfrm>
              <a:off x="0" y="672"/>
              <a:ext cx="6513603" cy="1112304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EA5DA"/>
                </a:gs>
                <a:gs pos="50000">
                  <a:srgbClr val="529BDA"/>
                </a:gs>
                <a:gs pos="100000">
                  <a:srgbClr val="4188C8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14"/>
            <p:cNvSpPr txBox="1"/>
            <p:nvPr/>
          </p:nvSpPr>
          <p:spPr>
            <a:xfrm>
              <a:off x="54298" y="54970"/>
              <a:ext cx="6405007" cy="1003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Sea paciente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14"/>
            <p:cNvSpPr/>
            <p:nvPr/>
          </p:nvSpPr>
          <p:spPr>
            <a:xfrm>
              <a:off x="0" y="1193616"/>
              <a:ext cx="6513603" cy="1112304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9D0D1"/>
                </a:gs>
                <a:gs pos="50000">
                  <a:srgbClr val="4AD0D2"/>
                </a:gs>
                <a:gs pos="100000">
                  <a:srgbClr val="3ABFC0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14"/>
            <p:cNvSpPr txBox="1"/>
            <p:nvPr/>
          </p:nvSpPr>
          <p:spPr>
            <a:xfrm>
              <a:off x="54298" y="1247914"/>
              <a:ext cx="6405007" cy="1003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Reconozca que todos los malos retos son pasajeros.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4"/>
            <p:cNvSpPr/>
            <p:nvPr/>
          </p:nvSpPr>
          <p:spPr>
            <a:xfrm>
              <a:off x="0" y="2386560"/>
              <a:ext cx="6513603" cy="1112304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5C998"/>
                </a:gs>
                <a:gs pos="50000">
                  <a:srgbClr val="46C78C"/>
                </a:gs>
                <a:gs pos="100000">
                  <a:srgbClr val="35B87B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14"/>
            <p:cNvSpPr txBox="1"/>
            <p:nvPr/>
          </p:nvSpPr>
          <p:spPr>
            <a:xfrm>
              <a:off x="54298" y="2440858"/>
              <a:ext cx="6405007" cy="1003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Actue en forma madura.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14"/>
            <p:cNvSpPr/>
            <p:nvPr/>
          </p:nvSpPr>
          <p:spPr>
            <a:xfrm>
              <a:off x="0" y="3579505"/>
              <a:ext cx="6513603" cy="1112304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60C165"/>
                </a:gs>
                <a:gs pos="50000">
                  <a:srgbClr val="3FBF47"/>
                </a:gs>
                <a:gs pos="100000">
                  <a:srgbClr val="32AE3A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14"/>
            <p:cNvSpPr txBox="1"/>
            <p:nvPr/>
          </p:nvSpPr>
          <p:spPr>
            <a:xfrm>
              <a:off x="54298" y="3633803"/>
              <a:ext cx="6405007" cy="1003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Responda con bondad.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4" name="Google Shape;274;p14"/>
            <p:cNvSpPr/>
            <p:nvPr/>
          </p:nvSpPr>
          <p:spPr>
            <a:xfrm>
              <a:off x="0" y="4772449"/>
              <a:ext cx="6513603" cy="1112304"/>
            </a:xfrm>
            <a:prstGeom prst="roundRect">
              <a:avLst>
                <a:gd fmla="val 16667" name="adj"/>
              </a:avLst>
            </a:prstGeom>
            <a:gradFill>
              <a:gsLst>
                <a:gs pos="0">
                  <a:srgbClr val="7EB55F"/>
                </a:gs>
                <a:gs pos="50000">
                  <a:srgbClr val="6EB03F"/>
                </a:gs>
                <a:gs pos="100000">
                  <a:srgbClr val="5F9F34"/>
                </a:gs>
              </a:gsLst>
              <a:lin ang="5400000" scaled="0"/>
            </a:gradFill>
            <a:ln>
              <a:noFill/>
            </a:ln>
            <a:effectLst>
              <a:outerShdw blurRad="57150" rotWithShape="0" algn="ctr" dir="5400000" dist="19050">
                <a:srgbClr val="000000">
                  <a:alpha val="6274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14"/>
            <p:cNvSpPr txBox="1"/>
            <p:nvPr/>
          </p:nvSpPr>
          <p:spPr>
            <a:xfrm>
              <a:off x="54298" y="4826747"/>
              <a:ext cx="6405007" cy="10037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6675" lIns="106675" spcFirstLastPara="1" rIns="106675" wrap="square" tIns="1066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Este listo para admitir sus errores y para perdonar.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/>
          <p:nvPr/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rgbClr val="4472C3">
                  <a:alpha val="81960"/>
                </a:srgbClr>
              </a:gs>
              <a:gs pos="25000">
                <a:srgbClr val="4472C4">
                  <a:alpha val="60000"/>
                </a:srgbClr>
              </a:gs>
              <a:gs pos="94000">
                <a:srgbClr val="AEABAB"/>
              </a:gs>
              <a:gs pos="100000">
                <a:srgbClr val="AEABAB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2" name="Google Shape;282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3" name="Google Shape;283;p15"/>
          <p:cNvSpPr txBox="1"/>
          <p:nvPr>
            <p:ph type="title"/>
          </p:nvPr>
        </p:nvSpPr>
        <p:spPr>
          <a:xfrm>
            <a:off x="6094105" y="802955"/>
            <a:ext cx="4977976" cy="14540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000000"/>
                </a:solidFill>
              </a:rPr>
              <a:t>Hebreo 1:1,2</a:t>
            </a:r>
            <a:endParaRPr/>
          </a:p>
        </p:txBody>
      </p:sp>
      <p:sp>
        <p:nvSpPr>
          <p:cNvPr id="284" name="Google Shape;284;p15"/>
          <p:cNvSpPr/>
          <p:nvPr/>
        </p:nvSpPr>
        <p:spPr>
          <a:xfrm>
            <a:off x="0" y="738619"/>
            <a:ext cx="5000438" cy="5400962"/>
          </a:xfrm>
          <a:custGeom>
            <a:rect b="b" l="l" r="r" t="t"/>
            <a:pathLst>
              <a:path extrusionOk="0" h="5400962" w="5000438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5" name="Google Shape;285;p15"/>
          <p:cNvPicPr preferRelativeResize="0"/>
          <p:nvPr/>
        </p:nvPicPr>
        <p:blipFill rotWithShape="1">
          <a:blip r:embed="rId4">
            <a:alphaModFix/>
          </a:blip>
          <a:srcRect b="21999" l="0" r="0" t="8137"/>
          <a:stretch/>
        </p:blipFill>
        <p:spPr>
          <a:xfrm>
            <a:off x="20" y="907231"/>
            <a:ext cx="4838021" cy="5063738"/>
          </a:xfrm>
          <a:custGeom>
            <a:rect b="b" l="l" r="r" t="t"/>
            <a:pathLst>
              <a:path extrusionOk="0" h="5063738" w="4838041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286" name="Google Shape;286;p15"/>
          <p:cNvSpPr txBox="1"/>
          <p:nvPr>
            <p:ph idx="1" type="body"/>
          </p:nvPr>
        </p:nvSpPr>
        <p:spPr>
          <a:xfrm>
            <a:off x="5365213" y="1905918"/>
            <a:ext cx="6147413" cy="415505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en-US" sz="4000">
                <a:solidFill>
                  <a:srgbClr val="000000"/>
                </a:solidFill>
              </a:rPr>
              <a:t>“Dios habiendo hablado muchas veces y de muchas maneras en otro tiempo a los padres por los profetas, en estos tiempos nos ha hablado por el Hijo…”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1414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"/>
          <p:cNvSpPr txBox="1"/>
          <p:nvPr>
            <p:ph type="title"/>
          </p:nvPr>
        </p:nvSpPr>
        <p:spPr>
          <a:xfrm>
            <a:off x="781464" y="350837"/>
            <a:ext cx="5314536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FFF00"/>
                </a:solidFill>
              </a:rPr>
              <a:t>Análisis</a:t>
            </a:r>
            <a:r>
              <a:rPr lang="en-US"/>
              <a:t> </a:t>
            </a:r>
            <a:endParaRPr/>
          </a:p>
        </p:txBody>
      </p:sp>
      <p:sp>
        <p:nvSpPr>
          <p:cNvPr id="111" name="Google Shape;111;p2"/>
          <p:cNvSpPr txBox="1"/>
          <p:nvPr>
            <p:ph idx="1" type="body"/>
          </p:nvPr>
        </p:nvSpPr>
        <p:spPr>
          <a:xfrm>
            <a:off x="497840" y="1676400"/>
            <a:ext cx="5995300" cy="5059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rPr lang="en-US"/>
              <a:t>Carlos y Ana están casados, se aman de verdad, pero tienen frecuentes roces. Ana es activa, rápida, enérgica e impaciente. Carlos es calmo, lento, tímido, habla poco y nunca entra en discusión.  Frecuentemente, Ana explota con él porque considera que su silencio y lentitud son una demostración de desconsideración por ella e indiferencia a sus preocupaciones y necesidades.</a:t>
            </a:r>
            <a:endParaRPr/>
          </a:p>
        </p:txBody>
      </p:sp>
      <p:sp>
        <p:nvSpPr>
          <p:cNvPr id="112" name="Google Shape;112;p2"/>
          <p:cNvSpPr/>
          <p:nvPr/>
        </p:nvSpPr>
        <p:spPr>
          <a:xfrm flipH="1">
            <a:off x="6582780" y="-2008"/>
            <a:ext cx="5609220" cy="5840278"/>
          </a:xfrm>
          <a:custGeom>
            <a:rect b="b" l="l" r="r" t="t"/>
            <a:pathLst>
              <a:path extrusionOk="0" h="5840278" w="5609220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n relacionada" id="113" name="Google Shape;113;p2"/>
          <p:cNvPicPr preferRelativeResize="0"/>
          <p:nvPr/>
        </p:nvPicPr>
        <p:blipFill rotWithShape="1">
          <a:blip r:embed="rId3">
            <a:alphaModFix/>
          </a:blip>
          <a:srcRect b="-1" l="27130" r="8874" t="0"/>
          <a:stretch/>
        </p:blipFill>
        <p:spPr>
          <a:xfrm>
            <a:off x="6750141" y="-2"/>
            <a:ext cx="5441859" cy="5654940"/>
          </a:xfrm>
          <a:custGeom>
            <a:rect b="b" l="l" r="r" t="t"/>
            <a:pathLst>
              <a:path extrusionOk="0" h="5654940" w="5441859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"/>
          <p:cNvSpPr/>
          <p:nvPr/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A3E5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3"/>
          <p:cNvSpPr txBox="1"/>
          <p:nvPr>
            <p:ph type="title"/>
          </p:nvPr>
        </p:nvSpPr>
        <p:spPr>
          <a:xfrm>
            <a:off x="524256" y="4767072"/>
            <a:ext cx="6594189" cy="162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FFFFF"/>
                </a:solidFill>
              </a:rPr>
              <a:t>Cómo ayudar</a:t>
            </a:r>
            <a:endParaRPr/>
          </a:p>
        </p:txBody>
      </p:sp>
      <p:pic>
        <p:nvPicPr>
          <p:cNvPr descr="Resultado de imagen para consejero matrimonial" id="120" name="Google Shape;120;p3"/>
          <p:cNvPicPr preferRelativeResize="0"/>
          <p:nvPr/>
        </p:nvPicPr>
        <p:blipFill rotWithShape="1">
          <a:blip r:embed="rId3">
            <a:alphaModFix/>
          </a:blip>
          <a:srcRect b="0" l="3337" r="0" t="0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3"/>
          <p:cNvSpPr/>
          <p:nvPr/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/>
          <p:nvPr>
            <p:ph idx="1" type="body"/>
          </p:nvPr>
        </p:nvSpPr>
        <p:spPr>
          <a:xfrm>
            <a:off x="8029319" y="917725"/>
            <a:ext cx="3424739" cy="4852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</a:pPr>
            <a:r>
              <a:rPr lang="en-US" sz="3600">
                <a:solidFill>
                  <a:srgbClr val="FFFFFF"/>
                </a:solidFill>
              </a:rPr>
              <a:t>Qué consejos prácticos Usted daría a esa pareja que se ama pero sufre por causa de sus diferentes personalidades?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4"/>
          <p:cNvSpPr/>
          <p:nvPr/>
        </p:nvSpPr>
        <p:spPr>
          <a:xfrm>
            <a:off x="484096" y="470925"/>
            <a:ext cx="4381009" cy="5892104"/>
          </a:xfrm>
          <a:custGeom>
            <a:rect b="b" l="l" r="r" t="t"/>
            <a:pathLst>
              <a:path extrusionOk="0" h="5892104" w="4381009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>
            <p:ph type="title"/>
          </p:nvPr>
        </p:nvSpPr>
        <p:spPr>
          <a:xfrm>
            <a:off x="845993" y="658851"/>
            <a:ext cx="3416158" cy="32294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en-US" sz="5400">
                <a:solidFill>
                  <a:srgbClr val="FFFFFF"/>
                </a:solidFill>
              </a:rPr>
              <a:t>Conflictos</a:t>
            </a:r>
            <a:endParaRPr>
              <a:solidFill>
                <a:srgbClr val="FFFFFF"/>
              </a:solidFill>
            </a:endParaRPr>
          </a:p>
        </p:txBody>
      </p:sp>
      <p:grpSp>
        <p:nvGrpSpPr>
          <p:cNvPr id="130" name="Google Shape;130;p4"/>
          <p:cNvGrpSpPr/>
          <p:nvPr/>
        </p:nvGrpSpPr>
        <p:grpSpPr>
          <a:xfrm>
            <a:off x="5194300" y="473366"/>
            <a:ext cx="6513603" cy="5880540"/>
            <a:chOff x="0" y="2442"/>
            <a:chExt cx="6513603" cy="5880540"/>
          </a:xfrm>
        </p:grpSpPr>
        <p:sp>
          <p:nvSpPr>
            <p:cNvPr id="131" name="Google Shape;131;p4"/>
            <p:cNvSpPr/>
            <p:nvPr/>
          </p:nvSpPr>
          <p:spPr>
            <a:xfrm>
              <a:off x="0" y="2442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374497" y="280994"/>
              <a:ext cx="680904" cy="68090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1429899" y="2442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4" name="Google Shape;134;p4"/>
            <p:cNvSpPr txBox="1"/>
            <p:nvPr/>
          </p:nvSpPr>
          <p:spPr>
            <a:xfrm>
              <a:off x="1429899" y="2442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Son una realidad de la existencia</a:t>
              </a:r>
              <a:r>
                <a:rPr b="0" i="0" lang="en-US" sz="2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0" y="1549953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374497" y="1828505"/>
              <a:ext cx="680904" cy="68090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1429899" y="1549953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4"/>
            <p:cNvSpPr txBox="1"/>
            <p:nvPr/>
          </p:nvSpPr>
          <p:spPr>
            <a:xfrm>
              <a:off x="1429899" y="1549953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Generados por diferencias entre las personas</a:t>
              </a:r>
              <a:r>
                <a:rPr b="0" i="0" lang="en-US" sz="2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 </a:t>
              </a:r>
              <a:endPara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0" y="3097464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374497" y="3376015"/>
              <a:ext cx="680904" cy="68090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1429899" y="309746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2" name="Google Shape;142;p4"/>
            <p:cNvSpPr txBox="1"/>
            <p:nvPr/>
          </p:nvSpPr>
          <p:spPr>
            <a:xfrm>
              <a:off x="1429899" y="309746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son malos en sí mismos </a:t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0" y="4644974"/>
              <a:ext cx="6513603" cy="1238008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374497" y="4923526"/>
              <a:ext cx="680904" cy="68090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1429899" y="464497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4"/>
            <p:cNvSpPr txBox="1"/>
            <p:nvPr/>
          </p:nvSpPr>
          <p:spPr>
            <a:xfrm>
              <a:off x="1429899" y="4644974"/>
              <a:ext cx="5083704" cy="123800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1000" lIns="131000" spcFirstLastPara="1" rIns="131000" wrap="square" tIns="1310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 se debe gastar mucha energía para extirparlos. </a:t>
              </a:r>
              <a:endPara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Imagen relacionada" id="147" name="Google Shape;147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6682" y="3125549"/>
            <a:ext cx="4082724" cy="20413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5"/>
          <p:cNvSpPr/>
          <p:nvPr/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893A2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5"/>
          <p:cNvSpPr txBox="1"/>
          <p:nvPr>
            <p:ph type="title"/>
          </p:nvPr>
        </p:nvSpPr>
        <p:spPr>
          <a:xfrm>
            <a:off x="524256" y="4767072"/>
            <a:ext cx="6594189" cy="162521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r>
              <a:rPr b="1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Los Conflictos deben ser administrados</a:t>
            </a:r>
            <a:endParaRPr/>
          </a:p>
        </p:txBody>
      </p:sp>
      <p:pic>
        <p:nvPicPr>
          <p:cNvPr descr="Imagen relacionada" id="155" name="Google Shape;155;p5"/>
          <p:cNvPicPr preferRelativeResize="0"/>
          <p:nvPr/>
        </p:nvPicPr>
        <p:blipFill rotWithShape="1">
          <a:blip r:embed="rId3">
            <a:alphaModFix/>
          </a:blip>
          <a:srcRect b="18656" l="0" r="1" t="3755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5"/>
          <p:cNvSpPr/>
          <p:nvPr/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5"/>
          <p:cNvSpPr txBox="1"/>
          <p:nvPr>
            <p:ph idx="1" type="body"/>
          </p:nvPr>
        </p:nvSpPr>
        <p:spPr>
          <a:xfrm>
            <a:off x="7864064" y="418642"/>
            <a:ext cx="3638425" cy="5973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Con comunicación honesta, respetuosa y abierta.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Haciendo esfuerzo para ver las cosas bajo la perspectiva del otro.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3200"/>
              <a:buChar char="•"/>
            </a:pPr>
            <a:r>
              <a:rPr lang="en-US" sz="3200">
                <a:solidFill>
                  <a:srgbClr val="FFFFFF"/>
                </a:solidFill>
              </a:rPr>
              <a:t>Intentando comprender su punto de vista.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6"/>
          <p:cNvSpPr/>
          <p:nvPr/>
        </p:nvSpPr>
        <p:spPr>
          <a:xfrm>
            <a:off x="0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6"/>
          <p:cNvSpPr txBox="1"/>
          <p:nvPr>
            <p:ph type="title"/>
          </p:nvPr>
        </p:nvSpPr>
        <p:spPr>
          <a:xfrm>
            <a:off x="811296" y="642938"/>
            <a:ext cx="3370998" cy="3565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FFFFFF"/>
                </a:solidFill>
              </a:rPr>
              <a:t>Conflictos bien administrados</a:t>
            </a:r>
            <a:endParaRPr/>
          </a:p>
        </p:txBody>
      </p:sp>
      <p:cxnSp>
        <p:nvCxnSpPr>
          <p:cNvPr id="165" name="Google Shape;165;p6"/>
          <p:cNvCxnSpPr/>
          <p:nvPr/>
        </p:nvCxnSpPr>
        <p:spPr>
          <a:xfrm rot="10800000">
            <a:off x="762000" y="2971800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FFFFFF">
                <a:alpha val="80000"/>
              </a:srgbClr>
            </a:solidFill>
            <a:prstDash val="solid"/>
            <a:miter lim="800000"/>
            <a:headEnd len="sm" w="sm" type="none"/>
            <a:tailEnd len="sm" w="sm" type="none"/>
          </a:ln>
        </p:spPr>
      </p:cxnSp>
      <p:grpSp>
        <p:nvGrpSpPr>
          <p:cNvPr id="166" name="Google Shape;166;p6"/>
          <p:cNvGrpSpPr/>
          <p:nvPr/>
        </p:nvGrpSpPr>
        <p:grpSpPr>
          <a:xfrm>
            <a:off x="5280223" y="1274155"/>
            <a:ext cx="6268640" cy="4309689"/>
            <a:chOff x="198" y="631217"/>
            <a:chExt cx="6268640" cy="4309689"/>
          </a:xfrm>
        </p:grpSpPr>
        <p:sp>
          <p:nvSpPr>
            <p:cNvPr id="167" name="Google Shape;167;p6"/>
            <p:cNvSpPr/>
            <p:nvPr/>
          </p:nvSpPr>
          <p:spPr>
            <a:xfrm>
              <a:off x="198" y="631217"/>
              <a:ext cx="2611933" cy="1305966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8" name="Google Shape;168;p6"/>
            <p:cNvSpPr txBox="1"/>
            <p:nvPr/>
          </p:nvSpPr>
          <p:spPr>
            <a:xfrm>
              <a:off x="38448" y="669467"/>
              <a:ext cx="2535433" cy="1229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Al contrario de tornarse en pelea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198" y="2133079"/>
              <a:ext cx="2611933" cy="1305966"/>
            </a:xfrm>
            <a:prstGeom prst="roundRect">
              <a:avLst>
                <a:gd fmla="val 10000" name="adj"/>
              </a:avLst>
            </a:prstGeom>
            <a:solidFill>
              <a:schemeClr val="accent4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0" name="Google Shape;170;p6"/>
            <p:cNvSpPr txBox="1"/>
            <p:nvPr/>
          </p:nvSpPr>
          <p:spPr>
            <a:xfrm>
              <a:off x="38448" y="2171329"/>
              <a:ext cx="2535433" cy="1229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Será un factor que favorecerá: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6"/>
            <p:cNvSpPr/>
            <p:nvPr/>
          </p:nvSpPr>
          <p:spPr>
            <a:xfrm rot="-3310531">
              <a:off x="2219759" y="2014037"/>
              <a:ext cx="1829519" cy="42187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2" name="Google Shape;172;p6"/>
            <p:cNvSpPr txBox="1"/>
            <p:nvPr/>
          </p:nvSpPr>
          <p:spPr>
            <a:xfrm rot="-3310531">
              <a:off x="3088781" y="1989393"/>
              <a:ext cx="91475" cy="9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t/>
              </a:r>
              <a:endPara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3656905" y="631217"/>
              <a:ext cx="2611933" cy="1305966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6"/>
            <p:cNvSpPr txBox="1"/>
            <p:nvPr/>
          </p:nvSpPr>
          <p:spPr>
            <a:xfrm>
              <a:off x="3695155" y="669467"/>
              <a:ext cx="2535433" cy="1229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el crecimiento mutuo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2612132" y="2764968"/>
              <a:ext cx="1044773" cy="42187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6" name="Google Shape;176;p6"/>
            <p:cNvSpPr txBox="1"/>
            <p:nvPr/>
          </p:nvSpPr>
          <p:spPr>
            <a:xfrm>
              <a:off x="3108399" y="2759943"/>
              <a:ext cx="52238" cy="5223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6"/>
            <p:cNvSpPr/>
            <p:nvPr/>
          </p:nvSpPr>
          <p:spPr>
            <a:xfrm>
              <a:off x="3656905" y="2133079"/>
              <a:ext cx="2611933" cy="1305966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8" name="Google Shape;178;p6"/>
            <p:cNvSpPr txBox="1"/>
            <p:nvPr/>
          </p:nvSpPr>
          <p:spPr>
            <a:xfrm>
              <a:off x="3695155" y="2171329"/>
              <a:ext cx="2535433" cy="1229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madurez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6"/>
            <p:cNvSpPr/>
            <p:nvPr/>
          </p:nvSpPr>
          <p:spPr>
            <a:xfrm rot="3310531">
              <a:off x="2219759" y="3515899"/>
              <a:ext cx="1829519" cy="42187"/>
            </a:xfrm>
            <a:custGeom>
              <a:rect b="b" l="l" r="r" t="t"/>
              <a:pathLst>
                <a:path extrusionOk="0" h="120000" w="120000">
                  <a:moveTo>
                    <a:pt x="0" y="59999"/>
                  </a:moveTo>
                  <a:lnTo>
                    <a:pt x="120000" y="59999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0" name="Google Shape;180;p6"/>
            <p:cNvSpPr txBox="1"/>
            <p:nvPr/>
          </p:nvSpPr>
          <p:spPr>
            <a:xfrm rot="3310531">
              <a:off x="3088781" y="3491255"/>
              <a:ext cx="91475" cy="914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600"/>
                <a:buFont typeface="Calibri"/>
                <a:buNone/>
              </a:pPr>
              <a:r>
                <a:t/>
              </a:r>
              <a:endParaRPr b="0" i="0" sz="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3656905" y="3634940"/>
              <a:ext cx="2611933" cy="1305966"/>
            </a:xfrm>
            <a:prstGeom prst="roundRect">
              <a:avLst>
                <a:gd fmla="val 10000" name="adj"/>
              </a:avLst>
            </a:prstGeom>
            <a:solidFill>
              <a:schemeClr val="accent6"/>
            </a:solidFill>
            <a:ln cap="flat" cmpd="sng" w="190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2" name="Google Shape;182;p6"/>
            <p:cNvSpPr txBox="1"/>
            <p:nvPr/>
          </p:nvSpPr>
          <p:spPr>
            <a:xfrm>
              <a:off x="3695155" y="3673190"/>
              <a:ext cx="2535433" cy="12294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17775" spcFirstLastPara="1" rIns="17775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 capacidad de comprender y aceptar al otro. </a:t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descr="Resultado de imagen para consejero matrimonial" id="183" name="Google Shape;183;p6"/>
          <p:cNvPicPr preferRelativeResize="0"/>
          <p:nvPr/>
        </p:nvPicPr>
        <p:blipFill rotWithShape="1">
          <a:blip r:embed="rId3">
            <a:alphaModFix/>
          </a:blip>
          <a:srcRect b="12281" l="0" r="0" t="0"/>
          <a:stretch/>
        </p:blipFill>
        <p:spPr>
          <a:xfrm>
            <a:off x="-2327" y="3886200"/>
            <a:ext cx="4644962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/>
          <p:nvPr/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rgbClr val="4472C3">
                  <a:alpha val="81960"/>
                </a:srgbClr>
              </a:gs>
              <a:gs pos="25000">
                <a:srgbClr val="4472C4">
                  <a:alpha val="60000"/>
                </a:srgbClr>
              </a:gs>
              <a:gs pos="94000">
                <a:srgbClr val="AEABAB"/>
              </a:gs>
              <a:gs pos="100000">
                <a:srgbClr val="AEABAB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9" name="Google Shape;18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7"/>
          <p:cNvSpPr txBox="1"/>
          <p:nvPr>
            <p:ph type="title"/>
          </p:nvPr>
        </p:nvSpPr>
        <p:spPr>
          <a:xfrm>
            <a:off x="6094105" y="802955"/>
            <a:ext cx="4977976" cy="14540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lang="en-US">
                <a:solidFill>
                  <a:srgbClr val="C00000"/>
                </a:solidFill>
              </a:rPr>
              <a:t>Conflictos bien administrados</a:t>
            </a:r>
            <a:endParaRPr/>
          </a:p>
        </p:txBody>
      </p:sp>
      <p:sp>
        <p:nvSpPr>
          <p:cNvPr id="191" name="Google Shape;191;p7"/>
          <p:cNvSpPr/>
          <p:nvPr/>
        </p:nvSpPr>
        <p:spPr>
          <a:xfrm>
            <a:off x="0" y="738619"/>
            <a:ext cx="5000438" cy="5400962"/>
          </a:xfrm>
          <a:custGeom>
            <a:rect b="b" l="l" r="r" t="t"/>
            <a:pathLst>
              <a:path extrusionOk="0" h="5400962" w="5000438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para familia soluciÃ³n conflictos" id="192" name="Google Shape;192;p7"/>
          <p:cNvPicPr preferRelativeResize="0"/>
          <p:nvPr/>
        </p:nvPicPr>
        <p:blipFill rotWithShape="1">
          <a:blip r:embed="rId4">
            <a:alphaModFix/>
          </a:blip>
          <a:srcRect b="-2" l="23230" r="12992" t="0"/>
          <a:stretch/>
        </p:blipFill>
        <p:spPr>
          <a:xfrm>
            <a:off x="20" y="907231"/>
            <a:ext cx="4838021" cy="5063738"/>
          </a:xfrm>
          <a:custGeom>
            <a:rect b="b" l="l" r="r" t="t"/>
            <a:pathLst>
              <a:path extrusionOk="0" h="5063738" w="4838041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ln>
            <a:noFill/>
          </a:ln>
        </p:spPr>
      </p:pic>
      <p:sp>
        <p:nvSpPr>
          <p:cNvPr id="193" name="Google Shape;193;p7"/>
          <p:cNvSpPr txBox="1"/>
          <p:nvPr>
            <p:ph idx="1" type="body"/>
          </p:nvPr>
        </p:nvSpPr>
        <p:spPr>
          <a:xfrm>
            <a:off x="6090574" y="2421682"/>
            <a:ext cx="4977578" cy="36392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None/>
            </a:pPr>
            <a:r>
              <a:rPr lang="en-US" sz="4000">
                <a:solidFill>
                  <a:srgbClr val="000000"/>
                </a:solidFill>
              </a:rPr>
              <a:t>Con humildad y buena disposición, las diferencias del otro pueden volverse el complemento de sus propias deficiencias.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Resultado de imagen para familia manejo conflictos" id="198" name="Google Shape;198;p8"/>
          <p:cNvPicPr preferRelativeResize="0"/>
          <p:nvPr/>
        </p:nvPicPr>
        <p:blipFill rotWithShape="1">
          <a:blip r:embed="rId3">
            <a:alphaModFix/>
          </a:blip>
          <a:srcRect b="0" l="21933" r="25620" t="0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10800000"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0" name="Google Shape;200;p8"/>
          <p:cNvSpPr txBox="1"/>
          <p:nvPr>
            <p:ph type="title"/>
          </p:nvPr>
        </p:nvSpPr>
        <p:spPr>
          <a:xfrm>
            <a:off x="804998" y="798445"/>
            <a:ext cx="5397498" cy="13116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959"/>
              <a:buFont typeface="Calibri"/>
              <a:buNone/>
            </a:pPr>
            <a:r>
              <a:rPr b="1" lang="en-US" sz="3959">
                <a:solidFill>
                  <a:srgbClr val="C00000"/>
                </a:solidFill>
              </a:rPr>
              <a:t>Hay cuatro posibles respuestas al conflicto:</a:t>
            </a:r>
            <a:br>
              <a:rPr b="1" lang="en-US" sz="2880">
                <a:solidFill>
                  <a:srgbClr val="000000"/>
                </a:solidFill>
              </a:rPr>
            </a:br>
            <a:endParaRPr sz="2880">
              <a:solidFill>
                <a:srgbClr val="000000"/>
              </a:solidFill>
            </a:endParaRPr>
          </a:p>
        </p:txBody>
      </p:sp>
      <p:sp>
        <p:nvSpPr>
          <p:cNvPr id="201" name="Google Shape;201;p8"/>
          <p:cNvSpPr txBox="1"/>
          <p:nvPr>
            <p:ph idx="1" type="body"/>
          </p:nvPr>
        </p:nvSpPr>
        <p:spPr>
          <a:xfrm>
            <a:off x="804997" y="2272143"/>
            <a:ext cx="5210213" cy="37888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b="1" lang="en-US" sz="3200">
                <a:solidFill>
                  <a:srgbClr val="000000"/>
                </a:solidFill>
              </a:rPr>
              <a:t>Yo </a:t>
            </a:r>
            <a:r>
              <a:rPr b="1" lang="en-US" sz="3200" u="sng">
                <a:solidFill>
                  <a:srgbClr val="000000"/>
                </a:solidFill>
              </a:rPr>
              <a:t>gano;</a:t>
            </a:r>
            <a:r>
              <a:rPr b="1" lang="en-US" sz="3200">
                <a:solidFill>
                  <a:srgbClr val="000000"/>
                </a:solidFill>
              </a:rPr>
              <a:t> tu </a:t>
            </a:r>
            <a:r>
              <a:rPr b="1" lang="en-US" sz="3200" u="sng">
                <a:solidFill>
                  <a:srgbClr val="000000"/>
                </a:solidFill>
              </a:rPr>
              <a:t>pierdes</a:t>
            </a:r>
            <a:r>
              <a:rPr b="1" lang="en-US" sz="3200">
                <a:solidFill>
                  <a:srgbClr val="000000"/>
                </a:solidFill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b="1" lang="en-US" sz="3200">
                <a:solidFill>
                  <a:srgbClr val="000000"/>
                </a:solidFill>
              </a:rPr>
              <a:t>Tu </a:t>
            </a:r>
            <a:r>
              <a:rPr b="1" lang="en-US" sz="3200" u="sng">
                <a:solidFill>
                  <a:srgbClr val="000000"/>
                </a:solidFill>
              </a:rPr>
              <a:t>ganas</a:t>
            </a:r>
            <a:r>
              <a:rPr b="1" lang="en-US" sz="3200">
                <a:solidFill>
                  <a:srgbClr val="000000"/>
                </a:solidFill>
              </a:rPr>
              <a:t>; Yo </a:t>
            </a:r>
            <a:r>
              <a:rPr b="1" lang="en-US" sz="3200" u="sng">
                <a:solidFill>
                  <a:srgbClr val="000000"/>
                </a:solidFill>
              </a:rPr>
              <a:t>pierdo</a:t>
            </a:r>
            <a:r>
              <a:rPr b="1" lang="en-US" sz="3200">
                <a:solidFill>
                  <a:srgbClr val="000000"/>
                </a:solidFill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b="1" lang="en-US" sz="3200" u="sng">
                <a:solidFill>
                  <a:srgbClr val="000000"/>
                </a:solidFill>
              </a:rPr>
              <a:t>Ambos</a:t>
            </a:r>
            <a:r>
              <a:rPr b="1" lang="en-US" sz="3200">
                <a:solidFill>
                  <a:srgbClr val="000000"/>
                </a:solidFill>
              </a:rPr>
              <a:t> perdemos, y nadie </a:t>
            </a:r>
            <a:r>
              <a:rPr b="1" lang="en-US" sz="3200" u="sng">
                <a:solidFill>
                  <a:srgbClr val="000000"/>
                </a:solidFill>
              </a:rPr>
              <a:t>gana</a:t>
            </a:r>
            <a:r>
              <a:rPr b="1" lang="en-US" sz="3200">
                <a:solidFill>
                  <a:srgbClr val="000000"/>
                </a:solidFill>
              </a:rPr>
              <a:t>.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3200"/>
              <a:buChar char="•"/>
            </a:pPr>
            <a:r>
              <a:rPr b="1" lang="en-US" sz="3200">
                <a:solidFill>
                  <a:srgbClr val="000000"/>
                </a:solidFill>
              </a:rPr>
              <a:t>Todos </a:t>
            </a:r>
            <a:r>
              <a:rPr b="1" lang="en-US" sz="3200" u="sng">
                <a:solidFill>
                  <a:srgbClr val="000000"/>
                </a:solidFill>
              </a:rPr>
              <a:t>ganan</a:t>
            </a:r>
            <a:r>
              <a:rPr b="1" lang="en-US" sz="3200">
                <a:solidFill>
                  <a:srgbClr val="000000"/>
                </a:solidFill>
              </a:rPr>
              <a:t>, y ninguno </a:t>
            </a:r>
            <a:r>
              <a:rPr b="1" lang="en-US" sz="3200" u="sng">
                <a:solidFill>
                  <a:srgbClr val="000000"/>
                </a:solidFill>
              </a:rPr>
              <a:t>pierde</a:t>
            </a:r>
            <a:r>
              <a:rPr b="1" lang="en-US" sz="3200">
                <a:solidFill>
                  <a:srgbClr val="000000"/>
                </a:solidFill>
              </a:rPr>
              <a:t>. </a:t>
            </a:r>
            <a:endParaRPr b="1" sz="3200">
              <a:solidFill>
                <a:srgbClr val="000000"/>
              </a:solidFill>
            </a:endParaRPr>
          </a:p>
          <a:p>
            <a:pPr indent="-254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 sz="32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9"/>
          <p:cNvSpPr/>
          <p:nvPr/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rgbClr val="4472C3">
                  <a:alpha val="81960"/>
                </a:srgbClr>
              </a:gs>
              <a:gs pos="25000">
                <a:srgbClr val="4472C4">
                  <a:alpha val="60000"/>
                </a:srgbClr>
              </a:gs>
              <a:gs pos="94000">
                <a:srgbClr val="AEABAB"/>
              </a:gs>
              <a:gs pos="100000">
                <a:srgbClr val="AEABAB"/>
              </a:gs>
            </a:gsLst>
            <a:lin ang="4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9"/>
          <p:cNvSpPr txBox="1"/>
          <p:nvPr/>
        </p:nvSpPr>
        <p:spPr>
          <a:xfrm>
            <a:off x="5614876" y="898293"/>
            <a:ext cx="5407324" cy="14540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7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Principios en Resolución de Conflictos. </a:t>
            </a:r>
            <a:endParaRPr/>
          </a:p>
        </p:txBody>
      </p:sp>
      <p:sp>
        <p:nvSpPr>
          <p:cNvPr id="209" name="Google Shape;209;p9"/>
          <p:cNvSpPr/>
          <p:nvPr/>
        </p:nvSpPr>
        <p:spPr>
          <a:xfrm>
            <a:off x="0" y="738619"/>
            <a:ext cx="5000438" cy="5400962"/>
          </a:xfrm>
          <a:custGeom>
            <a:rect b="b" l="l" r="r" t="t"/>
            <a:pathLst>
              <a:path extrusionOk="0" h="5400962" w="5000438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 cap="flat" cmpd="sng" w="12700">
            <a:solidFill>
              <a:srgbClr val="B3C6E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para familia solucion" id="210" name="Google Shape;210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29349" y="1983522"/>
            <a:ext cx="3661831" cy="291115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9"/>
          <p:cNvSpPr txBox="1"/>
          <p:nvPr/>
        </p:nvSpPr>
        <p:spPr>
          <a:xfrm>
            <a:off x="5453277" y="2421682"/>
            <a:ext cx="5614875" cy="426555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71500" lvl="0" marL="8572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Arial"/>
              <a:buChar char="•"/>
            </a:pPr>
            <a:r>
              <a:rPr b="1" i="0" lang="en-US" sz="4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Practica la regla de la </a:t>
            </a:r>
            <a:r>
              <a:rPr b="1" i="0" lang="en-US" sz="4400" u="sng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prevención</a:t>
            </a:r>
            <a:r>
              <a:rPr b="1" i="0" lang="en-US" sz="44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0" i="1" lang="en-US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“El que comienza la discordia es como quien suelta las aguas; deja, pues, la contienda, antes que se enrede.” – Proverbios 17:14. 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2019-02-11T18:58:49Z</dcterms:created>
  <dc:creator>Ney Devis  Arias</dc:creator>
</cp:coreProperties>
</file>