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7" r:id="rId2"/>
    <p:sldId id="268" r:id="rId3"/>
    <p:sldId id="270" r:id="rId4"/>
    <p:sldId id="287" r:id="rId5"/>
    <p:sldId id="266" r:id="rId6"/>
    <p:sldId id="271" r:id="rId7"/>
    <p:sldId id="267" r:id="rId8"/>
    <p:sldId id="269" r:id="rId9"/>
    <p:sldId id="272" r:id="rId10"/>
    <p:sldId id="273" r:id="rId11"/>
    <p:sldId id="309" r:id="rId12"/>
    <p:sldId id="257" r:id="rId13"/>
    <p:sldId id="286" r:id="rId14"/>
    <p:sldId id="279" r:id="rId15"/>
    <p:sldId id="274" r:id="rId16"/>
    <p:sldId id="277" r:id="rId17"/>
    <p:sldId id="278" r:id="rId18"/>
    <p:sldId id="275" r:id="rId19"/>
    <p:sldId id="276" r:id="rId20"/>
    <p:sldId id="280" r:id="rId21"/>
    <p:sldId id="281" r:id="rId22"/>
    <p:sldId id="282" r:id="rId23"/>
    <p:sldId id="285" r:id="rId24"/>
    <p:sldId id="319" r:id="rId25"/>
    <p:sldId id="258" r:id="rId26"/>
    <p:sldId id="295" r:id="rId27"/>
    <p:sldId id="298" r:id="rId28"/>
    <p:sldId id="296" r:id="rId29"/>
    <p:sldId id="297" r:id="rId30"/>
    <p:sldId id="259" r:id="rId31"/>
    <p:sldId id="292" r:id="rId32"/>
    <p:sldId id="288" r:id="rId33"/>
    <p:sldId id="289" r:id="rId34"/>
    <p:sldId id="290" r:id="rId35"/>
    <p:sldId id="293" r:id="rId36"/>
    <p:sldId id="260" r:id="rId37"/>
    <p:sldId id="299" r:id="rId38"/>
    <p:sldId id="302" r:id="rId39"/>
    <p:sldId id="307" r:id="rId40"/>
    <p:sldId id="306" r:id="rId41"/>
    <p:sldId id="308" r:id="rId42"/>
    <p:sldId id="310" r:id="rId43"/>
    <p:sldId id="311" r:id="rId44"/>
    <p:sldId id="300" r:id="rId45"/>
    <p:sldId id="312" r:id="rId46"/>
    <p:sldId id="313" r:id="rId47"/>
    <p:sldId id="301" r:id="rId48"/>
    <p:sldId id="303" r:id="rId49"/>
    <p:sldId id="304" r:id="rId50"/>
    <p:sldId id="261" r:id="rId51"/>
    <p:sldId id="264" r:id="rId52"/>
    <p:sldId id="265" r:id="rId53"/>
    <p:sldId id="262" r:id="rId54"/>
    <p:sldId id="263" r:id="rId55"/>
    <p:sldId id="314" r:id="rId56"/>
    <p:sldId id="316" r:id="rId57"/>
    <p:sldId id="318" r:id="rId5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7BFC15D-421A-4BA4-85FE-2C142481DD2E}" type="datetimeFigureOut">
              <a:rPr lang="es-PE" smtClean="0"/>
              <a:t>11/09/2017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D04C21-7A67-452F-B0EB-DD6D2360502E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15D-421A-4BA4-85FE-2C142481DD2E}" type="datetimeFigureOut">
              <a:rPr lang="es-PE" smtClean="0"/>
              <a:t>11/09/2017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4C21-7A67-452F-B0EB-DD6D2360502E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7BFC15D-421A-4BA4-85FE-2C142481DD2E}" type="datetimeFigureOut">
              <a:rPr lang="es-PE" smtClean="0"/>
              <a:t>11/09/2017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1D04C21-7A67-452F-B0EB-DD6D2360502E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15D-421A-4BA4-85FE-2C142481DD2E}" type="datetimeFigureOut">
              <a:rPr lang="es-PE" smtClean="0"/>
              <a:t>11/09/2017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D04C21-7A67-452F-B0EB-DD6D2360502E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15D-421A-4BA4-85FE-2C142481DD2E}" type="datetimeFigureOut">
              <a:rPr lang="es-PE" smtClean="0"/>
              <a:t>11/09/2017</a:t>
            </a:fld>
            <a:endParaRPr lang="es-PE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1D04C21-7A67-452F-B0EB-DD6D2360502E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BFC15D-421A-4BA4-85FE-2C142481DD2E}" type="datetimeFigureOut">
              <a:rPr lang="es-PE" smtClean="0"/>
              <a:t>11/09/2017</a:t>
            </a:fld>
            <a:endParaRPr lang="es-PE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D04C21-7A67-452F-B0EB-DD6D2360502E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BFC15D-421A-4BA4-85FE-2C142481DD2E}" type="datetimeFigureOut">
              <a:rPr lang="es-PE" smtClean="0"/>
              <a:t>11/09/2017</a:t>
            </a:fld>
            <a:endParaRPr lang="es-PE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D04C21-7A67-452F-B0EB-DD6D2360502E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PE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15D-421A-4BA4-85FE-2C142481DD2E}" type="datetimeFigureOut">
              <a:rPr lang="es-PE" smtClean="0"/>
              <a:t>11/09/2017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D04C21-7A67-452F-B0EB-DD6D2360502E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15D-421A-4BA4-85FE-2C142481DD2E}" type="datetimeFigureOut">
              <a:rPr lang="es-PE" smtClean="0"/>
              <a:t>11/09/2017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D04C21-7A67-452F-B0EB-DD6D2360502E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C15D-421A-4BA4-85FE-2C142481DD2E}" type="datetimeFigureOut">
              <a:rPr lang="es-PE" smtClean="0"/>
              <a:t>11/09/2017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D04C21-7A67-452F-B0EB-DD6D2360502E}" type="slidenum">
              <a:rPr lang="es-PE" smtClean="0"/>
              <a:t>‹Nº›</a:t>
            </a:fld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7BFC15D-421A-4BA4-85FE-2C142481DD2E}" type="datetimeFigureOut">
              <a:rPr lang="es-PE" smtClean="0"/>
              <a:t>11/09/2017</a:t>
            </a:fld>
            <a:endParaRPr lang="es-PE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1D04C21-7A67-452F-B0EB-DD6D2360502E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BFC15D-421A-4BA4-85FE-2C142481DD2E}" type="datetimeFigureOut">
              <a:rPr lang="es-PE" smtClean="0"/>
              <a:t>11/09/2017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D04C21-7A67-452F-B0EB-DD6D2360502E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mailto:Chico@upeu.edu.pe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SEMINARIOS\Fotos para seminarios\ZEF-29000004493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 bwMode="auto">
          <a:xfrm>
            <a:off x="-17884" y="0"/>
            <a:ext cx="91345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718770" y="5805463"/>
            <a:ext cx="4392488" cy="64787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PE" sz="3200" dirty="0" smtClean="0">
                <a:solidFill>
                  <a:srgbClr val="FFFF00"/>
                </a:solidFill>
              </a:rPr>
              <a:t>Dr. Arnulfo Chico Robles</a:t>
            </a:r>
            <a:endParaRPr lang="es-PE" sz="3200" dirty="0">
              <a:solidFill>
                <a:srgbClr val="FFFF00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620000" cy="990600"/>
          </a:xfrm>
        </p:spPr>
        <p:txBody>
          <a:bodyPr>
            <a:noAutofit/>
          </a:bodyPr>
          <a:lstStyle/>
          <a:p>
            <a:r>
              <a:rPr lang="es-PE" sz="5400" b="1" dirty="0" smtClean="0"/>
              <a:t>Cómo ser feliz a pesar de estar casado</a:t>
            </a:r>
            <a:endParaRPr lang="es-PE" sz="5400" b="1" dirty="0"/>
          </a:p>
        </p:txBody>
      </p:sp>
    </p:spTree>
    <p:extLst>
      <p:ext uri="{BB962C8B-B14F-4D97-AF65-F5344CB8AC3E}">
        <p14:creationId xmlns:p14="http://schemas.microsoft.com/office/powerpoint/2010/main" val="16084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Falta preparación prematrimonial…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Picture 2" descr="D:\SEMINARIOS\SEMINARIOS JÓVENES\T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99177"/>
            <a:ext cx="3659188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4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5400" dirty="0" smtClean="0"/>
              <a:t>«Todos </a:t>
            </a:r>
            <a:r>
              <a:rPr lang="es-PE" sz="5400" dirty="0"/>
              <a:t>los se casan ingresan a una </a:t>
            </a:r>
            <a:r>
              <a:rPr lang="es-PE" sz="5400" i="1" dirty="0"/>
              <a:t>escuela </a:t>
            </a:r>
            <a:r>
              <a:rPr lang="es-PE" sz="5400" dirty="0"/>
              <a:t>de la cual nunca se van a </a:t>
            </a:r>
            <a:r>
              <a:rPr lang="es-PE" sz="5400" dirty="0" smtClean="0"/>
              <a:t>graduar» </a:t>
            </a:r>
          </a:p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sz="2400" dirty="0" smtClean="0"/>
              <a:t>						(Elena de White)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5452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SEMINARIOS\Fotos para seminarios\Fotos\Esposos\PLD-PX0140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2"/>
          <a:stretch/>
        </p:blipFill>
        <p:spPr bwMode="auto">
          <a:xfrm>
            <a:off x="152206" y="1268760"/>
            <a:ext cx="878647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1. Comprométase con su matrimonio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b="1" smtClean="0">
                <a:solidFill>
                  <a:schemeClr val="bg1"/>
                </a:solidFill>
              </a:rPr>
              <a:t>Malaquías </a:t>
            </a:r>
            <a:r>
              <a:rPr lang="es-PE" b="1" dirty="0" smtClean="0">
                <a:solidFill>
                  <a:schemeClr val="bg1"/>
                </a:solidFill>
              </a:rPr>
              <a:t>2:14-15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6600" dirty="0"/>
              <a:t>¿</a:t>
            </a:r>
            <a:r>
              <a:rPr lang="es-PE" sz="6600" dirty="0" smtClean="0"/>
              <a:t>Estas comprometido o involucrado …?</a:t>
            </a:r>
            <a:endParaRPr lang="es-PE" sz="6600" dirty="0"/>
          </a:p>
        </p:txBody>
      </p:sp>
    </p:spTree>
    <p:extLst>
      <p:ext uri="{BB962C8B-B14F-4D97-AF65-F5344CB8AC3E}">
        <p14:creationId xmlns:p14="http://schemas.microsoft.com/office/powerpoint/2010/main" val="15876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PE" sz="3600" dirty="0"/>
              <a:t>El Voto Matrimonial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26993" cy="4525963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“</a:t>
            </a:r>
            <a:r>
              <a:rPr lang="es-ES" dirty="0"/>
              <a:t>Tomas a … para  que sea tu legitima esposa  y prometes amarla en la salud y en la enfermedad, en la prosperidad y en la adversidad, en los fracasos y en los triunfos…”</a:t>
            </a:r>
          </a:p>
          <a:p>
            <a:endParaRPr lang="es-PE" dirty="0"/>
          </a:p>
        </p:txBody>
      </p:sp>
      <p:pic>
        <p:nvPicPr>
          <p:cNvPr id="5" name="Picture 2" descr="C:\Documents and Settings\arnulfo.chico\Escritorio\escanear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93" y="275258"/>
            <a:ext cx="4752975" cy="65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2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s-PE" sz="6000" dirty="0"/>
              <a:t>“El pegamento que mantendrá unido al matrimonio no </a:t>
            </a:r>
            <a:endParaRPr lang="es-PE" sz="6000" dirty="0" smtClean="0"/>
          </a:p>
          <a:p>
            <a:pPr marL="0" lvl="0" indent="0" algn="ctr">
              <a:buNone/>
            </a:pPr>
            <a:r>
              <a:rPr lang="es-PE" sz="6000" dirty="0" smtClean="0"/>
              <a:t>es el amor. Es </a:t>
            </a:r>
            <a:r>
              <a:rPr lang="es-PE" sz="6000" dirty="0"/>
              <a:t>el </a:t>
            </a:r>
            <a:r>
              <a:rPr lang="es-PE" sz="6000" i="1" dirty="0" smtClean="0"/>
              <a:t>compromiso</a:t>
            </a:r>
            <a:r>
              <a:rPr lang="es-PE" sz="6000" dirty="0" smtClean="0"/>
              <a:t>». </a:t>
            </a:r>
            <a:endParaRPr lang="es-PE" sz="6000" dirty="0"/>
          </a:p>
          <a:p>
            <a:pPr algn="ctr"/>
            <a:endParaRPr lang="es-PE" sz="6000" dirty="0"/>
          </a:p>
        </p:txBody>
      </p:sp>
    </p:spTree>
    <p:extLst>
      <p:ext uri="{BB962C8B-B14F-4D97-AF65-F5344CB8AC3E}">
        <p14:creationId xmlns:p14="http://schemas.microsoft.com/office/powerpoint/2010/main" val="26446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dirty="0" smtClean="0"/>
              <a:t>Después de estudiar a </a:t>
            </a:r>
            <a:r>
              <a:rPr lang="es-PE" dirty="0"/>
              <a:t>6,000 matrimonios y 3,000 divorciados llegaron a la conclusión: </a:t>
            </a:r>
            <a:endParaRPr lang="es-PE" dirty="0" smtClean="0"/>
          </a:p>
          <a:p>
            <a:pPr marL="0" indent="0">
              <a:buNone/>
            </a:pPr>
            <a:r>
              <a:rPr lang="es-PE" dirty="0" smtClean="0"/>
              <a:t>“</a:t>
            </a:r>
            <a:r>
              <a:rPr lang="es-PE" dirty="0"/>
              <a:t>Tal vez no haya nada más importante en el matrimonio que una </a:t>
            </a:r>
            <a:r>
              <a:rPr lang="es-PE" b="1" dirty="0"/>
              <a:t>determinación que debe persistir</a:t>
            </a:r>
            <a:r>
              <a:rPr lang="es-PE" dirty="0"/>
              <a:t>. Con tal </a:t>
            </a:r>
            <a:r>
              <a:rPr lang="es-PE" b="1" dirty="0"/>
              <a:t>determinación</a:t>
            </a:r>
            <a:r>
              <a:rPr lang="es-PE" dirty="0"/>
              <a:t> los individuos se esfuerzan para ajustarse y aceptar situaciones que parecerían ser suficientes motivos para separarse, si continuar el matrimonio no fuera el objetivo primario”.  </a:t>
            </a:r>
          </a:p>
        </p:txBody>
      </p:sp>
    </p:spTree>
    <p:extLst>
      <p:ext uri="{BB962C8B-B14F-4D97-AF65-F5344CB8AC3E}">
        <p14:creationId xmlns:p14="http://schemas.microsoft.com/office/powerpoint/2010/main" val="189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5400" dirty="0"/>
              <a:t>El </a:t>
            </a:r>
            <a:r>
              <a:rPr lang="es-PE" sz="5400" b="1" dirty="0"/>
              <a:t>compromiso</a:t>
            </a:r>
            <a:r>
              <a:rPr lang="es-PE" sz="5400" dirty="0"/>
              <a:t> es el </a:t>
            </a:r>
            <a:r>
              <a:rPr lang="es-PE" sz="5400" b="1" dirty="0"/>
              <a:t>concreto</a:t>
            </a:r>
            <a:r>
              <a:rPr lang="es-PE" sz="5400" dirty="0"/>
              <a:t> que </a:t>
            </a:r>
            <a:r>
              <a:rPr lang="es-PE" sz="5400" b="1" dirty="0"/>
              <a:t>sostiene</a:t>
            </a:r>
            <a:r>
              <a:rPr lang="es-PE" sz="5400" dirty="0"/>
              <a:t> en su lugar la estructura del matrimonio</a:t>
            </a:r>
          </a:p>
        </p:txBody>
      </p:sp>
    </p:spTree>
    <p:extLst>
      <p:ext uri="{BB962C8B-B14F-4D97-AF65-F5344CB8AC3E}">
        <p14:creationId xmlns:p14="http://schemas.microsoft.com/office/powerpoint/2010/main" val="22665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6000" dirty="0" smtClean="0"/>
              <a:t>¿El </a:t>
            </a:r>
            <a:r>
              <a:rPr lang="es-PE" sz="6000" dirty="0"/>
              <a:t>matrimonio es un contrato o compromiso? </a:t>
            </a:r>
          </a:p>
        </p:txBody>
      </p:sp>
    </p:spTree>
    <p:extLst>
      <p:ext uri="{BB962C8B-B14F-4D97-AF65-F5344CB8AC3E}">
        <p14:creationId xmlns:p14="http://schemas.microsoft.com/office/powerpoint/2010/main" val="9542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6600" dirty="0" smtClean="0"/>
              <a:t>“Si </a:t>
            </a:r>
            <a:r>
              <a:rPr lang="es-PE" sz="6600" dirty="0"/>
              <a:t>tu cambias </a:t>
            </a:r>
            <a:r>
              <a:rPr lang="es-PE" sz="6600" dirty="0" smtClean="0"/>
              <a:t>…” </a:t>
            </a:r>
            <a:endParaRPr lang="es-PE" sz="6600" dirty="0"/>
          </a:p>
        </p:txBody>
      </p:sp>
    </p:spTree>
    <p:extLst>
      <p:ext uri="{BB962C8B-B14F-4D97-AF65-F5344CB8AC3E}">
        <p14:creationId xmlns:p14="http://schemas.microsoft.com/office/powerpoint/2010/main" val="45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1026" name="Picture 2" descr="D:\SEMINARIOS\Fotos para seminarios\Fotos\Bodas\B20-3289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4"/>
          <a:stretch/>
        </p:blipFill>
        <p:spPr bwMode="auto">
          <a:xfrm>
            <a:off x="31530" y="692696"/>
            <a:ext cx="911247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/>
              <a:t>Ponga su matrimonio en primer </a:t>
            </a:r>
            <a:r>
              <a:rPr lang="es-PE" dirty="0" smtClean="0"/>
              <a:t>lugar…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4800" dirty="0"/>
              <a:t>E</a:t>
            </a:r>
            <a:r>
              <a:rPr lang="es-PE" sz="4800" dirty="0" smtClean="0"/>
              <a:t>ncuesta </a:t>
            </a:r>
            <a:r>
              <a:rPr lang="es-PE" sz="4800" dirty="0"/>
              <a:t>que llevó a cabo el periódico USA </a:t>
            </a:r>
            <a:r>
              <a:rPr lang="es-PE" sz="4800" dirty="0" err="1"/>
              <a:t>Today</a:t>
            </a:r>
            <a:r>
              <a:rPr lang="es-PE" sz="4800" dirty="0"/>
              <a:t>, primero en </a:t>
            </a:r>
            <a:r>
              <a:rPr lang="es-PE" sz="4800" i="1" dirty="0"/>
              <a:t>agosto </a:t>
            </a:r>
            <a:r>
              <a:rPr lang="es-PE" sz="4800" dirty="0"/>
              <a:t>y después en </a:t>
            </a:r>
            <a:r>
              <a:rPr lang="es-PE" sz="4800" i="1" dirty="0"/>
              <a:t>octubre</a:t>
            </a:r>
            <a:r>
              <a:rPr lang="es-PE" sz="4800" dirty="0"/>
              <a:t> de 2001</a:t>
            </a:r>
          </a:p>
        </p:txBody>
      </p:sp>
    </p:spTree>
    <p:extLst>
      <p:ext uri="{BB962C8B-B14F-4D97-AF65-F5344CB8AC3E}">
        <p14:creationId xmlns:p14="http://schemas.microsoft.com/office/powerpoint/2010/main" val="28595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4800" dirty="0" smtClean="0"/>
              <a:t>Decir:  </a:t>
            </a:r>
            <a:r>
              <a:rPr lang="es-PE" sz="4800" i="1" dirty="0"/>
              <a:t>“tú haces el 50% y yo el 50%” </a:t>
            </a:r>
            <a:r>
              <a:rPr lang="es-PE" sz="4800" dirty="0"/>
              <a:t>para sacar adelante el matrimonio es la </a:t>
            </a:r>
            <a:r>
              <a:rPr lang="es-PE" sz="4800" dirty="0" smtClean="0"/>
              <a:t>matemática</a:t>
            </a:r>
          </a:p>
          <a:p>
            <a:pPr marL="0" indent="0" algn="ctr">
              <a:buNone/>
            </a:pPr>
            <a:r>
              <a:rPr lang="es-PE" sz="4800" dirty="0" smtClean="0"/>
              <a:t> </a:t>
            </a:r>
            <a:r>
              <a:rPr lang="es-PE" sz="4800" dirty="0"/>
              <a:t>de los </a:t>
            </a:r>
            <a:r>
              <a:rPr lang="es-PE" sz="4800" dirty="0" smtClean="0"/>
              <a:t>….</a:t>
            </a:r>
            <a:endParaRPr lang="es-PE" sz="4800" dirty="0"/>
          </a:p>
        </p:txBody>
      </p:sp>
    </p:spTree>
    <p:extLst>
      <p:ext uri="{BB962C8B-B14F-4D97-AF65-F5344CB8AC3E}">
        <p14:creationId xmlns:p14="http://schemas.microsoft.com/office/powerpoint/2010/main" val="8353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sz="6000" dirty="0" smtClean="0"/>
              <a:t>Caso 1: empresario que no tenían tiempo…</a:t>
            </a:r>
          </a:p>
        </p:txBody>
      </p:sp>
    </p:spTree>
    <p:extLst>
      <p:ext uri="{BB962C8B-B14F-4D97-AF65-F5344CB8AC3E}">
        <p14:creationId xmlns:p14="http://schemas.microsoft.com/office/powerpoint/2010/main" val="29419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sz="4400" dirty="0" smtClean="0"/>
              <a:t>Caso 2: </a:t>
            </a:r>
            <a:r>
              <a:rPr lang="es-PE" sz="4400" dirty="0"/>
              <a:t>María fue abandonada por su esposo. Este le dijo: </a:t>
            </a:r>
            <a:endParaRPr lang="es-PE" sz="4400" dirty="0" smtClean="0"/>
          </a:p>
          <a:p>
            <a:pPr marL="0" indent="0">
              <a:buNone/>
            </a:pPr>
            <a:r>
              <a:rPr lang="es-PE" sz="4400" i="1" dirty="0" smtClean="0"/>
              <a:t>“</a:t>
            </a:r>
            <a:r>
              <a:rPr lang="es-PE" sz="4400" i="1" dirty="0"/>
              <a:t>yo deseo ser feliz, creo que te he cuidado muchos años, lo mejor sería que vayas </a:t>
            </a:r>
            <a:r>
              <a:rPr lang="es-PE" sz="4400" i="1" dirty="0" smtClean="0"/>
              <a:t>a vivir con </a:t>
            </a:r>
            <a:r>
              <a:rPr lang="es-PE" sz="4400" i="1" dirty="0"/>
              <a:t>tus padres”.</a:t>
            </a:r>
          </a:p>
        </p:txBody>
      </p:sp>
    </p:spTree>
    <p:extLst>
      <p:ext uri="{BB962C8B-B14F-4D97-AF65-F5344CB8AC3E}">
        <p14:creationId xmlns:p14="http://schemas.microsoft.com/office/powerpoint/2010/main" val="29280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sz="4800" dirty="0" smtClean="0"/>
              <a:t>«La </a:t>
            </a:r>
            <a:r>
              <a:rPr lang="es-PE" sz="4800" dirty="0"/>
              <a:t>causa principal del divorcio en la actualidad es la </a:t>
            </a:r>
            <a:r>
              <a:rPr lang="es-PE" sz="4800" b="1" dirty="0"/>
              <a:t>falta de atención </a:t>
            </a:r>
            <a:r>
              <a:rPr lang="es-PE" sz="4800" dirty="0"/>
              <a:t>al </a:t>
            </a:r>
            <a:r>
              <a:rPr lang="es-PE" sz="4800" dirty="0" smtClean="0"/>
              <a:t>matrimonio» </a:t>
            </a:r>
          </a:p>
          <a:p>
            <a:pPr marL="0" indent="0">
              <a:buNone/>
            </a:pPr>
            <a:endParaRPr lang="es-PE" sz="4800" dirty="0" smtClean="0"/>
          </a:p>
          <a:p>
            <a:pPr marL="0" indent="0">
              <a:buNone/>
            </a:pPr>
            <a:r>
              <a:rPr lang="es-PE" sz="2400" dirty="0" smtClean="0"/>
              <a:t>				(</a:t>
            </a:r>
            <a:r>
              <a:rPr lang="es-PE" sz="2400" dirty="0"/>
              <a:t>David y Claudia </a:t>
            </a:r>
            <a:r>
              <a:rPr lang="es-PE" sz="2400" dirty="0" err="1"/>
              <a:t>Arp</a:t>
            </a:r>
            <a:r>
              <a:rPr lang="es-PE" sz="2400" dirty="0" smtClean="0"/>
              <a:t>, 2008)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5085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EMINARIOS\Fotos para seminarios\Fotos\Esposos\GSH-GS159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3"/>
          <a:stretch/>
        </p:blipFill>
        <p:spPr bwMode="auto">
          <a:xfrm>
            <a:off x="251520" y="1101929"/>
            <a:ext cx="8748464" cy="575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2. Haga de su pareja la No 1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dirty="0" smtClean="0">
                <a:solidFill>
                  <a:schemeClr val="bg1"/>
                </a:solidFill>
              </a:rPr>
              <a:t>                                                       </a:t>
            </a:r>
            <a:r>
              <a:rPr lang="es-PE" b="1" dirty="0" smtClean="0">
                <a:solidFill>
                  <a:schemeClr val="bg1"/>
                </a:solidFill>
              </a:rPr>
              <a:t>Génesis 2:24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PE" sz="5400" dirty="0" smtClean="0"/>
              <a:t>“Por </a:t>
            </a:r>
            <a:r>
              <a:rPr lang="es-PE" sz="5400" dirty="0"/>
              <a:t>tanto el hombre </a:t>
            </a:r>
            <a:r>
              <a:rPr lang="es-PE" sz="5400" b="1" i="1" dirty="0"/>
              <a:t>dejará</a:t>
            </a:r>
            <a:r>
              <a:rPr lang="es-PE" sz="5400" dirty="0"/>
              <a:t> a su padre y a su </a:t>
            </a:r>
            <a:r>
              <a:rPr lang="es-PE" sz="5400" dirty="0" smtClean="0"/>
              <a:t>madre </a:t>
            </a:r>
            <a:r>
              <a:rPr lang="es-ES" sz="5400" dirty="0"/>
              <a:t>y se </a:t>
            </a:r>
            <a:r>
              <a:rPr lang="es-ES" sz="5400" b="1" dirty="0"/>
              <a:t>unirá</a:t>
            </a:r>
            <a:r>
              <a:rPr lang="es-ES" sz="5400" dirty="0"/>
              <a:t> a su mujer, y serán una sola </a:t>
            </a:r>
            <a:r>
              <a:rPr lang="es-ES" sz="5400" dirty="0" smtClean="0"/>
              <a:t>carne…</a:t>
            </a:r>
            <a:r>
              <a:rPr lang="es-PE" sz="5400" dirty="0" smtClean="0"/>
              <a:t>” </a:t>
            </a:r>
          </a:p>
          <a:p>
            <a:endParaRPr lang="es-PE" sz="5400" dirty="0"/>
          </a:p>
          <a:p>
            <a:pPr marL="0" indent="0">
              <a:buNone/>
            </a:pPr>
            <a:r>
              <a:rPr lang="es-PE" sz="5400" dirty="0" smtClean="0"/>
              <a:t>					</a:t>
            </a:r>
            <a:r>
              <a:rPr lang="es-PE" dirty="0" smtClean="0"/>
              <a:t>Génesis </a:t>
            </a:r>
            <a:r>
              <a:rPr lang="es-PE" dirty="0"/>
              <a:t>2:24 </a:t>
            </a:r>
          </a:p>
        </p:txBody>
      </p:sp>
    </p:spTree>
    <p:extLst>
      <p:ext uri="{BB962C8B-B14F-4D97-AF65-F5344CB8AC3E}">
        <p14:creationId xmlns:p14="http://schemas.microsoft.com/office/powerpoint/2010/main" val="28095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sz="5400" dirty="0" smtClean="0"/>
              <a:t>¿Cuál es primero, la iglesia o tu familia?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26054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5400" dirty="0" smtClean="0"/>
              <a:t>¿Quién es más importante, tu madre o tu esposa?...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19065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E" sz="4000" dirty="0" smtClean="0"/>
              <a:t>Caso 1: Susana y Fernando</a:t>
            </a:r>
          </a:p>
          <a:p>
            <a:r>
              <a:rPr lang="es-PE" sz="4000" dirty="0" smtClean="0"/>
              <a:t>Caso 2: Arturo y </a:t>
            </a:r>
            <a:r>
              <a:rPr lang="es-PE" sz="4000" dirty="0"/>
              <a:t>L</a:t>
            </a:r>
            <a:r>
              <a:rPr lang="es-PE" sz="4000" dirty="0" smtClean="0"/>
              <a:t>aura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33362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5400" dirty="0" smtClean="0"/>
              <a:t>…¿Es </a:t>
            </a:r>
            <a:r>
              <a:rPr lang="es-PE" sz="5400" dirty="0"/>
              <a:t>esto el matrimonio? Si lo hubiera sabido, no estaría casado; pastor  ¿se puede ser feliz a pesar de estar casado?</a:t>
            </a:r>
          </a:p>
        </p:txBody>
      </p:sp>
    </p:spTree>
    <p:extLst>
      <p:ext uri="{BB962C8B-B14F-4D97-AF65-F5344CB8AC3E}">
        <p14:creationId xmlns:p14="http://schemas.microsoft.com/office/powerpoint/2010/main" val="32751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EMINARIOS\Fotos para seminarios\Fotos\Esposos\198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2"/>
          <a:stretch/>
        </p:blipFill>
        <p:spPr bwMode="auto">
          <a:xfrm>
            <a:off x="251520" y="1484783"/>
            <a:ext cx="8676456" cy="53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3. Aprenda a mirar a su cónyuge  con un solo ojo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es-PE" b="1" dirty="0" smtClean="0">
                <a:solidFill>
                  <a:schemeClr val="bg1"/>
                </a:solidFill>
              </a:rPr>
              <a:t>Mateo 7:3-5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4800" dirty="0" smtClean="0"/>
              <a:t>“Antes del </a:t>
            </a:r>
            <a:r>
              <a:rPr lang="es-PE" sz="4800" dirty="0"/>
              <a:t>matrimonio miren con cuatro ojos, después con un solo ojo</a:t>
            </a:r>
            <a:r>
              <a:rPr lang="es-PE" sz="4800" dirty="0" smtClean="0"/>
              <a:t>”</a:t>
            </a:r>
          </a:p>
          <a:p>
            <a:pPr marL="0" indent="0">
              <a:buNone/>
            </a:pPr>
            <a:endParaRPr lang="es-PE" sz="4800" dirty="0"/>
          </a:p>
          <a:p>
            <a:pPr marL="0" indent="0">
              <a:buNone/>
            </a:pPr>
            <a:r>
              <a:rPr lang="es-PE" dirty="0" smtClean="0"/>
              <a:t>                                                                							 (J. </a:t>
            </a:r>
            <a:r>
              <a:rPr lang="es-PE" dirty="0" err="1" smtClean="0"/>
              <a:t>Dobson</a:t>
            </a:r>
            <a:r>
              <a:rPr lang="es-PE" dirty="0" smtClean="0"/>
              <a:t>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064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4800" dirty="0" smtClean="0"/>
              <a:t>El 67 de las cosas que discutimos con la pareja son por asuntos que no tienen solución</a:t>
            </a:r>
          </a:p>
          <a:p>
            <a:pPr marL="0" indent="0">
              <a:buNone/>
            </a:pPr>
            <a:endParaRPr lang="es-PE" sz="3600" dirty="0" smtClean="0"/>
          </a:p>
          <a:p>
            <a:pPr marL="0" indent="0">
              <a:buNone/>
            </a:pPr>
            <a:endParaRPr lang="es-PE" sz="3600" dirty="0"/>
          </a:p>
          <a:p>
            <a:pPr marL="0" indent="0">
              <a:buNone/>
            </a:pPr>
            <a:r>
              <a:rPr lang="es-PE" sz="3600" dirty="0" smtClean="0"/>
              <a:t>					(J. </a:t>
            </a:r>
            <a:r>
              <a:rPr lang="es-PE" sz="3600" dirty="0" err="1" smtClean="0"/>
              <a:t>Gottman</a:t>
            </a:r>
            <a:r>
              <a:rPr lang="es-PE" sz="3600" dirty="0" smtClean="0"/>
              <a:t>)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8470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6000" dirty="0" smtClean="0"/>
              <a:t>Los cónyuges infelices estan a la </a:t>
            </a:r>
            <a:r>
              <a:rPr lang="es-PE" sz="6000" b="1" dirty="0" smtClean="0"/>
              <a:t>pesca de los defectos</a:t>
            </a:r>
            <a:r>
              <a:rPr lang="es-PE" sz="6000" dirty="0" smtClean="0"/>
              <a:t>…</a:t>
            </a:r>
            <a:endParaRPr lang="es-PE" sz="6000" dirty="0"/>
          </a:p>
        </p:txBody>
      </p:sp>
    </p:spTree>
    <p:extLst>
      <p:ext uri="{BB962C8B-B14F-4D97-AF65-F5344CB8AC3E}">
        <p14:creationId xmlns:p14="http://schemas.microsoft.com/office/powerpoint/2010/main" val="3370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5400" dirty="0"/>
              <a:t>Agradécele, felicítelo, reconózcalos en privado y en público. Por favor pruebe esto solo por un mes.</a:t>
            </a:r>
          </a:p>
        </p:txBody>
      </p:sp>
    </p:spTree>
    <p:extLst>
      <p:ext uri="{BB962C8B-B14F-4D97-AF65-F5344CB8AC3E}">
        <p14:creationId xmlns:p14="http://schemas.microsoft.com/office/powerpoint/2010/main" val="10621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5400" dirty="0" smtClean="0"/>
              <a:t>!Cuidado usted no es su madre para reformarlo…!</a:t>
            </a: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41439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EMINARIOS\Fotos para seminarios\Fotos\Esposos\F57-2316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6"/>
          <a:stretch/>
        </p:blipFill>
        <p:spPr bwMode="auto">
          <a:xfrm>
            <a:off x="179512" y="1087492"/>
            <a:ext cx="8820472" cy="577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87336" cy="990600"/>
          </a:xfrm>
        </p:spPr>
        <p:txBody>
          <a:bodyPr>
            <a:normAutofit fontScale="90000"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4. Aprenda amar incondicionalmente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dirty="0" smtClean="0"/>
              <a:t>                                                 </a:t>
            </a:r>
            <a:r>
              <a:rPr lang="es-PE" b="1" dirty="0" smtClean="0">
                <a:solidFill>
                  <a:schemeClr val="bg1"/>
                </a:solidFill>
              </a:rPr>
              <a:t>I Corintios 13:1-8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PE" sz="5400" dirty="0" smtClean="0"/>
              <a:t>“Ya </a:t>
            </a:r>
            <a:r>
              <a:rPr lang="es-PE" sz="5400" dirty="0"/>
              <a:t>no siento nada por </a:t>
            </a:r>
            <a:r>
              <a:rPr lang="es-PE" sz="5400" dirty="0" smtClean="0"/>
              <a:t>ella ¿qué hago?”</a:t>
            </a:r>
            <a:endParaRPr lang="es-PE" sz="5400" dirty="0"/>
          </a:p>
          <a:p>
            <a:pPr marL="0" indent="0" algn="ctr">
              <a:buNone/>
            </a:pPr>
            <a:endParaRPr lang="es-PE" sz="5400" dirty="0"/>
          </a:p>
        </p:txBody>
      </p:sp>
    </p:spTree>
    <p:extLst>
      <p:ext uri="{BB962C8B-B14F-4D97-AF65-F5344CB8AC3E}">
        <p14:creationId xmlns:p14="http://schemas.microsoft.com/office/powerpoint/2010/main" val="34586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7200" dirty="0" smtClean="0"/>
              <a:t>¿</a:t>
            </a:r>
            <a:r>
              <a:rPr lang="es-PE" sz="7200" dirty="0"/>
              <a:t>Qué es el amor?</a:t>
            </a:r>
          </a:p>
        </p:txBody>
      </p:sp>
    </p:spTree>
    <p:extLst>
      <p:ext uri="{BB962C8B-B14F-4D97-AF65-F5344CB8AC3E}">
        <p14:creationId xmlns:p14="http://schemas.microsoft.com/office/powerpoint/2010/main" val="5274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E" sz="4400" dirty="0" smtClean="0"/>
              <a:t>“El </a:t>
            </a:r>
            <a:r>
              <a:rPr lang="es-PE" sz="4400" dirty="0"/>
              <a:t>amor </a:t>
            </a:r>
            <a:r>
              <a:rPr lang="es-PE" sz="4400" b="1" dirty="0" smtClean="0"/>
              <a:t>NO </a:t>
            </a:r>
            <a:r>
              <a:rPr lang="es-PE" sz="4400" b="1" dirty="0"/>
              <a:t>es un sentimiento</a:t>
            </a:r>
            <a:r>
              <a:rPr lang="es-PE" sz="4400" dirty="0"/>
              <a:t>, sino una </a:t>
            </a:r>
            <a:r>
              <a:rPr lang="es-PE" sz="4400" b="1" dirty="0"/>
              <a:t>actitud</a:t>
            </a:r>
            <a:r>
              <a:rPr lang="es-PE" sz="4400" dirty="0"/>
              <a:t> y un </a:t>
            </a:r>
            <a:r>
              <a:rPr lang="es-PE" sz="4400" b="1" dirty="0"/>
              <a:t>acto de voluntad</a:t>
            </a:r>
            <a:r>
              <a:rPr lang="es-PE" sz="4400" dirty="0"/>
              <a:t>. El amar a una persona significa el desear y hacer lo mejor por los intereses de la </a:t>
            </a:r>
            <a:r>
              <a:rPr lang="es-PE" sz="4400" dirty="0" smtClean="0"/>
              <a:t>otra» </a:t>
            </a:r>
          </a:p>
          <a:p>
            <a:pPr marL="0" indent="0">
              <a:buNone/>
            </a:pPr>
            <a:endParaRPr lang="es-PE" sz="2800" dirty="0" smtClean="0"/>
          </a:p>
          <a:p>
            <a:pPr marL="0" indent="0">
              <a:buNone/>
            </a:pPr>
            <a:r>
              <a:rPr lang="es-PE" sz="2800" dirty="0"/>
              <a:t> </a:t>
            </a:r>
            <a:r>
              <a:rPr lang="es-PE" sz="2800" dirty="0" smtClean="0"/>
              <a:t>                                                             (Wright</a:t>
            </a:r>
            <a:r>
              <a:rPr lang="es-PE" sz="2800" dirty="0"/>
              <a:t>, </a:t>
            </a:r>
            <a:r>
              <a:rPr lang="es-PE" sz="2800" dirty="0" smtClean="0"/>
              <a:t>1994)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8998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Encuesta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6000" dirty="0" smtClean="0"/>
              <a:t>¿Te volverías a casar con la misma persona?</a:t>
            </a:r>
            <a:endParaRPr lang="es-PE" sz="6000" dirty="0"/>
          </a:p>
        </p:txBody>
      </p:sp>
    </p:spTree>
    <p:extLst>
      <p:ext uri="{BB962C8B-B14F-4D97-AF65-F5344CB8AC3E}">
        <p14:creationId xmlns:p14="http://schemas.microsoft.com/office/powerpoint/2010/main" val="37066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E" sz="4400" dirty="0"/>
              <a:t>“El amar  es un </a:t>
            </a:r>
            <a:r>
              <a:rPr lang="es-PE" sz="4400" i="1" dirty="0"/>
              <a:t>verbo</a:t>
            </a:r>
            <a:r>
              <a:rPr lang="es-PE" sz="4400" dirty="0"/>
              <a:t>. </a:t>
            </a:r>
            <a:r>
              <a:rPr lang="es-PE" sz="4400" i="1" dirty="0"/>
              <a:t>El sentimiento es un fruto de amar.</a:t>
            </a:r>
            <a:r>
              <a:rPr lang="es-PE" sz="4400" dirty="0"/>
              <a:t> Amar a la esposa significa; sacrificarse, escucharla, </a:t>
            </a:r>
            <a:r>
              <a:rPr lang="es-PE" sz="4400" dirty="0" err="1"/>
              <a:t>empatizar</a:t>
            </a:r>
            <a:r>
              <a:rPr lang="es-PE" sz="4400" dirty="0"/>
              <a:t>, apreciarla, afirmarla” </a:t>
            </a:r>
            <a:r>
              <a:rPr lang="es-PE" sz="4400" dirty="0" smtClean="0"/>
              <a:t> </a:t>
            </a:r>
          </a:p>
          <a:p>
            <a:pPr marL="0" indent="0">
              <a:buNone/>
            </a:pPr>
            <a:endParaRPr lang="es-PE" sz="4400" dirty="0"/>
          </a:p>
          <a:p>
            <a:pPr marL="0" indent="0">
              <a:buNone/>
            </a:pPr>
            <a:r>
              <a:rPr lang="es-PE" sz="4400" dirty="0" smtClean="0"/>
              <a:t>							</a:t>
            </a:r>
            <a:r>
              <a:rPr lang="es-PE" sz="2400" dirty="0" smtClean="0"/>
              <a:t>(Peck,1978) </a:t>
            </a:r>
            <a:endParaRPr lang="es-PE" sz="4400" dirty="0"/>
          </a:p>
        </p:txBody>
      </p:sp>
    </p:spTree>
    <p:extLst>
      <p:ext uri="{BB962C8B-B14F-4D97-AF65-F5344CB8AC3E}">
        <p14:creationId xmlns:p14="http://schemas.microsoft.com/office/powerpoint/2010/main" val="25650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PE" sz="4400" dirty="0" smtClean="0"/>
              <a:t>“</a:t>
            </a:r>
            <a:r>
              <a:rPr lang="es-PE" sz="4400" dirty="0"/>
              <a:t>E</a:t>
            </a:r>
            <a:r>
              <a:rPr lang="es-PE" sz="4400" dirty="0" smtClean="0"/>
              <a:t>l </a:t>
            </a:r>
            <a:r>
              <a:rPr lang="es-PE" sz="4400" b="1" dirty="0"/>
              <a:t>amor es fruto </a:t>
            </a:r>
            <a:r>
              <a:rPr lang="es-PE" sz="4400" dirty="0"/>
              <a:t>de una </a:t>
            </a:r>
            <a:r>
              <a:rPr lang="es-PE" sz="4400" b="1" dirty="0"/>
              <a:t>serie de acciones</a:t>
            </a:r>
            <a:r>
              <a:rPr lang="es-PE" sz="4400" dirty="0"/>
              <a:t> y que es justamente </a:t>
            </a:r>
            <a:r>
              <a:rPr lang="es-PE" sz="4400" b="1" dirty="0"/>
              <a:t>gracias a estas acciones por lo que se mantiene</a:t>
            </a:r>
            <a:r>
              <a:rPr lang="es-PE" sz="4400" dirty="0"/>
              <a:t>. El sentimiento fluye a partir de la acción</a:t>
            </a:r>
            <a:r>
              <a:rPr lang="es-PE" sz="4400" dirty="0" smtClean="0"/>
              <a:t>, </a:t>
            </a:r>
            <a:r>
              <a:rPr lang="es-PE" sz="4400" dirty="0"/>
              <a:t>y no al contrario</a:t>
            </a:r>
            <a:r>
              <a:rPr lang="es-PE" sz="4400" dirty="0" smtClean="0"/>
              <a:t>”.</a:t>
            </a:r>
          </a:p>
          <a:p>
            <a:pPr marL="0" indent="0">
              <a:buNone/>
            </a:pPr>
            <a:r>
              <a:rPr lang="es-PE" sz="2400" dirty="0" smtClean="0"/>
              <a:t> </a:t>
            </a:r>
          </a:p>
          <a:p>
            <a:pPr marL="0" indent="0">
              <a:buNone/>
            </a:pPr>
            <a:r>
              <a:rPr lang="es-PE" sz="2400" dirty="0"/>
              <a:t> </a:t>
            </a:r>
            <a:r>
              <a:rPr lang="es-PE" sz="2400" dirty="0" smtClean="0"/>
              <a:t>                                                                                      (Bill </a:t>
            </a:r>
            <a:r>
              <a:rPr lang="es-PE" sz="2400" dirty="0" err="1" smtClean="0"/>
              <a:t>O´Hanlon</a:t>
            </a:r>
            <a:r>
              <a:rPr lang="es-PE" sz="2400" dirty="0" smtClean="0"/>
              <a:t>)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9191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omunic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smtClean="0">
                <a:solidFill>
                  <a:schemeClr val="bg1"/>
                </a:solidFill>
              </a:rPr>
              <a:t>El modelo triangular del amor </a:t>
            </a:r>
            <a:br>
              <a:rPr lang="es-ES" sz="3600" smtClean="0">
                <a:solidFill>
                  <a:schemeClr val="bg1"/>
                </a:solidFill>
              </a:rPr>
            </a:br>
            <a:r>
              <a:rPr lang="es-ES" sz="3600" smtClean="0">
                <a:solidFill>
                  <a:schemeClr val="bg1"/>
                </a:solidFill>
              </a:rPr>
              <a:t>(</a:t>
            </a:r>
            <a:r>
              <a:rPr lang="es-ES" sz="2000" smtClean="0">
                <a:solidFill>
                  <a:schemeClr val="bg1"/>
                </a:solidFill>
              </a:rPr>
              <a:t>Robert Sternberg)</a:t>
            </a:r>
            <a:endParaRPr lang="es-ES" sz="3600" smtClean="0">
              <a:solidFill>
                <a:schemeClr val="bg1"/>
              </a:solidFill>
            </a:endParaRPr>
          </a:p>
        </p:txBody>
      </p:sp>
      <p:sp>
        <p:nvSpPr>
          <p:cNvPr id="11268" name="6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5" name="4 Rectángulo"/>
          <p:cNvSpPr/>
          <p:nvPr/>
        </p:nvSpPr>
        <p:spPr>
          <a:xfrm rot="18322337">
            <a:off x="900113" y="3573462"/>
            <a:ext cx="3024188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 dirty="0"/>
              <a:t>PASIÓN</a:t>
            </a:r>
          </a:p>
        </p:txBody>
      </p:sp>
      <p:sp>
        <p:nvSpPr>
          <p:cNvPr id="7" name="6 Rectángulo"/>
          <p:cNvSpPr/>
          <p:nvPr/>
        </p:nvSpPr>
        <p:spPr>
          <a:xfrm rot="3373616">
            <a:off x="4900612" y="3060701"/>
            <a:ext cx="3097213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 dirty="0"/>
              <a:t>INTIMIDAD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003550" y="5835650"/>
            <a:ext cx="30956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 dirty="0"/>
              <a:t>COMPROMISO</a:t>
            </a:r>
          </a:p>
        </p:txBody>
      </p:sp>
    </p:spTree>
    <p:extLst>
      <p:ext uri="{BB962C8B-B14F-4D97-AF65-F5344CB8AC3E}">
        <p14:creationId xmlns:p14="http://schemas.microsoft.com/office/powerpoint/2010/main" val="16901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s-ES" sz="4800" dirty="0"/>
              <a:t>“Te amo </a:t>
            </a:r>
            <a:r>
              <a:rPr lang="es-ES" sz="4800" i="1" dirty="0"/>
              <a:t>por ser quien eres</a:t>
            </a:r>
            <a:r>
              <a:rPr lang="es-ES" sz="4800" dirty="0"/>
              <a:t>, no por lo que </a:t>
            </a:r>
            <a:r>
              <a:rPr lang="es-ES" sz="4800" i="1" dirty="0"/>
              <a:t>haces</a:t>
            </a:r>
            <a:r>
              <a:rPr lang="es-ES" sz="4800" dirty="0"/>
              <a:t> o </a:t>
            </a:r>
            <a:r>
              <a:rPr lang="es-ES" sz="4400" dirty="0" smtClean="0"/>
              <a:t>por </a:t>
            </a:r>
            <a:r>
              <a:rPr lang="es-ES" sz="4400" dirty="0"/>
              <a:t>lo que </a:t>
            </a:r>
            <a:endParaRPr lang="es-ES" sz="4400" dirty="0" smtClean="0"/>
          </a:p>
          <a:p>
            <a:pPr algn="ctr">
              <a:buFontTx/>
              <a:buNone/>
            </a:pPr>
            <a:r>
              <a:rPr lang="es-ES" sz="4400" dirty="0" smtClean="0"/>
              <a:t>yo </a:t>
            </a:r>
            <a:r>
              <a:rPr lang="es-ES" sz="4400" i="1" dirty="0"/>
              <a:t>siento</a:t>
            </a:r>
            <a:r>
              <a:rPr lang="es-ES" sz="4400" dirty="0"/>
              <a:t>” </a:t>
            </a:r>
          </a:p>
          <a:p>
            <a:pPr algn="ctr">
              <a:buFontTx/>
              <a:buNone/>
            </a:pPr>
            <a:endParaRPr lang="es-ES" sz="4800" dirty="0"/>
          </a:p>
          <a:p>
            <a:pPr algn="ctr">
              <a:buFontTx/>
              <a:buNone/>
            </a:pPr>
            <a:endParaRPr lang="es-ES" dirty="0"/>
          </a:p>
          <a:p>
            <a:pPr algn="ctr">
              <a:buFontTx/>
              <a:buNone/>
            </a:pPr>
            <a:endParaRPr lang="es-ES" dirty="0"/>
          </a:p>
          <a:p>
            <a:pPr algn="ctr">
              <a:buFontTx/>
              <a:buNone/>
            </a:pPr>
            <a:r>
              <a:rPr lang="es-ES" dirty="0"/>
              <a:t>						</a:t>
            </a:r>
            <a:r>
              <a:rPr lang="es-ES" sz="4300" dirty="0"/>
              <a:t>            </a:t>
            </a:r>
            <a:r>
              <a:rPr lang="es-ES" sz="1900" dirty="0"/>
              <a:t>(Robert </a:t>
            </a:r>
            <a:r>
              <a:rPr lang="es-ES" sz="1900" dirty="0" err="1" smtClean="0"/>
              <a:t>Sternberg</a:t>
            </a:r>
            <a:r>
              <a:rPr lang="es-ES" sz="1900" dirty="0" smtClean="0"/>
              <a:t>)</a:t>
            </a:r>
            <a:endParaRPr lang="es-PE" sz="4300" dirty="0"/>
          </a:p>
        </p:txBody>
      </p:sp>
    </p:spTree>
    <p:extLst>
      <p:ext uri="{BB962C8B-B14F-4D97-AF65-F5344CB8AC3E}">
        <p14:creationId xmlns:p14="http://schemas.microsoft.com/office/powerpoint/2010/main" val="8250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E" sz="5400" dirty="0" smtClean="0"/>
              <a:t>“Maridos </a:t>
            </a:r>
            <a:r>
              <a:rPr lang="es-PE" sz="5400" dirty="0"/>
              <a:t>amad a vuestras mujeres, así como Cristo amó </a:t>
            </a:r>
            <a:r>
              <a:rPr lang="es-PE" sz="5400" dirty="0" smtClean="0"/>
              <a:t>a la iglesia»</a:t>
            </a:r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r>
              <a:rPr lang="es-PE" dirty="0"/>
              <a:t>	</a:t>
            </a:r>
            <a:r>
              <a:rPr lang="es-PE" dirty="0" smtClean="0"/>
              <a:t>					Efesios </a:t>
            </a:r>
            <a:r>
              <a:rPr lang="es-PE" dirty="0"/>
              <a:t>5:25</a:t>
            </a:r>
            <a:r>
              <a:rPr lang="es-PE" dirty="0" smtClean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464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El amor ágape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s-PE" sz="3600" dirty="0" smtClean="0"/>
              <a:t>El amor es </a:t>
            </a:r>
            <a:r>
              <a:rPr lang="es-PE" sz="3600" dirty="0"/>
              <a:t>p</a:t>
            </a:r>
            <a:r>
              <a:rPr lang="es-PE" sz="3600" dirty="0" smtClean="0"/>
              <a:t>aciente </a:t>
            </a:r>
            <a:r>
              <a:rPr lang="es-PE" sz="3600" dirty="0"/>
              <a:t>y sufrido, benigno y atento, no es envidioso ni celoso, no es jactancioso ni altivo, no es irritable, no tiene malos modos, ni es violento, no es egoísta, no se enoja fácilmente, no recuerda errores, perdona y olvida, no se goza en el </a:t>
            </a:r>
            <a:r>
              <a:rPr lang="es-PE" sz="3600" dirty="0" smtClean="0"/>
              <a:t>mal…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12449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PE" sz="4000" dirty="0" smtClean="0"/>
              <a:t>…</a:t>
            </a:r>
            <a:r>
              <a:rPr lang="es-PE" sz="4000" dirty="0"/>
              <a:t>aborrece la injusticia, se regocija o es feliz con la verdad, siempre protege, siempre confía, siempre espera y es optimista acerca del futuro, siempre persevera, a pesar de los problemas y las dificultades. Nunca falla</a:t>
            </a:r>
            <a:r>
              <a:rPr lang="es-PE" sz="4000" dirty="0" smtClean="0"/>
              <a:t>.</a:t>
            </a:r>
          </a:p>
          <a:p>
            <a:pPr marL="0" indent="0">
              <a:buNone/>
            </a:pPr>
            <a:r>
              <a:rPr lang="es-PE" sz="2800" dirty="0" smtClean="0"/>
              <a:t>                                                       (</a:t>
            </a:r>
            <a:r>
              <a:rPr lang="es-PE" sz="2800" dirty="0"/>
              <a:t>I Corintios 13: </a:t>
            </a:r>
            <a:r>
              <a:rPr lang="es-PE" sz="2800" dirty="0" smtClean="0"/>
              <a:t>4-7)</a:t>
            </a:r>
            <a:endParaRPr lang="es-PE" sz="2800" dirty="0"/>
          </a:p>
          <a:p>
            <a:pPr marL="0" indent="0">
              <a:buNone/>
            </a:pP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40924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/>
              <a:t>El amor se demuestra de maneras </a:t>
            </a:r>
            <a:r>
              <a:rPr lang="es-PE" dirty="0" smtClean="0"/>
              <a:t>prácticas…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4800" dirty="0" smtClean="0"/>
              <a:t> </a:t>
            </a:r>
            <a:r>
              <a:rPr lang="es-PE" sz="4800" dirty="0"/>
              <a:t>“En el caso de las parejas, vean al hombre lavando los platos que utilizaron; él está haciendo el amor. Vean cómo ella hace los mandados para él; ella está haciendo el amor. </a:t>
            </a:r>
            <a:r>
              <a:rPr lang="es-PE" sz="4800" dirty="0" smtClean="0"/>
              <a:t>..</a:t>
            </a:r>
            <a:endParaRPr lang="es-PE" sz="4800" dirty="0"/>
          </a:p>
        </p:txBody>
      </p:sp>
    </p:spTree>
    <p:extLst>
      <p:ext uri="{BB962C8B-B14F-4D97-AF65-F5344CB8AC3E}">
        <p14:creationId xmlns:p14="http://schemas.microsoft.com/office/powerpoint/2010/main" val="21043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E" sz="3200" dirty="0" smtClean="0"/>
              <a:t>…miren </a:t>
            </a:r>
            <a:r>
              <a:rPr lang="es-PE" sz="3200" dirty="0"/>
              <a:t>cómo los dos mantienen confidencias, se apoyan y sonríen en medio de las dificultades que atraviesan: están haciendo el amor. Consideren cuando él le cuenta a ella sus inseguridades; él está haciendo el amor. Escúchenlos cuando ella lo confronta y lo anima; ella está haciendo el amor. Óiganlos analizar el significado de la vida. ¡Están haciendo el amor!” </a:t>
            </a:r>
            <a:endParaRPr lang="es-PE" sz="3200" dirty="0" smtClean="0"/>
          </a:p>
          <a:p>
            <a:pPr marL="0" indent="0">
              <a:buNone/>
            </a:pPr>
            <a:endParaRPr lang="es-PE" sz="2800" dirty="0"/>
          </a:p>
          <a:p>
            <a:pPr marL="0" indent="0">
              <a:buNone/>
            </a:pPr>
            <a:r>
              <a:rPr lang="es-PE" sz="2800" dirty="0" smtClean="0"/>
              <a:t>(</a:t>
            </a:r>
            <a:r>
              <a:rPr lang="en-US" sz="2800" b="1" dirty="0" smtClean="0"/>
              <a:t>Chris Blake, </a:t>
            </a:r>
            <a:r>
              <a:rPr lang="en-US" sz="2800" b="1" dirty="0"/>
              <a:t>Searching for a God to Love, p. </a:t>
            </a:r>
            <a:r>
              <a:rPr lang="en-US" sz="2800" b="1" dirty="0" smtClean="0"/>
              <a:t>96)</a:t>
            </a:r>
            <a:endParaRPr lang="es-PE" sz="2800" dirty="0"/>
          </a:p>
          <a:p>
            <a:pPr marL="0" indent="0">
              <a:buNone/>
            </a:pP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23800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6000" dirty="0" smtClean="0"/>
              <a:t>…Amar se aprende</a:t>
            </a:r>
            <a:endParaRPr lang="es-PE" sz="6000" dirty="0"/>
          </a:p>
        </p:txBody>
      </p:sp>
    </p:spTree>
    <p:extLst>
      <p:ext uri="{BB962C8B-B14F-4D97-AF65-F5344CB8AC3E}">
        <p14:creationId xmlns:p14="http://schemas.microsoft.com/office/powerpoint/2010/main" val="40616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6600" dirty="0" smtClean="0"/>
              <a:t>Solo uno o dos de cada diez matrimonios son felices</a:t>
            </a:r>
            <a:endParaRPr lang="es-PE" sz="6600" dirty="0"/>
          </a:p>
        </p:txBody>
      </p:sp>
    </p:spTree>
    <p:extLst>
      <p:ext uri="{BB962C8B-B14F-4D97-AF65-F5344CB8AC3E}">
        <p14:creationId xmlns:p14="http://schemas.microsoft.com/office/powerpoint/2010/main" val="41992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SEMINARIOS\Fotos para seminarios\Fotos\Contacto\J44-1701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6"/>
          <a:stretch/>
        </p:blipFill>
        <p:spPr bwMode="auto">
          <a:xfrm>
            <a:off x="179512" y="1431855"/>
            <a:ext cx="8244408" cy="542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5. Hagan de Dios el primero y el mejor en su vida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PE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Mateo 6:33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4000" dirty="0"/>
              <a:t>“Aquellos que son </a:t>
            </a:r>
            <a:r>
              <a:rPr lang="es-PE" sz="4000" b="1" dirty="0"/>
              <a:t>creyentes</a:t>
            </a:r>
            <a:r>
              <a:rPr lang="es-PE" sz="4000" dirty="0"/>
              <a:t> son menos propensos al divorcio y tienen un </a:t>
            </a:r>
            <a:r>
              <a:rPr lang="es-PE" sz="4000" b="1" dirty="0"/>
              <a:t>alto nivel de satisfacción </a:t>
            </a:r>
            <a:r>
              <a:rPr lang="es-PE" sz="4000" dirty="0"/>
              <a:t>y un mayor grado de compromiso” </a:t>
            </a:r>
            <a:endParaRPr lang="es-PE" sz="4000" dirty="0" smtClean="0"/>
          </a:p>
          <a:p>
            <a:pPr algn="ctr"/>
            <a:endParaRPr lang="es-PE" sz="4000" b="1" dirty="0"/>
          </a:p>
          <a:p>
            <a:pPr marL="0" indent="0" algn="ctr">
              <a:buNone/>
            </a:pPr>
            <a:r>
              <a:rPr lang="es-PE" sz="2000" b="1" dirty="0" smtClean="0"/>
              <a:t>H</a:t>
            </a:r>
            <a:r>
              <a:rPr lang="es-PE" sz="2000" b="1" dirty="0"/>
              <a:t>. </a:t>
            </a:r>
            <a:r>
              <a:rPr lang="es-PE" sz="2000" b="1" dirty="0" err="1"/>
              <a:t>Markman</a:t>
            </a:r>
            <a:r>
              <a:rPr lang="es-PE" sz="2000" b="1" dirty="0"/>
              <a:t>, S. Stanley y S. </a:t>
            </a:r>
            <a:r>
              <a:rPr lang="es-PE" sz="2000" b="1" dirty="0" err="1"/>
              <a:t>Blumberg</a:t>
            </a:r>
            <a:r>
              <a:rPr lang="es-PE" sz="2000" b="1" dirty="0"/>
              <a:t> 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1490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PE" sz="5800" dirty="0" smtClean="0"/>
              <a:t>“</a:t>
            </a:r>
            <a:r>
              <a:rPr lang="es-PE" sz="5800" dirty="0"/>
              <a:t>Numerosas investigaciones demuestran que las </a:t>
            </a:r>
            <a:r>
              <a:rPr lang="es-PE" sz="5800" b="1" dirty="0"/>
              <a:t>personas más religiosas </a:t>
            </a:r>
            <a:r>
              <a:rPr lang="es-PE" sz="5800" dirty="0"/>
              <a:t>son también </a:t>
            </a:r>
            <a:r>
              <a:rPr lang="es-PE" sz="5800" b="1" dirty="0"/>
              <a:t>más </a:t>
            </a:r>
            <a:r>
              <a:rPr lang="es-PE" sz="5800" b="1" dirty="0" smtClean="0"/>
              <a:t>felices</a:t>
            </a:r>
            <a:r>
              <a:rPr lang="es-PE" sz="5800" dirty="0" smtClean="0"/>
              <a:t>»</a:t>
            </a:r>
          </a:p>
          <a:p>
            <a:pPr marL="0" indent="0">
              <a:buNone/>
            </a:pPr>
            <a:endParaRPr lang="es-PE" sz="3500" b="1" dirty="0"/>
          </a:p>
          <a:p>
            <a:pPr marL="0" indent="0">
              <a:buNone/>
            </a:pPr>
            <a:endParaRPr lang="es-PE" sz="2400" b="1" dirty="0" smtClean="0"/>
          </a:p>
          <a:p>
            <a:pPr marL="0" indent="0">
              <a:buNone/>
            </a:pPr>
            <a:endParaRPr lang="es-PE" sz="2400" b="1" dirty="0"/>
          </a:p>
          <a:p>
            <a:pPr marL="0" indent="0">
              <a:buNone/>
            </a:pPr>
            <a:endParaRPr lang="es-PE" sz="2400" b="1" dirty="0" smtClean="0"/>
          </a:p>
          <a:p>
            <a:pPr marL="0" indent="0">
              <a:buNone/>
            </a:pPr>
            <a:endParaRPr lang="es-PE" sz="2400" b="1" dirty="0" smtClean="0"/>
          </a:p>
          <a:p>
            <a:pPr marL="0" indent="0">
              <a:buNone/>
            </a:pPr>
            <a:r>
              <a:rPr lang="es-PE" sz="2400" b="1" dirty="0" smtClean="0"/>
              <a:t>                                                           (</a:t>
            </a:r>
            <a:r>
              <a:rPr lang="es-PE" sz="2400" b="1" dirty="0" err="1"/>
              <a:t>Fischman</a:t>
            </a:r>
            <a:r>
              <a:rPr lang="es-PE" sz="2400" b="1" dirty="0"/>
              <a:t>, David y Matos, </a:t>
            </a:r>
            <a:r>
              <a:rPr lang="es-PE" sz="2400" b="1" dirty="0" err="1"/>
              <a:t>Lennia</a:t>
            </a:r>
            <a:r>
              <a:rPr lang="es-PE" sz="2400" b="1" dirty="0"/>
              <a:t> </a:t>
            </a:r>
            <a:r>
              <a:rPr lang="es-PE" sz="2400" b="1" dirty="0" smtClean="0"/>
              <a:t>, 2009)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795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3600" dirty="0"/>
              <a:t>“Las </a:t>
            </a:r>
            <a:r>
              <a:rPr lang="es-PE" sz="3600" b="1" dirty="0"/>
              <a:t>parejas que oran juntas </a:t>
            </a:r>
            <a:r>
              <a:rPr lang="es-PE" sz="3600" dirty="0"/>
              <a:t>frecuentemente, en relación de aquellas que lo hacen con menor frecuencia, describen a sus matrimonios con un </a:t>
            </a:r>
            <a:r>
              <a:rPr lang="es-PE" sz="3600" b="1" dirty="0"/>
              <a:t>alto nivel de romanticismo</a:t>
            </a:r>
            <a:r>
              <a:rPr lang="es-PE" sz="3600" dirty="0"/>
              <a:t>” </a:t>
            </a:r>
            <a:endParaRPr lang="es-PE" sz="3600" dirty="0" smtClean="0"/>
          </a:p>
          <a:p>
            <a:pPr algn="ctr"/>
            <a:endParaRPr lang="es-PE" sz="3600" dirty="0"/>
          </a:p>
          <a:p>
            <a:pPr marL="0" indent="0" algn="ctr">
              <a:buNone/>
            </a:pPr>
            <a:r>
              <a:rPr lang="es-PE" sz="2400" dirty="0"/>
              <a:t> </a:t>
            </a:r>
            <a:r>
              <a:rPr lang="es-PE" sz="2400" dirty="0" smtClean="0"/>
              <a:t>     Les </a:t>
            </a:r>
            <a:r>
              <a:rPr lang="es-PE" sz="2400" dirty="0"/>
              <a:t>y Leslie </a:t>
            </a:r>
            <a:r>
              <a:rPr lang="es-PE" sz="2400" dirty="0" err="1"/>
              <a:t>Parrot</a:t>
            </a:r>
            <a:r>
              <a:rPr lang="es-PE" sz="2400" dirty="0"/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19964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4400" dirty="0"/>
              <a:t>El sociólogo Andrew Greeley hizo una encuesta entre personas casadas y descubrió que </a:t>
            </a:r>
            <a:r>
              <a:rPr lang="es-PE" sz="4400" b="1" dirty="0"/>
              <a:t>las parejas más felices</a:t>
            </a:r>
            <a:r>
              <a:rPr lang="es-PE" sz="4400" dirty="0"/>
              <a:t> eran aquellas que </a:t>
            </a:r>
            <a:r>
              <a:rPr lang="es-PE" sz="4400" b="1" dirty="0"/>
              <a:t>oraban juntas</a:t>
            </a:r>
            <a:r>
              <a:rPr lang="es-PE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80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PE" sz="3600" dirty="0"/>
              <a:t>Investigaciones científicas señalan </a:t>
            </a:r>
            <a:r>
              <a:rPr lang="es-PE" sz="3600" dirty="0" smtClean="0"/>
              <a:t>que:</a:t>
            </a:r>
          </a:p>
          <a:p>
            <a:pPr marL="0" lvl="0" indent="0" algn="ctr">
              <a:buNone/>
            </a:pPr>
            <a:r>
              <a:rPr lang="es-PE" sz="3600" dirty="0" smtClean="0"/>
              <a:t> «cultivar </a:t>
            </a:r>
            <a:r>
              <a:rPr lang="es-PE" sz="3600" dirty="0"/>
              <a:t>la </a:t>
            </a:r>
            <a:r>
              <a:rPr lang="es-PE" sz="3600" b="1" dirty="0"/>
              <a:t>dimensión espiritual </a:t>
            </a:r>
            <a:r>
              <a:rPr lang="es-PE" sz="3600" dirty="0"/>
              <a:t>del matrimonio es lo que </a:t>
            </a:r>
            <a:r>
              <a:rPr lang="es-PE" sz="3600" b="1" i="1" dirty="0"/>
              <a:t>une a las parejas con lazos inquebrantables</a:t>
            </a:r>
            <a:r>
              <a:rPr lang="es-PE" sz="3600" dirty="0"/>
              <a:t>. El matrimonio prospera cuando se alimenta su </a:t>
            </a:r>
            <a:r>
              <a:rPr lang="es-PE" sz="3600" dirty="0" smtClean="0"/>
              <a:t>alma»</a:t>
            </a:r>
          </a:p>
          <a:p>
            <a:pPr marL="0" lvl="0" indent="0">
              <a:buNone/>
            </a:pPr>
            <a:r>
              <a:rPr lang="es-PE" sz="2800" dirty="0" smtClean="0"/>
              <a:t>  </a:t>
            </a:r>
          </a:p>
          <a:p>
            <a:pPr marL="0" lvl="0" indent="0">
              <a:buNone/>
            </a:pPr>
            <a:endParaRPr lang="es-PE" sz="2800" dirty="0"/>
          </a:p>
          <a:p>
            <a:pPr marL="0" lvl="0" indent="0">
              <a:buNone/>
            </a:pPr>
            <a:r>
              <a:rPr lang="es-PE" sz="2800" dirty="0" smtClean="0"/>
              <a:t>						(</a:t>
            </a:r>
            <a:r>
              <a:rPr lang="es-PE" sz="2800" dirty="0" err="1"/>
              <a:t>Lauer</a:t>
            </a:r>
            <a:r>
              <a:rPr lang="es-PE" sz="2800" dirty="0"/>
              <a:t>, E. 1985) </a:t>
            </a:r>
          </a:p>
          <a:p>
            <a:pPr marL="0" indent="0">
              <a:buNone/>
            </a:pP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42625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PE" b="1" dirty="0" smtClean="0">
              <a:hlinkClick r:id="rId2"/>
            </a:endParaRPr>
          </a:p>
          <a:p>
            <a:pPr marL="0" indent="0" algn="ctr">
              <a:buNone/>
            </a:pPr>
            <a:endParaRPr lang="es-PE" b="1" dirty="0">
              <a:hlinkClick r:id="rId2"/>
            </a:endParaRPr>
          </a:p>
          <a:p>
            <a:pPr marL="0" indent="0" algn="ctr">
              <a:buNone/>
            </a:pPr>
            <a:r>
              <a:rPr lang="es-PE" sz="4800" b="1" dirty="0" smtClean="0">
                <a:hlinkClick r:id="rId2"/>
              </a:rPr>
              <a:t>Chico@upeu.edu.pe</a:t>
            </a:r>
            <a:endParaRPr lang="es-PE" sz="4800" b="1" dirty="0" smtClean="0"/>
          </a:p>
          <a:p>
            <a:pPr marL="0" indent="0" algn="ctr">
              <a:buNone/>
            </a:pPr>
            <a:r>
              <a:rPr lang="es-PE" sz="4800" b="1" smtClean="0"/>
              <a:t>993504650</a:t>
            </a:r>
            <a:endParaRPr lang="es-PE" sz="4800" b="1" dirty="0"/>
          </a:p>
        </p:txBody>
      </p:sp>
    </p:spTree>
    <p:extLst>
      <p:ext uri="{BB962C8B-B14F-4D97-AF65-F5344CB8AC3E}">
        <p14:creationId xmlns:p14="http://schemas.microsoft.com/office/powerpoint/2010/main" val="35082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186049"/>
              </p:ext>
            </p:extLst>
          </p:nvPr>
        </p:nvGraphicFramePr>
        <p:xfrm>
          <a:off x="0" y="4763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orelPhotoPaint.Image.9" r:id="rId3" imgW="6336508" imgH="3847619" progId="CorelPhotoPaint.Image.9">
                  <p:embed/>
                </p:oleObj>
              </mc:Choice>
              <mc:Fallback>
                <p:oleObj name="CorelPhotoPaint.Image.9" r:id="rId3" imgW="6336508" imgH="3847619" progId="CorelPhotoPaint.Image.9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0396"/>
                      <a:stretch>
                        <a:fillRect/>
                      </a:stretch>
                    </p:blipFill>
                    <p:spPr bwMode="auto">
                      <a:xfrm>
                        <a:off x="0" y="4763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7624" y="4797152"/>
            <a:ext cx="7620000" cy="990600"/>
          </a:xfrm>
        </p:spPr>
        <p:txBody>
          <a:bodyPr>
            <a:noAutofit/>
          </a:bodyPr>
          <a:lstStyle/>
          <a:p>
            <a:r>
              <a:rPr lang="es-PE" sz="4000" b="1" dirty="0" smtClean="0">
                <a:solidFill>
                  <a:srgbClr val="FF0000"/>
                </a:solidFill>
              </a:rPr>
              <a:t>Cómo aprender a pelear y ser feliz</a:t>
            </a:r>
            <a:endParaRPr lang="es-P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4400" dirty="0" smtClean="0"/>
              <a:t>“Los </a:t>
            </a:r>
            <a:r>
              <a:rPr lang="es-PE" sz="4400" dirty="0"/>
              <a:t>casados se sienten físicamente más saludables que los divorciados, separados o </a:t>
            </a:r>
            <a:r>
              <a:rPr lang="es-PE" sz="4400" dirty="0" smtClean="0"/>
              <a:t>viudos” </a:t>
            </a:r>
          </a:p>
          <a:p>
            <a:pPr marL="0" indent="0">
              <a:buNone/>
            </a:pPr>
            <a:endParaRPr lang="es-PE" sz="4400" dirty="0"/>
          </a:p>
          <a:p>
            <a:pPr marL="0" indent="0">
              <a:buNone/>
            </a:pPr>
            <a:r>
              <a:rPr lang="es-PE" sz="4400" dirty="0" smtClean="0"/>
              <a:t>						</a:t>
            </a:r>
            <a:r>
              <a:rPr lang="es-PE" sz="1600" dirty="0" smtClean="0"/>
              <a:t>(</a:t>
            </a:r>
            <a:r>
              <a:rPr lang="es-PE" sz="1600" dirty="0" err="1" smtClean="0"/>
              <a:t>Beth</a:t>
            </a:r>
            <a:r>
              <a:rPr lang="es-PE" sz="1600" dirty="0" smtClean="0"/>
              <a:t> </a:t>
            </a:r>
            <a:r>
              <a:rPr lang="es-PE" sz="1600" dirty="0"/>
              <a:t>A. </a:t>
            </a:r>
            <a:r>
              <a:rPr lang="es-PE" sz="1600" dirty="0" smtClean="0"/>
              <a:t>Hahn)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30994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407893" cy="4407408"/>
          </a:xfrm>
        </p:spPr>
        <p:txBody>
          <a:bodyPr>
            <a:normAutofit/>
          </a:bodyPr>
          <a:lstStyle/>
          <a:p>
            <a:pPr lvl="0"/>
            <a:r>
              <a:rPr lang="es-PE" sz="3200" dirty="0"/>
              <a:t>Se realizó una encuesta nacional acerca de lo que ocurría  durante el primer año de </a:t>
            </a:r>
            <a:r>
              <a:rPr lang="es-PE" sz="3200" dirty="0" smtClean="0"/>
              <a:t>matrimonio:</a:t>
            </a:r>
            <a:endParaRPr lang="es-PE" sz="3200" dirty="0"/>
          </a:p>
          <a:p>
            <a:pPr lvl="1"/>
            <a:r>
              <a:rPr lang="es-PE" sz="2800" dirty="0" smtClean="0"/>
              <a:t>50</a:t>
            </a:r>
            <a:r>
              <a:rPr lang="es-PE" sz="2800" dirty="0"/>
              <a:t>% tenía dudas en cuanto a si su </a:t>
            </a:r>
            <a:r>
              <a:rPr lang="es-PE" sz="2800" dirty="0" smtClean="0"/>
              <a:t>matrimonio </a:t>
            </a:r>
            <a:r>
              <a:rPr lang="es-PE" sz="2800" dirty="0"/>
              <a:t>perduraría. Descubrieron que estar casados era más arduo de lo que pensaban que podía ser.</a:t>
            </a:r>
          </a:p>
          <a:p>
            <a:pPr lvl="1"/>
            <a:r>
              <a:rPr lang="es-PE" sz="2800" dirty="0"/>
              <a:t>Se habían lamentado de la decisión. Casi todos quería haber hecho algo diferente.</a:t>
            </a:r>
          </a:p>
          <a:p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2084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5400" dirty="0" smtClean="0"/>
              <a:t>40%</a:t>
            </a:r>
          </a:p>
          <a:p>
            <a:pPr marL="0" indent="0" algn="ctr">
              <a:buNone/>
            </a:pPr>
            <a:r>
              <a:rPr lang="es-PE" sz="6600" dirty="0" smtClean="0"/>
              <a:t>60%</a:t>
            </a:r>
          </a:p>
          <a:p>
            <a:pPr marL="0" indent="0" algn="ctr">
              <a:buNone/>
            </a:pPr>
            <a:r>
              <a:rPr lang="es-PE" sz="8000" dirty="0" smtClean="0"/>
              <a:t>75%</a:t>
            </a:r>
            <a:endParaRPr lang="es-PE" sz="8000" dirty="0"/>
          </a:p>
        </p:txBody>
      </p:sp>
    </p:spTree>
    <p:extLst>
      <p:ext uri="{BB962C8B-B14F-4D97-AF65-F5344CB8AC3E}">
        <p14:creationId xmlns:p14="http://schemas.microsoft.com/office/powerpoint/2010/main" val="29835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569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sz="3600" dirty="0"/>
              <a:t>“Millones de parejas carecen de felicidad porque uno de los cónyuges ha desarrollado una mente negativa y considera que </a:t>
            </a:r>
            <a:r>
              <a:rPr lang="es-PE" sz="3600" b="1" dirty="0"/>
              <a:t>su infelicidad se debe a las cosas que hace o no hace su pareja</a:t>
            </a:r>
            <a:r>
              <a:rPr lang="es-PE" sz="3600" dirty="0"/>
              <a:t>. Este es uno de los peores errores que una persona puede cometer en su matrimonio</a:t>
            </a:r>
            <a:r>
              <a:rPr lang="es-PE" sz="3600" dirty="0" smtClean="0"/>
              <a:t>”</a:t>
            </a:r>
          </a:p>
          <a:p>
            <a:pPr marL="0" indent="0">
              <a:buNone/>
            </a:pPr>
            <a:endParaRPr lang="es-PE" sz="1800" dirty="0" smtClean="0"/>
          </a:p>
          <a:p>
            <a:pPr marL="0" indent="0">
              <a:buNone/>
            </a:pPr>
            <a:endParaRPr lang="es-PE" sz="1800" dirty="0"/>
          </a:p>
          <a:p>
            <a:pPr marL="0" indent="0">
              <a:buNone/>
            </a:pPr>
            <a:r>
              <a:rPr lang="es-PE" sz="1800" dirty="0"/>
              <a:t>	</a:t>
            </a:r>
            <a:r>
              <a:rPr lang="es-PE" sz="1800" dirty="0" smtClean="0"/>
              <a:t>				 </a:t>
            </a:r>
            <a:r>
              <a:rPr lang="es-PE" sz="1800" dirty="0"/>
              <a:t>(Les </a:t>
            </a:r>
            <a:r>
              <a:rPr lang="es-PE" sz="1800" dirty="0" err="1"/>
              <a:t>Parrott</a:t>
            </a:r>
            <a:r>
              <a:rPr lang="es-PE" sz="1800" dirty="0"/>
              <a:t> III y Leslie </a:t>
            </a:r>
            <a:r>
              <a:rPr lang="es-PE" sz="1800" dirty="0" err="1"/>
              <a:t>Parrott</a:t>
            </a:r>
            <a:r>
              <a:rPr lang="es-PE" sz="1800" dirty="0"/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37424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632</TotalTime>
  <Words>1272</Words>
  <Application>Microsoft Office PowerPoint</Application>
  <PresentationFormat>Presentación en pantalla (4:3)</PresentationFormat>
  <Paragraphs>130</Paragraphs>
  <Slides>57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3" baseType="lpstr">
      <vt:lpstr>Bradley Hand ITC</vt:lpstr>
      <vt:lpstr>Tw Cen MT</vt:lpstr>
      <vt:lpstr>Wingdings</vt:lpstr>
      <vt:lpstr>Wingdings 2</vt:lpstr>
      <vt:lpstr>Intermedio</vt:lpstr>
      <vt:lpstr>CorelPhotoPaint.Image.9</vt:lpstr>
      <vt:lpstr>Cómo ser feliz a pesar de estar casado</vt:lpstr>
      <vt:lpstr>Presentación de PowerPoint</vt:lpstr>
      <vt:lpstr>Presentación de PowerPoint</vt:lpstr>
      <vt:lpstr>Encuesta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Falta preparación prematrimonial…</vt:lpstr>
      <vt:lpstr>Presentación de PowerPoint</vt:lpstr>
      <vt:lpstr>1. Comprométase con su matrimonio</vt:lpstr>
      <vt:lpstr>Presentación de PowerPoint</vt:lpstr>
      <vt:lpstr>El Voto Matrimonial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Ponga su matrimonio en primer lugar…</vt:lpstr>
      <vt:lpstr>Presentación de PowerPoint</vt:lpstr>
      <vt:lpstr>Presentación de PowerPoint</vt:lpstr>
      <vt:lpstr>Presentación de PowerPoint</vt:lpstr>
      <vt:lpstr>Presentación de PowerPoint</vt:lpstr>
      <vt:lpstr>2. Haga de su pareja la No 1</vt:lpstr>
      <vt:lpstr>Presentación de PowerPoint</vt:lpstr>
      <vt:lpstr>Presentación de PowerPoint</vt:lpstr>
      <vt:lpstr>Presentación de PowerPoint</vt:lpstr>
      <vt:lpstr>Presentación de PowerPoint</vt:lpstr>
      <vt:lpstr>3. Aprenda a mirar a su cónyuge  con un solo ojo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Aprenda amar incondicionalmente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modelo triangular del amor  (Robert Sternberg)</vt:lpstr>
      <vt:lpstr>Presentación de PowerPoint</vt:lpstr>
      <vt:lpstr>Presentación de PowerPoint</vt:lpstr>
      <vt:lpstr>El amor ágape</vt:lpstr>
      <vt:lpstr>Presentación de PowerPoint</vt:lpstr>
      <vt:lpstr>El amor se demuestra de maneras prácticas…</vt:lpstr>
      <vt:lpstr>Presentación de PowerPoint</vt:lpstr>
      <vt:lpstr>Presentación de PowerPoint</vt:lpstr>
      <vt:lpstr>5. Hagan de Dios el primero y el mejor en su vida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Cómo aprender a pelear y ser feliz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Arnulfo Chico Robles</dc:creator>
  <cp:lastModifiedBy>Arnulfo</cp:lastModifiedBy>
  <cp:revision>45</cp:revision>
  <dcterms:created xsi:type="dcterms:W3CDTF">2013-12-06T22:45:40Z</dcterms:created>
  <dcterms:modified xsi:type="dcterms:W3CDTF">2017-09-12T01:51:19Z</dcterms:modified>
</cp:coreProperties>
</file>