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6" r:id="rId3"/>
    <p:sldId id="258" r:id="rId4"/>
    <p:sldId id="259" r:id="rId5"/>
    <p:sldId id="260" r:id="rId6"/>
    <p:sldId id="261" r:id="rId7"/>
    <p:sldId id="262" r:id="rId8"/>
    <p:sldId id="286" r:id="rId9"/>
    <p:sldId id="263" r:id="rId10"/>
    <p:sldId id="264" r:id="rId11"/>
    <p:sldId id="265" r:id="rId12"/>
    <p:sldId id="266" r:id="rId13"/>
    <p:sldId id="267" r:id="rId14"/>
    <p:sldId id="268" r:id="rId15"/>
    <p:sldId id="287"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91" r:id="rId30"/>
    <p:sldId id="292" r:id="rId31"/>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87"/>
    <p:restoredTop sz="94674"/>
  </p:normalViewPr>
  <p:slideViewPr>
    <p:cSldViewPr snapToGrid="0">
      <p:cViewPr varScale="1">
        <p:scale>
          <a:sx n="119" d="100"/>
          <a:sy n="119" d="100"/>
        </p:scale>
        <p:origin x="86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56410D-1E06-3825-9B8B-0C6FE85B41D8}"/>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L"/>
          </a:p>
        </p:txBody>
      </p:sp>
      <p:sp>
        <p:nvSpPr>
          <p:cNvPr id="3" name="Subtítulo 2">
            <a:extLst>
              <a:ext uri="{FF2B5EF4-FFF2-40B4-BE49-F238E27FC236}">
                <a16:creationId xmlns:a16="http://schemas.microsoft.com/office/drawing/2014/main" id="{64B3E7BE-F2D5-8EB5-2176-6534321962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id="{6E8EE6AE-2B50-9DDC-0AE1-BEEBDF7CC3F5}"/>
              </a:ext>
            </a:extLst>
          </p:cNvPr>
          <p:cNvSpPr>
            <a:spLocks noGrp="1"/>
          </p:cNvSpPr>
          <p:nvPr>
            <p:ph type="dt" sz="half" idx="10"/>
          </p:nvPr>
        </p:nvSpPr>
        <p:spPr/>
        <p:txBody>
          <a:bodyPr/>
          <a:lstStyle/>
          <a:p>
            <a:fld id="{CE766266-1871-6F4C-A12A-95DEDBA7C649}" type="datetimeFigureOut">
              <a:rPr lang="es-CL" smtClean="0"/>
              <a:t>17-08-23</a:t>
            </a:fld>
            <a:endParaRPr lang="es-CL"/>
          </a:p>
        </p:txBody>
      </p:sp>
      <p:sp>
        <p:nvSpPr>
          <p:cNvPr id="5" name="Marcador de pie de página 4">
            <a:extLst>
              <a:ext uri="{FF2B5EF4-FFF2-40B4-BE49-F238E27FC236}">
                <a16:creationId xmlns:a16="http://schemas.microsoft.com/office/drawing/2014/main" id="{4245C53B-53E1-B6A4-4FFC-B0F6B3FC06E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E53775F-B2B3-066E-F4C2-39A6B236059E}"/>
              </a:ext>
            </a:extLst>
          </p:cNvPr>
          <p:cNvSpPr>
            <a:spLocks noGrp="1"/>
          </p:cNvSpPr>
          <p:nvPr>
            <p:ph type="sldNum" sz="quarter" idx="12"/>
          </p:nvPr>
        </p:nvSpPr>
        <p:spPr/>
        <p:txBody>
          <a:bodyPr/>
          <a:lstStyle/>
          <a:p>
            <a:fld id="{B0A85A00-5ACB-664D-B524-B2B40932FAD3}" type="slidenum">
              <a:rPr lang="es-CL" smtClean="0"/>
              <a:t>‹Nº›</a:t>
            </a:fld>
            <a:endParaRPr lang="es-CL"/>
          </a:p>
        </p:txBody>
      </p:sp>
    </p:spTree>
    <p:extLst>
      <p:ext uri="{BB962C8B-B14F-4D97-AF65-F5344CB8AC3E}">
        <p14:creationId xmlns:p14="http://schemas.microsoft.com/office/powerpoint/2010/main" val="3469520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E6D278-5C7B-66B4-CA81-A16A9C1F1063}"/>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8989CCBC-25AE-B6B2-39D9-8B2A8AFF9A24}"/>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5DF4F8D2-0342-70EA-38BD-9CE18D17D3AA}"/>
              </a:ext>
            </a:extLst>
          </p:cNvPr>
          <p:cNvSpPr>
            <a:spLocks noGrp="1"/>
          </p:cNvSpPr>
          <p:nvPr>
            <p:ph type="dt" sz="half" idx="10"/>
          </p:nvPr>
        </p:nvSpPr>
        <p:spPr/>
        <p:txBody>
          <a:bodyPr/>
          <a:lstStyle/>
          <a:p>
            <a:fld id="{CE766266-1871-6F4C-A12A-95DEDBA7C649}" type="datetimeFigureOut">
              <a:rPr lang="es-CL" smtClean="0"/>
              <a:t>17-08-23</a:t>
            </a:fld>
            <a:endParaRPr lang="es-CL"/>
          </a:p>
        </p:txBody>
      </p:sp>
      <p:sp>
        <p:nvSpPr>
          <p:cNvPr id="5" name="Marcador de pie de página 4">
            <a:extLst>
              <a:ext uri="{FF2B5EF4-FFF2-40B4-BE49-F238E27FC236}">
                <a16:creationId xmlns:a16="http://schemas.microsoft.com/office/drawing/2014/main" id="{F447F856-55D4-8702-F602-8824D88FABF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BE4F92BD-DEC1-9CFB-7986-BC6F20907C3D}"/>
              </a:ext>
            </a:extLst>
          </p:cNvPr>
          <p:cNvSpPr>
            <a:spLocks noGrp="1"/>
          </p:cNvSpPr>
          <p:nvPr>
            <p:ph type="sldNum" sz="quarter" idx="12"/>
          </p:nvPr>
        </p:nvSpPr>
        <p:spPr/>
        <p:txBody>
          <a:bodyPr/>
          <a:lstStyle/>
          <a:p>
            <a:fld id="{B0A85A00-5ACB-664D-B524-B2B40932FAD3}" type="slidenum">
              <a:rPr lang="es-CL" smtClean="0"/>
              <a:t>‹Nº›</a:t>
            </a:fld>
            <a:endParaRPr lang="es-CL"/>
          </a:p>
        </p:txBody>
      </p:sp>
    </p:spTree>
    <p:extLst>
      <p:ext uri="{BB962C8B-B14F-4D97-AF65-F5344CB8AC3E}">
        <p14:creationId xmlns:p14="http://schemas.microsoft.com/office/powerpoint/2010/main" val="2116073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5B9B8F9-273F-D2F4-94C5-075058174BD2}"/>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82E7113B-81EC-5058-9F62-A53069ACED74}"/>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EAA918EF-2AF1-12C2-90FA-94C732AA35B5}"/>
              </a:ext>
            </a:extLst>
          </p:cNvPr>
          <p:cNvSpPr>
            <a:spLocks noGrp="1"/>
          </p:cNvSpPr>
          <p:nvPr>
            <p:ph type="dt" sz="half" idx="10"/>
          </p:nvPr>
        </p:nvSpPr>
        <p:spPr/>
        <p:txBody>
          <a:bodyPr/>
          <a:lstStyle/>
          <a:p>
            <a:fld id="{CE766266-1871-6F4C-A12A-95DEDBA7C649}" type="datetimeFigureOut">
              <a:rPr lang="es-CL" smtClean="0"/>
              <a:t>17-08-23</a:t>
            </a:fld>
            <a:endParaRPr lang="es-CL"/>
          </a:p>
        </p:txBody>
      </p:sp>
      <p:sp>
        <p:nvSpPr>
          <p:cNvPr id="5" name="Marcador de pie de página 4">
            <a:extLst>
              <a:ext uri="{FF2B5EF4-FFF2-40B4-BE49-F238E27FC236}">
                <a16:creationId xmlns:a16="http://schemas.microsoft.com/office/drawing/2014/main" id="{E5BC873C-F00A-23BA-0E85-B457D4C17C4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088899C-487D-3600-4FD1-36CAF9DD0581}"/>
              </a:ext>
            </a:extLst>
          </p:cNvPr>
          <p:cNvSpPr>
            <a:spLocks noGrp="1"/>
          </p:cNvSpPr>
          <p:nvPr>
            <p:ph type="sldNum" sz="quarter" idx="12"/>
          </p:nvPr>
        </p:nvSpPr>
        <p:spPr/>
        <p:txBody>
          <a:bodyPr/>
          <a:lstStyle/>
          <a:p>
            <a:fld id="{B0A85A00-5ACB-664D-B524-B2B40932FAD3}" type="slidenum">
              <a:rPr lang="es-CL" smtClean="0"/>
              <a:t>‹Nº›</a:t>
            </a:fld>
            <a:endParaRPr lang="es-CL"/>
          </a:p>
        </p:txBody>
      </p:sp>
    </p:spTree>
    <p:extLst>
      <p:ext uri="{BB962C8B-B14F-4D97-AF65-F5344CB8AC3E}">
        <p14:creationId xmlns:p14="http://schemas.microsoft.com/office/powerpoint/2010/main" val="1726897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312A75-26C1-39EC-787D-BB3A17B41AAF}"/>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B28A186F-258E-76AB-FCEC-EC91AB73C362}"/>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809DC2D4-07E9-9E08-244B-C8048CDECF2F}"/>
              </a:ext>
            </a:extLst>
          </p:cNvPr>
          <p:cNvSpPr>
            <a:spLocks noGrp="1"/>
          </p:cNvSpPr>
          <p:nvPr>
            <p:ph type="dt" sz="half" idx="10"/>
          </p:nvPr>
        </p:nvSpPr>
        <p:spPr/>
        <p:txBody>
          <a:bodyPr/>
          <a:lstStyle/>
          <a:p>
            <a:fld id="{CE766266-1871-6F4C-A12A-95DEDBA7C649}" type="datetimeFigureOut">
              <a:rPr lang="es-CL" smtClean="0"/>
              <a:t>17-08-23</a:t>
            </a:fld>
            <a:endParaRPr lang="es-CL"/>
          </a:p>
        </p:txBody>
      </p:sp>
      <p:sp>
        <p:nvSpPr>
          <p:cNvPr id="5" name="Marcador de pie de página 4">
            <a:extLst>
              <a:ext uri="{FF2B5EF4-FFF2-40B4-BE49-F238E27FC236}">
                <a16:creationId xmlns:a16="http://schemas.microsoft.com/office/drawing/2014/main" id="{9FC0BBFF-02A3-93BA-B37F-99EEE6D406E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C322EDA-4856-36E0-A143-3E4FA4E8F49E}"/>
              </a:ext>
            </a:extLst>
          </p:cNvPr>
          <p:cNvSpPr>
            <a:spLocks noGrp="1"/>
          </p:cNvSpPr>
          <p:nvPr>
            <p:ph type="sldNum" sz="quarter" idx="12"/>
          </p:nvPr>
        </p:nvSpPr>
        <p:spPr/>
        <p:txBody>
          <a:bodyPr/>
          <a:lstStyle/>
          <a:p>
            <a:fld id="{B0A85A00-5ACB-664D-B524-B2B40932FAD3}" type="slidenum">
              <a:rPr lang="es-CL" smtClean="0"/>
              <a:t>‹Nº›</a:t>
            </a:fld>
            <a:endParaRPr lang="es-CL"/>
          </a:p>
        </p:txBody>
      </p:sp>
    </p:spTree>
    <p:extLst>
      <p:ext uri="{BB962C8B-B14F-4D97-AF65-F5344CB8AC3E}">
        <p14:creationId xmlns:p14="http://schemas.microsoft.com/office/powerpoint/2010/main" val="3380135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A31088-67DE-CF44-2451-897DDB5D7939}"/>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05D04848-2B2A-A7D7-542E-C94C2DE9C4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3BE09F28-4113-6E22-4A88-4E2F68BD5F40}"/>
              </a:ext>
            </a:extLst>
          </p:cNvPr>
          <p:cNvSpPr>
            <a:spLocks noGrp="1"/>
          </p:cNvSpPr>
          <p:nvPr>
            <p:ph type="dt" sz="half" idx="10"/>
          </p:nvPr>
        </p:nvSpPr>
        <p:spPr/>
        <p:txBody>
          <a:bodyPr/>
          <a:lstStyle/>
          <a:p>
            <a:fld id="{CE766266-1871-6F4C-A12A-95DEDBA7C649}" type="datetimeFigureOut">
              <a:rPr lang="es-CL" smtClean="0"/>
              <a:t>17-08-23</a:t>
            </a:fld>
            <a:endParaRPr lang="es-CL"/>
          </a:p>
        </p:txBody>
      </p:sp>
      <p:sp>
        <p:nvSpPr>
          <p:cNvPr id="5" name="Marcador de pie de página 4">
            <a:extLst>
              <a:ext uri="{FF2B5EF4-FFF2-40B4-BE49-F238E27FC236}">
                <a16:creationId xmlns:a16="http://schemas.microsoft.com/office/drawing/2014/main" id="{0C44C1C0-77CB-6F4E-0A5E-1C69D883564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392D69B-EE03-7E75-420C-204D294C9CD5}"/>
              </a:ext>
            </a:extLst>
          </p:cNvPr>
          <p:cNvSpPr>
            <a:spLocks noGrp="1"/>
          </p:cNvSpPr>
          <p:nvPr>
            <p:ph type="sldNum" sz="quarter" idx="12"/>
          </p:nvPr>
        </p:nvSpPr>
        <p:spPr/>
        <p:txBody>
          <a:bodyPr/>
          <a:lstStyle/>
          <a:p>
            <a:fld id="{B0A85A00-5ACB-664D-B524-B2B40932FAD3}" type="slidenum">
              <a:rPr lang="es-CL" smtClean="0"/>
              <a:t>‹Nº›</a:t>
            </a:fld>
            <a:endParaRPr lang="es-CL"/>
          </a:p>
        </p:txBody>
      </p:sp>
    </p:spTree>
    <p:extLst>
      <p:ext uri="{BB962C8B-B14F-4D97-AF65-F5344CB8AC3E}">
        <p14:creationId xmlns:p14="http://schemas.microsoft.com/office/powerpoint/2010/main" val="2342352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964732-B12D-F9C7-FB79-F7D913DEE124}"/>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4C355064-403E-1F5A-C26B-A5F81F932831}"/>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734034C5-05FE-1784-54BE-991C9DBE1D22}"/>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8BCEA5EE-5C9E-E717-7671-5F20B3BB9FBC}"/>
              </a:ext>
            </a:extLst>
          </p:cNvPr>
          <p:cNvSpPr>
            <a:spLocks noGrp="1"/>
          </p:cNvSpPr>
          <p:nvPr>
            <p:ph type="dt" sz="half" idx="10"/>
          </p:nvPr>
        </p:nvSpPr>
        <p:spPr/>
        <p:txBody>
          <a:bodyPr/>
          <a:lstStyle/>
          <a:p>
            <a:fld id="{CE766266-1871-6F4C-A12A-95DEDBA7C649}" type="datetimeFigureOut">
              <a:rPr lang="es-CL" smtClean="0"/>
              <a:t>17-08-23</a:t>
            </a:fld>
            <a:endParaRPr lang="es-CL"/>
          </a:p>
        </p:txBody>
      </p:sp>
      <p:sp>
        <p:nvSpPr>
          <p:cNvPr id="6" name="Marcador de pie de página 5">
            <a:extLst>
              <a:ext uri="{FF2B5EF4-FFF2-40B4-BE49-F238E27FC236}">
                <a16:creationId xmlns:a16="http://schemas.microsoft.com/office/drawing/2014/main" id="{BCCD996B-0543-AE5F-EDFD-0A19B6065A7C}"/>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347867F0-BB17-12FC-2D12-DB0AA1CFD473}"/>
              </a:ext>
            </a:extLst>
          </p:cNvPr>
          <p:cNvSpPr>
            <a:spLocks noGrp="1"/>
          </p:cNvSpPr>
          <p:nvPr>
            <p:ph type="sldNum" sz="quarter" idx="12"/>
          </p:nvPr>
        </p:nvSpPr>
        <p:spPr/>
        <p:txBody>
          <a:bodyPr/>
          <a:lstStyle/>
          <a:p>
            <a:fld id="{B0A85A00-5ACB-664D-B524-B2B40932FAD3}" type="slidenum">
              <a:rPr lang="es-CL" smtClean="0"/>
              <a:t>‹Nº›</a:t>
            </a:fld>
            <a:endParaRPr lang="es-CL"/>
          </a:p>
        </p:txBody>
      </p:sp>
    </p:spTree>
    <p:extLst>
      <p:ext uri="{BB962C8B-B14F-4D97-AF65-F5344CB8AC3E}">
        <p14:creationId xmlns:p14="http://schemas.microsoft.com/office/powerpoint/2010/main" val="112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74D6C0-C051-8F8D-EC2A-CD4F6BBC459F}"/>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6269107C-2F1D-6BED-4CA4-4B8FEA6135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772CBD9D-BC30-5A82-940C-3839AD2C108C}"/>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a:extLst>
              <a:ext uri="{FF2B5EF4-FFF2-40B4-BE49-F238E27FC236}">
                <a16:creationId xmlns:a16="http://schemas.microsoft.com/office/drawing/2014/main" id="{81AA8362-D933-FE37-09E2-DD978EE36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D5DBFDED-1D2B-B0B2-ABD9-28819481426B}"/>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6">
            <a:extLst>
              <a:ext uri="{FF2B5EF4-FFF2-40B4-BE49-F238E27FC236}">
                <a16:creationId xmlns:a16="http://schemas.microsoft.com/office/drawing/2014/main" id="{2872F2F7-8451-B34E-5722-C920AC0F9EAA}"/>
              </a:ext>
            </a:extLst>
          </p:cNvPr>
          <p:cNvSpPr>
            <a:spLocks noGrp="1"/>
          </p:cNvSpPr>
          <p:nvPr>
            <p:ph type="dt" sz="half" idx="10"/>
          </p:nvPr>
        </p:nvSpPr>
        <p:spPr/>
        <p:txBody>
          <a:bodyPr/>
          <a:lstStyle/>
          <a:p>
            <a:fld id="{CE766266-1871-6F4C-A12A-95DEDBA7C649}" type="datetimeFigureOut">
              <a:rPr lang="es-CL" smtClean="0"/>
              <a:t>17-08-23</a:t>
            </a:fld>
            <a:endParaRPr lang="es-CL"/>
          </a:p>
        </p:txBody>
      </p:sp>
      <p:sp>
        <p:nvSpPr>
          <p:cNvPr id="8" name="Marcador de pie de página 7">
            <a:extLst>
              <a:ext uri="{FF2B5EF4-FFF2-40B4-BE49-F238E27FC236}">
                <a16:creationId xmlns:a16="http://schemas.microsoft.com/office/drawing/2014/main" id="{21130EEA-BC61-DB04-7EB8-A264EE1E378B}"/>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A9BB0112-E9D1-1564-31FA-FA4427E4DD69}"/>
              </a:ext>
            </a:extLst>
          </p:cNvPr>
          <p:cNvSpPr>
            <a:spLocks noGrp="1"/>
          </p:cNvSpPr>
          <p:nvPr>
            <p:ph type="sldNum" sz="quarter" idx="12"/>
          </p:nvPr>
        </p:nvSpPr>
        <p:spPr/>
        <p:txBody>
          <a:bodyPr/>
          <a:lstStyle/>
          <a:p>
            <a:fld id="{B0A85A00-5ACB-664D-B524-B2B40932FAD3}" type="slidenum">
              <a:rPr lang="es-CL" smtClean="0"/>
              <a:t>‹Nº›</a:t>
            </a:fld>
            <a:endParaRPr lang="es-CL"/>
          </a:p>
        </p:txBody>
      </p:sp>
    </p:spTree>
    <p:extLst>
      <p:ext uri="{BB962C8B-B14F-4D97-AF65-F5344CB8AC3E}">
        <p14:creationId xmlns:p14="http://schemas.microsoft.com/office/powerpoint/2010/main" val="1617327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1E29E4-77D2-10ED-1D35-6878264C26F4}"/>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fecha 2">
            <a:extLst>
              <a:ext uri="{FF2B5EF4-FFF2-40B4-BE49-F238E27FC236}">
                <a16:creationId xmlns:a16="http://schemas.microsoft.com/office/drawing/2014/main" id="{0D4E06D8-39B2-95B5-3082-DDEF472C9E75}"/>
              </a:ext>
            </a:extLst>
          </p:cNvPr>
          <p:cNvSpPr>
            <a:spLocks noGrp="1"/>
          </p:cNvSpPr>
          <p:nvPr>
            <p:ph type="dt" sz="half" idx="10"/>
          </p:nvPr>
        </p:nvSpPr>
        <p:spPr/>
        <p:txBody>
          <a:bodyPr/>
          <a:lstStyle/>
          <a:p>
            <a:fld id="{CE766266-1871-6F4C-A12A-95DEDBA7C649}" type="datetimeFigureOut">
              <a:rPr lang="es-CL" smtClean="0"/>
              <a:t>17-08-23</a:t>
            </a:fld>
            <a:endParaRPr lang="es-CL"/>
          </a:p>
        </p:txBody>
      </p:sp>
      <p:sp>
        <p:nvSpPr>
          <p:cNvPr id="4" name="Marcador de pie de página 3">
            <a:extLst>
              <a:ext uri="{FF2B5EF4-FFF2-40B4-BE49-F238E27FC236}">
                <a16:creationId xmlns:a16="http://schemas.microsoft.com/office/drawing/2014/main" id="{3E10AECD-3EF1-F622-596B-7F4A86F2BA9B}"/>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38397BD0-F37E-F49D-8787-537A57F17ADF}"/>
              </a:ext>
            </a:extLst>
          </p:cNvPr>
          <p:cNvSpPr>
            <a:spLocks noGrp="1"/>
          </p:cNvSpPr>
          <p:nvPr>
            <p:ph type="sldNum" sz="quarter" idx="12"/>
          </p:nvPr>
        </p:nvSpPr>
        <p:spPr/>
        <p:txBody>
          <a:bodyPr/>
          <a:lstStyle/>
          <a:p>
            <a:fld id="{B0A85A00-5ACB-664D-B524-B2B40932FAD3}" type="slidenum">
              <a:rPr lang="es-CL" smtClean="0"/>
              <a:t>‹Nº›</a:t>
            </a:fld>
            <a:endParaRPr lang="es-CL"/>
          </a:p>
        </p:txBody>
      </p:sp>
    </p:spTree>
    <p:extLst>
      <p:ext uri="{BB962C8B-B14F-4D97-AF65-F5344CB8AC3E}">
        <p14:creationId xmlns:p14="http://schemas.microsoft.com/office/powerpoint/2010/main" val="1971621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54FEFE5-62B0-2FCD-A7FA-28EB334B44A4}"/>
              </a:ext>
            </a:extLst>
          </p:cNvPr>
          <p:cNvSpPr>
            <a:spLocks noGrp="1"/>
          </p:cNvSpPr>
          <p:nvPr>
            <p:ph type="dt" sz="half" idx="10"/>
          </p:nvPr>
        </p:nvSpPr>
        <p:spPr/>
        <p:txBody>
          <a:bodyPr/>
          <a:lstStyle/>
          <a:p>
            <a:fld id="{CE766266-1871-6F4C-A12A-95DEDBA7C649}" type="datetimeFigureOut">
              <a:rPr lang="es-CL" smtClean="0"/>
              <a:t>17-08-23</a:t>
            </a:fld>
            <a:endParaRPr lang="es-CL"/>
          </a:p>
        </p:txBody>
      </p:sp>
      <p:sp>
        <p:nvSpPr>
          <p:cNvPr id="3" name="Marcador de pie de página 2">
            <a:extLst>
              <a:ext uri="{FF2B5EF4-FFF2-40B4-BE49-F238E27FC236}">
                <a16:creationId xmlns:a16="http://schemas.microsoft.com/office/drawing/2014/main" id="{7C4771D3-F346-3691-8166-D0FF42904D4C}"/>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232B3975-494D-EF26-EDAB-FC352201D525}"/>
              </a:ext>
            </a:extLst>
          </p:cNvPr>
          <p:cNvSpPr>
            <a:spLocks noGrp="1"/>
          </p:cNvSpPr>
          <p:nvPr>
            <p:ph type="sldNum" sz="quarter" idx="12"/>
          </p:nvPr>
        </p:nvSpPr>
        <p:spPr/>
        <p:txBody>
          <a:bodyPr/>
          <a:lstStyle/>
          <a:p>
            <a:fld id="{B0A85A00-5ACB-664D-B524-B2B40932FAD3}" type="slidenum">
              <a:rPr lang="es-CL" smtClean="0"/>
              <a:t>‹Nº›</a:t>
            </a:fld>
            <a:endParaRPr lang="es-CL"/>
          </a:p>
        </p:txBody>
      </p:sp>
    </p:spTree>
    <p:extLst>
      <p:ext uri="{BB962C8B-B14F-4D97-AF65-F5344CB8AC3E}">
        <p14:creationId xmlns:p14="http://schemas.microsoft.com/office/powerpoint/2010/main" val="2759136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443325-6B34-AE82-470F-5E8F1E592E90}"/>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C8B28880-2EBF-C6DF-57E9-6A5D3947AD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a:extLst>
              <a:ext uri="{FF2B5EF4-FFF2-40B4-BE49-F238E27FC236}">
                <a16:creationId xmlns:a16="http://schemas.microsoft.com/office/drawing/2014/main" id="{EEEC8814-D4E8-C8AA-DEDD-07B15F6541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AEBA3200-1B47-A368-03BB-22DDB1605FE2}"/>
              </a:ext>
            </a:extLst>
          </p:cNvPr>
          <p:cNvSpPr>
            <a:spLocks noGrp="1"/>
          </p:cNvSpPr>
          <p:nvPr>
            <p:ph type="dt" sz="half" idx="10"/>
          </p:nvPr>
        </p:nvSpPr>
        <p:spPr/>
        <p:txBody>
          <a:bodyPr/>
          <a:lstStyle/>
          <a:p>
            <a:fld id="{CE766266-1871-6F4C-A12A-95DEDBA7C649}" type="datetimeFigureOut">
              <a:rPr lang="es-CL" smtClean="0"/>
              <a:t>17-08-23</a:t>
            </a:fld>
            <a:endParaRPr lang="es-CL"/>
          </a:p>
        </p:txBody>
      </p:sp>
      <p:sp>
        <p:nvSpPr>
          <p:cNvPr id="6" name="Marcador de pie de página 5">
            <a:extLst>
              <a:ext uri="{FF2B5EF4-FFF2-40B4-BE49-F238E27FC236}">
                <a16:creationId xmlns:a16="http://schemas.microsoft.com/office/drawing/2014/main" id="{DE7A9E5C-A6F9-C4BB-334E-0CB80F95CB88}"/>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60F3B96D-6F07-2AE8-1843-2227F51491EE}"/>
              </a:ext>
            </a:extLst>
          </p:cNvPr>
          <p:cNvSpPr>
            <a:spLocks noGrp="1"/>
          </p:cNvSpPr>
          <p:nvPr>
            <p:ph type="sldNum" sz="quarter" idx="12"/>
          </p:nvPr>
        </p:nvSpPr>
        <p:spPr/>
        <p:txBody>
          <a:bodyPr/>
          <a:lstStyle/>
          <a:p>
            <a:fld id="{B0A85A00-5ACB-664D-B524-B2B40932FAD3}" type="slidenum">
              <a:rPr lang="es-CL" smtClean="0"/>
              <a:t>‹Nº›</a:t>
            </a:fld>
            <a:endParaRPr lang="es-CL"/>
          </a:p>
        </p:txBody>
      </p:sp>
    </p:spTree>
    <p:extLst>
      <p:ext uri="{BB962C8B-B14F-4D97-AF65-F5344CB8AC3E}">
        <p14:creationId xmlns:p14="http://schemas.microsoft.com/office/powerpoint/2010/main" val="1842505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E75DB3-0C60-D775-4EE4-E53254533A7B}"/>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posición de imagen 2">
            <a:extLst>
              <a:ext uri="{FF2B5EF4-FFF2-40B4-BE49-F238E27FC236}">
                <a16:creationId xmlns:a16="http://schemas.microsoft.com/office/drawing/2014/main" id="{87AFF183-0C01-397B-8529-81015A45E6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F634475F-51D4-8812-632C-622D9C063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8C76C370-F217-5E4B-75D3-D27673E47BB4}"/>
              </a:ext>
            </a:extLst>
          </p:cNvPr>
          <p:cNvSpPr>
            <a:spLocks noGrp="1"/>
          </p:cNvSpPr>
          <p:nvPr>
            <p:ph type="dt" sz="half" idx="10"/>
          </p:nvPr>
        </p:nvSpPr>
        <p:spPr/>
        <p:txBody>
          <a:bodyPr/>
          <a:lstStyle/>
          <a:p>
            <a:fld id="{CE766266-1871-6F4C-A12A-95DEDBA7C649}" type="datetimeFigureOut">
              <a:rPr lang="es-CL" smtClean="0"/>
              <a:t>17-08-23</a:t>
            </a:fld>
            <a:endParaRPr lang="es-CL"/>
          </a:p>
        </p:txBody>
      </p:sp>
      <p:sp>
        <p:nvSpPr>
          <p:cNvPr id="6" name="Marcador de pie de página 5">
            <a:extLst>
              <a:ext uri="{FF2B5EF4-FFF2-40B4-BE49-F238E27FC236}">
                <a16:creationId xmlns:a16="http://schemas.microsoft.com/office/drawing/2014/main" id="{3646A3EF-47EB-8E9A-AC31-81DF2AB0E8A1}"/>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A3935CF1-8409-85A0-FE02-299162A3E553}"/>
              </a:ext>
            </a:extLst>
          </p:cNvPr>
          <p:cNvSpPr>
            <a:spLocks noGrp="1"/>
          </p:cNvSpPr>
          <p:nvPr>
            <p:ph type="sldNum" sz="quarter" idx="12"/>
          </p:nvPr>
        </p:nvSpPr>
        <p:spPr/>
        <p:txBody>
          <a:bodyPr/>
          <a:lstStyle/>
          <a:p>
            <a:fld id="{B0A85A00-5ACB-664D-B524-B2B40932FAD3}" type="slidenum">
              <a:rPr lang="es-CL" smtClean="0"/>
              <a:t>‹Nº›</a:t>
            </a:fld>
            <a:endParaRPr lang="es-CL"/>
          </a:p>
        </p:txBody>
      </p:sp>
    </p:spTree>
    <p:extLst>
      <p:ext uri="{BB962C8B-B14F-4D97-AF65-F5344CB8AC3E}">
        <p14:creationId xmlns:p14="http://schemas.microsoft.com/office/powerpoint/2010/main" val="180552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E61C580-92A1-B2B1-5C1D-14E0057622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B7DBB1E4-37D1-56FD-709B-23F8BBA2B9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99F48E68-9530-8063-02D8-CE3AF9A6B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766266-1871-6F4C-A12A-95DEDBA7C649}" type="datetimeFigureOut">
              <a:rPr lang="es-CL" smtClean="0"/>
              <a:t>17-08-23</a:t>
            </a:fld>
            <a:endParaRPr lang="es-CL"/>
          </a:p>
        </p:txBody>
      </p:sp>
      <p:sp>
        <p:nvSpPr>
          <p:cNvPr id="5" name="Marcador de pie de página 4">
            <a:extLst>
              <a:ext uri="{FF2B5EF4-FFF2-40B4-BE49-F238E27FC236}">
                <a16:creationId xmlns:a16="http://schemas.microsoft.com/office/drawing/2014/main" id="{98065338-A9DF-4586-1BBC-1B3C046B61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ECF7A31F-CFFB-DB23-C51D-D2064E3972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A85A00-5ACB-664D-B524-B2B40932FAD3}" type="slidenum">
              <a:rPr lang="es-CL" smtClean="0"/>
              <a:t>‹Nº›</a:t>
            </a:fld>
            <a:endParaRPr lang="es-CL"/>
          </a:p>
        </p:txBody>
      </p:sp>
    </p:spTree>
    <p:extLst>
      <p:ext uri="{BB962C8B-B14F-4D97-AF65-F5344CB8AC3E}">
        <p14:creationId xmlns:p14="http://schemas.microsoft.com/office/powerpoint/2010/main" val="6215615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343B14D-DF53-27BB-11A0-47180895194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9053759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D9D1FA5-BF1D-5D13-A285-2FB92E207EF9}"/>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48036B51-F4EF-28E4-9250-6883851DCD9B}"/>
              </a:ext>
            </a:extLst>
          </p:cNvPr>
          <p:cNvSpPr txBox="1"/>
          <p:nvPr/>
        </p:nvSpPr>
        <p:spPr>
          <a:xfrm>
            <a:off x="189571" y="1085220"/>
            <a:ext cx="6461935" cy="4493538"/>
          </a:xfrm>
          <a:prstGeom prst="rect">
            <a:avLst/>
          </a:prstGeom>
          <a:noFill/>
        </p:spPr>
        <p:txBody>
          <a:bodyPr wrap="square">
            <a:spAutoFit/>
          </a:bodyPr>
          <a:lstStyle/>
          <a:p>
            <a:r>
              <a:rPr lang="es-CL" sz="2200" b="1" i="1" dirty="0">
                <a:solidFill>
                  <a:schemeClr val="bg1"/>
                </a:solidFill>
                <a:effectLst/>
              </a:rPr>
              <a:t>a. Venida Visible y Gloriosa: </a:t>
            </a:r>
            <a:endParaRPr lang="es-CL" sz="2200" b="1" dirty="0">
              <a:solidFill>
                <a:schemeClr val="bg1"/>
              </a:solidFill>
            </a:endParaRPr>
          </a:p>
          <a:p>
            <a:r>
              <a:rPr lang="es-CL" sz="2200" b="1" dirty="0">
                <a:solidFill>
                  <a:schemeClr val="bg1"/>
                </a:solidFill>
                <a:effectLst/>
              </a:rPr>
              <a:t>Mateo 24:30: "Entonces aparecerá en el cielo la señal del Hijo del Hombre..." Apocalipsis 1:7: "He aquí́, viene con las nubes y todo lo verá"</a:t>
            </a:r>
            <a:br>
              <a:rPr lang="es-CL" sz="2200" b="1" dirty="0">
                <a:solidFill>
                  <a:schemeClr val="bg1"/>
                </a:solidFill>
                <a:effectLst/>
              </a:rPr>
            </a:br>
            <a:r>
              <a:rPr lang="es-CL" sz="2200" b="1" dirty="0">
                <a:solidFill>
                  <a:schemeClr val="bg1"/>
                </a:solidFill>
                <a:effectLst/>
              </a:rPr>
              <a:t>La segunda venida de Cristo será un evento visible y glorioso. Jesús regresará en las nubes con poder y majestad, revelándose a toda la humanidad. </a:t>
            </a:r>
          </a:p>
          <a:p>
            <a:endParaRPr lang="es-CL" sz="2200" b="1" dirty="0">
              <a:solidFill>
                <a:schemeClr val="bg1"/>
              </a:solidFill>
            </a:endParaRPr>
          </a:p>
          <a:p>
            <a:r>
              <a:rPr lang="es-CL" sz="2200" b="1" i="1" dirty="0">
                <a:solidFill>
                  <a:schemeClr val="bg1"/>
                </a:solidFill>
                <a:effectLst/>
              </a:rPr>
              <a:t>b. Triunfante y con los Ángeles: </a:t>
            </a:r>
            <a:endParaRPr lang="es-CL" sz="2200" b="1" dirty="0">
              <a:solidFill>
                <a:schemeClr val="bg1"/>
              </a:solidFill>
            </a:endParaRPr>
          </a:p>
          <a:p>
            <a:r>
              <a:rPr lang="es-CL" sz="2200" b="1" dirty="0">
                <a:solidFill>
                  <a:schemeClr val="bg1"/>
                </a:solidFill>
                <a:effectLst/>
              </a:rPr>
              <a:t>Mateo 25:31: "Cuando el Hijo del Hombre venga en su gloria, y todos los santos ángeles con él..."</a:t>
            </a:r>
            <a:br>
              <a:rPr lang="es-CL" sz="2200" b="1" dirty="0">
                <a:solidFill>
                  <a:schemeClr val="bg1"/>
                </a:solidFill>
                <a:effectLst/>
              </a:rPr>
            </a:br>
            <a:r>
              <a:rPr lang="es-CL" sz="2200" b="1" dirty="0">
                <a:solidFill>
                  <a:schemeClr val="bg1"/>
                </a:solidFill>
                <a:effectLst/>
              </a:rPr>
              <a:t>Cristo vendrá́ acompañado por sus santos ángeles, como un Rey victorioso y triunfante. </a:t>
            </a:r>
            <a:endParaRPr lang="es-CL" sz="2200" b="1" dirty="0">
              <a:solidFill>
                <a:schemeClr val="bg1"/>
              </a:solidFill>
            </a:endParaRPr>
          </a:p>
        </p:txBody>
      </p:sp>
    </p:spTree>
    <p:extLst>
      <p:ext uri="{BB962C8B-B14F-4D97-AF65-F5344CB8AC3E}">
        <p14:creationId xmlns:p14="http://schemas.microsoft.com/office/powerpoint/2010/main" val="1347926462"/>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4F7835C-E715-75C2-2EE3-A4EE9843A1C3}"/>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169EF02B-52C0-8497-1CE8-A6DEEDFD85B7}"/>
              </a:ext>
            </a:extLst>
          </p:cNvPr>
          <p:cNvSpPr txBox="1"/>
          <p:nvPr/>
        </p:nvSpPr>
        <p:spPr>
          <a:xfrm>
            <a:off x="156117" y="1069171"/>
            <a:ext cx="6606901" cy="4708981"/>
          </a:xfrm>
          <a:prstGeom prst="rect">
            <a:avLst/>
          </a:prstGeom>
          <a:noFill/>
        </p:spPr>
        <p:txBody>
          <a:bodyPr wrap="square">
            <a:spAutoFit/>
          </a:bodyPr>
          <a:lstStyle/>
          <a:p>
            <a:r>
              <a:rPr lang="es-CL" sz="2000" b="1" i="1" dirty="0">
                <a:solidFill>
                  <a:schemeClr val="bg1"/>
                </a:solidFill>
                <a:effectLst/>
              </a:rPr>
              <a:t>c. Se producirá la resurrección de los Justos: </a:t>
            </a:r>
            <a:endParaRPr lang="es-CL" sz="2000" b="1" dirty="0">
              <a:solidFill>
                <a:schemeClr val="bg1"/>
              </a:solidFill>
            </a:endParaRPr>
          </a:p>
          <a:p>
            <a:r>
              <a:rPr lang="es-CL" sz="2000" b="1" dirty="0">
                <a:solidFill>
                  <a:schemeClr val="bg1"/>
                </a:solidFill>
                <a:effectLst/>
              </a:rPr>
              <a:t>1 Tesalonicenses 4:16: "Porque el Señor mismo con voz de mando, con voz de arcángel, y con trompeta de Dios, descenderá del cielo; y los muertos en Cristo resucitarán primero”. Los justos que han fallecido serán resucitados y transformados en cuerpos gloriosos para encontrarse con el Señor en el aire. </a:t>
            </a:r>
          </a:p>
          <a:p>
            <a:endParaRPr lang="es-CL" sz="2000" b="1" dirty="0">
              <a:solidFill>
                <a:schemeClr val="bg1"/>
              </a:solidFill>
            </a:endParaRPr>
          </a:p>
          <a:p>
            <a:r>
              <a:rPr lang="es-CL" sz="2000" b="1" i="1" dirty="0">
                <a:solidFill>
                  <a:schemeClr val="bg1"/>
                </a:solidFill>
                <a:effectLst/>
              </a:rPr>
              <a:t>d. Transformación de los Vivos: </a:t>
            </a:r>
            <a:endParaRPr lang="es-CL" sz="2000" b="1" dirty="0">
              <a:solidFill>
                <a:schemeClr val="bg1"/>
              </a:solidFill>
            </a:endParaRPr>
          </a:p>
          <a:p>
            <a:r>
              <a:rPr lang="es-CL" sz="2000" b="1" dirty="0">
                <a:solidFill>
                  <a:schemeClr val="bg1"/>
                </a:solidFill>
                <a:effectLst/>
              </a:rPr>
              <a:t>1 Corintios 15:51-52: "En un momento, en un abrir y cerrar de ojos, a la final trompeta; porque se tocará la trompeta, y los muertos serán resucitados incorruptibles, y nosotros seremos transformados."</a:t>
            </a:r>
            <a:br>
              <a:rPr lang="es-CL" sz="2000" b="1" dirty="0">
                <a:solidFill>
                  <a:schemeClr val="bg1"/>
                </a:solidFill>
                <a:effectLst/>
              </a:rPr>
            </a:br>
            <a:r>
              <a:rPr lang="es-CL" sz="2000" b="1" dirty="0">
                <a:solidFill>
                  <a:schemeClr val="bg1"/>
                </a:solidFill>
                <a:effectLst/>
              </a:rPr>
              <a:t>Los creyentes vivos serán transformados instantáneamente, recibiendo cuerpos incorruptibles y gloriosos. </a:t>
            </a:r>
            <a:endParaRPr lang="es-CL" sz="2000" b="1" dirty="0">
              <a:solidFill>
                <a:schemeClr val="bg1"/>
              </a:solidFill>
            </a:endParaRPr>
          </a:p>
        </p:txBody>
      </p:sp>
    </p:spTree>
    <p:extLst>
      <p:ext uri="{BB962C8B-B14F-4D97-AF65-F5344CB8AC3E}">
        <p14:creationId xmlns:p14="http://schemas.microsoft.com/office/powerpoint/2010/main" val="180368154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7D589F4-09F4-8A06-AC8D-715FFA8C6A84}"/>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D705A946-DB2F-F42B-E160-9F1A967C2F8D}"/>
              </a:ext>
            </a:extLst>
          </p:cNvPr>
          <p:cNvSpPr txBox="1"/>
          <p:nvPr/>
        </p:nvSpPr>
        <p:spPr>
          <a:xfrm>
            <a:off x="156118" y="920621"/>
            <a:ext cx="6701882" cy="5016758"/>
          </a:xfrm>
          <a:prstGeom prst="rect">
            <a:avLst/>
          </a:prstGeom>
          <a:noFill/>
        </p:spPr>
        <p:txBody>
          <a:bodyPr wrap="square">
            <a:spAutoFit/>
          </a:bodyPr>
          <a:lstStyle/>
          <a:p>
            <a:r>
              <a:rPr lang="es-CL" sz="2000" b="1" i="1" dirty="0">
                <a:solidFill>
                  <a:schemeClr val="bg1"/>
                </a:solidFill>
                <a:effectLst/>
              </a:rPr>
              <a:t>e. Juicio y Recompensa: </a:t>
            </a:r>
            <a:endParaRPr lang="es-CL" sz="2000" b="1" dirty="0">
              <a:solidFill>
                <a:schemeClr val="bg1"/>
              </a:solidFill>
            </a:endParaRPr>
          </a:p>
          <a:p>
            <a:r>
              <a:rPr lang="es-CL" sz="2000" b="1" dirty="0">
                <a:solidFill>
                  <a:schemeClr val="bg1"/>
                </a:solidFill>
                <a:effectLst/>
              </a:rPr>
              <a:t>Mateo 16:27: "Porque el Hijo del Hombre vendrá en la gloria de su Padre con sus ángeles, y entonces pagará a cada uno conforme a sus obras</a:t>
            </a:r>
            <a:r>
              <a:rPr lang="es-CL" sz="2000" b="1" dirty="0">
                <a:solidFill>
                  <a:schemeClr val="bg1"/>
                </a:solidFill>
              </a:rPr>
              <a:t>”.</a:t>
            </a:r>
            <a:br>
              <a:rPr lang="es-CL" sz="2000" b="1" dirty="0">
                <a:solidFill>
                  <a:schemeClr val="bg1"/>
                </a:solidFill>
                <a:effectLst/>
              </a:rPr>
            </a:br>
            <a:r>
              <a:rPr lang="es-CL" sz="2000" b="1" dirty="0">
                <a:solidFill>
                  <a:schemeClr val="bg1"/>
                </a:solidFill>
                <a:effectLst/>
              </a:rPr>
              <a:t>Apocalipsis 22:12: "He aquí yo vengo pronto, y mi galardón conmigo, para recompensar a cada uno según sea su obra</a:t>
            </a:r>
            <a:r>
              <a:rPr lang="es-CL" sz="2000" b="1" dirty="0">
                <a:solidFill>
                  <a:schemeClr val="bg1"/>
                </a:solidFill>
              </a:rPr>
              <a:t>”.</a:t>
            </a:r>
          </a:p>
          <a:p>
            <a:r>
              <a:rPr lang="es-CL" sz="2000" b="1" dirty="0">
                <a:solidFill>
                  <a:schemeClr val="bg1"/>
                </a:solidFill>
                <a:effectLst/>
              </a:rPr>
              <a:t>La segunda venida incluirá un juicio en el que las acciones de cada individuo serán examinadas, y las recompensas se otorgarán de acuerdo con su fe y obras. </a:t>
            </a:r>
          </a:p>
          <a:p>
            <a:endParaRPr lang="es-CL" sz="2000" b="1" dirty="0">
              <a:solidFill>
                <a:schemeClr val="bg1"/>
              </a:solidFill>
            </a:endParaRPr>
          </a:p>
          <a:p>
            <a:r>
              <a:rPr lang="es-CL" sz="2000" b="1" i="1" dirty="0">
                <a:solidFill>
                  <a:schemeClr val="bg1"/>
                </a:solidFill>
                <a:effectLst/>
              </a:rPr>
              <a:t>d. Establecimiento del Reino Eterno: </a:t>
            </a:r>
            <a:endParaRPr lang="es-CL" sz="2000" b="1" dirty="0">
              <a:solidFill>
                <a:schemeClr val="bg1"/>
              </a:solidFill>
            </a:endParaRPr>
          </a:p>
          <a:p>
            <a:r>
              <a:rPr lang="es-CL" sz="2000" b="1" dirty="0">
                <a:solidFill>
                  <a:schemeClr val="bg1"/>
                </a:solidFill>
                <a:effectLst/>
              </a:rPr>
              <a:t>Apocalipsis 21:1-2: "Vi un cielo nuevo y una tierra nueva... Y vi la santa ciudad, la nueva Jerusalén, descender del cielo..."</a:t>
            </a:r>
            <a:br>
              <a:rPr lang="es-CL" sz="2000" b="1" dirty="0">
                <a:solidFill>
                  <a:schemeClr val="bg1"/>
                </a:solidFill>
                <a:effectLst/>
              </a:rPr>
            </a:br>
            <a:r>
              <a:rPr lang="es-CL" sz="2000" b="1" dirty="0">
                <a:solidFill>
                  <a:schemeClr val="bg1"/>
                </a:solidFill>
                <a:effectLst/>
              </a:rPr>
              <a:t>Dios restaurará al mundo como era al principio, un lugar de paz y amor en donde los hijos de Dios vivirán seguros por la eternidad. </a:t>
            </a:r>
            <a:endParaRPr lang="es-CL" sz="2000" b="1" dirty="0">
              <a:solidFill>
                <a:schemeClr val="bg1"/>
              </a:solidFill>
            </a:endParaRPr>
          </a:p>
        </p:txBody>
      </p:sp>
    </p:spTree>
    <p:extLst>
      <p:ext uri="{BB962C8B-B14F-4D97-AF65-F5344CB8AC3E}">
        <p14:creationId xmlns:p14="http://schemas.microsoft.com/office/powerpoint/2010/main" val="4227900218"/>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4BF363C-2938-1C6E-09FA-A6E4804A604F}"/>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6ED68034-029C-1F6A-10A9-3481DC0DD5CE}"/>
              </a:ext>
            </a:extLst>
          </p:cNvPr>
          <p:cNvSpPr txBox="1"/>
          <p:nvPr/>
        </p:nvSpPr>
        <p:spPr>
          <a:xfrm>
            <a:off x="273138" y="733065"/>
            <a:ext cx="6986305" cy="4708981"/>
          </a:xfrm>
          <a:prstGeom prst="rect">
            <a:avLst/>
          </a:prstGeom>
          <a:noFill/>
        </p:spPr>
        <p:txBody>
          <a:bodyPr wrap="square">
            <a:spAutoFit/>
          </a:bodyPr>
          <a:lstStyle/>
          <a:p>
            <a:r>
              <a:rPr lang="es-CL" sz="2400" b="1" dirty="0">
                <a:solidFill>
                  <a:schemeClr val="bg1"/>
                </a:solidFill>
                <a:effectLst/>
                <a:latin typeface="Arial" panose="020B0604020202020204" pitchFamily="34" charset="0"/>
              </a:rPr>
              <a:t>El final del mal</a:t>
            </a:r>
          </a:p>
          <a:p>
            <a:endParaRPr lang="es-CL" sz="2300" dirty="0">
              <a:solidFill>
                <a:schemeClr val="bg1"/>
              </a:solidFill>
            </a:endParaRPr>
          </a:p>
          <a:p>
            <a:r>
              <a:rPr lang="es-CL" sz="2300" b="1" dirty="0">
                <a:solidFill>
                  <a:schemeClr val="bg1"/>
                </a:solidFill>
                <a:effectLst/>
              </a:rPr>
              <a:t>La batalla cósmica que levantó Satanás, el gran rebelde, llegará a su fin: “Y el diablo que los engañaba fue lanzado en el lago de fuego y azufre, donde estaban la bestia y el falso profeta” (Apocalipsis 20:10).</a:t>
            </a:r>
          </a:p>
          <a:p>
            <a:br>
              <a:rPr lang="es-CL" sz="2300" b="1" dirty="0">
                <a:solidFill>
                  <a:schemeClr val="bg1"/>
                </a:solidFill>
                <a:effectLst/>
              </a:rPr>
            </a:br>
            <a:r>
              <a:rPr lang="es-CL" sz="2300" b="1" dirty="0">
                <a:solidFill>
                  <a:schemeClr val="bg1"/>
                </a:solidFill>
                <a:effectLst/>
              </a:rPr>
              <a:t>Es interesante notar que Dios, aunque es amor como lo define su Palabra, es también justicia perfecta y el Juez de toda la tierra. De hecho, una de las formas en que demostrará su justicia será acabando para siempre con el autor de toda la tragedia que este planeta ha experimentado por varios milenios de existencia. </a:t>
            </a:r>
            <a:endParaRPr lang="es-CL" sz="2300" b="1" dirty="0">
              <a:solidFill>
                <a:schemeClr val="bg1"/>
              </a:solidFill>
            </a:endParaRPr>
          </a:p>
        </p:txBody>
      </p:sp>
    </p:spTree>
    <p:extLst>
      <p:ext uri="{BB962C8B-B14F-4D97-AF65-F5344CB8AC3E}">
        <p14:creationId xmlns:p14="http://schemas.microsoft.com/office/powerpoint/2010/main" val="235616901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83D4FFD-4580-0FB1-767D-1BAD040F9D6B}"/>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677C48DD-DFD1-5864-82A5-DABC6303B188}"/>
              </a:ext>
            </a:extLst>
          </p:cNvPr>
          <p:cNvSpPr txBox="1"/>
          <p:nvPr/>
        </p:nvSpPr>
        <p:spPr>
          <a:xfrm>
            <a:off x="0" y="691345"/>
            <a:ext cx="7203688" cy="5062924"/>
          </a:xfrm>
          <a:prstGeom prst="rect">
            <a:avLst/>
          </a:prstGeom>
          <a:noFill/>
        </p:spPr>
        <p:txBody>
          <a:bodyPr wrap="square">
            <a:spAutoFit/>
          </a:bodyPr>
          <a:lstStyle/>
          <a:p>
            <a:r>
              <a:rPr lang="es-CL" sz="2400" b="1" i="1" dirty="0">
                <a:solidFill>
                  <a:schemeClr val="bg1"/>
                </a:solidFill>
                <a:effectLst/>
              </a:rPr>
              <a:t>¿Cuándo será destruido Satanás?: </a:t>
            </a:r>
          </a:p>
          <a:p>
            <a:endParaRPr lang="es-CL" sz="2300" b="1" dirty="0">
              <a:solidFill>
                <a:schemeClr val="bg1"/>
              </a:solidFill>
            </a:endParaRPr>
          </a:p>
          <a:p>
            <a:r>
              <a:rPr lang="es-CL" sz="2300" b="1" dirty="0">
                <a:solidFill>
                  <a:schemeClr val="bg1"/>
                </a:solidFill>
                <a:effectLst/>
              </a:rPr>
              <a:t>De acuerdo a Apocalipsis 20, en el momento en que Jesús regrese a la tierra y lleve a los justos vivos y resucitados al cielo, se iniciará en la tierra un periodo de mil años en donde el único que estará́ solo y deambulando en este sombrío y vacío planeta será́ Satanás: “Vi a un ángel que descendía del cielo, con la llave del abismo, y una gran cadena en la mano. Y prendió́ al dragón, la serpiente antigua, que es el diablo y Satanás, y lo ató por mil años; y lo arrojó al abismo, y lo encerró́, y puso su sello sobre él, para que no engañase más a las naciones, hasta que fuesen cumplidos mil años; y después de esto debe ser desatado por un poco de tiempo” (Apocalipsis 20:1-3) </a:t>
            </a:r>
            <a:endParaRPr lang="es-CL" sz="2300" b="1" dirty="0">
              <a:solidFill>
                <a:schemeClr val="bg1"/>
              </a:solidFill>
            </a:endParaRPr>
          </a:p>
        </p:txBody>
      </p:sp>
    </p:spTree>
    <p:extLst>
      <p:ext uri="{BB962C8B-B14F-4D97-AF65-F5344CB8AC3E}">
        <p14:creationId xmlns:p14="http://schemas.microsoft.com/office/powerpoint/2010/main" val="3321201575"/>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9300B84-EB99-8667-93E9-47BE09D30F8B}"/>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F4D1AAFC-8D6A-BC75-99F0-F598A2E37D8D}"/>
              </a:ext>
            </a:extLst>
          </p:cNvPr>
          <p:cNvSpPr txBox="1"/>
          <p:nvPr/>
        </p:nvSpPr>
        <p:spPr>
          <a:xfrm>
            <a:off x="518533" y="1255393"/>
            <a:ext cx="6099716" cy="4154984"/>
          </a:xfrm>
          <a:prstGeom prst="rect">
            <a:avLst/>
          </a:prstGeom>
          <a:noFill/>
        </p:spPr>
        <p:txBody>
          <a:bodyPr wrap="square">
            <a:spAutoFit/>
          </a:bodyPr>
          <a:lstStyle/>
          <a:p>
            <a:r>
              <a:rPr lang="es-CL" sz="2400" b="1" dirty="0">
                <a:solidFill>
                  <a:schemeClr val="bg1"/>
                </a:solidFill>
                <a:effectLst/>
              </a:rPr>
              <a:t>La cadena y el abismo representan la prisión de soledad e inacción a la que será́ sujetado Satanás. </a:t>
            </a:r>
          </a:p>
          <a:p>
            <a:r>
              <a:rPr lang="es-CL" sz="2400" b="1" dirty="0">
                <a:solidFill>
                  <a:schemeClr val="bg1"/>
                </a:solidFill>
                <a:effectLst/>
              </a:rPr>
              <a:t>Ya vimos que Apocalipsis es un libro simbólico y la expresión “abismo” se refiere a la condición de la tierra en un estado de caos y oscuridad. En relación con la descripción inicial de la tierra en la Biblia, se menciona que "estaba en un estado de desorden y vacío; y la oscuridad prevalecía sobre la superficie del abismo" (Génesis 1:2) </a:t>
            </a:r>
            <a:endParaRPr lang="es-CL" sz="2400" b="1" dirty="0">
              <a:solidFill>
                <a:schemeClr val="bg1"/>
              </a:solidFill>
            </a:endParaRPr>
          </a:p>
        </p:txBody>
      </p:sp>
    </p:spTree>
    <p:extLst>
      <p:ext uri="{BB962C8B-B14F-4D97-AF65-F5344CB8AC3E}">
        <p14:creationId xmlns:p14="http://schemas.microsoft.com/office/powerpoint/2010/main" val="2402833189"/>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D114E03-A0BF-D156-61E9-FDE821A6A551}"/>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9F3A14C0-4007-B409-AA90-0F9A21CC51FB}"/>
              </a:ext>
            </a:extLst>
          </p:cNvPr>
          <p:cNvSpPr txBox="1"/>
          <p:nvPr/>
        </p:nvSpPr>
        <p:spPr>
          <a:xfrm>
            <a:off x="674583" y="1351508"/>
            <a:ext cx="6099586" cy="4154984"/>
          </a:xfrm>
          <a:prstGeom prst="rect">
            <a:avLst/>
          </a:prstGeom>
          <a:noFill/>
        </p:spPr>
        <p:txBody>
          <a:bodyPr wrap="square">
            <a:spAutoFit/>
          </a:bodyPr>
          <a:lstStyle/>
          <a:p>
            <a:r>
              <a:rPr lang="es-CL" sz="2400" b="1" dirty="0">
                <a:solidFill>
                  <a:schemeClr val="bg1"/>
                </a:solidFill>
                <a:effectLst/>
              </a:rPr>
              <a:t>“Aquí es donde, con sus malos ángeles, Satanás hará́ su morada durante mil años. Limitado a la tierra, no podrá́ ir a otros mundos para tentar e incomodar a los que nunca cayeron. En este sentido es como está atado: no queda nadie en quien pueda ejercer su poder. Le es del todo imposible seguir en la obra de engaño y ruina que por tantos siglos fue su único deleite”.</a:t>
            </a:r>
            <a:endParaRPr lang="es-CL" sz="2000" b="1" dirty="0">
              <a:solidFill>
                <a:schemeClr val="bg1"/>
              </a:solidFill>
              <a:effectLst/>
            </a:endParaRPr>
          </a:p>
          <a:p>
            <a:endParaRPr lang="es-CL" sz="2000" b="1" dirty="0">
              <a:solidFill>
                <a:schemeClr val="bg1"/>
              </a:solidFill>
            </a:endParaRPr>
          </a:p>
          <a:p>
            <a:r>
              <a:rPr lang="es-CL" sz="2000" b="1" dirty="0">
                <a:solidFill>
                  <a:schemeClr val="bg1"/>
                </a:solidFill>
                <a:effectLst/>
              </a:rPr>
              <a:t>(Conflicto de los Siglos, 640)</a:t>
            </a:r>
            <a:endParaRPr lang="es-CL" sz="2000" b="1" dirty="0">
              <a:solidFill>
                <a:schemeClr val="bg1"/>
              </a:solidFill>
            </a:endParaRPr>
          </a:p>
        </p:txBody>
      </p:sp>
    </p:spTree>
    <p:extLst>
      <p:ext uri="{BB962C8B-B14F-4D97-AF65-F5344CB8AC3E}">
        <p14:creationId xmlns:p14="http://schemas.microsoft.com/office/powerpoint/2010/main" val="208664415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644CF58-7742-787C-8D50-514D60B7291F}"/>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C10E09D7-CD7E-1088-D65B-27C5745372AC}"/>
              </a:ext>
            </a:extLst>
          </p:cNvPr>
          <p:cNvSpPr txBox="1"/>
          <p:nvPr/>
        </p:nvSpPr>
        <p:spPr>
          <a:xfrm>
            <a:off x="362416" y="1521239"/>
            <a:ext cx="6099716" cy="3785652"/>
          </a:xfrm>
          <a:prstGeom prst="rect">
            <a:avLst/>
          </a:prstGeom>
          <a:noFill/>
        </p:spPr>
        <p:txBody>
          <a:bodyPr wrap="square">
            <a:spAutoFit/>
          </a:bodyPr>
          <a:lstStyle/>
          <a:p>
            <a:r>
              <a:rPr lang="es-CL" sz="2400" b="1" dirty="0">
                <a:solidFill>
                  <a:schemeClr val="bg1"/>
                </a:solidFill>
                <a:effectLst/>
              </a:rPr>
              <a:t>Posterior a los mil años Jesús regresará a la tierra con los redimidos que estarán en Nueva Jerusalén, y entonces Satanás será liberado de su prisión de inactividad y reunirá en orden de batalla a sus ángeles caídos juntos con todos los impíos que resucitarán en ese momento. </a:t>
            </a:r>
          </a:p>
          <a:p>
            <a:endParaRPr lang="es-CL" sz="2400" b="1" dirty="0">
              <a:solidFill>
                <a:schemeClr val="bg1"/>
              </a:solidFill>
            </a:endParaRPr>
          </a:p>
          <a:p>
            <a:r>
              <a:rPr lang="es-CL" sz="2400" b="1" dirty="0">
                <a:solidFill>
                  <a:schemeClr val="bg1"/>
                </a:solidFill>
                <a:effectLst/>
              </a:rPr>
              <a:t>Recordemos que solo los justos resucitarán en la segunda venida de Cristo antes de empezar el milenio. </a:t>
            </a:r>
            <a:endParaRPr lang="es-CL" sz="2400" b="1" dirty="0">
              <a:solidFill>
                <a:schemeClr val="bg1"/>
              </a:solidFill>
            </a:endParaRPr>
          </a:p>
        </p:txBody>
      </p:sp>
    </p:spTree>
    <p:extLst>
      <p:ext uri="{BB962C8B-B14F-4D97-AF65-F5344CB8AC3E}">
        <p14:creationId xmlns:p14="http://schemas.microsoft.com/office/powerpoint/2010/main" val="53831754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F5B9A5C-9926-A63A-5F56-E1F607A89A8A}"/>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E0725A68-3469-954C-D87C-C8397833BCEA}"/>
              </a:ext>
            </a:extLst>
          </p:cNvPr>
          <p:cNvSpPr txBox="1"/>
          <p:nvPr/>
        </p:nvSpPr>
        <p:spPr>
          <a:xfrm>
            <a:off x="239751" y="1405922"/>
            <a:ext cx="6885877" cy="3785652"/>
          </a:xfrm>
          <a:prstGeom prst="rect">
            <a:avLst/>
          </a:prstGeom>
          <a:noFill/>
        </p:spPr>
        <p:txBody>
          <a:bodyPr wrap="square">
            <a:spAutoFit/>
          </a:bodyPr>
          <a:lstStyle/>
          <a:p>
            <a:r>
              <a:rPr lang="es-CL" sz="2400" b="1" dirty="0">
                <a:solidFill>
                  <a:schemeClr val="bg1"/>
                </a:solidFill>
                <a:effectLst/>
              </a:rPr>
              <a:t>Cuando los mil años se cumplan, Satanás será suelto de su prisión” (Apocalipsis 20:7). Es en ese momento que se produce la resurrección de los impíos. </a:t>
            </a:r>
          </a:p>
          <a:p>
            <a:endParaRPr lang="es-CL" sz="2400" b="1" dirty="0">
              <a:solidFill>
                <a:schemeClr val="bg1"/>
              </a:solidFill>
              <a:effectLst/>
            </a:endParaRPr>
          </a:p>
          <a:p>
            <a:r>
              <a:rPr lang="es-CL" sz="2400" b="1" dirty="0">
                <a:solidFill>
                  <a:schemeClr val="bg1"/>
                </a:solidFill>
                <a:effectLst/>
              </a:rPr>
              <a:t>Recordemos que las dos resurrecciones: de los justos e impíos, fueron enseñadas también por Jesús: </a:t>
            </a:r>
          </a:p>
          <a:p>
            <a:endParaRPr lang="es-CL" sz="2400" b="1" dirty="0">
              <a:solidFill>
                <a:schemeClr val="bg1"/>
              </a:solidFill>
              <a:effectLst/>
            </a:endParaRPr>
          </a:p>
          <a:p>
            <a:r>
              <a:rPr lang="es-CL" sz="2400" b="1" dirty="0">
                <a:solidFill>
                  <a:schemeClr val="bg1"/>
                </a:solidFill>
                <a:effectLst/>
              </a:rPr>
              <a:t>“y los que hicieron lo bueno, saldrán a resurrección de vida; mas los que hicieron lo malo, a resurrección de condenación” (Juan 5:29). </a:t>
            </a:r>
            <a:endParaRPr lang="es-CL" sz="2400" b="1" dirty="0">
              <a:solidFill>
                <a:schemeClr val="bg1"/>
              </a:solidFill>
            </a:endParaRPr>
          </a:p>
        </p:txBody>
      </p:sp>
    </p:spTree>
    <p:extLst>
      <p:ext uri="{BB962C8B-B14F-4D97-AF65-F5344CB8AC3E}">
        <p14:creationId xmlns:p14="http://schemas.microsoft.com/office/powerpoint/2010/main" val="1994185588"/>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CBCC974-B9C4-8692-E81B-76DD91121176}"/>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8B2FC813-67BE-5652-43E7-4A65393B2F6E}"/>
              </a:ext>
            </a:extLst>
          </p:cNvPr>
          <p:cNvSpPr txBox="1"/>
          <p:nvPr/>
        </p:nvSpPr>
        <p:spPr>
          <a:xfrm>
            <a:off x="111512" y="797510"/>
            <a:ext cx="6473282" cy="4893647"/>
          </a:xfrm>
          <a:prstGeom prst="rect">
            <a:avLst/>
          </a:prstGeom>
          <a:noFill/>
        </p:spPr>
        <p:txBody>
          <a:bodyPr wrap="square">
            <a:spAutoFit/>
          </a:bodyPr>
          <a:lstStyle/>
          <a:p>
            <a:r>
              <a:rPr lang="es-CL" sz="2400" b="1" dirty="0">
                <a:solidFill>
                  <a:schemeClr val="bg1"/>
                </a:solidFill>
                <a:effectLst/>
              </a:rPr>
              <a:t>“Al fin de los mil años, Cristo regresa otra vez a la tierra. Le acompaña la hueste de los redimidos, y le sigue una comitiva de ángeles. Al descender en majestad aterradora, manda a los muertos impíos que resuciten para recibir su condenación. Se levanta su gran ejercito, innumerable como la arena del mar. ¡Qué contraste entre ellos y los que resucitaron en la primera resurrección! </a:t>
            </a:r>
          </a:p>
          <a:p>
            <a:r>
              <a:rPr lang="es-CL" sz="2400" b="1" dirty="0">
                <a:solidFill>
                  <a:schemeClr val="bg1"/>
                </a:solidFill>
                <a:effectLst/>
              </a:rPr>
              <a:t>Los justos estaban revestidos de juventud y belleza inmortales. Los impíos llevan las huellas de la enfermedad y de la muerte” </a:t>
            </a:r>
          </a:p>
          <a:p>
            <a:endParaRPr lang="es-CL" sz="2400" b="1" dirty="0">
              <a:solidFill>
                <a:schemeClr val="bg1"/>
              </a:solidFill>
            </a:endParaRPr>
          </a:p>
          <a:p>
            <a:r>
              <a:rPr lang="es-CL" sz="2400" b="1" dirty="0">
                <a:solidFill>
                  <a:schemeClr val="bg1"/>
                </a:solidFill>
                <a:effectLst/>
              </a:rPr>
              <a:t>(La Segunda Venida y el Cielo, 117). </a:t>
            </a:r>
            <a:endParaRPr lang="es-CL" sz="2400" b="1" dirty="0">
              <a:solidFill>
                <a:schemeClr val="bg1"/>
              </a:solidFill>
            </a:endParaRPr>
          </a:p>
        </p:txBody>
      </p:sp>
    </p:spTree>
    <p:extLst>
      <p:ext uri="{BB962C8B-B14F-4D97-AF65-F5344CB8AC3E}">
        <p14:creationId xmlns:p14="http://schemas.microsoft.com/office/powerpoint/2010/main" val="2218228622"/>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4FE4E22-A920-E0AB-EE86-64F64064CA9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3848564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632B1DBF-B6B3-60DB-AA3E-6DA20C760B0D}"/>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A4196769-0366-04CB-126A-C0B1D767BEB3}"/>
              </a:ext>
            </a:extLst>
          </p:cNvPr>
          <p:cNvSpPr txBox="1"/>
          <p:nvPr/>
        </p:nvSpPr>
        <p:spPr>
          <a:xfrm>
            <a:off x="239750" y="783203"/>
            <a:ext cx="6807819" cy="5878532"/>
          </a:xfrm>
          <a:prstGeom prst="rect">
            <a:avLst/>
          </a:prstGeom>
          <a:noFill/>
        </p:spPr>
        <p:txBody>
          <a:bodyPr wrap="square">
            <a:spAutoFit/>
          </a:bodyPr>
          <a:lstStyle/>
          <a:p>
            <a:r>
              <a:rPr lang="es-CL" sz="2000" b="1" dirty="0">
                <a:solidFill>
                  <a:schemeClr val="bg1"/>
                </a:solidFill>
                <a:effectLst/>
              </a:rPr>
              <a:t>“Y subieron sobre la anchura de la tierra, y rodearon el campamento de los santos y la ciudad amada; y de Dios descendió fuego del cielo, y los consumió” (Apocalipsis 20:9).</a:t>
            </a:r>
          </a:p>
          <a:p>
            <a:endParaRPr lang="es-CL" sz="2000" b="1" dirty="0">
              <a:solidFill>
                <a:schemeClr val="bg1"/>
              </a:solidFill>
              <a:effectLst/>
            </a:endParaRPr>
          </a:p>
          <a:p>
            <a:r>
              <a:rPr lang="es-CL" sz="2000" b="1" dirty="0">
                <a:solidFill>
                  <a:schemeClr val="bg1"/>
                </a:solidFill>
                <a:effectLst/>
              </a:rPr>
              <a:t>¡Que lamentable final!, la Biblia dice que el fuego de Dios es “fuego consumidor” (Hebreos 12:29). </a:t>
            </a:r>
          </a:p>
          <a:p>
            <a:endParaRPr lang="es-CL" sz="2000" b="1" dirty="0">
              <a:solidFill>
                <a:schemeClr val="bg1"/>
              </a:solidFill>
            </a:endParaRPr>
          </a:p>
          <a:p>
            <a:r>
              <a:rPr lang="es-CL" sz="2000" b="1" dirty="0">
                <a:solidFill>
                  <a:schemeClr val="bg1"/>
                </a:solidFill>
                <a:effectLst/>
              </a:rPr>
              <a:t>Luego de ese sentencia y destrucción total del mal no habrá́ nada que quede de su autor ni de quienes siguieron su fútil batalla contra Jesús y su pueblo. No quedará de Satanás y su maldad ni el más mínimo rastro: “Porque he aquí, viene el día ardiente como un horno, y todos los soberbios y todos los que hacen maldad serán estopa; aquel día que vendrá los abrasará, ha dicho Jehová de los ejércitos, y no les dejará ni raíz ni rama”.</a:t>
            </a:r>
          </a:p>
          <a:p>
            <a:endParaRPr lang="es-CL" sz="2000" b="1" dirty="0">
              <a:solidFill>
                <a:schemeClr val="bg1"/>
              </a:solidFill>
            </a:endParaRPr>
          </a:p>
          <a:p>
            <a:r>
              <a:rPr lang="es-CL" sz="2000" b="1" dirty="0">
                <a:solidFill>
                  <a:schemeClr val="bg1"/>
                </a:solidFill>
                <a:effectLst/>
              </a:rPr>
              <a:t>(Malaquías 4:1). </a:t>
            </a:r>
            <a:endParaRPr lang="es-CL" sz="2000" b="1" dirty="0">
              <a:solidFill>
                <a:schemeClr val="bg1"/>
              </a:solidFill>
            </a:endParaRPr>
          </a:p>
          <a:p>
            <a:br>
              <a:rPr lang="es-CL" sz="1800" dirty="0">
                <a:effectLst/>
                <a:latin typeface="ArialMT"/>
              </a:rPr>
            </a:br>
            <a:endParaRPr lang="es-CL" dirty="0"/>
          </a:p>
        </p:txBody>
      </p:sp>
    </p:spTree>
    <p:extLst>
      <p:ext uri="{BB962C8B-B14F-4D97-AF65-F5344CB8AC3E}">
        <p14:creationId xmlns:p14="http://schemas.microsoft.com/office/powerpoint/2010/main" val="4119375664"/>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0270B1B-A2CF-4A77-7822-21EACCB61DDB}"/>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DEC23CDA-67B5-364B-427C-6A80164B4C5D}"/>
              </a:ext>
            </a:extLst>
          </p:cNvPr>
          <p:cNvSpPr txBox="1"/>
          <p:nvPr/>
        </p:nvSpPr>
        <p:spPr>
          <a:xfrm>
            <a:off x="328962" y="971927"/>
            <a:ext cx="6099716" cy="4585871"/>
          </a:xfrm>
          <a:prstGeom prst="rect">
            <a:avLst/>
          </a:prstGeom>
          <a:noFill/>
        </p:spPr>
        <p:txBody>
          <a:bodyPr wrap="square">
            <a:spAutoFit/>
          </a:bodyPr>
          <a:lstStyle/>
          <a:p>
            <a:r>
              <a:rPr lang="es-CL" sz="2800" b="1" dirty="0">
                <a:solidFill>
                  <a:schemeClr val="bg1"/>
                </a:solidFill>
                <a:effectLst/>
              </a:rPr>
              <a:t>El nuevo mundo</a:t>
            </a:r>
          </a:p>
          <a:p>
            <a:endParaRPr lang="es-CL" sz="2400" b="1" dirty="0">
              <a:solidFill>
                <a:schemeClr val="bg1"/>
              </a:solidFill>
            </a:endParaRPr>
          </a:p>
          <a:p>
            <a:r>
              <a:rPr lang="es-CL" sz="2400" b="1" dirty="0">
                <a:solidFill>
                  <a:schemeClr val="bg1"/>
                </a:solidFill>
                <a:effectLst/>
              </a:rPr>
              <a:t>Un mundo donde no haya más hospitales oncológicos, orfanatorios, ambulancias y cementerios pareciera ser una fantasía, sin embargo, Dios ha prometido que cuando regrese las cosas volverán a ser como siempre quiso que fueran cuando creó este mundo. </a:t>
            </a:r>
          </a:p>
          <a:p>
            <a:endParaRPr lang="es-CL" sz="2400" b="1" dirty="0">
              <a:solidFill>
                <a:schemeClr val="bg1"/>
              </a:solidFill>
            </a:endParaRPr>
          </a:p>
          <a:p>
            <a:r>
              <a:rPr lang="es-CL" sz="2400" b="1" dirty="0">
                <a:solidFill>
                  <a:schemeClr val="bg1"/>
                </a:solidFill>
                <a:effectLst/>
              </a:rPr>
              <a:t>Veamos lo que nos enseña la Biblia sobre ese futuro esplendoroso que nos Dios prepara si le amamos y le somos fieles: </a:t>
            </a:r>
            <a:endParaRPr lang="es-CL" sz="2400" b="1" dirty="0">
              <a:solidFill>
                <a:schemeClr val="bg1"/>
              </a:solidFill>
            </a:endParaRPr>
          </a:p>
        </p:txBody>
      </p:sp>
    </p:spTree>
    <p:extLst>
      <p:ext uri="{BB962C8B-B14F-4D97-AF65-F5344CB8AC3E}">
        <p14:creationId xmlns:p14="http://schemas.microsoft.com/office/powerpoint/2010/main" val="2749249310"/>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CA310D6-CC0C-1B85-2F98-A4BF51F19F46}"/>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4C8117AB-1AC8-D50C-D303-C1DCD6E2E639}"/>
              </a:ext>
            </a:extLst>
          </p:cNvPr>
          <p:cNvSpPr txBox="1"/>
          <p:nvPr/>
        </p:nvSpPr>
        <p:spPr>
          <a:xfrm>
            <a:off x="708103" y="1628507"/>
            <a:ext cx="5670394" cy="3600986"/>
          </a:xfrm>
          <a:prstGeom prst="rect">
            <a:avLst/>
          </a:prstGeom>
          <a:noFill/>
        </p:spPr>
        <p:txBody>
          <a:bodyPr wrap="square">
            <a:spAutoFit/>
          </a:bodyPr>
          <a:lstStyle/>
          <a:p>
            <a:r>
              <a:rPr lang="es-CL" sz="2400" b="1" i="1" dirty="0">
                <a:solidFill>
                  <a:schemeClr val="bg1"/>
                </a:solidFill>
                <a:effectLst/>
              </a:rPr>
              <a:t>a. Tendremos comunión eterna con Dios y viviremos con Él: </a:t>
            </a:r>
          </a:p>
          <a:p>
            <a:endParaRPr lang="es-CL" sz="2000" b="1" dirty="0">
              <a:solidFill>
                <a:schemeClr val="bg1"/>
              </a:solidFill>
            </a:endParaRPr>
          </a:p>
          <a:p>
            <a:r>
              <a:rPr lang="es-CL" sz="2000" b="1" dirty="0">
                <a:solidFill>
                  <a:schemeClr val="bg1"/>
                </a:solidFill>
                <a:effectLst/>
              </a:rPr>
              <a:t>Apocalipsis 21:3: "He aquí el tabernáculo de Dios con los hombres, y él morará con ellos; y ellos serán su pueblo, y Dios mismo estará́ con ellos como su Dios." </a:t>
            </a:r>
          </a:p>
          <a:p>
            <a:endParaRPr lang="es-CL" sz="2000" b="1" dirty="0">
              <a:solidFill>
                <a:schemeClr val="bg1"/>
              </a:solidFill>
            </a:endParaRPr>
          </a:p>
          <a:p>
            <a:r>
              <a:rPr lang="es-CL" sz="2000" b="1" dirty="0">
                <a:solidFill>
                  <a:schemeClr val="bg1"/>
                </a:solidFill>
                <a:effectLst/>
              </a:rPr>
              <a:t>La comunión con Dios será́ completa y directa, sin barreras. Los redimidos experimentarán una cercanía y un amor inimaginables con su Creador. </a:t>
            </a:r>
            <a:endParaRPr lang="es-CL" sz="2000" b="1" dirty="0">
              <a:solidFill>
                <a:schemeClr val="bg1"/>
              </a:solidFill>
            </a:endParaRPr>
          </a:p>
        </p:txBody>
      </p:sp>
    </p:spTree>
    <p:extLst>
      <p:ext uri="{BB962C8B-B14F-4D97-AF65-F5344CB8AC3E}">
        <p14:creationId xmlns:p14="http://schemas.microsoft.com/office/powerpoint/2010/main" val="4061968028"/>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987CF44-AB14-FF5B-382A-95AB3F205A46}"/>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1CF70425-CADE-A69D-AE04-4F339389B381}"/>
              </a:ext>
            </a:extLst>
          </p:cNvPr>
          <p:cNvSpPr txBox="1"/>
          <p:nvPr/>
        </p:nvSpPr>
        <p:spPr>
          <a:xfrm>
            <a:off x="741557" y="1723963"/>
            <a:ext cx="5681546" cy="3231654"/>
          </a:xfrm>
          <a:prstGeom prst="rect">
            <a:avLst/>
          </a:prstGeom>
          <a:noFill/>
        </p:spPr>
        <p:txBody>
          <a:bodyPr wrap="square">
            <a:spAutoFit/>
          </a:bodyPr>
          <a:lstStyle/>
          <a:p>
            <a:r>
              <a:rPr lang="es-CL" sz="2400" b="1" i="1" dirty="0">
                <a:solidFill>
                  <a:schemeClr val="bg1"/>
                </a:solidFill>
                <a:effectLst/>
              </a:rPr>
              <a:t>b. No </a:t>
            </a:r>
            <a:r>
              <a:rPr lang="es-CL" sz="2400" b="1" i="1" dirty="0">
                <a:solidFill>
                  <a:schemeClr val="bg1"/>
                </a:solidFill>
              </a:rPr>
              <a:t>más</a:t>
            </a:r>
            <a:r>
              <a:rPr lang="es-CL" sz="2400" b="1" i="1" dirty="0">
                <a:solidFill>
                  <a:schemeClr val="bg1"/>
                </a:solidFill>
                <a:effectLst/>
              </a:rPr>
              <a:t> </a:t>
            </a:r>
            <a:r>
              <a:rPr lang="es-CL" sz="2400" b="1" i="1" dirty="0">
                <a:solidFill>
                  <a:schemeClr val="bg1"/>
                </a:solidFill>
              </a:rPr>
              <a:t>m</a:t>
            </a:r>
            <a:r>
              <a:rPr lang="es-CL" sz="2400" b="1" i="1" dirty="0">
                <a:solidFill>
                  <a:schemeClr val="bg1"/>
                </a:solidFill>
                <a:effectLst/>
              </a:rPr>
              <a:t>uerte ni dolor: </a:t>
            </a:r>
          </a:p>
          <a:p>
            <a:endParaRPr lang="es-CL" sz="2000" b="1" dirty="0">
              <a:solidFill>
                <a:schemeClr val="bg1"/>
              </a:solidFill>
            </a:endParaRPr>
          </a:p>
          <a:p>
            <a:r>
              <a:rPr lang="es-CL" sz="2000" b="1" dirty="0">
                <a:solidFill>
                  <a:schemeClr val="bg1"/>
                </a:solidFill>
                <a:effectLst/>
              </a:rPr>
              <a:t>Apocalipsis 21:4 declara: "Enjugará Dios toda lagrima de los ojos de ellos; y ya no habrá́ muerte, ni habrá́ más llanto, ni clamor, ni dolor; porque las primeras cosas pasaron".</a:t>
            </a:r>
          </a:p>
          <a:p>
            <a:br>
              <a:rPr lang="es-CL" sz="2000" b="1" dirty="0">
                <a:solidFill>
                  <a:schemeClr val="bg1"/>
                </a:solidFill>
                <a:effectLst/>
              </a:rPr>
            </a:br>
            <a:r>
              <a:rPr lang="es-CL" sz="2000" b="1" dirty="0">
                <a:solidFill>
                  <a:schemeClr val="bg1"/>
                </a:solidFill>
                <a:effectLst/>
              </a:rPr>
              <a:t>En la tierra nueva, no habrá́ más muerte, sufrimiento ni dolor. Dios eliminará todo rastro de tristeza y dolor. </a:t>
            </a:r>
            <a:endParaRPr lang="es-CL" sz="2000" b="1" dirty="0">
              <a:solidFill>
                <a:schemeClr val="bg1"/>
              </a:solidFill>
            </a:endParaRPr>
          </a:p>
        </p:txBody>
      </p:sp>
    </p:spTree>
    <p:extLst>
      <p:ext uri="{BB962C8B-B14F-4D97-AF65-F5344CB8AC3E}">
        <p14:creationId xmlns:p14="http://schemas.microsoft.com/office/powerpoint/2010/main" val="2717889142"/>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8DB20DF-DB03-EB8F-040E-735DB4F7C292}"/>
              </a:ext>
            </a:extLst>
          </p:cNvPr>
          <p:cNvPicPr>
            <a:picLocks noChangeAspect="1"/>
          </p:cNvPicPr>
          <p:nvPr/>
        </p:nvPicPr>
        <p:blipFill>
          <a:blip r:embed="rId2"/>
          <a:stretch>
            <a:fillRect/>
          </a:stretch>
        </p:blipFill>
        <p:spPr>
          <a:xfrm>
            <a:off x="0" y="-12054"/>
            <a:ext cx="12192000" cy="6870053"/>
          </a:xfrm>
          <a:prstGeom prst="rect">
            <a:avLst/>
          </a:prstGeom>
        </p:spPr>
      </p:pic>
      <p:sp>
        <p:nvSpPr>
          <p:cNvPr id="3" name="CuadroTexto 2">
            <a:extLst>
              <a:ext uri="{FF2B5EF4-FFF2-40B4-BE49-F238E27FC236}">
                <a16:creationId xmlns:a16="http://schemas.microsoft.com/office/drawing/2014/main" id="{5B746F86-CB78-0A3D-1AF9-66688DC2F894}"/>
              </a:ext>
            </a:extLst>
          </p:cNvPr>
          <p:cNvSpPr txBox="1"/>
          <p:nvPr/>
        </p:nvSpPr>
        <p:spPr>
          <a:xfrm>
            <a:off x="719255" y="1916217"/>
            <a:ext cx="6099716" cy="2677656"/>
          </a:xfrm>
          <a:prstGeom prst="rect">
            <a:avLst/>
          </a:prstGeom>
          <a:noFill/>
        </p:spPr>
        <p:txBody>
          <a:bodyPr wrap="square">
            <a:spAutoFit/>
          </a:bodyPr>
          <a:lstStyle/>
          <a:p>
            <a:r>
              <a:rPr lang="es-CL" sz="2400" b="1" i="1" dirty="0">
                <a:solidFill>
                  <a:schemeClr val="bg1"/>
                </a:solidFill>
                <a:effectLst/>
              </a:rPr>
              <a:t>c. Actividades y aprendizaje: </a:t>
            </a:r>
          </a:p>
          <a:p>
            <a:endParaRPr lang="es-CL" sz="2400" b="1" i="1" dirty="0">
              <a:solidFill>
                <a:schemeClr val="bg1"/>
              </a:solidFill>
            </a:endParaRPr>
          </a:p>
          <a:p>
            <a:r>
              <a:rPr lang="es-CL" sz="2000" b="1" dirty="0">
                <a:solidFill>
                  <a:schemeClr val="bg1"/>
                </a:solidFill>
                <a:effectLst/>
              </a:rPr>
              <a:t>En Isaías 65:21-23 se nos señala que los redimidos: "Edificarán casas, y morarán en ellas; plantarán viñas, y comerán el fruto de ellas..." En la tierra nueva, los salvados disfrutarán de actividades creativas y significativas, trabajando en armonía con la creación y entre ellos. </a:t>
            </a:r>
            <a:endParaRPr lang="es-CL" sz="2000" b="1" dirty="0">
              <a:solidFill>
                <a:schemeClr val="bg1"/>
              </a:solidFill>
            </a:endParaRPr>
          </a:p>
        </p:txBody>
      </p:sp>
    </p:spTree>
    <p:extLst>
      <p:ext uri="{BB962C8B-B14F-4D97-AF65-F5344CB8AC3E}">
        <p14:creationId xmlns:p14="http://schemas.microsoft.com/office/powerpoint/2010/main" val="4239340994"/>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C5B9F98-281C-9937-125F-C0CFE00BBD15}"/>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3EBFAE53-2481-72B7-95DA-9D5510CE2583}"/>
              </a:ext>
            </a:extLst>
          </p:cNvPr>
          <p:cNvSpPr txBox="1"/>
          <p:nvPr/>
        </p:nvSpPr>
        <p:spPr>
          <a:xfrm>
            <a:off x="674650" y="1192048"/>
            <a:ext cx="6099716" cy="4247317"/>
          </a:xfrm>
          <a:prstGeom prst="rect">
            <a:avLst/>
          </a:prstGeom>
          <a:noFill/>
        </p:spPr>
        <p:txBody>
          <a:bodyPr wrap="square">
            <a:spAutoFit/>
          </a:bodyPr>
          <a:lstStyle/>
          <a:p>
            <a:r>
              <a:rPr lang="es-CL" sz="1800" b="1" dirty="0">
                <a:solidFill>
                  <a:schemeClr val="bg1"/>
                </a:solidFill>
                <a:effectLst/>
                <a:latin typeface="Arial" panose="020B0604020202020204" pitchFamily="34" charset="0"/>
              </a:rPr>
              <a:t>“Allí conduce el divino Pastor a su rebaño a los manantiales de aguas vivas. El árbol de vida da su fruto cada mes, y las hojas del árbol son para el servicio de las naciones. Allí hay corrientes que manan eternamente, claras como el cristal, al lado de las cuales se mecen árboles que echan su sombra sobre los senderos preparados para los redimidos del Señor. Allí las vastas llanuras alternan con bellísimas colinas y las montañas de Dios elevan sus majestuosas cumbres. En aquellas pacificas llanuras, al borde de aquellas corrientes vivas, es donde el pueblo de Dios que por tanto tiempo anduvo peregrino y errante, encontrará un hogar” </a:t>
            </a:r>
          </a:p>
          <a:p>
            <a:endParaRPr lang="es-CL" b="1" dirty="0">
              <a:solidFill>
                <a:schemeClr val="bg1"/>
              </a:solidFill>
              <a:latin typeface="Arial" panose="020B0604020202020204" pitchFamily="34" charset="0"/>
            </a:endParaRPr>
          </a:p>
          <a:p>
            <a:r>
              <a:rPr lang="es-CL" sz="1800" b="1" dirty="0">
                <a:solidFill>
                  <a:schemeClr val="bg1"/>
                </a:solidFill>
                <a:effectLst/>
                <a:latin typeface="Arial" panose="020B0604020202020204" pitchFamily="34" charset="0"/>
              </a:rPr>
              <a:t>(Conflicto de los Siglos, 654). </a:t>
            </a:r>
            <a:endParaRPr lang="es-CL" b="1" dirty="0">
              <a:solidFill>
                <a:schemeClr val="bg1"/>
              </a:solidFill>
            </a:endParaRPr>
          </a:p>
        </p:txBody>
      </p:sp>
    </p:spTree>
    <p:extLst>
      <p:ext uri="{BB962C8B-B14F-4D97-AF65-F5344CB8AC3E}">
        <p14:creationId xmlns:p14="http://schemas.microsoft.com/office/powerpoint/2010/main" val="2814733813"/>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7D740A7-6B45-3EBE-B0D9-0CD005997657}"/>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C31A6376-CAE9-A782-B04D-AE6F01A330AF}"/>
              </a:ext>
            </a:extLst>
          </p:cNvPr>
          <p:cNvSpPr txBox="1"/>
          <p:nvPr/>
        </p:nvSpPr>
        <p:spPr>
          <a:xfrm>
            <a:off x="529683" y="1360437"/>
            <a:ext cx="6099716" cy="3785652"/>
          </a:xfrm>
          <a:prstGeom prst="rect">
            <a:avLst/>
          </a:prstGeom>
          <a:noFill/>
        </p:spPr>
        <p:txBody>
          <a:bodyPr wrap="square">
            <a:spAutoFit/>
          </a:bodyPr>
          <a:lstStyle/>
          <a:p>
            <a:r>
              <a:rPr lang="es-CL" sz="2400" b="1" dirty="0">
                <a:solidFill>
                  <a:schemeClr val="bg1"/>
                </a:solidFill>
                <a:effectLst/>
              </a:rPr>
              <a:t>¡Que escenas más maravillosas nos esperan!, </a:t>
            </a:r>
          </a:p>
          <a:p>
            <a:r>
              <a:rPr lang="es-CL" sz="2400" b="1" dirty="0">
                <a:solidFill>
                  <a:schemeClr val="bg1"/>
                </a:solidFill>
                <a:effectLst/>
              </a:rPr>
              <a:t>y todo, absolutamente todo entregado a los redimidos por el bendito sacrificio del Hijo de Dios que nos habilitó nuevamente el regreso al Edén perdido por la desobediencia de nuestros primeros padres. </a:t>
            </a:r>
            <a:endParaRPr lang="es-CL" sz="2400" b="1" dirty="0">
              <a:solidFill>
                <a:schemeClr val="bg1"/>
              </a:solidFill>
            </a:endParaRPr>
          </a:p>
          <a:p>
            <a:r>
              <a:rPr lang="es-CL" sz="2400" b="1" dirty="0">
                <a:solidFill>
                  <a:schemeClr val="bg1"/>
                </a:solidFill>
                <a:effectLst/>
              </a:rPr>
              <a:t>¡El último conflicto por la libertad ha terminado, Jesús venció́ a Satanás y sus huestes y ahora los hijos de Dios respiran la libertad del mal para siempre! </a:t>
            </a:r>
            <a:endParaRPr lang="es-CL" sz="2400" b="1" dirty="0">
              <a:solidFill>
                <a:schemeClr val="bg1"/>
              </a:solidFill>
            </a:endParaRPr>
          </a:p>
        </p:txBody>
      </p:sp>
    </p:spTree>
    <p:extLst>
      <p:ext uri="{BB962C8B-B14F-4D97-AF65-F5344CB8AC3E}">
        <p14:creationId xmlns:p14="http://schemas.microsoft.com/office/powerpoint/2010/main" val="3575998442"/>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2AD6F6B-3C04-9E9F-AA6B-4FAE14A1F08A}"/>
              </a:ext>
            </a:extLst>
          </p:cNvPr>
          <p:cNvPicPr>
            <a:picLocks noChangeAspect="1"/>
          </p:cNvPicPr>
          <p:nvPr/>
        </p:nvPicPr>
        <p:blipFill>
          <a:blip r:embed="rId2"/>
          <a:stretch>
            <a:fillRect/>
          </a:stretch>
        </p:blipFill>
        <p:spPr>
          <a:xfrm>
            <a:off x="-63610" y="-238540"/>
            <a:ext cx="12255610" cy="7096539"/>
          </a:xfrm>
          <a:prstGeom prst="rect">
            <a:avLst/>
          </a:prstGeom>
        </p:spPr>
      </p:pic>
      <p:sp>
        <p:nvSpPr>
          <p:cNvPr id="5" name="CuadroTexto 4">
            <a:extLst>
              <a:ext uri="{FF2B5EF4-FFF2-40B4-BE49-F238E27FC236}">
                <a16:creationId xmlns:a16="http://schemas.microsoft.com/office/drawing/2014/main" id="{E8F2C336-CCCA-8E5A-E64B-FD73D640EDB4}"/>
              </a:ext>
            </a:extLst>
          </p:cNvPr>
          <p:cNvSpPr txBox="1"/>
          <p:nvPr/>
        </p:nvSpPr>
        <p:spPr>
          <a:xfrm>
            <a:off x="190679" y="683562"/>
            <a:ext cx="6774898" cy="4893647"/>
          </a:xfrm>
          <a:prstGeom prst="rect">
            <a:avLst/>
          </a:prstGeom>
          <a:noFill/>
        </p:spPr>
        <p:txBody>
          <a:bodyPr wrap="square">
            <a:spAutoFit/>
          </a:bodyPr>
          <a:lstStyle/>
          <a:p>
            <a:r>
              <a:rPr lang="es-CL" sz="2400" b="1" dirty="0">
                <a:solidFill>
                  <a:schemeClr val="bg1"/>
                </a:solidFill>
                <a:effectLst/>
              </a:rPr>
              <a:t>¿Sabes quienes entrarán en ese nuevo mundo de paz y eternidad? La Biblia tiene la respuesta: “solo aquellos cuyos nombres están escritos en el libro de la vida del Cordero” (Apocalipsis 21:7). </a:t>
            </a:r>
          </a:p>
          <a:p>
            <a:endParaRPr lang="es-CL" sz="2400" b="1" dirty="0">
              <a:solidFill>
                <a:schemeClr val="bg1"/>
              </a:solidFill>
            </a:endParaRPr>
          </a:p>
          <a:p>
            <a:r>
              <a:rPr lang="es-CL" sz="2400" b="1" dirty="0">
                <a:solidFill>
                  <a:schemeClr val="bg1"/>
                </a:solidFill>
                <a:effectLst/>
              </a:rPr>
              <a:t>Te preguntas hoy ¿cómo puedo tener mi nombre en el libro de la vida del cordero?, es tan simple como recibir un regalo, porque la salvación es un regalo que Jesús consiguió con su sangre por nosotros. </a:t>
            </a:r>
          </a:p>
          <a:p>
            <a:endParaRPr lang="es-CL" sz="2400" b="1" dirty="0">
              <a:solidFill>
                <a:schemeClr val="bg1"/>
              </a:solidFill>
            </a:endParaRPr>
          </a:p>
          <a:p>
            <a:r>
              <a:rPr lang="es-CL" sz="2400" b="1" dirty="0">
                <a:solidFill>
                  <a:schemeClr val="bg1"/>
                </a:solidFill>
                <a:effectLst/>
              </a:rPr>
              <a:t>Ven a Él tal y como estás, con tus cargas, tu pasado y tu presente. Ven a Él con tu ansiedad por el futuro y tus más profundas preocupaciones. </a:t>
            </a:r>
            <a:endParaRPr lang="es-CL" sz="2400" b="1" dirty="0">
              <a:solidFill>
                <a:schemeClr val="bg1"/>
              </a:solidFill>
            </a:endParaRPr>
          </a:p>
        </p:txBody>
      </p:sp>
    </p:spTree>
    <p:extLst>
      <p:ext uri="{BB962C8B-B14F-4D97-AF65-F5344CB8AC3E}">
        <p14:creationId xmlns:p14="http://schemas.microsoft.com/office/powerpoint/2010/main" val="1344767270"/>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65E799FF-B4DB-3B4B-5075-9734A3B4B0AA}"/>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93A6C71A-251F-90A7-79B1-C15FE281D151}"/>
              </a:ext>
            </a:extLst>
          </p:cNvPr>
          <p:cNvSpPr txBox="1"/>
          <p:nvPr/>
        </p:nvSpPr>
        <p:spPr>
          <a:xfrm>
            <a:off x="239424" y="828288"/>
            <a:ext cx="6416870" cy="5201424"/>
          </a:xfrm>
          <a:prstGeom prst="rect">
            <a:avLst/>
          </a:prstGeom>
          <a:noFill/>
        </p:spPr>
        <p:txBody>
          <a:bodyPr wrap="square">
            <a:spAutoFit/>
          </a:bodyPr>
          <a:lstStyle/>
          <a:p>
            <a:r>
              <a:rPr lang="es-CL" sz="2800" b="1" dirty="0">
                <a:solidFill>
                  <a:schemeClr val="bg1"/>
                </a:solidFill>
                <a:effectLst/>
              </a:rPr>
              <a:t>No hay manos más fuertes para sostener tu vida que aquellas que sostuvieron la cruz por tí. </a:t>
            </a:r>
          </a:p>
          <a:p>
            <a:endParaRPr lang="es-CL" sz="2800" b="1" dirty="0">
              <a:solidFill>
                <a:schemeClr val="bg1"/>
              </a:solidFill>
            </a:endParaRPr>
          </a:p>
          <a:p>
            <a:r>
              <a:rPr lang="es-CL" sz="2800" b="1" dirty="0">
                <a:solidFill>
                  <a:schemeClr val="bg1"/>
                </a:solidFill>
                <a:effectLst/>
              </a:rPr>
              <a:t>Jesús te dice hoy: “el que creyere y fuere bautizado será́ salvo” (Marcos 16:16). </a:t>
            </a:r>
          </a:p>
          <a:p>
            <a:endParaRPr lang="es-CL" sz="2400" b="1" dirty="0">
              <a:solidFill>
                <a:schemeClr val="bg1"/>
              </a:solidFill>
            </a:endParaRPr>
          </a:p>
          <a:p>
            <a:r>
              <a:rPr lang="es-CL" sz="2800" b="1" dirty="0">
                <a:solidFill>
                  <a:schemeClr val="bg1"/>
                </a:solidFill>
                <a:effectLst/>
              </a:rPr>
              <a:t>Querido amigo y amiga, el bautismo es el primer paso para estar listo cuando el Rey regrese. Mientras Jesús está en el santuario celestial intercediendo por nosotros hay tiempo. </a:t>
            </a:r>
            <a:endParaRPr lang="es-CL" sz="2800" b="1" dirty="0">
              <a:solidFill>
                <a:schemeClr val="bg1"/>
              </a:solidFill>
            </a:endParaRPr>
          </a:p>
        </p:txBody>
      </p:sp>
    </p:spTree>
    <p:extLst>
      <p:ext uri="{BB962C8B-B14F-4D97-AF65-F5344CB8AC3E}">
        <p14:creationId xmlns:p14="http://schemas.microsoft.com/office/powerpoint/2010/main" val="490703110"/>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91B2C6-0A7E-3EE9-1805-2B7D060F6E9E}"/>
              </a:ext>
            </a:extLst>
          </p:cNvPr>
          <p:cNvPicPr>
            <a:picLocks noChangeAspect="1"/>
          </p:cNvPicPr>
          <p:nvPr/>
        </p:nvPicPr>
        <p:blipFill>
          <a:blip r:embed="rId2"/>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014F8B9D-9F7C-956E-EE7D-27A5AF476996}"/>
              </a:ext>
            </a:extLst>
          </p:cNvPr>
          <p:cNvSpPr txBox="1"/>
          <p:nvPr/>
        </p:nvSpPr>
        <p:spPr>
          <a:xfrm>
            <a:off x="516367" y="2689412"/>
            <a:ext cx="5662127" cy="1015663"/>
          </a:xfrm>
          <a:prstGeom prst="rect">
            <a:avLst/>
          </a:prstGeom>
          <a:noFill/>
        </p:spPr>
        <p:txBody>
          <a:bodyPr wrap="none" rtlCol="0">
            <a:spAutoFit/>
          </a:bodyPr>
          <a:lstStyle/>
          <a:p>
            <a:r>
              <a:rPr lang="es-CL" sz="6000" b="1" dirty="0">
                <a:solidFill>
                  <a:schemeClr val="bg1"/>
                </a:solidFill>
              </a:rPr>
              <a:t>¡Ven a Jesús hoy!</a:t>
            </a:r>
          </a:p>
        </p:txBody>
      </p:sp>
    </p:spTree>
    <p:extLst>
      <p:ext uri="{BB962C8B-B14F-4D97-AF65-F5344CB8AC3E}">
        <p14:creationId xmlns:p14="http://schemas.microsoft.com/office/powerpoint/2010/main" val="2947329183"/>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DF7E5D-B22E-FEED-8CC6-194D255FB193}"/>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93FE39D0-350D-7D3A-5A90-65849209B45C}"/>
              </a:ext>
            </a:extLst>
          </p:cNvPr>
          <p:cNvSpPr txBox="1"/>
          <p:nvPr/>
        </p:nvSpPr>
        <p:spPr>
          <a:xfrm>
            <a:off x="295441" y="1150133"/>
            <a:ext cx="6099586" cy="4401205"/>
          </a:xfrm>
          <a:prstGeom prst="rect">
            <a:avLst/>
          </a:prstGeom>
          <a:noFill/>
        </p:spPr>
        <p:txBody>
          <a:bodyPr wrap="square">
            <a:spAutoFit/>
          </a:bodyPr>
          <a:lstStyle/>
          <a:p>
            <a:r>
              <a:rPr lang="es-CL" sz="2000" b="1" dirty="0">
                <a:solidFill>
                  <a:schemeClr val="bg1"/>
                </a:solidFill>
                <a:effectLst/>
              </a:rPr>
              <a:t>En 1938 Nicholas Winton, un joven británico de veintinueve años, estaba de vacaciones en Checoslovaquia. Mientras estaba allí, se enteró de la difícil situación de los judíos checoslovacos y otros grupos vulnerables que estaban en peligro debido a las políticas del Tercer Reich. </a:t>
            </a:r>
          </a:p>
          <a:p>
            <a:endParaRPr lang="es-CL" sz="2000" b="1" dirty="0">
              <a:solidFill>
                <a:schemeClr val="bg1"/>
              </a:solidFill>
            </a:endParaRPr>
          </a:p>
          <a:p>
            <a:r>
              <a:rPr lang="es-CL" sz="2000" b="1" dirty="0">
                <a:solidFill>
                  <a:schemeClr val="bg1"/>
                </a:solidFill>
                <a:effectLst/>
              </a:rPr>
              <a:t>Winton se sintió conmovido por la situación y decidió́ tomar medidas. Organizó un plan para evacuar a niños judíos y otros niños en riesgo de ser perseguidos por los nazis. A través de un esfuerzo incansable, Winton trabajó con las autoridades checoslovacas y británicas para conseguir permisos, visas y transporte para más de seiscientos niños. </a:t>
            </a:r>
            <a:endParaRPr lang="es-CL" sz="2000" b="1" dirty="0">
              <a:solidFill>
                <a:schemeClr val="bg1"/>
              </a:solidFill>
            </a:endParaRPr>
          </a:p>
        </p:txBody>
      </p:sp>
    </p:spTree>
    <p:extLst>
      <p:ext uri="{BB962C8B-B14F-4D97-AF65-F5344CB8AC3E}">
        <p14:creationId xmlns:p14="http://schemas.microsoft.com/office/powerpoint/2010/main" val="2366456204"/>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1D1768D-0319-124A-9D89-6EA22855436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6073814"/>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412FF09-AB78-8AC0-EB06-08523F740734}"/>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E71B8369-0BF1-0CD1-352E-8A71ABD791FE}"/>
              </a:ext>
            </a:extLst>
          </p:cNvPr>
          <p:cNvSpPr txBox="1"/>
          <p:nvPr/>
        </p:nvSpPr>
        <p:spPr>
          <a:xfrm>
            <a:off x="585374" y="1166842"/>
            <a:ext cx="6099586" cy="4524315"/>
          </a:xfrm>
          <a:prstGeom prst="rect">
            <a:avLst/>
          </a:prstGeom>
          <a:noFill/>
        </p:spPr>
        <p:txBody>
          <a:bodyPr wrap="square">
            <a:spAutoFit/>
          </a:bodyPr>
          <a:lstStyle/>
          <a:p>
            <a:r>
              <a:rPr lang="es-CL" sz="2400" b="1" dirty="0">
                <a:solidFill>
                  <a:schemeClr val="bg1"/>
                </a:solidFill>
                <a:effectLst/>
              </a:rPr>
              <a:t>Una anécdota particularmente emotiva involucra un grupo de niños judíos que estaban en camino hacia el Reino Unido. El último tren que llevaba a estos niños debía partir de Praga, pero se suponía que el tren partiría el mismo día que los alemanes ocuparían la ciudad. Ante la inminente amenaza, Winton y su equipo trabajaron a toda velocidad, arreglaron los trámites y lograron sacar a los niños del país en el último momento. El tren partió minutos antes de que los nazis llegaran a Praga. </a:t>
            </a:r>
            <a:endParaRPr lang="es-CL" sz="2400" b="1" dirty="0">
              <a:solidFill>
                <a:schemeClr val="bg1"/>
              </a:solidFill>
            </a:endParaRPr>
          </a:p>
        </p:txBody>
      </p:sp>
    </p:spTree>
    <p:extLst>
      <p:ext uri="{BB962C8B-B14F-4D97-AF65-F5344CB8AC3E}">
        <p14:creationId xmlns:p14="http://schemas.microsoft.com/office/powerpoint/2010/main" val="309328684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A808306-242E-839F-AF92-B629EE02917F}"/>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37609784-DF4A-4ABB-1466-99D5AE4A0668}"/>
              </a:ext>
            </a:extLst>
          </p:cNvPr>
          <p:cNvSpPr txBox="1"/>
          <p:nvPr/>
        </p:nvSpPr>
        <p:spPr>
          <a:xfrm>
            <a:off x="953364" y="1951239"/>
            <a:ext cx="6099586" cy="646331"/>
          </a:xfrm>
          <a:prstGeom prst="rect">
            <a:avLst/>
          </a:prstGeom>
          <a:noFill/>
        </p:spPr>
        <p:txBody>
          <a:bodyPr wrap="square">
            <a:spAutoFit/>
          </a:bodyPr>
          <a:lstStyle/>
          <a:p>
            <a:br>
              <a:rPr lang="es-CL" sz="1800" dirty="0">
                <a:effectLst/>
                <a:latin typeface="ArialMT"/>
              </a:rPr>
            </a:br>
            <a:endParaRPr lang="es-CL" dirty="0"/>
          </a:p>
        </p:txBody>
      </p:sp>
      <p:sp>
        <p:nvSpPr>
          <p:cNvPr id="5" name="CuadroTexto 4">
            <a:extLst>
              <a:ext uri="{FF2B5EF4-FFF2-40B4-BE49-F238E27FC236}">
                <a16:creationId xmlns:a16="http://schemas.microsoft.com/office/drawing/2014/main" id="{6E723CB9-9C08-B7AF-F3AD-748D3ADBA68B}"/>
              </a:ext>
            </a:extLst>
          </p:cNvPr>
          <p:cNvSpPr txBox="1"/>
          <p:nvPr/>
        </p:nvSpPr>
        <p:spPr>
          <a:xfrm>
            <a:off x="529683" y="1536174"/>
            <a:ext cx="6099716" cy="3785652"/>
          </a:xfrm>
          <a:prstGeom prst="rect">
            <a:avLst/>
          </a:prstGeom>
          <a:noFill/>
        </p:spPr>
        <p:txBody>
          <a:bodyPr wrap="square">
            <a:spAutoFit/>
          </a:bodyPr>
          <a:lstStyle/>
          <a:p>
            <a:r>
              <a:rPr lang="es-CL" sz="2000" b="1" dirty="0">
                <a:solidFill>
                  <a:schemeClr val="bg1"/>
                </a:solidFill>
                <a:effectLst/>
                <a:latin typeface="ArialMT"/>
              </a:rPr>
              <a:t>Estos niños, a quienes se les conoció como "los niños de Winton", sobrevivieron a la guerra y muchos de ellos reunieron sus vidas con sus familias después del conflicto. </a:t>
            </a:r>
          </a:p>
          <a:p>
            <a:endParaRPr lang="es-CL" sz="2000" b="1" dirty="0">
              <a:solidFill>
                <a:schemeClr val="bg1"/>
              </a:solidFill>
            </a:endParaRPr>
          </a:p>
          <a:p>
            <a:r>
              <a:rPr lang="es-CL" sz="2000" b="1" dirty="0">
                <a:solidFill>
                  <a:schemeClr val="bg1"/>
                </a:solidFill>
                <a:effectLst/>
                <a:latin typeface="ArialMT"/>
              </a:rPr>
              <a:t>La historia de Nicholas Winton y su valiente esfuerzo de rescate se mantuvo en gran parte desconocida durante décadas, pero en 1988, su esposa descubrió sus archivos y lo expuso públicamente. Winton fue honrado y reconocido por su heroica labor y finalmente se le conoció como el "Schindler británico".</a:t>
            </a:r>
            <a:endParaRPr lang="es-CL" sz="2000" dirty="0">
              <a:solidFill>
                <a:schemeClr val="bg1"/>
              </a:solidFill>
            </a:endParaRPr>
          </a:p>
        </p:txBody>
      </p:sp>
    </p:spTree>
    <p:extLst>
      <p:ext uri="{BB962C8B-B14F-4D97-AF65-F5344CB8AC3E}">
        <p14:creationId xmlns:p14="http://schemas.microsoft.com/office/powerpoint/2010/main" val="98248651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F9A9CDA-6FE8-A656-7EDA-5CCB6A7D3896}"/>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DB6D6E2C-611E-D455-CEA5-1D6DB3DAE4C4}"/>
              </a:ext>
            </a:extLst>
          </p:cNvPr>
          <p:cNvSpPr txBox="1"/>
          <p:nvPr/>
        </p:nvSpPr>
        <p:spPr>
          <a:xfrm>
            <a:off x="273138" y="808221"/>
            <a:ext cx="6952851" cy="4401205"/>
          </a:xfrm>
          <a:prstGeom prst="rect">
            <a:avLst/>
          </a:prstGeom>
          <a:noFill/>
        </p:spPr>
        <p:txBody>
          <a:bodyPr wrap="square">
            <a:spAutoFit/>
          </a:bodyPr>
          <a:lstStyle/>
          <a:p>
            <a:r>
              <a:rPr lang="es-CL" sz="2000" b="1" dirty="0">
                <a:solidFill>
                  <a:schemeClr val="bg1"/>
                </a:solidFill>
                <a:effectLst/>
              </a:rPr>
              <a:t>La Biblia señala que estamos en una batalla invisible contra el mal: “Porque no tenemos lucha contra sangre y carne, sino contra principados, contra potestades, contra los gobernadores de las tinieblas de este siglo” (Efesios 6:11–12). </a:t>
            </a:r>
          </a:p>
          <a:p>
            <a:endParaRPr lang="es-CL" sz="2000" b="1" dirty="0">
              <a:solidFill>
                <a:schemeClr val="bg1"/>
              </a:solidFill>
            </a:endParaRPr>
          </a:p>
          <a:p>
            <a:r>
              <a:rPr lang="es-CL" sz="2000" b="1" dirty="0">
                <a:solidFill>
                  <a:schemeClr val="bg1"/>
                </a:solidFill>
                <a:effectLst/>
              </a:rPr>
              <a:t>Las fuerzas del mal encabezadas por el “gran dragón, la serpiente antigua que se llama diablo y Satanás” (Apocalipsis 12:9) siguen en pie de guerra contra Dios y su pueblo verdadero en la tierra: “los que guardan los mandamientos de Dios y tienen el testimonio de Jesucristo” (Apocalipsis 12:17). </a:t>
            </a:r>
          </a:p>
          <a:p>
            <a:endParaRPr lang="es-CL" sz="2000" b="1" dirty="0">
              <a:solidFill>
                <a:schemeClr val="bg1"/>
              </a:solidFill>
            </a:endParaRPr>
          </a:p>
          <a:p>
            <a:r>
              <a:rPr lang="es-CL" sz="2000" b="1" dirty="0">
                <a:solidFill>
                  <a:schemeClr val="bg1"/>
                </a:solidFill>
                <a:effectLst/>
              </a:rPr>
              <a:t>Sin embargo, este último conflicto por la libertad tiene sus días contados, Jesús prometió́ que regresaría para poner fin al pecado y su autor. </a:t>
            </a:r>
            <a:endParaRPr lang="es-CL" sz="2000" b="1" dirty="0">
              <a:solidFill>
                <a:schemeClr val="bg1"/>
              </a:solidFill>
            </a:endParaRPr>
          </a:p>
        </p:txBody>
      </p:sp>
    </p:spTree>
    <p:extLst>
      <p:ext uri="{BB962C8B-B14F-4D97-AF65-F5344CB8AC3E}">
        <p14:creationId xmlns:p14="http://schemas.microsoft.com/office/powerpoint/2010/main" val="339396923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717CEB-D3B3-1C15-2C91-CA6983BDADF8}"/>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6E099B88-7383-40DF-EE12-BCDA4BB34E11}"/>
              </a:ext>
            </a:extLst>
          </p:cNvPr>
          <p:cNvSpPr txBox="1"/>
          <p:nvPr/>
        </p:nvSpPr>
        <p:spPr>
          <a:xfrm>
            <a:off x="89601" y="1228397"/>
            <a:ext cx="7214445" cy="4401205"/>
          </a:xfrm>
          <a:prstGeom prst="rect">
            <a:avLst/>
          </a:prstGeom>
          <a:noFill/>
        </p:spPr>
        <p:txBody>
          <a:bodyPr wrap="square">
            <a:spAutoFit/>
          </a:bodyPr>
          <a:lstStyle/>
          <a:p>
            <a:r>
              <a:rPr lang="es-CL" sz="2000" b="1" dirty="0">
                <a:solidFill>
                  <a:schemeClr val="bg1"/>
                </a:solidFill>
                <a:effectLst/>
              </a:rPr>
              <a:t>Ya vimos en temas anteriores que Jesús dejó claras señales que nos mostrarían la cercanía de su venida. Recordemos este importante punto. </a:t>
            </a:r>
          </a:p>
          <a:p>
            <a:endParaRPr lang="es-CL" sz="2000" b="1" dirty="0">
              <a:solidFill>
                <a:schemeClr val="bg1"/>
              </a:solidFill>
            </a:endParaRPr>
          </a:p>
          <a:p>
            <a:r>
              <a:rPr lang="es-CL" sz="2000" b="1" dirty="0">
                <a:solidFill>
                  <a:schemeClr val="bg1"/>
                </a:solidFill>
                <a:effectLst/>
              </a:rPr>
              <a:t>“Y estando Él (Jesús) sentado en el monte de los Olivos, se le acercaron los discípulos en privado, diciendo: Dinos, ¿cuándo sucederá́ esto, y cuál será la señal de tu venida y de la consumación de este mundo?” ( Mateo 24:3). </a:t>
            </a:r>
          </a:p>
          <a:p>
            <a:endParaRPr lang="es-CL" sz="2000" b="1" dirty="0">
              <a:solidFill>
                <a:schemeClr val="bg1"/>
              </a:solidFill>
            </a:endParaRPr>
          </a:p>
          <a:p>
            <a:r>
              <a:rPr lang="es-CL" sz="2000" b="1" dirty="0">
                <a:solidFill>
                  <a:schemeClr val="bg1"/>
                </a:solidFill>
                <a:effectLst/>
              </a:rPr>
              <a:t>Esta pregunta era importante, Jesús les respondería a sus discípulos una serie de hechos y señales que se darían en el planeta y que afectarían la vida de todos. Estas señales aumentarían en frecuencia e intensidad conforme se acerca el fin de todas las cosas. </a:t>
            </a:r>
            <a:endParaRPr lang="es-CL" sz="2000" b="1" dirty="0">
              <a:solidFill>
                <a:schemeClr val="bg1"/>
              </a:solidFill>
            </a:endParaRPr>
          </a:p>
        </p:txBody>
      </p:sp>
    </p:spTree>
    <p:extLst>
      <p:ext uri="{BB962C8B-B14F-4D97-AF65-F5344CB8AC3E}">
        <p14:creationId xmlns:p14="http://schemas.microsoft.com/office/powerpoint/2010/main" val="274665228"/>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4067E2B-EFDF-4605-15B6-B314624E4E26}"/>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BF686B31-A7CA-2AA9-AEEE-413A3EBE8298}"/>
              </a:ext>
            </a:extLst>
          </p:cNvPr>
          <p:cNvSpPr txBox="1"/>
          <p:nvPr/>
        </p:nvSpPr>
        <p:spPr>
          <a:xfrm>
            <a:off x="187322" y="971682"/>
            <a:ext cx="7063331" cy="4732065"/>
          </a:xfrm>
          <a:prstGeom prst="rect">
            <a:avLst/>
          </a:prstGeom>
          <a:noFill/>
        </p:spPr>
        <p:txBody>
          <a:bodyPr wrap="square">
            <a:spAutoFit/>
          </a:bodyPr>
          <a:lstStyle/>
          <a:p>
            <a:pPr marL="285750" indent="-285750">
              <a:lnSpc>
                <a:spcPct val="150000"/>
              </a:lnSpc>
              <a:buFont typeface="Wingdings" pitchFamily="2" charset="2"/>
              <a:buChar char="q"/>
            </a:pPr>
            <a:r>
              <a:rPr lang="es-PR" sz="2100" b="1" dirty="0">
                <a:solidFill>
                  <a:schemeClr val="bg1"/>
                </a:solidFill>
                <a:effectLst/>
              </a:rPr>
              <a:t>Engaños religiosos: Mateo 24:5 </a:t>
            </a:r>
          </a:p>
          <a:p>
            <a:pPr marL="285750" indent="-285750">
              <a:lnSpc>
                <a:spcPct val="150000"/>
              </a:lnSpc>
              <a:buFont typeface="Wingdings" pitchFamily="2" charset="2"/>
              <a:buChar char="q"/>
            </a:pPr>
            <a:r>
              <a:rPr lang="es-PR" sz="2100" b="1" dirty="0">
                <a:solidFill>
                  <a:schemeClr val="bg1"/>
                </a:solidFill>
                <a:effectLst/>
              </a:rPr>
              <a:t>Guerras y sediciones: Mateo 24:6 </a:t>
            </a:r>
          </a:p>
          <a:p>
            <a:pPr marL="285750" indent="-285750">
              <a:lnSpc>
                <a:spcPct val="150000"/>
              </a:lnSpc>
              <a:buFont typeface="Wingdings" pitchFamily="2" charset="2"/>
              <a:buChar char="q"/>
            </a:pPr>
            <a:r>
              <a:rPr lang="es-PR" sz="2100" b="1" dirty="0">
                <a:solidFill>
                  <a:schemeClr val="bg1"/>
                </a:solidFill>
                <a:effectLst/>
              </a:rPr>
              <a:t>Pestes: Mateo 24:7</a:t>
            </a:r>
          </a:p>
          <a:p>
            <a:pPr marL="285750" indent="-285750">
              <a:lnSpc>
                <a:spcPct val="150000"/>
              </a:lnSpc>
              <a:buFont typeface="Wingdings" pitchFamily="2" charset="2"/>
              <a:buChar char="q"/>
            </a:pPr>
            <a:r>
              <a:rPr lang="es-PR" sz="2100" b="1" dirty="0">
                <a:solidFill>
                  <a:schemeClr val="bg1"/>
                </a:solidFill>
                <a:effectLst/>
              </a:rPr>
              <a:t>Hambres: Mateo 24:7</a:t>
            </a:r>
          </a:p>
          <a:p>
            <a:pPr marL="285750" indent="-285750">
              <a:lnSpc>
                <a:spcPct val="150000"/>
              </a:lnSpc>
              <a:buFont typeface="Wingdings" pitchFamily="2" charset="2"/>
              <a:buChar char="q"/>
            </a:pPr>
            <a:r>
              <a:rPr lang="es-PR" sz="2100" b="1" dirty="0">
                <a:solidFill>
                  <a:schemeClr val="bg1"/>
                </a:solidFill>
                <a:effectLst/>
              </a:rPr>
              <a:t>Terremotos: Mateo 24:7 </a:t>
            </a:r>
          </a:p>
          <a:p>
            <a:pPr marL="285750" indent="-285750">
              <a:lnSpc>
                <a:spcPct val="150000"/>
              </a:lnSpc>
              <a:buFont typeface="Wingdings" pitchFamily="2" charset="2"/>
              <a:buChar char="q"/>
            </a:pPr>
            <a:r>
              <a:rPr lang="es-PR" sz="2100" b="1" dirty="0">
                <a:solidFill>
                  <a:schemeClr val="bg1"/>
                </a:solidFill>
                <a:effectLst/>
              </a:rPr>
              <a:t>Persecución a cristianos: Mateo 24:9 </a:t>
            </a:r>
          </a:p>
          <a:p>
            <a:pPr marL="285750" indent="-285750">
              <a:lnSpc>
                <a:spcPct val="150000"/>
              </a:lnSpc>
              <a:buFont typeface="Wingdings" pitchFamily="2" charset="2"/>
              <a:buChar char="q"/>
            </a:pPr>
            <a:r>
              <a:rPr lang="es-PR" sz="2100" b="1" dirty="0">
                <a:solidFill>
                  <a:schemeClr val="bg1"/>
                </a:solidFill>
                <a:effectLst/>
              </a:rPr>
              <a:t>Falsos profetas: Mateo 24:11 </a:t>
            </a:r>
          </a:p>
          <a:p>
            <a:pPr marL="285750" indent="-285750">
              <a:lnSpc>
                <a:spcPct val="150000"/>
              </a:lnSpc>
              <a:buFont typeface="Wingdings" pitchFamily="2" charset="2"/>
              <a:buChar char="q"/>
            </a:pPr>
            <a:r>
              <a:rPr lang="es-PR" sz="2100" b="1" dirty="0">
                <a:solidFill>
                  <a:schemeClr val="bg1"/>
                </a:solidFill>
                <a:effectLst/>
              </a:rPr>
              <a:t>El amor de muchos se enfriará: Mateo 24:12</a:t>
            </a:r>
          </a:p>
          <a:p>
            <a:pPr marL="285750" indent="-285750">
              <a:lnSpc>
                <a:spcPct val="150000"/>
              </a:lnSpc>
              <a:buFont typeface="Wingdings" pitchFamily="2" charset="2"/>
              <a:buChar char="q"/>
            </a:pPr>
            <a:r>
              <a:rPr lang="es-PR" sz="2100" b="1" dirty="0">
                <a:solidFill>
                  <a:schemeClr val="bg1"/>
                </a:solidFill>
                <a:effectLst/>
              </a:rPr>
              <a:t>La predicación del evangelio a todo el mundo: Mateo 24:12 </a:t>
            </a:r>
            <a:endParaRPr lang="es-PR" sz="2100" b="1" dirty="0">
              <a:solidFill>
                <a:schemeClr val="bg1"/>
              </a:solidFill>
            </a:endParaRPr>
          </a:p>
          <a:p>
            <a:endParaRPr lang="es-PR" dirty="0"/>
          </a:p>
        </p:txBody>
      </p:sp>
    </p:spTree>
    <p:extLst>
      <p:ext uri="{BB962C8B-B14F-4D97-AF65-F5344CB8AC3E}">
        <p14:creationId xmlns:p14="http://schemas.microsoft.com/office/powerpoint/2010/main" val="313529365"/>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2EFF558-833A-040F-C77E-F8A6488DD566}"/>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7CD649AB-56D2-2A9B-BC95-51027392AD1F}"/>
              </a:ext>
            </a:extLst>
          </p:cNvPr>
          <p:cNvSpPr txBox="1"/>
          <p:nvPr/>
        </p:nvSpPr>
        <p:spPr>
          <a:xfrm>
            <a:off x="908758" y="1482227"/>
            <a:ext cx="3997778" cy="3416320"/>
          </a:xfrm>
          <a:prstGeom prst="rect">
            <a:avLst/>
          </a:prstGeom>
          <a:noFill/>
        </p:spPr>
        <p:txBody>
          <a:bodyPr wrap="square">
            <a:spAutoFit/>
          </a:bodyPr>
          <a:lstStyle/>
          <a:p>
            <a:r>
              <a:rPr lang="es-CL" sz="7200" b="1" dirty="0">
                <a:solidFill>
                  <a:schemeClr val="bg1"/>
                </a:solidFill>
                <a:effectLst/>
              </a:rPr>
              <a:t>¿Cómo vendr</a:t>
            </a:r>
            <a:r>
              <a:rPr lang="es-CL" sz="7200" b="1" dirty="0">
                <a:solidFill>
                  <a:schemeClr val="bg1"/>
                </a:solidFill>
              </a:rPr>
              <a:t>á</a:t>
            </a:r>
            <a:r>
              <a:rPr lang="es-CL" sz="7200" b="1" dirty="0">
                <a:solidFill>
                  <a:schemeClr val="bg1"/>
                </a:solidFill>
                <a:effectLst/>
              </a:rPr>
              <a:t> Jesús?</a:t>
            </a:r>
            <a:endParaRPr lang="es-CL" sz="7200" dirty="0">
              <a:solidFill>
                <a:schemeClr val="bg1"/>
              </a:solidFill>
            </a:endParaRPr>
          </a:p>
        </p:txBody>
      </p:sp>
    </p:spTree>
    <p:extLst>
      <p:ext uri="{BB962C8B-B14F-4D97-AF65-F5344CB8AC3E}">
        <p14:creationId xmlns:p14="http://schemas.microsoft.com/office/powerpoint/2010/main" val="2920188962"/>
      </p:ext>
    </p:extLst>
  </p:cSld>
  <p:clrMapOvr>
    <a:masterClrMapping/>
  </p:clrMapOvr>
  <p:transition spd="slow">
    <p:wipe/>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2521</Words>
  <Application>Microsoft Macintosh PowerPoint</Application>
  <PresentationFormat>Panorámica</PresentationFormat>
  <Paragraphs>110</Paragraphs>
  <Slides>30</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30</vt:i4>
      </vt:variant>
    </vt:vector>
  </HeadingPairs>
  <TitlesOfParts>
    <vt:vector size="36" baseType="lpstr">
      <vt:lpstr>Arial</vt:lpstr>
      <vt:lpstr>ArialMT</vt:lpstr>
      <vt:lpstr>Calibri</vt:lpstr>
      <vt:lpstr>Calibri Light</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Microsoft Office User</cp:lastModifiedBy>
  <cp:revision>5</cp:revision>
  <dcterms:created xsi:type="dcterms:W3CDTF">2023-08-17T01:19:47Z</dcterms:created>
  <dcterms:modified xsi:type="dcterms:W3CDTF">2023-08-17T20:31:58Z</dcterms:modified>
</cp:coreProperties>
</file>