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80" r:id="rId2"/>
    <p:sldId id="281" r:id="rId3"/>
    <p:sldId id="282" r:id="rId4"/>
    <p:sldId id="283" r:id="rId5"/>
    <p:sldId id="284" r:id="rId6"/>
    <p:sldId id="285" r:id="rId7"/>
    <p:sldId id="286" r:id="rId8"/>
    <p:sldId id="287" r:id="rId9"/>
    <p:sldId id="288" r:id="rId10"/>
    <p:sldId id="289" r:id="rId11"/>
    <p:sldId id="290" r:id="rId12"/>
    <p:sldId id="291" r:id="rId13"/>
    <p:sldId id="292" r:id="rId14"/>
    <p:sldId id="307" r:id="rId15"/>
    <p:sldId id="293" r:id="rId16"/>
    <p:sldId id="294" r:id="rId17"/>
    <p:sldId id="295" r:id="rId18"/>
    <p:sldId id="308" r:id="rId19"/>
    <p:sldId id="296" r:id="rId20"/>
    <p:sldId id="297" r:id="rId21"/>
    <p:sldId id="298" r:id="rId22"/>
    <p:sldId id="299" r:id="rId23"/>
    <p:sldId id="300" r:id="rId24"/>
    <p:sldId id="301" r:id="rId25"/>
    <p:sldId id="302" r:id="rId26"/>
    <p:sldId id="309" r:id="rId27"/>
    <p:sldId id="303" r:id="rId28"/>
    <p:sldId id="304" r:id="rId29"/>
    <p:sldId id="305" r:id="rId30"/>
    <p:sldId id="310" r:id="rId31"/>
    <p:sldId id="270" r:id="rId32"/>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p:cViewPr varScale="1">
        <p:scale>
          <a:sx n="119" d="100"/>
          <a:sy n="119" d="100"/>
        </p:scale>
        <p:origin x="76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F2986B-F3D5-BF48-9CFB-14E19B95ACE6}" type="datetimeFigureOut">
              <a:rPr lang="es-CL" smtClean="0"/>
              <a:t>17-08-23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45C140-CB74-9647-AD9E-AEB5F329536C}" type="slidenum">
              <a:rPr lang="es-CL" smtClean="0"/>
              <a:t>‹Nº›</a:t>
            </a:fld>
            <a:endParaRPr lang="es-CL"/>
          </a:p>
        </p:txBody>
      </p:sp>
    </p:spTree>
    <p:extLst>
      <p:ext uri="{BB962C8B-B14F-4D97-AF65-F5344CB8AC3E}">
        <p14:creationId xmlns:p14="http://schemas.microsoft.com/office/powerpoint/2010/main" val="2337677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DD45C140-CB74-9647-AD9E-AEB5F329536C}" type="slidenum">
              <a:rPr lang="es-CL" smtClean="0"/>
              <a:t>29</a:t>
            </a:fld>
            <a:endParaRPr lang="es-CL"/>
          </a:p>
        </p:txBody>
      </p:sp>
    </p:spTree>
    <p:extLst>
      <p:ext uri="{BB962C8B-B14F-4D97-AF65-F5344CB8AC3E}">
        <p14:creationId xmlns:p14="http://schemas.microsoft.com/office/powerpoint/2010/main" val="974865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BE68DF-8AF6-79E1-AD82-523AC78C9C5E}"/>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9F7CB8B0-FB48-3B7E-E897-5A27E3813D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5E9DD28B-6044-3014-B378-ADA6F83F97F4}"/>
              </a:ext>
            </a:extLst>
          </p:cNvPr>
          <p:cNvSpPr>
            <a:spLocks noGrp="1"/>
          </p:cNvSpPr>
          <p:nvPr>
            <p:ph type="dt" sz="half" idx="10"/>
          </p:nvPr>
        </p:nvSpPr>
        <p:spPr/>
        <p:txBody>
          <a:bodyPr/>
          <a:lstStyle/>
          <a:p>
            <a:fld id="{51FF746E-086A-7349-A76C-0EE5542ADA00}" type="datetimeFigureOut">
              <a:rPr lang="es-CL" smtClean="0"/>
              <a:t>17-08-23</a:t>
            </a:fld>
            <a:endParaRPr lang="es-CL"/>
          </a:p>
        </p:txBody>
      </p:sp>
      <p:sp>
        <p:nvSpPr>
          <p:cNvPr id="5" name="Marcador de pie de página 4">
            <a:extLst>
              <a:ext uri="{FF2B5EF4-FFF2-40B4-BE49-F238E27FC236}">
                <a16:creationId xmlns:a16="http://schemas.microsoft.com/office/drawing/2014/main" id="{4AFB1BF7-DE02-568E-5901-276868BAB38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D84FEF6-5289-5BFA-2258-1F2CE65C3FC9}"/>
              </a:ext>
            </a:extLst>
          </p:cNvPr>
          <p:cNvSpPr>
            <a:spLocks noGrp="1"/>
          </p:cNvSpPr>
          <p:nvPr>
            <p:ph type="sldNum" sz="quarter" idx="12"/>
          </p:nvPr>
        </p:nvSpPr>
        <p:spPr/>
        <p:txBody>
          <a:bodyPr/>
          <a:lstStyle/>
          <a:p>
            <a:fld id="{A9FD0853-78AE-224D-9C62-C4D30F00AD23}" type="slidenum">
              <a:rPr lang="es-CL" smtClean="0"/>
              <a:t>‹Nº›</a:t>
            </a:fld>
            <a:endParaRPr lang="es-CL"/>
          </a:p>
        </p:txBody>
      </p:sp>
    </p:spTree>
    <p:extLst>
      <p:ext uri="{BB962C8B-B14F-4D97-AF65-F5344CB8AC3E}">
        <p14:creationId xmlns:p14="http://schemas.microsoft.com/office/powerpoint/2010/main" val="2410367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160D7C-9AE1-B8C1-24F2-09509D7C4926}"/>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8B55E40A-A4FF-91EB-25F2-621E0C141E5B}"/>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77E443C8-6DC2-C3AF-D604-B06A70545FD2}"/>
              </a:ext>
            </a:extLst>
          </p:cNvPr>
          <p:cNvSpPr>
            <a:spLocks noGrp="1"/>
          </p:cNvSpPr>
          <p:nvPr>
            <p:ph type="dt" sz="half" idx="10"/>
          </p:nvPr>
        </p:nvSpPr>
        <p:spPr/>
        <p:txBody>
          <a:bodyPr/>
          <a:lstStyle/>
          <a:p>
            <a:fld id="{51FF746E-086A-7349-A76C-0EE5542ADA00}" type="datetimeFigureOut">
              <a:rPr lang="es-CL" smtClean="0"/>
              <a:t>17-08-23</a:t>
            </a:fld>
            <a:endParaRPr lang="es-CL"/>
          </a:p>
        </p:txBody>
      </p:sp>
      <p:sp>
        <p:nvSpPr>
          <p:cNvPr id="5" name="Marcador de pie de página 4">
            <a:extLst>
              <a:ext uri="{FF2B5EF4-FFF2-40B4-BE49-F238E27FC236}">
                <a16:creationId xmlns:a16="http://schemas.microsoft.com/office/drawing/2014/main" id="{F33728BC-ABF7-ED82-B78C-FAD33860B0B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118A9C1-5D63-F213-A3DF-4120A3B1DEB2}"/>
              </a:ext>
            </a:extLst>
          </p:cNvPr>
          <p:cNvSpPr>
            <a:spLocks noGrp="1"/>
          </p:cNvSpPr>
          <p:nvPr>
            <p:ph type="sldNum" sz="quarter" idx="12"/>
          </p:nvPr>
        </p:nvSpPr>
        <p:spPr/>
        <p:txBody>
          <a:bodyPr/>
          <a:lstStyle/>
          <a:p>
            <a:fld id="{A9FD0853-78AE-224D-9C62-C4D30F00AD23}" type="slidenum">
              <a:rPr lang="es-CL" smtClean="0"/>
              <a:t>‹Nº›</a:t>
            </a:fld>
            <a:endParaRPr lang="es-CL"/>
          </a:p>
        </p:txBody>
      </p:sp>
    </p:spTree>
    <p:extLst>
      <p:ext uri="{BB962C8B-B14F-4D97-AF65-F5344CB8AC3E}">
        <p14:creationId xmlns:p14="http://schemas.microsoft.com/office/powerpoint/2010/main" val="624061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179D066-538C-40A7-7E57-EF8521D1305E}"/>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1892965E-C738-6AD4-DAA1-AC2065255BAA}"/>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74A7B693-A03A-5042-6B72-A8132D647D3E}"/>
              </a:ext>
            </a:extLst>
          </p:cNvPr>
          <p:cNvSpPr>
            <a:spLocks noGrp="1"/>
          </p:cNvSpPr>
          <p:nvPr>
            <p:ph type="dt" sz="half" idx="10"/>
          </p:nvPr>
        </p:nvSpPr>
        <p:spPr/>
        <p:txBody>
          <a:bodyPr/>
          <a:lstStyle/>
          <a:p>
            <a:fld id="{51FF746E-086A-7349-A76C-0EE5542ADA00}" type="datetimeFigureOut">
              <a:rPr lang="es-CL" smtClean="0"/>
              <a:t>17-08-23</a:t>
            </a:fld>
            <a:endParaRPr lang="es-CL"/>
          </a:p>
        </p:txBody>
      </p:sp>
      <p:sp>
        <p:nvSpPr>
          <p:cNvPr id="5" name="Marcador de pie de página 4">
            <a:extLst>
              <a:ext uri="{FF2B5EF4-FFF2-40B4-BE49-F238E27FC236}">
                <a16:creationId xmlns:a16="http://schemas.microsoft.com/office/drawing/2014/main" id="{EB9D828F-9E06-538E-6F98-D3CAA1CD6A9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CDFD7BC-F793-0734-DB55-9CF6B16195FA}"/>
              </a:ext>
            </a:extLst>
          </p:cNvPr>
          <p:cNvSpPr>
            <a:spLocks noGrp="1"/>
          </p:cNvSpPr>
          <p:nvPr>
            <p:ph type="sldNum" sz="quarter" idx="12"/>
          </p:nvPr>
        </p:nvSpPr>
        <p:spPr/>
        <p:txBody>
          <a:bodyPr/>
          <a:lstStyle/>
          <a:p>
            <a:fld id="{A9FD0853-78AE-224D-9C62-C4D30F00AD23}" type="slidenum">
              <a:rPr lang="es-CL" smtClean="0"/>
              <a:t>‹Nº›</a:t>
            </a:fld>
            <a:endParaRPr lang="es-CL"/>
          </a:p>
        </p:txBody>
      </p:sp>
    </p:spTree>
    <p:extLst>
      <p:ext uri="{BB962C8B-B14F-4D97-AF65-F5344CB8AC3E}">
        <p14:creationId xmlns:p14="http://schemas.microsoft.com/office/powerpoint/2010/main" val="3378310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9A3099-6BB4-9F9E-922A-6427AA3B6DF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5D0B3721-DB9A-BECD-D6EB-D11BB0810945}"/>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0C42E97B-4D5C-6F30-EDF7-3B3816577ACB}"/>
              </a:ext>
            </a:extLst>
          </p:cNvPr>
          <p:cNvSpPr>
            <a:spLocks noGrp="1"/>
          </p:cNvSpPr>
          <p:nvPr>
            <p:ph type="dt" sz="half" idx="10"/>
          </p:nvPr>
        </p:nvSpPr>
        <p:spPr/>
        <p:txBody>
          <a:bodyPr/>
          <a:lstStyle/>
          <a:p>
            <a:fld id="{51FF746E-086A-7349-A76C-0EE5542ADA00}" type="datetimeFigureOut">
              <a:rPr lang="es-CL" smtClean="0"/>
              <a:t>17-08-23</a:t>
            </a:fld>
            <a:endParaRPr lang="es-CL"/>
          </a:p>
        </p:txBody>
      </p:sp>
      <p:sp>
        <p:nvSpPr>
          <p:cNvPr id="5" name="Marcador de pie de página 4">
            <a:extLst>
              <a:ext uri="{FF2B5EF4-FFF2-40B4-BE49-F238E27FC236}">
                <a16:creationId xmlns:a16="http://schemas.microsoft.com/office/drawing/2014/main" id="{29BE9EE4-33BC-D895-F76B-C483E459EA6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A06817F-DE48-C225-0FDC-CEF38904DE4F}"/>
              </a:ext>
            </a:extLst>
          </p:cNvPr>
          <p:cNvSpPr>
            <a:spLocks noGrp="1"/>
          </p:cNvSpPr>
          <p:nvPr>
            <p:ph type="sldNum" sz="quarter" idx="12"/>
          </p:nvPr>
        </p:nvSpPr>
        <p:spPr/>
        <p:txBody>
          <a:bodyPr/>
          <a:lstStyle/>
          <a:p>
            <a:fld id="{A9FD0853-78AE-224D-9C62-C4D30F00AD23}" type="slidenum">
              <a:rPr lang="es-CL" smtClean="0"/>
              <a:t>‹Nº›</a:t>
            </a:fld>
            <a:endParaRPr lang="es-CL"/>
          </a:p>
        </p:txBody>
      </p:sp>
    </p:spTree>
    <p:extLst>
      <p:ext uri="{BB962C8B-B14F-4D97-AF65-F5344CB8AC3E}">
        <p14:creationId xmlns:p14="http://schemas.microsoft.com/office/powerpoint/2010/main" val="3121284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3929D0-B2F8-2521-E112-2825678437EE}"/>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5B182121-6426-36B0-1D08-5D3048F98E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1DB94B01-0950-AB25-BF4C-722611C894C1}"/>
              </a:ext>
            </a:extLst>
          </p:cNvPr>
          <p:cNvSpPr>
            <a:spLocks noGrp="1"/>
          </p:cNvSpPr>
          <p:nvPr>
            <p:ph type="dt" sz="half" idx="10"/>
          </p:nvPr>
        </p:nvSpPr>
        <p:spPr/>
        <p:txBody>
          <a:bodyPr/>
          <a:lstStyle/>
          <a:p>
            <a:fld id="{51FF746E-086A-7349-A76C-0EE5542ADA00}" type="datetimeFigureOut">
              <a:rPr lang="es-CL" smtClean="0"/>
              <a:t>17-08-23</a:t>
            </a:fld>
            <a:endParaRPr lang="es-CL"/>
          </a:p>
        </p:txBody>
      </p:sp>
      <p:sp>
        <p:nvSpPr>
          <p:cNvPr id="5" name="Marcador de pie de página 4">
            <a:extLst>
              <a:ext uri="{FF2B5EF4-FFF2-40B4-BE49-F238E27FC236}">
                <a16:creationId xmlns:a16="http://schemas.microsoft.com/office/drawing/2014/main" id="{8B6CC7E0-FADA-EE50-F53C-A776E548F50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178C7B2-B51C-5A14-77E9-726064785FA5}"/>
              </a:ext>
            </a:extLst>
          </p:cNvPr>
          <p:cNvSpPr>
            <a:spLocks noGrp="1"/>
          </p:cNvSpPr>
          <p:nvPr>
            <p:ph type="sldNum" sz="quarter" idx="12"/>
          </p:nvPr>
        </p:nvSpPr>
        <p:spPr/>
        <p:txBody>
          <a:bodyPr/>
          <a:lstStyle/>
          <a:p>
            <a:fld id="{A9FD0853-78AE-224D-9C62-C4D30F00AD23}" type="slidenum">
              <a:rPr lang="es-CL" smtClean="0"/>
              <a:t>‹Nº›</a:t>
            </a:fld>
            <a:endParaRPr lang="es-CL"/>
          </a:p>
        </p:txBody>
      </p:sp>
    </p:spTree>
    <p:extLst>
      <p:ext uri="{BB962C8B-B14F-4D97-AF65-F5344CB8AC3E}">
        <p14:creationId xmlns:p14="http://schemas.microsoft.com/office/powerpoint/2010/main" val="3437597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384039-870E-5BD8-D954-5096B9085D0B}"/>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02640F1E-003B-1740-16E8-F0B2A2BCB2B2}"/>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E019E033-489F-918E-A1B4-931077858238}"/>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1071B53D-02E7-6368-86C1-19115E972A7D}"/>
              </a:ext>
            </a:extLst>
          </p:cNvPr>
          <p:cNvSpPr>
            <a:spLocks noGrp="1"/>
          </p:cNvSpPr>
          <p:nvPr>
            <p:ph type="dt" sz="half" idx="10"/>
          </p:nvPr>
        </p:nvSpPr>
        <p:spPr/>
        <p:txBody>
          <a:bodyPr/>
          <a:lstStyle/>
          <a:p>
            <a:fld id="{51FF746E-086A-7349-A76C-0EE5542ADA00}" type="datetimeFigureOut">
              <a:rPr lang="es-CL" smtClean="0"/>
              <a:t>17-08-23</a:t>
            </a:fld>
            <a:endParaRPr lang="es-CL"/>
          </a:p>
        </p:txBody>
      </p:sp>
      <p:sp>
        <p:nvSpPr>
          <p:cNvPr id="6" name="Marcador de pie de página 5">
            <a:extLst>
              <a:ext uri="{FF2B5EF4-FFF2-40B4-BE49-F238E27FC236}">
                <a16:creationId xmlns:a16="http://schemas.microsoft.com/office/drawing/2014/main" id="{C136C000-93EF-544C-8470-DFDEFF2BF04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D4DB061B-E321-9057-E7F3-FD23A582B42D}"/>
              </a:ext>
            </a:extLst>
          </p:cNvPr>
          <p:cNvSpPr>
            <a:spLocks noGrp="1"/>
          </p:cNvSpPr>
          <p:nvPr>
            <p:ph type="sldNum" sz="quarter" idx="12"/>
          </p:nvPr>
        </p:nvSpPr>
        <p:spPr/>
        <p:txBody>
          <a:bodyPr/>
          <a:lstStyle/>
          <a:p>
            <a:fld id="{A9FD0853-78AE-224D-9C62-C4D30F00AD23}" type="slidenum">
              <a:rPr lang="es-CL" smtClean="0"/>
              <a:t>‹Nº›</a:t>
            </a:fld>
            <a:endParaRPr lang="es-CL"/>
          </a:p>
        </p:txBody>
      </p:sp>
    </p:spTree>
    <p:extLst>
      <p:ext uri="{BB962C8B-B14F-4D97-AF65-F5344CB8AC3E}">
        <p14:creationId xmlns:p14="http://schemas.microsoft.com/office/powerpoint/2010/main" val="478206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DECFDA-D538-1E94-5108-9B02EF34407E}"/>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433CA430-C781-39D6-B3CD-7DBAC3E76B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1FFD03BF-2D90-3223-3C4B-B8321F3468EE}"/>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174DCF44-91A3-D245-5FFC-99C1325966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238685E6-242C-FE65-6094-D44DD3E4374A}"/>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FE014718-45D1-DFAE-5550-E7FFF73CDCF0}"/>
              </a:ext>
            </a:extLst>
          </p:cNvPr>
          <p:cNvSpPr>
            <a:spLocks noGrp="1"/>
          </p:cNvSpPr>
          <p:nvPr>
            <p:ph type="dt" sz="half" idx="10"/>
          </p:nvPr>
        </p:nvSpPr>
        <p:spPr/>
        <p:txBody>
          <a:bodyPr/>
          <a:lstStyle/>
          <a:p>
            <a:fld id="{51FF746E-086A-7349-A76C-0EE5542ADA00}" type="datetimeFigureOut">
              <a:rPr lang="es-CL" smtClean="0"/>
              <a:t>17-08-23</a:t>
            </a:fld>
            <a:endParaRPr lang="es-CL"/>
          </a:p>
        </p:txBody>
      </p:sp>
      <p:sp>
        <p:nvSpPr>
          <p:cNvPr id="8" name="Marcador de pie de página 7">
            <a:extLst>
              <a:ext uri="{FF2B5EF4-FFF2-40B4-BE49-F238E27FC236}">
                <a16:creationId xmlns:a16="http://schemas.microsoft.com/office/drawing/2014/main" id="{C575C128-C512-1D87-C29E-DDD949DEC7AE}"/>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428840B0-F19E-A8D0-650F-B87255F6E7A6}"/>
              </a:ext>
            </a:extLst>
          </p:cNvPr>
          <p:cNvSpPr>
            <a:spLocks noGrp="1"/>
          </p:cNvSpPr>
          <p:nvPr>
            <p:ph type="sldNum" sz="quarter" idx="12"/>
          </p:nvPr>
        </p:nvSpPr>
        <p:spPr/>
        <p:txBody>
          <a:bodyPr/>
          <a:lstStyle/>
          <a:p>
            <a:fld id="{A9FD0853-78AE-224D-9C62-C4D30F00AD23}" type="slidenum">
              <a:rPr lang="es-CL" smtClean="0"/>
              <a:t>‹Nº›</a:t>
            </a:fld>
            <a:endParaRPr lang="es-CL"/>
          </a:p>
        </p:txBody>
      </p:sp>
    </p:spTree>
    <p:extLst>
      <p:ext uri="{BB962C8B-B14F-4D97-AF65-F5344CB8AC3E}">
        <p14:creationId xmlns:p14="http://schemas.microsoft.com/office/powerpoint/2010/main" val="193850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90D6A7-B84D-3230-0B5C-2826344F1C4A}"/>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8BC9C53F-CF5F-EC5F-CD2F-862CA5349A8C}"/>
              </a:ext>
            </a:extLst>
          </p:cNvPr>
          <p:cNvSpPr>
            <a:spLocks noGrp="1"/>
          </p:cNvSpPr>
          <p:nvPr>
            <p:ph type="dt" sz="half" idx="10"/>
          </p:nvPr>
        </p:nvSpPr>
        <p:spPr/>
        <p:txBody>
          <a:bodyPr/>
          <a:lstStyle/>
          <a:p>
            <a:fld id="{51FF746E-086A-7349-A76C-0EE5542ADA00}" type="datetimeFigureOut">
              <a:rPr lang="es-CL" smtClean="0"/>
              <a:t>17-08-23</a:t>
            </a:fld>
            <a:endParaRPr lang="es-CL"/>
          </a:p>
        </p:txBody>
      </p:sp>
      <p:sp>
        <p:nvSpPr>
          <p:cNvPr id="4" name="Marcador de pie de página 3">
            <a:extLst>
              <a:ext uri="{FF2B5EF4-FFF2-40B4-BE49-F238E27FC236}">
                <a16:creationId xmlns:a16="http://schemas.microsoft.com/office/drawing/2014/main" id="{A76B9E19-5CC8-441A-D56E-5B868628AEE0}"/>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16CD4145-4FA6-07CD-E60C-C44D108BFC45}"/>
              </a:ext>
            </a:extLst>
          </p:cNvPr>
          <p:cNvSpPr>
            <a:spLocks noGrp="1"/>
          </p:cNvSpPr>
          <p:nvPr>
            <p:ph type="sldNum" sz="quarter" idx="12"/>
          </p:nvPr>
        </p:nvSpPr>
        <p:spPr/>
        <p:txBody>
          <a:bodyPr/>
          <a:lstStyle/>
          <a:p>
            <a:fld id="{A9FD0853-78AE-224D-9C62-C4D30F00AD23}" type="slidenum">
              <a:rPr lang="es-CL" smtClean="0"/>
              <a:t>‹Nº›</a:t>
            </a:fld>
            <a:endParaRPr lang="es-CL"/>
          </a:p>
        </p:txBody>
      </p:sp>
    </p:spTree>
    <p:extLst>
      <p:ext uri="{BB962C8B-B14F-4D97-AF65-F5344CB8AC3E}">
        <p14:creationId xmlns:p14="http://schemas.microsoft.com/office/powerpoint/2010/main" val="3682575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06B9EAE-55BA-2C22-9F8F-C528069796EC}"/>
              </a:ext>
            </a:extLst>
          </p:cNvPr>
          <p:cNvSpPr>
            <a:spLocks noGrp="1"/>
          </p:cNvSpPr>
          <p:nvPr>
            <p:ph type="dt" sz="half" idx="10"/>
          </p:nvPr>
        </p:nvSpPr>
        <p:spPr/>
        <p:txBody>
          <a:bodyPr/>
          <a:lstStyle/>
          <a:p>
            <a:fld id="{51FF746E-086A-7349-A76C-0EE5542ADA00}" type="datetimeFigureOut">
              <a:rPr lang="es-CL" smtClean="0"/>
              <a:t>17-08-23</a:t>
            </a:fld>
            <a:endParaRPr lang="es-CL"/>
          </a:p>
        </p:txBody>
      </p:sp>
      <p:sp>
        <p:nvSpPr>
          <p:cNvPr id="3" name="Marcador de pie de página 2">
            <a:extLst>
              <a:ext uri="{FF2B5EF4-FFF2-40B4-BE49-F238E27FC236}">
                <a16:creationId xmlns:a16="http://schemas.microsoft.com/office/drawing/2014/main" id="{59F990A0-4BEB-0CC2-0563-9E16947EFFAF}"/>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E5C8C5B6-083F-39C8-28E9-CA8BD5D766B0}"/>
              </a:ext>
            </a:extLst>
          </p:cNvPr>
          <p:cNvSpPr>
            <a:spLocks noGrp="1"/>
          </p:cNvSpPr>
          <p:nvPr>
            <p:ph type="sldNum" sz="quarter" idx="12"/>
          </p:nvPr>
        </p:nvSpPr>
        <p:spPr/>
        <p:txBody>
          <a:bodyPr/>
          <a:lstStyle/>
          <a:p>
            <a:fld id="{A9FD0853-78AE-224D-9C62-C4D30F00AD23}" type="slidenum">
              <a:rPr lang="es-CL" smtClean="0"/>
              <a:t>‹Nº›</a:t>
            </a:fld>
            <a:endParaRPr lang="es-CL"/>
          </a:p>
        </p:txBody>
      </p:sp>
    </p:spTree>
    <p:extLst>
      <p:ext uri="{BB962C8B-B14F-4D97-AF65-F5344CB8AC3E}">
        <p14:creationId xmlns:p14="http://schemas.microsoft.com/office/powerpoint/2010/main" val="920002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C5BB93-4B30-09AC-23BC-B06BAF281972}"/>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23B1B9D7-49C3-715E-6CCC-DE58D01BBE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590A786A-B633-FF87-2DC0-42F43A456F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F881FD61-001F-7974-0C9B-03BA8F9FE9ED}"/>
              </a:ext>
            </a:extLst>
          </p:cNvPr>
          <p:cNvSpPr>
            <a:spLocks noGrp="1"/>
          </p:cNvSpPr>
          <p:nvPr>
            <p:ph type="dt" sz="half" idx="10"/>
          </p:nvPr>
        </p:nvSpPr>
        <p:spPr/>
        <p:txBody>
          <a:bodyPr/>
          <a:lstStyle/>
          <a:p>
            <a:fld id="{51FF746E-086A-7349-A76C-0EE5542ADA00}" type="datetimeFigureOut">
              <a:rPr lang="es-CL" smtClean="0"/>
              <a:t>17-08-23</a:t>
            </a:fld>
            <a:endParaRPr lang="es-CL"/>
          </a:p>
        </p:txBody>
      </p:sp>
      <p:sp>
        <p:nvSpPr>
          <p:cNvPr id="6" name="Marcador de pie de página 5">
            <a:extLst>
              <a:ext uri="{FF2B5EF4-FFF2-40B4-BE49-F238E27FC236}">
                <a16:creationId xmlns:a16="http://schemas.microsoft.com/office/drawing/2014/main" id="{AFA0C32C-2E8C-DD0C-C643-A2575DC0B59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46A9C10-BDEF-44A1-773A-F1440D6B7AD6}"/>
              </a:ext>
            </a:extLst>
          </p:cNvPr>
          <p:cNvSpPr>
            <a:spLocks noGrp="1"/>
          </p:cNvSpPr>
          <p:nvPr>
            <p:ph type="sldNum" sz="quarter" idx="12"/>
          </p:nvPr>
        </p:nvSpPr>
        <p:spPr/>
        <p:txBody>
          <a:bodyPr/>
          <a:lstStyle/>
          <a:p>
            <a:fld id="{A9FD0853-78AE-224D-9C62-C4D30F00AD23}" type="slidenum">
              <a:rPr lang="es-CL" smtClean="0"/>
              <a:t>‹Nº›</a:t>
            </a:fld>
            <a:endParaRPr lang="es-CL"/>
          </a:p>
        </p:txBody>
      </p:sp>
    </p:spTree>
    <p:extLst>
      <p:ext uri="{BB962C8B-B14F-4D97-AF65-F5344CB8AC3E}">
        <p14:creationId xmlns:p14="http://schemas.microsoft.com/office/powerpoint/2010/main" val="1549140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DA1BC7-F4D4-724A-0395-C667FEC1ADFE}"/>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1B5B7613-CE6A-5DFD-9052-950745C4A2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6437148F-202C-57F5-FC55-04DC39D2B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36F594D-B63F-618C-22EA-120E9A5E95A2}"/>
              </a:ext>
            </a:extLst>
          </p:cNvPr>
          <p:cNvSpPr>
            <a:spLocks noGrp="1"/>
          </p:cNvSpPr>
          <p:nvPr>
            <p:ph type="dt" sz="half" idx="10"/>
          </p:nvPr>
        </p:nvSpPr>
        <p:spPr/>
        <p:txBody>
          <a:bodyPr/>
          <a:lstStyle/>
          <a:p>
            <a:fld id="{51FF746E-086A-7349-A76C-0EE5542ADA00}" type="datetimeFigureOut">
              <a:rPr lang="es-CL" smtClean="0"/>
              <a:t>17-08-23</a:t>
            </a:fld>
            <a:endParaRPr lang="es-CL"/>
          </a:p>
        </p:txBody>
      </p:sp>
      <p:sp>
        <p:nvSpPr>
          <p:cNvPr id="6" name="Marcador de pie de página 5">
            <a:extLst>
              <a:ext uri="{FF2B5EF4-FFF2-40B4-BE49-F238E27FC236}">
                <a16:creationId xmlns:a16="http://schemas.microsoft.com/office/drawing/2014/main" id="{0933E579-C8A9-297E-D19E-309321D041B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56471BD-8E9C-868D-ABB8-2198B3A83A6D}"/>
              </a:ext>
            </a:extLst>
          </p:cNvPr>
          <p:cNvSpPr>
            <a:spLocks noGrp="1"/>
          </p:cNvSpPr>
          <p:nvPr>
            <p:ph type="sldNum" sz="quarter" idx="12"/>
          </p:nvPr>
        </p:nvSpPr>
        <p:spPr/>
        <p:txBody>
          <a:bodyPr/>
          <a:lstStyle/>
          <a:p>
            <a:fld id="{A9FD0853-78AE-224D-9C62-C4D30F00AD23}" type="slidenum">
              <a:rPr lang="es-CL" smtClean="0"/>
              <a:t>‹Nº›</a:t>
            </a:fld>
            <a:endParaRPr lang="es-CL"/>
          </a:p>
        </p:txBody>
      </p:sp>
    </p:spTree>
    <p:extLst>
      <p:ext uri="{BB962C8B-B14F-4D97-AF65-F5344CB8AC3E}">
        <p14:creationId xmlns:p14="http://schemas.microsoft.com/office/powerpoint/2010/main" val="3126302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1E0A1F9-0553-B4D3-C41F-8604054D0A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200E032E-7C24-7E75-FDF7-4298177B8A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4F6007EC-AF04-1B6B-C666-2E509AD2D1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F746E-086A-7349-A76C-0EE5542ADA00}" type="datetimeFigureOut">
              <a:rPr lang="es-CL" smtClean="0"/>
              <a:t>17-08-23</a:t>
            </a:fld>
            <a:endParaRPr lang="es-CL"/>
          </a:p>
        </p:txBody>
      </p:sp>
      <p:sp>
        <p:nvSpPr>
          <p:cNvPr id="5" name="Marcador de pie de página 4">
            <a:extLst>
              <a:ext uri="{FF2B5EF4-FFF2-40B4-BE49-F238E27FC236}">
                <a16:creationId xmlns:a16="http://schemas.microsoft.com/office/drawing/2014/main" id="{A522061D-4111-60FA-AAE0-2A10F4FB17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70C280FD-95BE-DC67-684B-996485C73C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D0853-78AE-224D-9C62-C4D30F00AD23}" type="slidenum">
              <a:rPr lang="es-CL" smtClean="0"/>
              <a:t>‹Nº›</a:t>
            </a:fld>
            <a:endParaRPr lang="es-CL"/>
          </a:p>
        </p:txBody>
      </p:sp>
    </p:spTree>
    <p:extLst>
      <p:ext uri="{BB962C8B-B14F-4D97-AF65-F5344CB8AC3E}">
        <p14:creationId xmlns:p14="http://schemas.microsoft.com/office/powerpoint/2010/main" val="564880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6110F00-B9DA-E133-E6A5-6BFFEE33C6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498027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FAE219E-C619-A185-90F7-4B43D4D64796}"/>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6B2365C5-5018-E34D-84A9-5015DB0872AF}"/>
              </a:ext>
            </a:extLst>
          </p:cNvPr>
          <p:cNvSpPr txBox="1"/>
          <p:nvPr/>
        </p:nvSpPr>
        <p:spPr>
          <a:xfrm>
            <a:off x="231435" y="844028"/>
            <a:ext cx="6620301" cy="5016758"/>
          </a:xfrm>
          <a:prstGeom prst="rect">
            <a:avLst/>
          </a:prstGeom>
          <a:noFill/>
        </p:spPr>
        <p:txBody>
          <a:bodyPr wrap="square">
            <a:spAutoFit/>
          </a:bodyPr>
          <a:lstStyle/>
          <a:p>
            <a:r>
              <a:rPr lang="es-CL" sz="2000" b="1" i="1" dirty="0">
                <a:solidFill>
                  <a:schemeClr val="bg1"/>
                </a:solidFill>
                <a:effectLst/>
              </a:rPr>
              <a:t>-“La Fuente o Lavacro”: </a:t>
            </a:r>
            <a:r>
              <a:rPr lang="es-CL" sz="2000" b="1" dirty="0">
                <a:solidFill>
                  <a:schemeClr val="bg1"/>
                </a:solidFill>
                <a:effectLst/>
              </a:rPr>
              <a:t>Los sacerdotes se purificaban lavándose las manos y los pies en la fuente antes de entrar al lugar santo, simbolizando la necesidad de limpieza. Este acto es un símbolo del bautismo, que representa el nacimiento espiritual. En Juan 3:5, Jesús declaró: "Te aseguro que quien no nazca del agua y del Espíritu no puede entrar en el reino de Dios." </a:t>
            </a:r>
          </a:p>
          <a:p>
            <a:endParaRPr lang="es-CL" sz="2000" b="1" dirty="0">
              <a:solidFill>
                <a:schemeClr val="bg1"/>
              </a:solidFill>
            </a:endParaRPr>
          </a:p>
          <a:p>
            <a:r>
              <a:rPr lang="es-CL" sz="2000" b="1" i="1" dirty="0">
                <a:solidFill>
                  <a:schemeClr val="bg1"/>
                </a:solidFill>
                <a:effectLst/>
              </a:rPr>
              <a:t>-“La Mesa de los Panes”: </a:t>
            </a:r>
            <a:r>
              <a:rPr lang="es-CL" sz="2000" b="1" dirty="0">
                <a:solidFill>
                  <a:schemeClr val="bg1"/>
                </a:solidFill>
                <a:effectLst/>
              </a:rPr>
              <a:t>Esta mesa tenia el propósito de recordar la continua provisión de Dios para el pueblo durante los cuarenta años en el desierto, brindándoles alimento, su presencia y protección. Además, la mesa también representa a Jesús como el "pan de vida", como lo expresó en Juan 6:35: "Yo soy el pan de vida. El que venga a mí nunca pasará hambre, y el que crea en mí nunca más tendrá́ sed." </a:t>
            </a:r>
            <a:endParaRPr lang="es-CL" sz="2000" b="1" dirty="0">
              <a:solidFill>
                <a:schemeClr val="bg1"/>
              </a:solidFill>
            </a:endParaRPr>
          </a:p>
        </p:txBody>
      </p:sp>
    </p:spTree>
    <p:extLst>
      <p:ext uri="{BB962C8B-B14F-4D97-AF65-F5344CB8AC3E}">
        <p14:creationId xmlns:p14="http://schemas.microsoft.com/office/powerpoint/2010/main" val="260966643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C22736D-DBD1-ECC9-5906-9C070B13E9CF}"/>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B1905B6E-D0D5-23ED-898F-0789424A84C6}"/>
              </a:ext>
            </a:extLst>
          </p:cNvPr>
          <p:cNvSpPr txBox="1"/>
          <p:nvPr/>
        </p:nvSpPr>
        <p:spPr>
          <a:xfrm>
            <a:off x="193859" y="1055534"/>
            <a:ext cx="6971029" cy="4216539"/>
          </a:xfrm>
          <a:prstGeom prst="rect">
            <a:avLst/>
          </a:prstGeom>
          <a:noFill/>
        </p:spPr>
        <p:txBody>
          <a:bodyPr wrap="square">
            <a:spAutoFit/>
          </a:bodyPr>
          <a:lstStyle/>
          <a:p>
            <a:r>
              <a:rPr lang="es-CL" sz="2400" b="1" i="1" dirty="0">
                <a:solidFill>
                  <a:schemeClr val="bg1"/>
                </a:solidFill>
                <a:effectLst/>
              </a:rPr>
              <a:t>-“El Candelabro”: </a:t>
            </a:r>
            <a:r>
              <a:rPr lang="es-CL" sz="2000" b="1" dirty="0">
                <a:solidFill>
                  <a:schemeClr val="bg1"/>
                </a:solidFill>
                <a:effectLst/>
              </a:rPr>
              <a:t>es otro símbolo que representa a Jesús como la "luz del mundo", según lo afirmó en Juan 8:12: "Una vez más Jesús se dirigió́ a la gente, y les dijo: Yo soy la luz del mundo. El que me sigue no andará en tinieblas, sino que tendrá́ la luz de la vida." Además, el candelabro simboliza también la Palabra de Dios, que “ilumina nuestro camino” (Salmo 119:105). </a:t>
            </a:r>
          </a:p>
          <a:p>
            <a:endParaRPr lang="es-CL" sz="2000" b="1" dirty="0">
              <a:solidFill>
                <a:schemeClr val="bg1"/>
              </a:solidFill>
            </a:endParaRPr>
          </a:p>
          <a:p>
            <a:r>
              <a:rPr lang="es-CL" sz="2400" b="1" i="1" dirty="0">
                <a:solidFill>
                  <a:schemeClr val="bg1"/>
                </a:solidFill>
                <a:effectLst/>
              </a:rPr>
              <a:t>-“El Altar para el Incienso”: </a:t>
            </a:r>
            <a:r>
              <a:rPr lang="es-CL" sz="2000" b="1" dirty="0">
                <a:solidFill>
                  <a:schemeClr val="bg1"/>
                </a:solidFill>
                <a:effectLst/>
              </a:rPr>
              <a:t>En este lugar, el sacerdote presentaba las oraciones del pueblo ante Dios y actuaba como intercesor por ellos, similar a como Jesús intercede por nosotros, como se menciona en Juan 17:9 y 14:16. Además, el altar representa las oraciones de los santos que suben ante el trono de Dios, como se menciona en Apocalipsis 8:3-4. </a:t>
            </a:r>
            <a:endParaRPr lang="es-CL" sz="2000" b="1" dirty="0">
              <a:solidFill>
                <a:schemeClr val="bg1"/>
              </a:solidFill>
            </a:endParaRPr>
          </a:p>
        </p:txBody>
      </p:sp>
    </p:spTree>
    <p:extLst>
      <p:ext uri="{BB962C8B-B14F-4D97-AF65-F5344CB8AC3E}">
        <p14:creationId xmlns:p14="http://schemas.microsoft.com/office/powerpoint/2010/main" val="312008988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FE51D0F-F515-224F-0889-7437E488DAB3}"/>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09BF558F-E73D-998A-4A3E-0CE443E8B0CB}"/>
              </a:ext>
            </a:extLst>
          </p:cNvPr>
          <p:cNvSpPr txBox="1"/>
          <p:nvPr/>
        </p:nvSpPr>
        <p:spPr>
          <a:xfrm>
            <a:off x="131227" y="771383"/>
            <a:ext cx="7196497" cy="5139869"/>
          </a:xfrm>
          <a:prstGeom prst="rect">
            <a:avLst/>
          </a:prstGeom>
          <a:noFill/>
        </p:spPr>
        <p:txBody>
          <a:bodyPr wrap="square">
            <a:spAutoFit/>
          </a:bodyPr>
          <a:lstStyle/>
          <a:p>
            <a:r>
              <a:rPr lang="es-CL" sz="2400" b="1" i="1" dirty="0">
                <a:solidFill>
                  <a:schemeClr val="bg1"/>
                </a:solidFill>
                <a:effectLst/>
              </a:rPr>
              <a:t>-“El Velo”: </a:t>
            </a:r>
            <a:r>
              <a:rPr lang="es-CL" sz="2000" b="1" dirty="0">
                <a:solidFill>
                  <a:schemeClr val="bg1"/>
                </a:solidFill>
                <a:effectLst/>
              </a:rPr>
              <a:t>separaba el lugar santo del lugar santísimo y era elaborado y pesado. Esto simbolizaba la separación entre la santidad de Dios y el pecado del hombre. Solo el sumo sacerdote podía pasar al otro lado una vez al año. Sin embargo, cuando Jesús fue crucificado, el velo se rasgó, representando que, gracias al sacrificio de Jesús, los hijos de Dios podemos acceder a la presencia de Dios en cualquier momento a través de la oración y en los méritos de nuestro único mediador entre Dios y los hombres. Jesucristo hombre” (1 Timoteo 2:5). </a:t>
            </a:r>
          </a:p>
          <a:p>
            <a:endParaRPr lang="es-CL" sz="2000" b="1" dirty="0">
              <a:solidFill>
                <a:schemeClr val="bg1"/>
              </a:solidFill>
            </a:endParaRPr>
          </a:p>
          <a:p>
            <a:r>
              <a:rPr lang="es-CL" sz="2400" b="1" i="1" dirty="0">
                <a:solidFill>
                  <a:schemeClr val="bg1"/>
                </a:solidFill>
                <a:effectLst/>
              </a:rPr>
              <a:t>-“El Arca del Testimonio”: </a:t>
            </a:r>
            <a:r>
              <a:rPr lang="es-CL" sz="2000" b="1" dirty="0">
                <a:solidFill>
                  <a:schemeClr val="bg1"/>
                </a:solidFill>
                <a:effectLst/>
              </a:rPr>
              <a:t>era un símbolo de la presencia de Dios entre su pueblo y del pacto que había establecido con ellos. El sumo sacerdote ofrecía sacrificios para la expiación de los pecados suyos y del pueblo frente a la misma presencia de Dios. Exactamente es lo mismo que está haciendo Jesús en estos momentos como lo veremos a continuación. </a:t>
            </a:r>
            <a:endParaRPr lang="es-CL" sz="2000" b="1" dirty="0">
              <a:solidFill>
                <a:schemeClr val="bg1"/>
              </a:solidFill>
            </a:endParaRPr>
          </a:p>
        </p:txBody>
      </p:sp>
    </p:spTree>
    <p:extLst>
      <p:ext uri="{BB962C8B-B14F-4D97-AF65-F5344CB8AC3E}">
        <p14:creationId xmlns:p14="http://schemas.microsoft.com/office/powerpoint/2010/main" val="222815618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2DB265D-8FA6-A803-A3DB-E1A79839ED7A}"/>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54ED11DE-618B-D652-C938-3CD420266CD0}"/>
              </a:ext>
            </a:extLst>
          </p:cNvPr>
          <p:cNvSpPr txBox="1"/>
          <p:nvPr/>
        </p:nvSpPr>
        <p:spPr>
          <a:xfrm>
            <a:off x="181332" y="875519"/>
            <a:ext cx="7021133" cy="4893647"/>
          </a:xfrm>
          <a:prstGeom prst="rect">
            <a:avLst/>
          </a:prstGeom>
          <a:noFill/>
        </p:spPr>
        <p:txBody>
          <a:bodyPr wrap="square">
            <a:spAutoFit/>
          </a:bodyPr>
          <a:lstStyle/>
          <a:p>
            <a:r>
              <a:rPr lang="es-CL" sz="2400" b="1" dirty="0">
                <a:solidFill>
                  <a:schemeClr val="bg1"/>
                </a:solidFill>
                <a:effectLst/>
              </a:rPr>
              <a:t>En la Biblia, descubrimos la maravillosa obra de Jesús como nuestro Sumo Sacerdote celestial. En Hebreos 9:24, se nos dice que:</a:t>
            </a:r>
          </a:p>
          <a:p>
            <a:endParaRPr lang="es-CL" sz="2400" b="1" dirty="0">
              <a:solidFill>
                <a:schemeClr val="bg1"/>
              </a:solidFill>
              <a:effectLst/>
            </a:endParaRPr>
          </a:p>
          <a:p>
            <a:r>
              <a:rPr lang="es-CL" sz="2400" b="1" dirty="0">
                <a:solidFill>
                  <a:schemeClr val="bg1"/>
                </a:solidFill>
                <a:effectLst/>
              </a:rPr>
              <a:t> "Cristo no entró en el santuario hecho por manos, figura del verdadero, sino en el cielo mismo, para presentarse ahora por nosotros ante Dios</a:t>
            </a:r>
            <a:r>
              <a:rPr lang="es-CL" sz="2400" b="1" dirty="0">
                <a:solidFill>
                  <a:schemeClr val="bg1"/>
                </a:solidFill>
              </a:rPr>
              <a:t>”.</a:t>
            </a:r>
          </a:p>
          <a:p>
            <a:endParaRPr lang="es-CL" sz="2400" b="1" dirty="0">
              <a:solidFill>
                <a:schemeClr val="bg1"/>
              </a:solidFill>
            </a:endParaRPr>
          </a:p>
          <a:p>
            <a:r>
              <a:rPr lang="es-CL" sz="2400" b="1" dirty="0">
                <a:solidFill>
                  <a:schemeClr val="bg1"/>
                </a:solidFill>
                <a:effectLst/>
              </a:rPr>
              <a:t>Recordemos como dijimos al principio que Moisés confeccionó el santuario en base a un modelo original, por lo tanto, los servicios del santuario del desierto eran una semblanza de lo que pasa en el cielo, en el santuario celestial. </a:t>
            </a:r>
            <a:endParaRPr lang="es-CL" sz="2400" b="1" dirty="0">
              <a:solidFill>
                <a:schemeClr val="bg1"/>
              </a:solidFill>
            </a:endParaRPr>
          </a:p>
        </p:txBody>
      </p:sp>
    </p:spTree>
    <p:extLst>
      <p:ext uri="{BB962C8B-B14F-4D97-AF65-F5344CB8AC3E}">
        <p14:creationId xmlns:p14="http://schemas.microsoft.com/office/powerpoint/2010/main" val="299979765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6CE389A-0AC4-0890-A39C-35D0E3874D9F}"/>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6E7F829D-74D5-E9C3-7A8E-3F6E4A3FF898}"/>
              </a:ext>
            </a:extLst>
          </p:cNvPr>
          <p:cNvSpPr txBox="1"/>
          <p:nvPr/>
        </p:nvSpPr>
        <p:spPr>
          <a:xfrm>
            <a:off x="582461" y="1318581"/>
            <a:ext cx="6100174" cy="3970318"/>
          </a:xfrm>
          <a:prstGeom prst="rect">
            <a:avLst/>
          </a:prstGeom>
          <a:noFill/>
        </p:spPr>
        <p:txBody>
          <a:bodyPr wrap="square">
            <a:spAutoFit/>
          </a:bodyPr>
          <a:lstStyle/>
          <a:p>
            <a:r>
              <a:rPr lang="es-CL" sz="2800" b="1" dirty="0">
                <a:solidFill>
                  <a:schemeClr val="bg1"/>
                </a:solidFill>
                <a:effectLst/>
              </a:rPr>
              <a:t>En Hebreos 6:20 se menciona que Jesús ingresó al Santuario celestial como “precursor y se convirtió en nuestro Sumo Sacerdote eterno”. </a:t>
            </a:r>
          </a:p>
          <a:p>
            <a:r>
              <a:rPr lang="es-CL" sz="2800" b="1" dirty="0">
                <a:solidFill>
                  <a:schemeClr val="bg1"/>
                </a:solidFill>
                <a:effectLst/>
              </a:rPr>
              <a:t>El Nuevo Testamento explica claramente que después de su sacrificio en la Tierra (Hebreos 10:12), Jesús asumió este papel como nuestro Sumo Sacerdote en el Santuario celestial. </a:t>
            </a:r>
            <a:endParaRPr lang="es-CL" sz="2800" b="1" dirty="0">
              <a:solidFill>
                <a:schemeClr val="bg1"/>
              </a:solidFill>
            </a:endParaRPr>
          </a:p>
        </p:txBody>
      </p:sp>
    </p:spTree>
    <p:extLst>
      <p:ext uri="{BB962C8B-B14F-4D97-AF65-F5344CB8AC3E}">
        <p14:creationId xmlns:p14="http://schemas.microsoft.com/office/powerpoint/2010/main" val="384365790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31FC14C-606B-AB4C-051B-2B1BC424C3CD}"/>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01CCA1BC-1A05-E545-39C8-7232D6D25A16}"/>
              </a:ext>
            </a:extLst>
          </p:cNvPr>
          <p:cNvSpPr txBox="1"/>
          <p:nvPr/>
        </p:nvSpPr>
        <p:spPr>
          <a:xfrm>
            <a:off x="193860" y="695844"/>
            <a:ext cx="7021132" cy="5262979"/>
          </a:xfrm>
          <a:prstGeom prst="rect">
            <a:avLst/>
          </a:prstGeom>
          <a:noFill/>
        </p:spPr>
        <p:txBody>
          <a:bodyPr wrap="square">
            <a:spAutoFit/>
          </a:bodyPr>
          <a:lstStyle/>
          <a:p>
            <a:r>
              <a:rPr lang="es-CL" sz="2800" b="1" dirty="0">
                <a:solidFill>
                  <a:schemeClr val="bg1"/>
                </a:solidFill>
                <a:effectLst/>
              </a:rPr>
              <a:t>En Daniel 8:14 encontramos la profecía con el periodo de tiempo más extensa de toda la Biblia, leemos que al final de un periodo de 2,300 </a:t>
            </a:r>
            <a:r>
              <a:rPr lang="es-CL" sz="2800" b="1" dirty="0" err="1">
                <a:solidFill>
                  <a:schemeClr val="bg1"/>
                </a:solidFill>
                <a:effectLst/>
              </a:rPr>
              <a:t>días-años</a:t>
            </a:r>
            <a:r>
              <a:rPr lang="es-CL" sz="2800" b="1" dirty="0">
                <a:solidFill>
                  <a:schemeClr val="bg1"/>
                </a:solidFill>
                <a:effectLst/>
              </a:rPr>
              <a:t> (un día equivale a un año en profecías: Ezequiel 4:6), el santuario sería purificado. </a:t>
            </a:r>
            <a:endParaRPr lang="es-CL" sz="2800" b="1" dirty="0">
              <a:solidFill>
                <a:schemeClr val="bg1"/>
              </a:solidFill>
            </a:endParaRPr>
          </a:p>
          <a:p>
            <a:r>
              <a:rPr lang="es-CL" sz="2800" b="1" dirty="0">
                <a:solidFill>
                  <a:schemeClr val="bg1"/>
                </a:solidFill>
                <a:effectLst/>
              </a:rPr>
              <a:t>Solo se purificaba el santuario una vez al año en el día de “Yom Kippur” que ya explicamos anteriormente. Sin embargo, este periodo de 2300 años tiene un inicio y final para identificar a cual santuario se refiere esta profecía. </a:t>
            </a:r>
            <a:endParaRPr lang="es-CL" sz="2800" b="1" dirty="0">
              <a:solidFill>
                <a:schemeClr val="bg1"/>
              </a:solidFill>
            </a:endParaRPr>
          </a:p>
        </p:txBody>
      </p:sp>
    </p:spTree>
    <p:extLst>
      <p:ext uri="{BB962C8B-B14F-4D97-AF65-F5344CB8AC3E}">
        <p14:creationId xmlns:p14="http://schemas.microsoft.com/office/powerpoint/2010/main" val="177801721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AD040FB-F61F-F50C-D780-FA62E789886C}"/>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54153C1A-5B93-1D47-57CA-0F6E9C818C67}"/>
              </a:ext>
            </a:extLst>
          </p:cNvPr>
          <p:cNvSpPr txBox="1"/>
          <p:nvPr/>
        </p:nvSpPr>
        <p:spPr>
          <a:xfrm>
            <a:off x="218911" y="847243"/>
            <a:ext cx="6645352" cy="4832092"/>
          </a:xfrm>
          <a:prstGeom prst="rect">
            <a:avLst/>
          </a:prstGeom>
          <a:noFill/>
        </p:spPr>
        <p:txBody>
          <a:bodyPr wrap="square">
            <a:spAutoFit/>
          </a:bodyPr>
          <a:lstStyle/>
          <a:p>
            <a:r>
              <a:rPr lang="es-CL" sz="2800" b="1" dirty="0">
                <a:solidFill>
                  <a:schemeClr val="bg1"/>
                </a:solidFill>
                <a:effectLst/>
              </a:rPr>
              <a:t>Ante la oración de Daniel por mayor explicación sobre este tema le fue enviado un mensajero celestial quien le detalló más concerniente a este periodo profético: </a:t>
            </a:r>
          </a:p>
          <a:p>
            <a:endParaRPr lang="es-CL" sz="2800" b="1" dirty="0">
              <a:solidFill>
                <a:schemeClr val="bg1"/>
              </a:solidFill>
              <a:effectLst/>
            </a:endParaRPr>
          </a:p>
          <a:p>
            <a:r>
              <a:rPr lang="es-CL" sz="1400" b="1" dirty="0">
                <a:solidFill>
                  <a:schemeClr val="bg1"/>
                </a:solidFill>
                <a:effectLst/>
              </a:rPr>
              <a:t>“</a:t>
            </a:r>
            <a:r>
              <a:rPr lang="es-CL" sz="2800" b="1" dirty="0">
                <a:solidFill>
                  <a:schemeClr val="bg1"/>
                </a:solidFill>
                <a:effectLst/>
              </a:rPr>
              <a:t>Sabe, pues, y entiende, que desde la salida de la orden para restaurar y edificar a Jerusalén hasta el Mesías Príncipe, habrá́ siete semanas, y sesenta y dos semanas; se volverá́ a edificar la plaza y el muro en tiempos angustiosos” (Daniel 9:25). </a:t>
            </a:r>
            <a:endParaRPr lang="es-CL" sz="2800" b="1" dirty="0">
              <a:solidFill>
                <a:schemeClr val="bg1"/>
              </a:solidFill>
            </a:endParaRPr>
          </a:p>
        </p:txBody>
      </p:sp>
    </p:spTree>
    <p:extLst>
      <p:ext uri="{BB962C8B-B14F-4D97-AF65-F5344CB8AC3E}">
        <p14:creationId xmlns:p14="http://schemas.microsoft.com/office/powerpoint/2010/main" val="112547057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6DEE55F-C250-0E20-4685-B59EA47AC97F}"/>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34B39F97-BA3C-0B16-0C51-26FBA7355D75}"/>
              </a:ext>
            </a:extLst>
          </p:cNvPr>
          <p:cNvSpPr txBox="1"/>
          <p:nvPr/>
        </p:nvSpPr>
        <p:spPr>
          <a:xfrm>
            <a:off x="406802" y="1123869"/>
            <a:ext cx="6099586" cy="4401205"/>
          </a:xfrm>
          <a:prstGeom prst="rect">
            <a:avLst/>
          </a:prstGeom>
          <a:noFill/>
        </p:spPr>
        <p:txBody>
          <a:bodyPr wrap="square">
            <a:spAutoFit/>
          </a:bodyPr>
          <a:lstStyle/>
          <a:p>
            <a:r>
              <a:rPr lang="es-CL" sz="2800" b="1" dirty="0">
                <a:solidFill>
                  <a:schemeClr val="bg1"/>
                </a:solidFill>
                <a:effectLst/>
              </a:rPr>
              <a:t>El decreto de Artajerjes I en el año 457 a.C. es el punto de partida para la profecía de las setenta semanas, que son parte de los 2300 años de la profecía de Daniel 9:25. Al hacer el cómputo esto nos lleva al año 1844 fecha en que se llevaría a cabo lo señalado por la profecía “se purificará el santuario” </a:t>
            </a:r>
          </a:p>
          <a:p>
            <a:r>
              <a:rPr lang="es-CL" sz="2800" b="1" dirty="0">
                <a:solidFill>
                  <a:schemeClr val="bg1"/>
                </a:solidFill>
                <a:effectLst/>
              </a:rPr>
              <a:t>(Daniel 8:14). </a:t>
            </a:r>
            <a:endParaRPr lang="es-CL" sz="2800" b="1" dirty="0">
              <a:solidFill>
                <a:schemeClr val="bg1"/>
              </a:solidFill>
            </a:endParaRPr>
          </a:p>
        </p:txBody>
      </p:sp>
    </p:spTree>
    <p:extLst>
      <p:ext uri="{BB962C8B-B14F-4D97-AF65-F5344CB8AC3E}">
        <p14:creationId xmlns:p14="http://schemas.microsoft.com/office/powerpoint/2010/main" val="418244012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7FE720A-2E5D-54E3-A57E-332B8C19838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78101378"/>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7C80A14-7D1E-2A58-C971-010A721F3DFA}"/>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841B2FF3-D31C-4839-DA98-80E9BBF965D5}"/>
              </a:ext>
            </a:extLst>
          </p:cNvPr>
          <p:cNvSpPr txBox="1"/>
          <p:nvPr/>
        </p:nvSpPr>
        <p:spPr>
          <a:xfrm>
            <a:off x="356699" y="971255"/>
            <a:ext cx="6099586" cy="4708981"/>
          </a:xfrm>
          <a:prstGeom prst="rect">
            <a:avLst/>
          </a:prstGeom>
          <a:noFill/>
        </p:spPr>
        <p:txBody>
          <a:bodyPr wrap="square">
            <a:spAutoFit/>
          </a:bodyPr>
          <a:lstStyle/>
          <a:p>
            <a:r>
              <a:rPr lang="es-CL" sz="2000" b="1" dirty="0">
                <a:solidFill>
                  <a:schemeClr val="bg1"/>
                </a:solidFill>
                <a:effectLst/>
              </a:rPr>
              <a:t>En el siglo XIX en los Estados Unidos, Dios guio a un grupo de sinceros buscadores de la verdad a través del estudio profundo de la Biblia y la comprensión profética del santuario celestial. Guillermo Miller y otros estudiosos proclamaron un mensaje de esperanza basado en el pronto retorno de Cristo, a este grupo se le llamó el movimiento millerita. </a:t>
            </a:r>
          </a:p>
          <a:p>
            <a:endParaRPr lang="es-CL" sz="2000" b="1" dirty="0">
              <a:solidFill>
                <a:schemeClr val="bg1"/>
              </a:solidFill>
            </a:endParaRPr>
          </a:p>
          <a:p>
            <a:r>
              <a:rPr lang="es-CL" sz="2000" b="1" dirty="0">
                <a:solidFill>
                  <a:schemeClr val="bg1"/>
                </a:solidFill>
                <a:effectLst/>
              </a:rPr>
              <a:t>Miller, comenzó sus estudios alrededor de 1816 y llegó a sus conclusiones sobre el mensaje del segundo advenimiento de Jesús alrededor de la década de 1830. Durante este periodo, dedicó una cantidad significativa de tiempo y esfuerzo para investigar las Escrituras y discernir los plazos proféticos basados en el libro de Daniel. </a:t>
            </a:r>
            <a:endParaRPr lang="es-CL" sz="2000" b="1" dirty="0">
              <a:solidFill>
                <a:schemeClr val="bg1"/>
              </a:solidFill>
            </a:endParaRPr>
          </a:p>
        </p:txBody>
      </p:sp>
    </p:spTree>
    <p:extLst>
      <p:ext uri="{BB962C8B-B14F-4D97-AF65-F5344CB8AC3E}">
        <p14:creationId xmlns:p14="http://schemas.microsoft.com/office/powerpoint/2010/main" val="271567198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2CD875B-C1BC-2AF6-453A-DBA8F9F3A7B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2255895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CBC038F-B1D7-2606-BB59-AB21A185CAFA}"/>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3C8D586F-6B00-510C-78BF-1EEF49D9BFC8}"/>
              </a:ext>
            </a:extLst>
          </p:cNvPr>
          <p:cNvSpPr txBox="1"/>
          <p:nvPr/>
        </p:nvSpPr>
        <p:spPr>
          <a:xfrm>
            <a:off x="87682" y="982176"/>
            <a:ext cx="7214992" cy="4893647"/>
          </a:xfrm>
          <a:prstGeom prst="rect">
            <a:avLst/>
          </a:prstGeom>
          <a:noFill/>
        </p:spPr>
        <p:txBody>
          <a:bodyPr wrap="square">
            <a:spAutoFit/>
          </a:bodyPr>
          <a:lstStyle/>
          <a:p>
            <a:r>
              <a:rPr lang="es-CL" sz="2400" b="1" dirty="0">
                <a:solidFill>
                  <a:schemeClr val="bg1"/>
                </a:solidFill>
                <a:effectLst/>
              </a:rPr>
              <a:t>La interpretación generalizada en los días de Miller sobre la expresión “santuario” que aparece en Daniel estaba asociada al planeta tierra, por lo que al leer que se “purificará el santuario” ellos lo interpretaron que sería el regreso de Cristo que traería consigo la purificación del pecado en el mundo. </a:t>
            </a:r>
          </a:p>
          <a:p>
            <a:endParaRPr lang="es-CL" sz="2400" b="1" dirty="0">
              <a:solidFill>
                <a:schemeClr val="bg1"/>
              </a:solidFill>
            </a:endParaRPr>
          </a:p>
          <a:p>
            <a:r>
              <a:rPr lang="es-CL" sz="2400" b="1" dirty="0">
                <a:solidFill>
                  <a:schemeClr val="bg1"/>
                </a:solidFill>
                <a:effectLst/>
              </a:rPr>
              <a:t>Esto despertó un nivel de alerta tan grande en Miller que sumergido en su asombro decidió no presentarlo a nadie por el temor a ser incomprendido, mucho más cuando era un hombre agricultor sin estudios teológicos superiores. Sin embargo, con el tiempo, Dios lo impulsó a proclamar este mensaje de advertencia. </a:t>
            </a:r>
            <a:endParaRPr lang="es-CL" sz="2400" b="1" dirty="0">
              <a:solidFill>
                <a:schemeClr val="bg1"/>
              </a:solidFill>
            </a:endParaRPr>
          </a:p>
        </p:txBody>
      </p:sp>
    </p:spTree>
    <p:extLst>
      <p:ext uri="{BB962C8B-B14F-4D97-AF65-F5344CB8AC3E}">
        <p14:creationId xmlns:p14="http://schemas.microsoft.com/office/powerpoint/2010/main" val="209952099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1C18E35-7474-3FC0-25C9-4DFF53A6D924}"/>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0496F2C3-681D-FBFE-F9D6-E4186C97C203}"/>
              </a:ext>
            </a:extLst>
          </p:cNvPr>
          <p:cNvSpPr txBox="1"/>
          <p:nvPr/>
        </p:nvSpPr>
        <p:spPr>
          <a:xfrm>
            <a:off x="319119" y="1012954"/>
            <a:ext cx="6099586" cy="4832092"/>
          </a:xfrm>
          <a:prstGeom prst="rect">
            <a:avLst/>
          </a:prstGeom>
          <a:noFill/>
        </p:spPr>
        <p:txBody>
          <a:bodyPr wrap="square">
            <a:spAutoFit/>
          </a:bodyPr>
          <a:lstStyle/>
          <a:p>
            <a:r>
              <a:rPr lang="es-CL" sz="2800" b="1" dirty="0">
                <a:solidFill>
                  <a:schemeClr val="bg1"/>
                </a:solidFill>
                <a:effectLst/>
              </a:rPr>
              <a:t>Las personas se prepararon para la segunda venida de Cristo en la fecha establecida. Miles vendían sus propiedades para invertir sus recursos para la predicación de este mensaje. </a:t>
            </a:r>
          </a:p>
          <a:p>
            <a:endParaRPr lang="es-CL" sz="2800" b="1" dirty="0">
              <a:solidFill>
                <a:schemeClr val="bg1"/>
              </a:solidFill>
            </a:endParaRPr>
          </a:p>
          <a:p>
            <a:r>
              <a:rPr lang="es-CL" sz="2800" b="1" dirty="0">
                <a:solidFill>
                  <a:schemeClr val="bg1"/>
                </a:solidFill>
                <a:effectLst/>
              </a:rPr>
              <a:t>Pero al llegar el martes del 22 de octubre de 1844 Jesús no vino, produciendo en miles de seguidores del movimiento millerita una profunda desilusión, un “gran chasco”. </a:t>
            </a:r>
            <a:endParaRPr lang="es-CL" sz="2800" b="1" dirty="0">
              <a:solidFill>
                <a:schemeClr val="bg1"/>
              </a:solidFill>
            </a:endParaRPr>
          </a:p>
        </p:txBody>
      </p:sp>
    </p:spTree>
    <p:extLst>
      <p:ext uri="{BB962C8B-B14F-4D97-AF65-F5344CB8AC3E}">
        <p14:creationId xmlns:p14="http://schemas.microsoft.com/office/powerpoint/2010/main" val="253584687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81CA722-C9E6-1F92-461D-46D1978A7D1D}"/>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9113DDD8-27B1-05B0-6AC5-E8588B0AE330}"/>
              </a:ext>
            </a:extLst>
          </p:cNvPr>
          <p:cNvSpPr txBox="1"/>
          <p:nvPr/>
        </p:nvSpPr>
        <p:spPr>
          <a:xfrm>
            <a:off x="118703" y="982176"/>
            <a:ext cx="6870820" cy="4893647"/>
          </a:xfrm>
          <a:prstGeom prst="rect">
            <a:avLst/>
          </a:prstGeom>
          <a:noFill/>
        </p:spPr>
        <p:txBody>
          <a:bodyPr wrap="square">
            <a:spAutoFit/>
          </a:bodyPr>
          <a:lstStyle/>
          <a:p>
            <a:r>
              <a:rPr lang="es-CL" sz="2400" b="1" dirty="0">
                <a:solidFill>
                  <a:schemeClr val="bg1"/>
                </a:solidFill>
                <a:effectLst/>
              </a:rPr>
              <a:t>Tras el gran chasco de 1844, muchos creyentes se enfrentaron a la confusión y la desilusión. </a:t>
            </a:r>
          </a:p>
          <a:p>
            <a:r>
              <a:rPr lang="es-CL" sz="2400" b="1" dirty="0">
                <a:solidFill>
                  <a:schemeClr val="bg1"/>
                </a:solidFill>
                <a:effectLst/>
              </a:rPr>
              <a:t>Sin embargo, en medio de la incertidumbre, Dios levantó un grupo de fieles creyentes que siguieron estudiando la Palabra de Dios de manera infatigable para encontrar en donde se había radicado el error</a:t>
            </a:r>
            <a:r>
              <a:rPr lang="es-CL" sz="2400" b="1" dirty="0">
                <a:solidFill>
                  <a:schemeClr val="bg1"/>
                </a:solidFill>
              </a:rPr>
              <a:t>. </a:t>
            </a:r>
          </a:p>
          <a:p>
            <a:endParaRPr lang="es-CL" sz="2400" b="1" dirty="0">
              <a:solidFill>
                <a:schemeClr val="bg1"/>
              </a:solidFill>
            </a:endParaRPr>
          </a:p>
          <a:p>
            <a:r>
              <a:rPr lang="es-CL" sz="2400" b="1" dirty="0">
                <a:solidFill>
                  <a:schemeClr val="bg1"/>
                </a:solidFill>
              </a:rPr>
              <a:t>Luego de un tiempo </a:t>
            </a:r>
            <a:r>
              <a:rPr lang="es-CL" sz="2400" b="1" dirty="0">
                <a:solidFill>
                  <a:schemeClr val="bg1"/>
                </a:solidFill>
                <a:effectLst/>
              </a:rPr>
              <a:t>el Señor les mostró, por su Palabra, que había un Santuario Celestial y que lo ocurrido al terminar el periodo de los 2300 años era que Jesús había ingresado al lugar santísimo del santuario celestial para interceder en el último periodo de gracia concedido al mundo. </a:t>
            </a:r>
            <a:endParaRPr lang="es-CL" sz="2400" b="1" dirty="0">
              <a:solidFill>
                <a:schemeClr val="bg1"/>
              </a:solidFill>
            </a:endParaRPr>
          </a:p>
        </p:txBody>
      </p:sp>
    </p:spTree>
    <p:extLst>
      <p:ext uri="{BB962C8B-B14F-4D97-AF65-F5344CB8AC3E}">
        <p14:creationId xmlns:p14="http://schemas.microsoft.com/office/powerpoint/2010/main" val="276117716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2E31CC6-94BB-D5DE-5320-F02191DBB31C}"/>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DB38090A-F1D5-DC80-3AC1-696DEBE09E80}"/>
              </a:ext>
            </a:extLst>
          </p:cNvPr>
          <p:cNvSpPr txBox="1"/>
          <p:nvPr/>
        </p:nvSpPr>
        <p:spPr>
          <a:xfrm>
            <a:off x="137786" y="797510"/>
            <a:ext cx="6656700" cy="4893647"/>
          </a:xfrm>
          <a:prstGeom prst="rect">
            <a:avLst/>
          </a:prstGeom>
          <a:noFill/>
        </p:spPr>
        <p:txBody>
          <a:bodyPr wrap="square">
            <a:spAutoFit/>
          </a:bodyPr>
          <a:lstStyle/>
          <a:p>
            <a:r>
              <a:rPr lang="es-CL" sz="2400" b="1" dirty="0">
                <a:solidFill>
                  <a:schemeClr val="bg1"/>
                </a:solidFill>
                <a:effectLst/>
              </a:rPr>
              <a:t>La forma en que Dios muchas veces usa los chascos para despertarnos a una mayor necesidad de depender de Él y del estudio de su palabra lo podemos ver en la experiencia de los discípulos que caminaban al pueblo de Emaús. Iban tristes pensando que con la muerte de Jesús desaparecían sus esperanzas de un libertador que los sacara de la opresión romana: </a:t>
            </a:r>
          </a:p>
          <a:p>
            <a:endParaRPr lang="es-CL" sz="2400" b="1" dirty="0">
              <a:solidFill>
                <a:schemeClr val="bg1"/>
              </a:solidFill>
            </a:endParaRPr>
          </a:p>
          <a:p>
            <a:r>
              <a:rPr lang="es-CL" sz="2400" b="1" dirty="0">
                <a:solidFill>
                  <a:schemeClr val="bg1"/>
                </a:solidFill>
                <a:effectLst/>
              </a:rPr>
              <a:t>“nosotros esperábamos que él era el que había de redimir a Israel; y ahora, además de todo esto, hoy es ya el tercer día que esto ha acontecido” (Lucas 24:21). </a:t>
            </a:r>
            <a:endParaRPr lang="es-CL" sz="2400" b="1" dirty="0">
              <a:solidFill>
                <a:schemeClr val="bg1"/>
              </a:solidFill>
            </a:endParaRPr>
          </a:p>
        </p:txBody>
      </p:sp>
    </p:spTree>
    <p:extLst>
      <p:ext uri="{BB962C8B-B14F-4D97-AF65-F5344CB8AC3E}">
        <p14:creationId xmlns:p14="http://schemas.microsoft.com/office/powerpoint/2010/main" val="2520341763"/>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256AB0D-3753-A585-68CC-E29E47CA2DA3}"/>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CCA2D835-C7F5-35B3-0E2C-02C5C8A90347}"/>
              </a:ext>
            </a:extLst>
          </p:cNvPr>
          <p:cNvSpPr txBox="1"/>
          <p:nvPr/>
        </p:nvSpPr>
        <p:spPr>
          <a:xfrm>
            <a:off x="193858" y="749352"/>
            <a:ext cx="6945977" cy="4832092"/>
          </a:xfrm>
          <a:prstGeom prst="rect">
            <a:avLst/>
          </a:prstGeom>
          <a:noFill/>
        </p:spPr>
        <p:txBody>
          <a:bodyPr wrap="square">
            <a:spAutoFit/>
          </a:bodyPr>
          <a:lstStyle/>
          <a:p>
            <a:r>
              <a:rPr lang="es-CL" sz="2800" b="1" dirty="0">
                <a:solidFill>
                  <a:schemeClr val="bg1"/>
                </a:solidFill>
                <a:effectLst/>
              </a:rPr>
              <a:t>Mientras los discípulos caminaban a Emaús y seguían su plática triste, Jesús se les acerca y los lleva a estudiar la Palabra nuevamente para que recuerden la razón por la que había venido a este mundo. Abriéndoles la Palabra les dio un estudio bíblico revelador: </a:t>
            </a:r>
          </a:p>
          <a:p>
            <a:endParaRPr lang="es-CL" sz="2800" b="1" dirty="0">
              <a:solidFill>
                <a:schemeClr val="bg1"/>
              </a:solidFill>
            </a:endParaRPr>
          </a:p>
          <a:p>
            <a:r>
              <a:rPr lang="es-CL" sz="2800" b="1" dirty="0">
                <a:solidFill>
                  <a:schemeClr val="bg1"/>
                </a:solidFill>
                <a:effectLst/>
              </a:rPr>
              <a:t>“Y comenzando desde Moisés, y siguiendo por todos los profetas, les declaraba en todas las Escrituras lo que de él decían” (Mateo 24:27). </a:t>
            </a:r>
            <a:endParaRPr lang="es-CL" sz="2800" b="1" dirty="0">
              <a:solidFill>
                <a:schemeClr val="bg1"/>
              </a:solidFill>
            </a:endParaRPr>
          </a:p>
        </p:txBody>
      </p:sp>
    </p:spTree>
    <p:extLst>
      <p:ext uri="{BB962C8B-B14F-4D97-AF65-F5344CB8AC3E}">
        <p14:creationId xmlns:p14="http://schemas.microsoft.com/office/powerpoint/2010/main" val="553487409"/>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72E16B9-F082-F092-070D-F8230B9A3EF7}"/>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8392D7E4-AD55-043B-84F3-8E14AF848538}"/>
              </a:ext>
            </a:extLst>
          </p:cNvPr>
          <p:cNvSpPr txBox="1"/>
          <p:nvPr/>
        </p:nvSpPr>
        <p:spPr>
          <a:xfrm>
            <a:off x="366277" y="890557"/>
            <a:ext cx="6099586" cy="4893647"/>
          </a:xfrm>
          <a:prstGeom prst="rect">
            <a:avLst/>
          </a:prstGeom>
          <a:noFill/>
        </p:spPr>
        <p:txBody>
          <a:bodyPr wrap="square">
            <a:spAutoFit/>
          </a:bodyPr>
          <a:lstStyle/>
          <a:p>
            <a:r>
              <a:rPr lang="es-CL" sz="2400" b="1" dirty="0">
                <a:solidFill>
                  <a:schemeClr val="bg1"/>
                </a:solidFill>
                <a:effectLst/>
              </a:rPr>
              <a:t>Solo la Biblia tiene las respuestas a los grandes temas del hombre y eso fue lo que ocurrió con aquel grupo de creyentes norteamericanos que sobrevivieron al gran chasco de 1844, lograron encontrar que el cómputo profético era correcto pero el acontecimiento no. </a:t>
            </a:r>
          </a:p>
          <a:p>
            <a:endParaRPr lang="es-CL" sz="2400" b="1" dirty="0">
              <a:solidFill>
                <a:schemeClr val="bg1"/>
              </a:solidFill>
              <a:effectLst/>
            </a:endParaRPr>
          </a:p>
          <a:p>
            <a:r>
              <a:rPr lang="es-CL" sz="2400" b="1" dirty="0">
                <a:solidFill>
                  <a:schemeClr val="bg1"/>
                </a:solidFill>
                <a:effectLst/>
              </a:rPr>
              <a:t>Que lo ocurrido el 22 de octubre de 1844 era que Jesús había pasado al lugar santísimo del santuario celestial para iniciar la última obra de intersección por la humanidad, y luego de eso volverá́ a “juzgar a vivos y muertos” </a:t>
            </a:r>
          </a:p>
          <a:p>
            <a:r>
              <a:rPr lang="es-CL" sz="2400" b="1" dirty="0">
                <a:solidFill>
                  <a:schemeClr val="bg1"/>
                </a:solidFill>
                <a:effectLst/>
              </a:rPr>
              <a:t>(2 Timoteo 4:1). </a:t>
            </a:r>
            <a:endParaRPr lang="es-CL" sz="2400" b="1" dirty="0">
              <a:solidFill>
                <a:schemeClr val="bg1"/>
              </a:solidFill>
            </a:endParaRPr>
          </a:p>
        </p:txBody>
      </p:sp>
    </p:spTree>
    <p:extLst>
      <p:ext uri="{BB962C8B-B14F-4D97-AF65-F5344CB8AC3E}">
        <p14:creationId xmlns:p14="http://schemas.microsoft.com/office/powerpoint/2010/main" val="39325470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97B0477F-FEB3-D51D-33BC-6B4C3444033C}"/>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A5B5FA16-95B6-F14D-3F7E-5F7CE4C4630F}"/>
              </a:ext>
            </a:extLst>
          </p:cNvPr>
          <p:cNvSpPr txBox="1"/>
          <p:nvPr/>
        </p:nvSpPr>
        <p:spPr>
          <a:xfrm>
            <a:off x="219205" y="1110630"/>
            <a:ext cx="6100174" cy="4832092"/>
          </a:xfrm>
          <a:prstGeom prst="rect">
            <a:avLst/>
          </a:prstGeom>
          <a:noFill/>
        </p:spPr>
        <p:txBody>
          <a:bodyPr wrap="square">
            <a:spAutoFit/>
          </a:bodyPr>
          <a:lstStyle/>
          <a:p>
            <a:r>
              <a:rPr lang="es-CL" sz="2800" b="1" dirty="0">
                <a:solidFill>
                  <a:schemeClr val="bg1"/>
                </a:solidFill>
                <a:effectLst/>
              </a:rPr>
              <a:t>Con el tiempo aquel pequeño grupo de fieles estudiosos de la Biblia fueron llamados Adventistas del Séptimo Día, pues junto con la maravillosa verdad del santuario celestial también redescubrieron la verdad de la vigencia de los mandamientos de Dios y la observancia del verdadero día de reposo, el sábado, y no el domingo que la mayoría guarda equivocadamente hasta hoy. </a:t>
            </a:r>
            <a:endParaRPr lang="es-CL" sz="2800" b="1" dirty="0">
              <a:solidFill>
                <a:schemeClr val="bg1"/>
              </a:solidFill>
            </a:endParaRPr>
          </a:p>
        </p:txBody>
      </p:sp>
    </p:spTree>
    <p:extLst>
      <p:ext uri="{BB962C8B-B14F-4D97-AF65-F5344CB8AC3E}">
        <p14:creationId xmlns:p14="http://schemas.microsoft.com/office/powerpoint/2010/main" val="280028564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4C0FD12C-4545-1E37-A1EA-6C476FF4B833}"/>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030AEDF-EC9E-809D-1922-E4E26A6B09A0}"/>
              </a:ext>
            </a:extLst>
          </p:cNvPr>
          <p:cNvSpPr txBox="1"/>
          <p:nvPr/>
        </p:nvSpPr>
        <p:spPr>
          <a:xfrm>
            <a:off x="0" y="797510"/>
            <a:ext cx="7284180" cy="5262979"/>
          </a:xfrm>
          <a:prstGeom prst="rect">
            <a:avLst/>
          </a:prstGeom>
          <a:noFill/>
        </p:spPr>
        <p:txBody>
          <a:bodyPr wrap="square">
            <a:spAutoFit/>
          </a:bodyPr>
          <a:lstStyle/>
          <a:p>
            <a:r>
              <a:rPr lang="es-CL" sz="2400" b="1" dirty="0">
                <a:solidFill>
                  <a:schemeClr val="bg1"/>
                </a:solidFill>
                <a:effectLst/>
              </a:rPr>
              <a:t>Es en el santuario celestial, específicamente en el lugar santísimo, ante la misma presencia del Padre, que Jesús está intercediendo por ti y por mí.</a:t>
            </a:r>
          </a:p>
          <a:p>
            <a:br>
              <a:rPr lang="es-CL" sz="2400" b="1" dirty="0">
                <a:solidFill>
                  <a:schemeClr val="bg1"/>
                </a:solidFill>
                <a:effectLst/>
              </a:rPr>
            </a:br>
            <a:r>
              <a:rPr lang="es-CL" sz="2400" b="1" dirty="0">
                <a:solidFill>
                  <a:schemeClr val="bg1"/>
                </a:solidFill>
                <a:effectLst/>
              </a:rPr>
              <a:t>No existe otro mediador ante Dios que perdone los pecados del hombre: “Porque hay un solo Dios, y un solo mediador entre Dios y los hombres, Jesucristo </a:t>
            </a:r>
            <a:endParaRPr lang="es-CL" sz="2400" b="1" dirty="0">
              <a:solidFill>
                <a:schemeClr val="bg1"/>
              </a:solidFill>
            </a:endParaRPr>
          </a:p>
          <a:p>
            <a:r>
              <a:rPr lang="es-CL" sz="2400" b="1" dirty="0">
                <a:solidFill>
                  <a:schemeClr val="bg1"/>
                </a:solidFill>
                <a:effectLst/>
              </a:rPr>
              <a:t>hombre” (1 Timoteo 2:5).</a:t>
            </a:r>
          </a:p>
          <a:p>
            <a:br>
              <a:rPr lang="es-CL" sz="2400" b="1" dirty="0">
                <a:solidFill>
                  <a:schemeClr val="bg1"/>
                </a:solidFill>
                <a:effectLst/>
              </a:rPr>
            </a:br>
            <a:r>
              <a:rPr lang="es-CL" sz="2400" b="1" dirty="0">
                <a:solidFill>
                  <a:schemeClr val="bg1"/>
                </a:solidFill>
                <a:effectLst/>
              </a:rPr>
              <a:t>Ni el pastor, sacerdote o rabino más justo en esta tierra puede garantizarnos la salvación o perdonar nuestros pecados, pues solo Jesús es el único camino al Padre: “Jesús le dijo: Yo soy el camino, y la verdad, y la vida; nadie viene al Padre, sino por mí” (Juan 14:6). </a:t>
            </a:r>
            <a:endParaRPr lang="es-CL" sz="2400" b="1" dirty="0">
              <a:solidFill>
                <a:schemeClr val="bg1"/>
              </a:solidFill>
            </a:endParaRPr>
          </a:p>
        </p:txBody>
      </p:sp>
    </p:spTree>
    <p:extLst>
      <p:ext uri="{BB962C8B-B14F-4D97-AF65-F5344CB8AC3E}">
        <p14:creationId xmlns:p14="http://schemas.microsoft.com/office/powerpoint/2010/main" val="364637448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BC43F83-A76C-A065-5834-8DBB39269C87}"/>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436916D2-61F2-41F5-A265-C88867F26D7D}"/>
              </a:ext>
            </a:extLst>
          </p:cNvPr>
          <p:cNvSpPr txBox="1"/>
          <p:nvPr/>
        </p:nvSpPr>
        <p:spPr>
          <a:xfrm>
            <a:off x="682374" y="1659285"/>
            <a:ext cx="6099586" cy="3539430"/>
          </a:xfrm>
          <a:prstGeom prst="rect">
            <a:avLst/>
          </a:prstGeom>
          <a:noFill/>
        </p:spPr>
        <p:txBody>
          <a:bodyPr wrap="square">
            <a:spAutoFit/>
          </a:bodyPr>
          <a:lstStyle/>
          <a:p>
            <a:r>
              <a:rPr lang="es-CL" sz="2800" b="1" dirty="0">
                <a:solidFill>
                  <a:schemeClr val="bg1"/>
                </a:solidFill>
                <a:effectLst/>
              </a:rPr>
              <a:t>Un día Jesús saldrá del santuario celestial y dirá “hecho está” (Apocalipsis 21:6), cuando eso ocurra Jesús dejará de interceder por nosotros. No habrá́ más espacio para ser perdonados, el abogado celestial dejará su oficio de mediador y se vestirá de Juez para venir a la tierra.</a:t>
            </a:r>
            <a:endParaRPr lang="es-CL" sz="2800" b="1" dirty="0">
              <a:solidFill>
                <a:schemeClr val="bg1"/>
              </a:solidFill>
            </a:endParaRPr>
          </a:p>
        </p:txBody>
      </p:sp>
    </p:spTree>
    <p:extLst>
      <p:ext uri="{BB962C8B-B14F-4D97-AF65-F5344CB8AC3E}">
        <p14:creationId xmlns:p14="http://schemas.microsoft.com/office/powerpoint/2010/main" val="316558440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A81F34C-91CE-18DE-C2B3-E2013DFFC973}"/>
              </a:ext>
            </a:extLst>
          </p:cNvPr>
          <p:cNvPicPr>
            <a:picLocks noChangeAspect="1"/>
          </p:cNvPicPr>
          <p:nvPr/>
        </p:nvPicPr>
        <p:blipFill>
          <a:blip r:embed="rId3"/>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4EA5F338-0FE9-0E08-342A-0544D614AAAA}"/>
              </a:ext>
            </a:extLst>
          </p:cNvPr>
          <p:cNvSpPr txBox="1"/>
          <p:nvPr/>
        </p:nvSpPr>
        <p:spPr>
          <a:xfrm>
            <a:off x="575683" y="1228397"/>
            <a:ext cx="6099586" cy="4401205"/>
          </a:xfrm>
          <a:prstGeom prst="rect">
            <a:avLst/>
          </a:prstGeom>
          <a:noFill/>
        </p:spPr>
        <p:txBody>
          <a:bodyPr wrap="square">
            <a:spAutoFit/>
          </a:bodyPr>
          <a:lstStyle/>
          <a:p>
            <a:r>
              <a:rPr lang="es-CL" sz="2800" b="1" dirty="0">
                <a:solidFill>
                  <a:schemeClr val="bg1"/>
                </a:solidFill>
                <a:effectLst/>
              </a:rPr>
              <a:t>¿Qué estás esperando para ponerte en paz con Dios? Todavía hay tiempo, aún hay un espacio en tu vida para que tomes la más importante decisión: aceptar el maravilloso plan de Dios para salvarte y darte una nueva vida y recibas el perdón de tus pecados. </a:t>
            </a:r>
          </a:p>
          <a:p>
            <a:endParaRPr lang="es-CL" sz="2800" b="1" dirty="0">
              <a:solidFill>
                <a:schemeClr val="bg1"/>
              </a:solidFill>
            </a:endParaRPr>
          </a:p>
          <a:p>
            <a:r>
              <a:rPr lang="es-CL" sz="2800" b="1" dirty="0">
                <a:solidFill>
                  <a:schemeClr val="bg1"/>
                </a:solidFill>
                <a:effectLst/>
              </a:rPr>
              <a:t>Aún hay alguien en este momento en el santuario celestial que intercede por ti. </a:t>
            </a:r>
            <a:endParaRPr lang="es-CL" sz="2800" b="1" dirty="0">
              <a:solidFill>
                <a:schemeClr val="bg1"/>
              </a:solidFill>
            </a:endParaRPr>
          </a:p>
        </p:txBody>
      </p:sp>
    </p:spTree>
    <p:extLst>
      <p:ext uri="{BB962C8B-B14F-4D97-AF65-F5344CB8AC3E}">
        <p14:creationId xmlns:p14="http://schemas.microsoft.com/office/powerpoint/2010/main" val="43093525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5A1A309-577B-ED6A-35C0-22FD762C7240}"/>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30CC7745-CFF0-53D9-30E1-32BEDC465088}"/>
              </a:ext>
            </a:extLst>
          </p:cNvPr>
          <p:cNvSpPr txBox="1"/>
          <p:nvPr/>
        </p:nvSpPr>
        <p:spPr>
          <a:xfrm>
            <a:off x="285076" y="1040886"/>
            <a:ext cx="6449209" cy="4801314"/>
          </a:xfrm>
          <a:prstGeom prst="rect">
            <a:avLst/>
          </a:prstGeom>
          <a:noFill/>
        </p:spPr>
        <p:txBody>
          <a:bodyPr wrap="square">
            <a:spAutoFit/>
          </a:bodyPr>
          <a:lstStyle/>
          <a:p>
            <a:r>
              <a:rPr lang="es-CL" sz="2400" b="1" dirty="0">
                <a:solidFill>
                  <a:schemeClr val="bg1"/>
                </a:solidFill>
                <a:effectLst/>
              </a:rPr>
              <a:t>La serie cinematográfica titulada “</a:t>
            </a:r>
            <a:r>
              <a:rPr lang="es-CL" sz="2400" b="1" dirty="0" err="1">
                <a:solidFill>
                  <a:schemeClr val="bg1"/>
                </a:solidFill>
                <a:effectLst/>
              </a:rPr>
              <a:t>The</a:t>
            </a:r>
            <a:r>
              <a:rPr lang="es-CL" sz="2400" b="1" dirty="0">
                <a:solidFill>
                  <a:schemeClr val="bg1"/>
                </a:solidFill>
                <a:effectLst/>
              </a:rPr>
              <a:t> </a:t>
            </a:r>
            <a:r>
              <a:rPr lang="es-CL" sz="2400" b="1" dirty="0" err="1">
                <a:solidFill>
                  <a:schemeClr val="bg1"/>
                </a:solidFill>
                <a:effectLst/>
              </a:rPr>
              <a:t>Chosen</a:t>
            </a:r>
            <a:r>
              <a:rPr lang="es-CL" sz="2400" b="1" dirty="0">
                <a:solidFill>
                  <a:schemeClr val="bg1"/>
                </a:solidFill>
                <a:effectLst/>
              </a:rPr>
              <a:t>”, concebida por el director Dallas Jenkins, ha capturado la atención de millones de espectadores alrededor del mundo al presentar la vida y el ministerio de </a:t>
            </a:r>
            <a:r>
              <a:rPr lang="es-CL" sz="2400" b="1" dirty="0" err="1">
                <a:solidFill>
                  <a:schemeClr val="bg1"/>
                </a:solidFill>
                <a:effectLst/>
              </a:rPr>
              <a:t>Jesús</a:t>
            </a:r>
            <a:r>
              <a:rPr lang="es-CL" sz="2400" b="1" dirty="0">
                <a:solidFill>
                  <a:schemeClr val="bg1"/>
                </a:solidFill>
                <a:effectLst/>
              </a:rPr>
              <a:t> de Nazaret en un formato de serie de varias temporadas. </a:t>
            </a:r>
          </a:p>
          <a:p>
            <a:endParaRPr lang="es-CL" sz="2400" b="1" dirty="0">
              <a:solidFill>
                <a:schemeClr val="bg1"/>
              </a:solidFill>
            </a:endParaRPr>
          </a:p>
          <a:p>
            <a:r>
              <a:rPr lang="es-CL" sz="2400" b="1" dirty="0">
                <a:solidFill>
                  <a:schemeClr val="bg1"/>
                </a:solidFill>
                <a:effectLst/>
              </a:rPr>
              <a:t>Dallas Jenkins tenia el anhelo de crear una serie sobre Jesús que fuera cautivadora y distinta a otras representaciones previas, mostrando una imagen más personal y cercana del Salvador a través de los ojos de quienes lo conocieron.</a:t>
            </a:r>
            <a:br>
              <a:rPr lang="es-CL" sz="1800" dirty="0">
                <a:effectLst/>
                <a:latin typeface="ArialMT"/>
              </a:rPr>
            </a:br>
            <a:endParaRPr lang="es-CL" dirty="0"/>
          </a:p>
        </p:txBody>
      </p:sp>
    </p:spTree>
    <p:extLst>
      <p:ext uri="{BB962C8B-B14F-4D97-AF65-F5344CB8AC3E}">
        <p14:creationId xmlns:p14="http://schemas.microsoft.com/office/powerpoint/2010/main" val="45877475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91B2C6-0A7E-3EE9-1805-2B7D060F6E9E}"/>
              </a:ext>
            </a:extLst>
          </p:cNvPr>
          <p:cNvPicPr>
            <a:picLocks noChangeAspect="1"/>
          </p:cNvPicPr>
          <p:nvPr/>
        </p:nvPicPr>
        <p:blipFill>
          <a:blip r:embed="rId2"/>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014F8B9D-9F7C-956E-EE7D-27A5AF476996}"/>
              </a:ext>
            </a:extLst>
          </p:cNvPr>
          <p:cNvSpPr txBox="1"/>
          <p:nvPr/>
        </p:nvSpPr>
        <p:spPr>
          <a:xfrm>
            <a:off x="516367" y="2689412"/>
            <a:ext cx="5662127" cy="1015663"/>
          </a:xfrm>
          <a:prstGeom prst="rect">
            <a:avLst/>
          </a:prstGeom>
          <a:noFill/>
        </p:spPr>
        <p:txBody>
          <a:bodyPr wrap="none" rtlCol="0">
            <a:spAutoFit/>
          </a:bodyPr>
          <a:lstStyle/>
          <a:p>
            <a:r>
              <a:rPr lang="es-CL" sz="6000" b="1" dirty="0">
                <a:solidFill>
                  <a:schemeClr val="bg1"/>
                </a:solidFill>
              </a:rPr>
              <a:t>¡Ven a Jesús hoy!</a:t>
            </a:r>
          </a:p>
        </p:txBody>
      </p:sp>
    </p:spTree>
    <p:extLst>
      <p:ext uri="{BB962C8B-B14F-4D97-AF65-F5344CB8AC3E}">
        <p14:creationId xmlns:p14="http://schemas.microsoft.com/office/powerpoint/2010/main" val="294732918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1D1768D-0319-124A-9D89-6EA22855436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607381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94487F9-F1E1-08BC-8078-147EA0D12576}"/>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BD555A68-2F27-CEB9-993D-09E59541B6C2}"/>
              </a:ext>
            </a:extLst>
          </p:cNvPr>
          <p:cNvSpPr txBox="1"/>
          <p:nvPr/>
        </p:nvSpPr>
        <p:spPr>
          <a:xfrm>
            <a:off x="373350" y="1089898"/>
            <a:ext cx="6099586" cy="5109091"/>
          </a:xfrm>
          <a:prstGeom prst="rect">
            <a:avLst/>
          </a:prstGeom>
          <a:noFill/>
        </p:spPr>
        <p:txBody>
          <a:bodyPr wrap="square">
            <a:spAutoFit/>
          </a:bodyPr>
          <a:lstStyle/>
          <a:p>
            <a:r>
              <a:rPr lang="es-CL" sz="2800" b="1" dirty="0">
                <a:solidFill>
                  <a:schemeClr val="bg1"/>
                </a:solidFill>
                <a:effectLst/>
              </a:rPr>
              <a:t>Este fenómeno cinematográfico ha traído de vuelta el debate sobre Jesús: su vida, enseñanzas y el impacto de ellas en la humanidad. </a:t>
            </a:r>
          </a:p>
          <a:p>
            <a:endParaRPr lang="es-CL" sz="2800" b="1" dirty="0">
              <a:solidFill>
                <a:schemeClr val="bg1"/>
              </a:solidFill>
            </a:endParaRPr>
          </a:p>
          <a:p>
            <a:r>
              <a:rPr lang="es-CL" sz="2800" b="1" dirty="0">
                <a:solidFill>
                  <a:schemeClr val="bg1"/>
                </a:solidFill>
                <a:effectLst/>
              </a:rPr>
              <a:t>Sin embargo, muchos se preguntan: ¿dónde está Jesús ahora?, sí afirmó que era el Hijo de Dios y según el relato de los evangelios resucitó, entonces, ¿dónde está y que está haciendo ahora?</a:t>
            </a:r>
            <a:br>
              <a:rPr lang="es-CL" sz="1800" dirty="0">
                <a:effectLst/>
                <a:latin typeface="ArialMT"/>
              </a:rPr>
            </a:br>
            <a:endParaRPr lang="es-CL" dirty="0"/>
          </a:p>
        </p:txBody>
      </p:sp>
    </p:spTree>
    <p:extLst>
      <p:ext uri="{BB962C8B-B14F-4D97-AF65-F5344CB8AC3E}">
        <p14:creationId xmlns:p14="http://schemas.microsoft.com/office/powerpoint/2010/main" val="299970089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ED07F44-7E48-46B9-C2CF-A6D42FF994F3}"/>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CFEBD18B-3D3A-B134-7977-DF07961B43EE}"/>
              </a:ext>
            </a:extLst>
          </p:cNvPr>
          <p:cNvSpPr txBox="1"/>
          <p:nvPr/>
        </p:nvSpPr>
        <p:spPr>
          <a:xfrm>
            <a:off x="406802" y="1434880"/>
            <a:ext cx="6099586" cy="3785652"/>
          </a:xfrm>
          <a:prstGeom prst="rect">
            <a:avLst/>
          </a:prstGeom>
          <a:noFill/>
        </p:spPr>
        <p:txBody>
          <a:bodyPr wrap="square">
            <a:spAutoFit/>
          </a:bodyPr>
          <a:lstStyle/>
          <a:p>
            <a:r>
              <a:rPr lang="es-CL" sz="2400" b="1" dirty="0">
                <a:solidFill>
                  <a:schemeClr val="bg1"/>
                </a:solidFill>
                <a:effectLst/>
              </a:rPr>
              <a:t>Jesús vino a este mundo hace más de dos mil años. Vivió́ treinta y tres años entre los hombres, murió́ crucificado y resucitó al tercer día. Posterior a estos hechos dice el relato de los evangelios que ascendió́ a los cielos. </a:t>
            </a:r>
            <a:endParaRPr lang="es-CL" sz="2400" b="1" dirty="0">
              <a:solidFill>
                <a:schemeClr val="bg1"/>
              </a:solidFill>
            </a:endParaRPr>
          </a:p>
          <a:p>
            <a:r>
              <a:rPr lang="es-CL" sz="2400" b="1" dirty="0">
                <a:solidFill>
                  <a:schemeClr val="bg1"/>
                </a:solidFill>
                <a:effectLst/>
              </a:rPr>
              <a:t>Durante su ministerio en la tierra Jesús declaró que volvería nuevamente. En la Biblia, la promesa de que Jesús volverá́ a la tierra se menciona en muchas ocasiones siendo un tema recurrente a lo largo de las Escrituras. </a:t>
            </a:r>
            <a:endParaRPr lang="es-CL" sz="2400" b="1" dirty="0">
              <a:solidFill>
                <a:schemeClr val="bg1"/>
              </a:solidFill>
            </a:endParaRPr>
          </a:p>
        </p:txBody>
      </p:sp>
    </p:spTree>
    <p:extLst>
      <p:ext uri="{BB962C8B-B14F-4D97-AF65-F5344CB8AC3E}">
        <p14:creationId xmlns:p14="http://schemas.microsoft.com/office/powerpoint/2010/main" val="4708493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216F178-C2E9-D491-66B4-0FF40379297A}"/>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D0A516A7-C3F0-CC69-1559-5B8782B179BE}"/>
              </a:ext>
            </a:extLst>
          </p:cNvPr>
          <p:cNvSpPr txBox="1"/>
          <p:nvPr/>
        </p:nvSpPr>
        <p:spPr>
          <a:xfrm>
            <a:off x="193859" y="1012954"/>
            <a:ext cx="6758086" cy="4832092"/>
          </a:xfrm>
          <a:prstGeom prst="rect">
            <a:avLst/>
          </a:prstGeom>
          <a:noFill/>
        </p:spPr>
        <p:txBody>
          <a:bodyPr wrap="square">
            <a:spAutoFit/>
          </a:bodyPr>
          <a:lstStyle/>
          <a:p>
            <a:r>
              <a:rPr lang="es-CL" sz="2800" b="1" dirty="0">
                <a:solidFill>
                  <a:schemeClr val="bg1"/>
                </a:solidFill>
                <a:effectLst/>
              </a:rPr>
              <a:t>¿Sin embargo, qué está haciendo Jesús en este momento antes de que regrese a la tierra? </a:t>
            </a:r>
          </a:p>
          <a:p>
            <a:endParaRPr lang="es-CL" sz="3200" b="1" dirty="0">
              <a:solidFill>
                <a:schemeClr val="bg1"/>
              </a:solidFill>
            </a:endParaRPr>
          </a:p>
          <a:p>
            <a:r>
              <a:rPr lang="es-CL" sz="3200" b="1" dirty="0">
                <a:solidFill>
                  <a:schemeClr val="bg1"/>
                </a:solidFill>
                <a:effectLst/>
              </a:rPr>
              <a:t>Para responder esta pregunta es necesario que vayamos a uno de los mapas gráficos de Dios que nos ayuda a entender todo el plan de salvación para la humanidad, nos referimos al maravilloso tema del santuario. </a:t>
            </a:r>
            <a:endParaRPr lang="es-CL" sz="3200" b="1" dirty="0">
              <a:solidFill>
                <a:schemeClr val="bg1"/>
              </a:solidFill>
            </a:endParaRPr>
          </a:p>
        </p:txBody>
      </p:sp>
    </p:spTree>
    <p:extLst>
      <p:ext uri="{BB962C8B-B14F-4D97-AF65-F5344CB8AC3E}">
        <p14:creationId xmlns:p14="http://schemas.microsoft.com/office/powerpoint/2010/main" val="86862418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39C13F8-2E92-061D-C846-222BF7F2B40E}"/>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EBB48BBB-81FC-4AAF-7077-6D966CF88711}"/>
              </a:ext>
            </a:extLst>
          </p:cNvPr>
          <p:cNvSpPr txBox="1"/>
          <p:nvPr/>
        </p:nvSpPr>
        <p:spPr>
          <a:xfrm>
            <a:off x="150312" y="821487"/>
            <a:ext cx="6889315" cy="5016758"/>
          </a:xfrm>
          <a:prstGeom prst="rect">
            <a:avLst/>
          </a:prstGeom>
          <a:noFill/>
        </p:spPr>
        <p:txBody>
          <a:bodyPr wrap="square">
            <a:spAutoFit/>
          </a:bodyPr>
          <a:lstStyle/>
          <a:p>
            <a:r>
              <a:rPr lang="es-CL" sz="2800" b="1" dirty="0">
                <a:solidFill>
                  <a:schemeClr val="bg1"/>
                </a:solidFill>
                <a:effectLst/>
              </a:rPr>
              <a:t>“Y harán un santuario para mí, y habitaré en medio de ellos” (Éxodo 25:8) </a:t>
            </a:r>
          </a:p>
          <a:p>
            <a:endParaRPr lang="es-CL" sz="2400" b="1" dirty="0">
              <a:solidFill>
                <a:schemeClr val="bg1"/>
              </a:solidFill>
            </a:endParaRPr>
          </a:p>
          <a:p>
            <a:r>
              <a:rPr lang="es-CL" sz="2000" b="1" dirty="0">
                <a:solidFill>
                  <a:schemeClr val="bg1"/>
                </a:solidFill>
                <a:effectLst/>
              </a:rPr>
              <a:t>El Santuario Terrenal, como se describe en el Antiguo Testamento, fue una estructura física que Dios ordenó construir a su pueblo Israel. Era un lugar sagrado, compuesto por dos secciones: el Lugar Santo y el Lugar Santísimo, separadas por un velo. </a:t>
            </a:r>
          </a:p>
          <a:p>
            <a:endParaRPr lang="es-CL" sz="2000" b="1" dirty="0">
              <a:solidFill>
                <a:schemeClr val="bg1"/>
              </a:solidFill>
            </a:endParaRPr>
          </a:p>
          <a:p>
            <a:r>
              <a:rPr lang="es-CL" sz="2000" b="1" dirty="0">
                <a:solidFill>
                  <a:schemeClr val="bg1"/>
                </a:solidFill>
                <a:effectLst/>
              </a:rPr>
              <a:t>En el Lugar Santo, se realizaban servicios como el encendido del candelabro, la ofrenda de incienso y la colocación de los panes de la proposición. En el Lugar Santísimo, solo el Sumo Sacerdote podía ingresar una vez al año, en el Día de la Expiación, para hacer expiación (intercesión) por los pecados del pueblo. </a:t>
            </a:r>
            <a:endParaRPr lang="es-CL" sz="2000" b="1" dirty="0">
              <a:solidFill>
                <a:schemeClr val="bg1"/>
              </a:solidFill>
            </a:endParaRPr>
          </a:p>
        </p:txBody>
      </p:sp>
    </p:spTree>
    <p:extLst>
      <p:ext uri="{BB962C8B-B14F-4D97-AF65-F5344CB8AC3E}">
        <p14:creationId xmlns:p14="http://schemas.microsoft.com/office/powerpoint/2010/main" val="359680079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54B2BA7-A83E-4416-C448-588964315A4E}"/>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FE151F5A-316E-D39C-ACF5-0F8AC4DD843D}"/>
              </a:ext>
            </a:extLst>
          </p:cNvPr>
          <p:cNvSpPr txBox="1"/>
          <p:nvPr/>
        </p:nvSpPr>
        <p:spPr>
          <a:xfrm>
            <a:off x="319119" y="940298"/>
            <a:ext cx="6099586" cy="4832092"/>
          </a:xfrm>
          <a:prstGeom prst="rect">
            <a:avLst/>
          </a:prstGeom>
          <a:noFill/>
        </p:spPr>
        <p:txBody>
          <a:bodyPr wrap="square">
            <a:spAutoFit/>
          </a:bodyPr>
          <a:lstStyle/>
          <a:p>
            <a:r>
              <a:rPr lang="es-CL" sz="2800" b="1" dirty="0">
                <a:solidFill>
                  <a:schemeClr val="bg1"/>
                </a:solidFill>
                <a:effectLst/>
              </a:rPr>
              <a:t>Ahora bien, este santuario que Dios mandó a fabricar estaba inspirado en un “modelo divino” que Dios le mostró a Moisés: “Mira y hazlo conforme al modelo que te ha sido mostrado en el monte” (Éxodo 25:40). </a:t>
            </a:r>
          </a:p>
          <a:p>
            <a:endParaRPr lang="es-CL" sz="2800" b="1" dirty="0">
              <a:solidFill>
                <a:schemeClr val="bg1"/>
              </a:solidFill>
              <a:effectLst/>
            </a:endParaRPr>
          </a:p>
          <a:p>
            <a:r>
              <a:rPr lang="es-CL" sz="2800" b="1" dirty="0">
                <a:solidFill>
                  <a:schemeClr val="bg1"/>
                </a:solidFill>
                <a:effectLst/>
              </a:rPr>
              <a:t>Y el apóstol Pablo lo ratifica al mencionar que Jesús “no entró en el santuario hecho por manos, figura del verdadero” (Hebreos 9:24). </a:t>
            </a:r>
            <a:endParaRPr lang="es-CL" sz="2800" b="1" dirty="0">
              <a:solidFill>
                <a:schemeClr val="bg1"/>
              </a:solidFill>
            </a:endParaRPr>
          </a:p>
        </p:txBody>
      </p:sp>
    </p:spTree>
    <p:extLst>
      <p:ext uri="{BB962C8B-B14F-4D97-AF65-F5344CB8AC3E}">
        <p14:creationId xmlns:p14="http://schemas.microsoft.com/office/powerpoint/2010/main" val="334446177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6DB52FC-A12C-02C7-A5F7-AAE9799315F7}"/>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D33A34FA-8CC6-B55D-7003-E64E30252C75}"/>
              </a:ext>
            </a:extLst>
          </p:cNvPr>
          <p:cNvSpPr txBox="1"/>
          <p:nvPr/>
        </p:nvSpPr>
        <p:spPr>
          <a:xfrm>
            <a:off x="175364" y="920621"/>
            <a:ext cx="6720655" cy="5016758"/>
          </a:xfrm>
          <a:prstGeom prst="rect">
            <a:avLst/>
          </a:prstGeom>
          <a:noFill/>
        </p:spPr>
        <p:txBody>
          <a:bodyPr wrap="square">
            <a:spAutoFit/>
          </a:bodyPr>
          <a:lstStyle/>
          <a:p>
            <a:r>
              <a:rPr lang="es-CL" sz="2000" b="1" i="1" dirty="0">
                <a:solidFill>
                  <a:schemeClr val="bg1"/>
                </a:solidFill>
                <a:effectLst/>
              </a:rPr>
              <a:t>-“Entrada al santuario”</a:t>
            </a:r>
            <a:r>
              <a:rPr lang="es-CL" sz="2000" b="1" dirty="0">
                <a:solidFill>
                  <a:schemeClr val="bg1"/>
                </a:solidFill>
                <a:effectLst/>
              </a:rPr>
              <a:t>: Frente al altar de los sacrificios se encontraba una única entrada, simbolizando a Jesús como la puerta. En el libro de Juan 10:9, Jesús afirma: "Yo soy la puerta; el que entre por mí, será́ salvo. Se moverá́ con libertad y encontrará pastos." </a:t>
            </a:r>
          </a:p>
          <a:p>
            <a:endParaRPr lang="es-CL" sz="2000" b="1" dirty="0">
              <a:solidFill>
                <a:schemeClr val="bg1"/>
              </a:solidFill>
            </a:endParaRPr>
          </a:p>
          <a:p>
            <a:r>
              <a:rPr lang="es-CL" sz="2000" b="1" i="1" dirty="0">
                <a:solidFill>
                  <a:schemeClr val="bg1"/>
                </a:solidFill>
                <a:effectLst/>
              </a:rPr>
              <a:t>-“El Altar para los Sacrificios”: </a:t>
            </a:r>
            <a:r>
              <a:rPr lang="es-CL" sz="2000" b="1" dirty="0">
                <a:solidFill>
                  <a:schemeClr val="bg1"/>
                </a:solidFill>
                <a:effectLst/>
              </a:rPr>
              <a:t>El altar de bronce representa a Jesús, el sacrificio perfecto e inmaculado, como se menciona en Hebreos 9:13-14. Este pasaje explica como Jesús se ofrece a sí mismo para purificar a la humanidad: </a:t>
            </a:r>
            <a:r>
              <a:rPr lang="es-CL" sz="1100" b="1" dirty="0">
                <a:solidFill>
                  <a:schemeClr val="bg1"/>
                </a:solidFill>
                <a:effectLst/>
              </a:rPr>
              <a:t>“</a:t>
            </a:r>
            <a:r>
              <a:rPr lang="es-CL" sz="2000" b="1" dirty="0">
                <a:solidFill>
                  <a:schemeClr val="bg1"/>
                </a:solidFill>
                <a:effectLst/>
              </a:rPr>
              <a:t>Porque si la sangre de los toros y de los machos cabríos, y las cenizas de la becerra rociadas a los inmundos, santifican para la purificación de la carne, ¿cuánto más la sangre de Cristo, el cual mediante el Espíritu eterno se ofreció́ a sí mismo sin mancha a Dios, limpiará vuestras conciencias de obras muertas para que sirváis al Dios vivo?” </a:t>
            </a:r>
            <a:endParaRPr lang="es-CL" sz="2000" b="1" dirty="0">
              <a:solidFill>
                <a:schemeClr val="bg1"/>
              </a:solidFill>
            </a:endParaRPr>
          </a:p>
        </p:txBody>
      </p:sp>
    </p:spTree>
    <p:extLst>
      <p:ext uri="{BB962C8B-B14F-4D97-AF65-F5344CB8AC3E}">
        <p14:creationId xmlns:p14="http://schemas.microsoft.com/office/powerpoint/2010/main" val="1973560771"/>
      </p:ext>
    </p:extLst>
  </p:cSld>
  <p:clrMapOvr>
    <a:masterClrMapping/>
  </p:clrMapOvr>
  <p:transition spd="slow">
    <p:wipe/>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TotalTime>
  <Words>2553</Words>
  <Application>Microsoft Macintosh PowerPoint</Application>
  <PresentationFormat>Panorámica</PresentationFormat>
  <Paragraphs>79</Paragraphs>
  <Slides>31</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31</vt:i4>
      </vt:variant>
    </vt:vector>
  </HeadingPairs>
  <TitlesOfParts>
    <vt:vector size="36" baseType="lpstr">
      <vt:lpstr>Arial</vt:lpstr>
      <vt:lpstr>ArialMT</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4</cp:revision>
  <dcterms:created xsi:type="dcterms:W3CDTF">2023-08-16T16:49:38Z</dcterms:created>
  <dcterms:modified xsi:type="dcterms:W3CDTF">2023-08-17T20:35:39Z</dcterms:modified>
</cp:coreProperties>
</file>